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2" r:id="rId3"/>
    <p:sldId id="289" r:id="rId4"/>
    <p:sldId id="297" r:id="rId5"/>
    <p:sldId id="298" r:id="rId6"/>
    <p:sldId id="295" r:id="rId7"/>
    <p:sldId id="301" r:id="rId8"/>
    <p:sldId id="304" r:id="rId9"/>
    <p:sldId id="303" r:id="rId10"/>
    <p:sldId id="306" r:id="rId11"/>
    <p:sldId id="316" r:id="rId12"/>
    <p:sldId id="272" r:id="rId13"/>
    <p:sldId id="279" r:id="rId14"/>
    <p:sldId id="281" r:id="rId15"/>
    <p:sldId id="280" r:id="rId16"/>
    <p:sldId id="284" r:id="rId17"/>
    <p:sldId id="296" r:id="rId18"/>
    <p:sldId id="314" r:id="rId19"/>
    <p:sldId id="278" r:id="rId20"/>
    <p:sldId id="283" r:id="rId21"/>
    <p:sldId id="285" r:id="rId22"/>
    <p:sldId id="286" r:id="rId23"/>
    <p:sldId id="287" r:id="rId24"/>
    <p:sldId id="292" r:id="rId25"/>
    <p:sldId id="290" r:id="rId26"/>
    <p:sldId id="293" r:id="rId27"/>
    <p:sldId id="299" r:id="rId28"/>
    <p:sldId id="313" r:id="rId29"/>
    <p:sldId id="305" r:id="rId30"/>
    <p:sldId id="294" r:id="rId31"/>
    <p:sldId id="302" r:id="rId32"/>
    <p:sldId id="307" r:id="rId33"/>
    <p:sldId id="310" r:id="rId34"/>
    <p:sldId id="309" r:id="rId35"/>
    <p:sldId id="308" r:id="rId36"/>
    <p:sldId id="312" r:id="rId37"/>
    <p:sldId id="315" r:id="rId38"/>
    <p:sldId id="311" r:id="rId39"/>
    <p:sldId id="291" r:id="rId40"/>
    <p:sldId id="288" r:id="rId41"/>
    <p:sldId id="317" r:id="rId42"/>
    <p:sldId id="318" r:id="rId43"/>
    <p:sldId id="319" r:id="rId44"/>
    <p:sldId id="320" r:id="rId45"/>
    <p:sldId id="321" r:id="rId46"/>
    <p:sldId id="322" r:id="rId47"/>
    <p:sldId id="323" r:id="rId48"/>
    <p:sldId id="324" r:id="rId49"/>
    <p:sldId id="325" r:id="rId50"/>
    <p:sldId id="326" r:id="rId51"/>
    <p:sldId id="327" r:id="rId5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1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441D-C530-4CF1-96F4-7190D1E0155F}" type="datetimeFigureOut">
              <a:rPr lang="ko-KR" altLang="en-US" smtClean="0"/>
              <a:t>2020-08-06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AA4F-9D9B-4C61-AE0B-E59E8018D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0181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441D-C530-4CF1-96F4-7190D1E0155F}" type="datetimeFigureOut">
              <a:rPr lang="ko-KR" altLang="en-US" smtClean="0"/>
              <a:t>2020-08-06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AA4F-9D9B-4C61-AE0B-E59E8018D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4046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441D-C530-4CF1-96F4-7190D1E0155F}" type="datetimeFigureOut">
              <a:rPr lang="ko-KR" altLang="en-US" smtClean="0"/>
              <a:t>2020-08-06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AA4F-9D9B-4C61-AE0B-E59E8018D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280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441D-C530-4CF1-96F4-7190D1E0155F}" type="datetimeFigureOut">
              <a:rPr lang="ko-KR" altLang="en-US" smtClean="0"/>
              <a:t>2020-08-06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AA4F-9D9B-4C61-AE0B-E59E8018D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2415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441D-C530-4CF1-96F4-7190D1E0155F}" type="datetimeFigureOut">
              <a:rPr lang="ko-KR" altLang="en-US" smtClean="0"/>
              <a:t>2020-08-06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AA4F-9D9B-4C61-AE0B-E59E8018D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7296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441D-C530-4CF1-96F4-7190D1E0155F}" type="datetimeFigureOut">
              <a:rPr lang="ko-KR" altLang="en-US" smtClean="0"/>
              <a:t>2020-08-06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AA4F-9D9B-4C61-AE0B-E59E8018D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4064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441D-C530-4CF1-96F4-7190D1E0155F}" type="datetimeFigureOut">
              <a:rPr lang="ko-KR" altLang="en-US" smtClean="0"/>
              <a:t>2020-08-06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AA4F-9D9B-4C61-AE0B-E59E8018D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4972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441D-C530-4CF1-96F4-7190D1E0155F}" type="datetimeFigureOut">
              <a:rPr lang="ko-KR" altLang="en-US" smtClean="0"/>
              <a:t>2020-08-06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AA4F-9D9B-4C61-AE0B-E59E8018D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477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441D-C530-4CF1-96F4-7190D1E0155F}" type="datetimeFigureOut">
              <a:rPr lang="ko-KR" altLang="en-US" smtClean="0"/>
              <a:t>2020-08-06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AA4F-9D9B-4C61-AE0B-E59E8018D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6255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441D-C530-4CF1-96F4-7190D1E0155F}" type="datetimeFigureOut">
              <a:rPr lang="ko-KR" altLang="en-US" smtClean="0"/>
              <a:t>2020-08-06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AA4F-9D9B-4C61-AE0B-E59E8018D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4853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441D-C530-4CF1-96F4-7190D1E0155F}" type="datetimeFigureOut">
              <a:rPr lang="ko-KR" altLang="en-US" smtClean="0"/>
              <a:t>2020-08-06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AA4F-9D9B-4C61-AE0B-E59E8018D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5408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B7441D-C530-4CF1-96F4-7190D1E0155F}" type="datetimeFigureOut">
              <a:rPr lang="ko-KR" altLang="en-US" smtClean="0"/>
              <a:t>2020-08-06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C7AA4F-9D9B-4C61-AE0B-E59E8018D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6097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실험 정리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40797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DDPG_rewardFactor_comparison_ver2</a:t>
            </a:r>
            <a:endParaRPr lang="ko-KR" alt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38200" y="1459832"/>
                <a:ext cx="11000874" cy="26075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en-US" altLang="ko-KR" b="1" dirty="0" smtClean="0">
                    <a:solidFill>
                      <a:srgbClr val="FF0000"/>
                    </a:solidFill>
                  </a:rPr>
                  <a:t>DDPG 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알고리즘의 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reward factor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에 따른 결과를 비교함</a:t>
                </a:r>
                <a:endParaRPr lang="en-US" altLang="ko-KR" b="1" dirty="0" smtClean="0">
                  <a:solidFill>
                    <a:srgbClr val="FF0000"/>
                  </a:solidFill>
                </a:endParaRPr>
              </a:p>
              <a:p>
                <a:pPr lvl="1"/>
                <a:endParaRPr lang="en-US" altLang="ko-KR" dirty="0" smtClean="0"/>
              </a:p>
              <a:p>
                <a:pPr marL="285750" indent="-285750">
                  <a:buFontTx/>
                  <a:buChar char="-"/>
                </a:pPr>
                <a:r>
                  <a:rPr lang="en-US" altLang="ko-KR" b="1" dirty="0" smtClean="0"/>
                  <a:t>DDPG State &amp; Reward:</a:t>
                </a:r>
                <a:endParaRPr lang="en-US" altLang="ko-KR" b="1" dirty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/>
                  <a:t>State:   </a:t>
                </a:r>
                <a:r>
                  <a:rPr lang="en-US" altLang="ko-KR" dirty="0" smtClean="0"/>
                  <a:t>[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norm(</a:t>
                </a:r>
                <a:r>
                  <a:rPr lang="en-US" altLang="ko-KR" dirty="0" err="1" smtClean="0">
                    <a:solidFill>
                      <a:srgbClr val="FF0000"/>
                    </a:solidFill>
                  </a:rPr>
                  <a:t>power_out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)</a:t>
                </a:r>
                <a:r>
                  <a:rPr lang="en-US" altLang="ko-KR" dirty="0" smtClean="0"/>
                  <a:t>, </a:t>
                </a:r>
                <a:r>
                  <a:rPr lang="en-US" altLang="ko-KR" dirty="0"/>
                  <a:t>SOC, </a:t>
                </a:r>
                <a:r>
                  <a:rPr lang="en-US" altLang="ko-KR" dirty="0" err="1"/>
                  <a:t>j_min</a:t>
                </a:r>
                <a:r>
                  <a:rPr lang="en-US" altLang="ko-KR" dirty="0"/>
                  <a:t>, </a:t>
                </a:r>
                <a:r>
                  <a:rPr lang="en-US" altLang="ko-KR" dirty="0" err="1"/>
                  <a:t>j_max</a:t>
                </a:r>
                <a:r>
                  <a:rPr lang="en-US" altLang="ko-KR" dirty="0"/>
                  <a:t>]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/>
                  <a:t>Replay memory</a:t>
                </a:r>
                <a:r>
                  <a:rPr lang="ko-KR" altLang="en-US" dirty="0"/>
                  <a:t>에서 </a:t>
                </a:r>
                <a:r>
                  <a:rPr lang="en-US" altLang="ko-KR" dirty="0"/>
                  <a:t>running mean</a:t>
                </a:r>
                <a:r>
                  <a:rPr lang="ko-KR" altLang="en-US" dirty="0"/>
                  <a:t>과 </a:t>
                </a:r>
                <a:r>
                  <a:rPr lang="en-US" altLang="ko-KR" dirty="0" err="1"/>
                  <a:t>std</a:t>
                </a:r>
                <a:r>
                  <a:rPr lang="ko-KR" altLang="en-US" dirty="0"/>
                  <a:t>를 통한 정규화 진행 </a:t>
                </a:r>
                <a:r>
                  <a:rPr lang="en-US" altLang="ko-KR" dirty="0"/>
                  <a:t> </a:t>
                </a:r>
                <a:endParaRPr lang="en-US" altLang="ko-KR" dirty="0" smtClean="0"/>
              </a:p>
              <a:p>
                <a:pPr marL="742950" lvl="1" indent="-285750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̇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𝑓𝑐</m:t>
                            </m:r>
                          </m:sub>
                        </m:sSub>
                      </m:e>
                    </m:ac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ko-KR" alt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ko-KR" altLang="en-US" b="0" i="1" smtClean="0">
                        <a:latin typeface="Cambria Math" panose="02040503050406030204" pitchFamily="18" charset="0"/>
                      </a:rPr>
                      <m:t>∙</m:t>
                    </m:r>
                    <m:d>
                      <m:dPr>
                        <m:begChr m:val="|"/>
                        <m:endChr m:val="|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𝑆𝑂𝐶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−0.6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     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∵ </m:t>
                    </m:r>
                    <m:r>
                      <a:rPr lang="ko-KR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=[0.5,  1,  3,  5,  10,  100]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 smtClean="0"/>
                  <a:t>   </a:t>
                </a:r>
              </a:p>
              <a:p>
                <a:pPr marL="285750" indent="-285750">
                  <a:buFontTx/>
                  <a:buChar char="-"/>
                </a:pPr>
                <a:endParaRPr lang="en-US" altLang="ko-KR" dirty="0" smtClean="0"/>
              </a:p>
              <a:p>
                <a:pPr marL="285750" indent="-285750">
                  <a:buFontTx/>
                  <a:buChar char="-"/>
                </a:pPr>
                <a:endParaRPr lang="en-US" altLang="ko-KR" dirty="0" smtClean="0"/>
              </a:p>
              <a:p>
                <a:pPr lvl="1"/>
                <a:endParaRPr lang="en-US" altLang="ko-KR" dirty="0" smtClean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59832"/>
                <a:ext cx="11000874" cy="2607573"/>
              </a:xfrm>
              <a:prstGeom prst="rect">
                <a:avLst/>
              </a:prstGeom>
              <a:blipFill>
                <a:blip r:embed="rId2"/>
                <a:stretch>
                  <a:fillRect l="-610" t="-210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0174" y="3911986"/>
            <a:ext cx="3440496" cy="2884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620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>
                <a:solidFill>
                  <a:srgbClr val="FF0000"/>
                </a:solidFill>
              </a:rPr>
              <a:t>DDPG_batchNormalization_comparison</a:t>
            </a:r>
            <a:endParaRPr lang="ko-KR" alt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38200" y="1459832"/>
                <a:ext cx="11000874" cy="45910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en-US" altLang="ko-KR" b="1" dirty="0" smtClean="0">
                    <a:solidFill>
                      <a:srgbClr val="FF0000"/>
                    </a:solidFill>
                  </a:rPr>
                  <a:t>DDPG 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알고리즘에서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 Batch Normalization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의 위력을 강조</a:t>
                </a:r>
                <a:endParaRPr lang="en-US" altLang="ko-KR" b="1" dirty="0" smtClean="0">
                  <a:solidFill>
                    <a:srgbClr val="FF0000"/>
                  </a:solidFill>
                </a:endParaRPr>
              </a:p>
              <a:p>
                <a:pPr marL="285750" indent="-285750">
                  <a:buFontTx/>
                  <a:buChar char="-"/>
                </a:pPr>
                <a:endParaRPr lang="en-US" altLang="ko-KR" b="1" dirty="0">
                  <a:solidFill>
                    <a:srgbClr val="FF0000"/>
                  </a:solidFill>
                </a:endParaRPr>
              </a:p>
              <a:p>
                <a:pPr marL="285750" indent="-285750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̇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𝑓𝑐</m:t>
                            </m:r>
                          </m:sub>
                        </m:sSub>
                      </m:e>
                    </m:acc>
                    <m:r>
                      <a:rPr lang="en-US" altLang="ko-KR" i="1">
                        <a:latin typeface="Cambria Math" panose="02040503050406030204" pitchFamily="18" charset="0"/>
                      </a:rPr>
                      <m:t>−10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∙</m:t>
                    </m:r>
                    <m:d>
                      <m:dPr>
                        <m:begChr m:val="|"/>
                        <m:endChr m:val="|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𝑆𝑂𝐶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−0.6</m:t>
                        </m:r>
                      </m:e>
                    </m:d>
                  </m:oMath>
                </a14:m>
                <a:endParaRPr lang="en-US" altLang="ko-KR" dirty="0" smtClean="0"/>
              </a:p>
              <a:p>
                <a:pPr marL="285750" indent="-285750">
                  <a:buFontTx/>
                  <a:buChar char="-"/>
                </a:pPr>
                <a:endParaRPr lang="en-US" altLang="ko-KR" dirty="0" smtClean="0"/>
              </a:p>
              <a:p>
                <a:pPr marL="285750" indent="-285750">
                  <a:buFontTx/>
                  <a:buChar char="-"/>
                </a:pPr>
                <a:r>
                  <a:rPr lang="en-US" altLang="ko-KR" b="1" dirty="0" smtClean="0"/>
                  <a:t>DDPG1:</a:t>
                </a:r>
                <a:endParaRPr lang="en-US" altLang="ko-KR" b="1" dirty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/>
                  <a:t>State:   </a:t>
                </a:r>
                <a:r>
                  <a:rPr lang="en-US" altLang="ko-KR" dirty="0" smtClean="0"/>
                  <a:t>[</a:t>
                </a:r>
                <a:r>
                  <a:rPr lang="en-US" altLang="ko-KR" dirty="0" err="1" smtClean="0">
                    <a:solidFill>
                      <a:srgbClr val="FF0000"/>
                    </a:solidFill>
                  </a:rPr>
                  <a:t>power_out</a:t>
                </a:r>
                <a:r>
                  <a:rPr lang="en-US" altLang="ko-KR" dirty="0" smtClean="0"/>
                  <a:t>, </a:t>
                </a:r>
                <a:r>
                  <a:rPr lang="en-US" altLang="ko-KR" dirty="0"/>
                  <a:t>SOC, </a:t>
                </a:r>
                <a:r>
                  <a:rPr lang="en-US" altLang="ko-KR" dirty="0" err="1"/>
                  <a:t>j_min</a:t>
                </a:r>
                <a:r>
                  <a:rPr lang="en-US" altLang="ko-KR" dirty="0"/>
                  <a:t>, </a:t>
                </a:r>
                <a:r>
                  <a:rPr lang="en-US" altLang="ko-KR" dirty="0" err="1"/>
                  <a:t>j_max</a:t>
                </a:r>
                <a:r>
                  <a:rPr lang="en-US" altLang="ko-KR" dirty="0" smtClean="0"/>
                  <a:t>]</a:t>
                </a:r>
              </a:p>
              <a:p>
                <a:pPr marL="285750" indent="-285750">
                  <a:buFontTx/>
                  <a:buChar char="-"/>
                </a:pPr>
                <a:endParaRPr lang="en-US" altLang="ko-KR" dirty="0" smtClean="0"/>
              </a:p>
              <a:p>
                <a:pPr marL="285750" indent="-285750">
                  <a:buFontTx/>
                  <a:buChar char="-"/>
                </a:pPr>
                <a:r>
                  <a:rPr lang="en-US" altLang="ko-KR" b="1" dirty="0" smtClean="0"/>
                  <a:t>DDPG2:</a:t>
                </a:r>
                <a:endParaRPr lang="en-US" altLang="ko-KR" b="1" dirty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/>
                  <a:t>State:   </a:t>
                </a:r>
                <a:r>
                  <a:rPr lang="en-US" altLang="ko-KR" dirty="0" smtClean="0"/>
                  <a:t>[</a:t>
                </a:r>
                <a:r>
                  <a:rPr lang="en-US" altLang="ko-KR" dirty="0" err="1" smtClean="0">
                    <a:solidFill>
                      <a:srgbClr val="FF0000"/>
                    </a:solidFill>
                  </a:rPr>
                  <a:t>power_out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 / 1000</a:t>
                </a:r>
                <a:r>
                  <a:rPr lang="en-US" altLang="ko-KR" dirty="0" smtClean="0"/>
                  <a:t>, </a:t>
                </a:r>
                <a:r>
                  <a:rPr lang="en-US" altLang="ko-KR" dirty="0"/>
                  <a:t>SOC, </a:t>
                </a:r>
                <a:r>
                  <a:rPr lang="en-US" altLang="ko-KR" dirty="0" err="1"/>
                  <a:t>j_min</a:t>
                </a:r>
                <a:r>
                  <a:rPr lang="en-US" altLang="ko-KR" dirty="0"/>
                  <a:t>, </a:t>
                </a:r>
                <a:r>
                  <a:rPr lang="en-US" altLang="ko-KR" dirty="0" err="1"/>
                  <a:t>j_max</a:t>
                </a:r>
                <a:r>
                  <a:rPr lang="en-US" altLang="ko-KR" dirty="0"/>
                  <a:t>]</a:t>
                </a:r>
              </a:p>
              <a:p>
                <a:pPr marL="742950" lvl="1" indent="-285750">
                  <a:buFontTx/>
                  <a:buChar char="-"/>
                </a:pPr>
                <a:endParaRPr lang="en-US" altLang="ko-KR" dirty="0" smtClean="0"/>
              </a:p>
              <a:p>
                <a:pPr marL="742950" lvl="1" indent="-285750">
                  <a:buFontTx/>
                  <a:buChar char="-"/>
                </a:pPr>
                <a:endParaRPr lang="en-US" altLang="ko-KR" dirty="0"/>
              </a:p>
              <a:p>
                <a:pPr marL="285750" indent="-285750">
                  <a:buFontTx/>
                  <a:buChar char="-"/>
                </a:pPr>
                <a:r>
                  <a:rPr lang="en-US" altLang="ko-KR" b="1" dirty="0" smtClean="0"/>
                  <a:t>DDPG3:</a:t>
                </a:r>
                <a:endParaRPr lang="en-US" altLang="ko-KR" b="1" dirty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/>
                  <a:t>State:   </a:t>
                </a:r>
                <a:r>
                  <a:rPr lang="en-US" altLang="ko-KR" dirty="0" smtClean="0"/>
                  <a:t>[</a:t>
                </a:r>
                <a:r>
                  <a:rPr lang="en-US" altLang="ko-KR" dirty="0" err="1">
                    <a:solidFill>
                      <a:srgbClr val="FF0000"/>
                    </a:solidFill>
                  </a:rPr>
                  <a:t>power_out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 / 1000</a:t>
                </a:r>
                <a:r>
                  <a:rPr lang="en-US" altLang="ko-KR" dirty="0" smtClean="0"/>
                  <a:t>, </a:t>
                </a:r>
                <a:r>
                  <a:rPr lang="en-US" altLang="ko-KR" dirty="0"/>
                  <a:t>SOC, </a:t>
                </a:r>
                <a:r>
                  <a:rPr lang="en-US" altLang="ko-KR" dirty="0" err="1"/>
                  <a:t>j_min</a:t>
                </a:r>
                <a:r>
                  <a:rPr lang="en-US" altLang="ko-KR" dirty="0"/>
                  <a:t>, </a:t>
                </a:r>
                <a:r>
                  <a:rPr lang="en-US" altLang="ko-KR" dirty="0" err="1"/>
                  <a:t>j_max</a:t>
                </a:r>
                <a:r>
                  <a:rPr lang="en-US" altLang="ko-KR" dirty="0"/>
                  <a:t>]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>
                    <a:solidFill>
                      <a:srgbClr val="FF0000"/>
                    </a:solidFill>
                  </a:rPr>
                  <a:t>Batch normalization </a:t>
                </a:r>
                <a:r>
                  <a:rPr lang="ko-KR" altLang="en-US" dirty="0" smtClean="0">
                    <a:solidFill>
                      <a:srgbClr val="FF0000"/>
                    </a:solidFill>
                  </a:rPr>
                  <a:t>적용 </a:t>
                </a:r>
                <a:endParaRPr lang="en-US" altLang="ko-KR" dirty="0" smtClean="0">
                  <a:solidFill>
                    <a:srgbClr val="FF0000"/>
                  </a:solidFill>
                </a:endParaRPr>
              </a:p>
              <a:p>
                <a:pPr marL="285750" indent="-285750">
                  <a:buFontTx/>
                  <a:buChar char="-"/>
                </a:pPr>
                <a:endParaRPr lang="en-US" altLang="ko-KR" dirty="0" smtClean="0"/>
              </a:p>
              <a:p>
                <a:pPr lvl="1"/>
                <a:endParaRPr lang="en-US" altLang="ko-KR" dirty="0" smtClean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59832"/>
                <a:ext cx="11000874" cy="4591065"/>
              </a:xfrm>
              <a:prstGeom prst="rect">
                <a:avLst/>
              </a:prstGeom>
              <a:blipFill>
                <a:blip r:embed="rId2"/>
                <a:stretch>
                  <a:fillRect l="-610" t="-11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0174" y="3911986"/>
            <a:ext cx="3440496" cy="288403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492921" y="2339671"/>
            <a:ext cx="27352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 smtClean="0">
                <a:solidFill>
                  <a:srgbClr val="FF0000"/>
                </a:solidFill>
              </a:rPr>
              <a:t>연산량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 부족으로 </a:t>
            </a:r>
            <a:endParaRPr lang="en-US" altLang="ko-KR" sz="2400" b="1" dirty="0" smtClean="0">
              <a:solidFill>
                <a:srgbClr val="FF0000"/>
              </a:solidFill>
            </a:endParaRPr>
          </a:p>
          <a:p>
            <a:r>
              <a:rPr lang="ko-KR" altLang="en-US" sz="2400" b="1" dirty="0" smtClean="0">
                <a:solidFill>
                  <a:srgbClr val="FF0000"/>
                </a:solidFill>
              </a:rPr>
              <a:t>확인 불가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7654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DDQN</a:t>
            </a:r>
            <a:r>
              <a:rPr lang="ko-KR" altLang="en-US" dirty="0" smtClean="0"/>
              <a:t>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38200" y="1459832"/>
                <a:ext cx="11000874" cy="34385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en-US" altLang="ko-KR" b="1" dirty="0" smtClean="0"/>
                  <a:t>State, Action, Reward 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State:   [</a:t>
                </a:r>
                <a:r>
                  <a:rPr lang="en-US" altLang="ko-KR" dirty="0" err="1" smtClean="0"/>
                  <a:t>power_out_norm</a:t>
                </a:r>
                <a:r>
                  <a:rPr lang="en-US" altLang="ko-KR" dirty="0" smtClean="0"/>
                  <a:t>, SOC – 0.6, </a:t>
                </a:r>
                <a:r>
                  <a:rPr lang="en-US" altLang="ko-KR" dirty="0" err="1" smtClean="0"/>
                  <a:t>j_min</a:t>
                </a:r>
                <a:r>
                  <a:rPr lang="en-US" altLang="ko-KR" dirty="0" smtClean="0"/>
                  <a:t>, </a:t>
                </a:r>
                <a:r>
                  <a:rPr lang="en-US" altLang="ko-KR" dirty="0" err="1" smtClean="0"/>
                  <a:t>j_max</a:t>
                </a:r>
                <a:r>
                  <a:rPr lang="en-US" altLang="ko-KR" dirty="0" smtClean="0"/>
                  <a:t>]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Action:  </a:t>
                </a:r>
                <a:r>
                  <a:rPr lang="ko-KR" altLang="en-US" dirty="0" smtClean="0"/>
                  <a:t>크기 </a:t>
                </a:r>
                <a:r>
                  <a:rPr lang="en-US" altLang="ko-KR" dirty="0" smtClean="0"/>
                  <a:t>20</a:t>
                </a:r>
                <a:r>
                  <a:rPr lang="ko-KR" altLang="en-US" dirty="0" smtClean="0"/>
                  <a:t>의 이산화 된 액션 </a:t>
                </a:r>
                <a:endParaRPr lang="en-US" altLang="ko-KR" dirty="0" smtClean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Reward: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− </m:t>
                    </m:r>
                    <m:acc>
                      <m:accPr>
                        <m:chr m:val="̇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𝑓𝑐</m:t>
                            </m:r>
                          </m:sub>
                        </m:sSub>
                      </m:e>
                    </m:ac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−10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begChr m:val="|"/>
                        <m:endChr m:val="|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𝑆𝑂𝐶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−0.6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ko-KR" dirty="0" smtClean="0"/>
              </a:p>
              <a:p>
                <a:pPr marL="285750" indent="-285750">
                  <a:buFontTx/>
                  <a:buChar char="-"/>
                </a:pPr>
                <a:endParaRPr lang="en-US" altLang="ko-KR" dirty="0" smtClean="0"/>
              </a:p>
              <a:p>
                <a:pPr marL="285750" indent="-285750">
                  <a:buFontTx/>
                  <a:buChar char="-"/>
                </a:pPr>
                <a:r>
                  <a:rPr lang="ko-KR" altLang="en-US" b="1" dirty="0" smtClean="0"/>
                  <a:t>네트워크 구조</a:t>
                </a:r>
                <a:r>
                  <a:rPr lang="en-US" altLang="ko-KR" b="1" dirty="0" smtClean="0"/>
                  <a:t>: 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b="1" dirty="0" smtClean="0"/>
                  <a:t>Main, Target: 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Input(4) 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Dense(30, activation=“</a:t>
                </a:r>
                <a:r>
                  <a:rPr lang="en-US" altLang="ko-KR" dirty="0" err="1" smtClean="0"/>
                  <a:t>relu</a:t>
                </a:r>
                <a:r>
                  <a:rPr lang="en-US" altLang="ko-KR" dirty="0" smtClean="0"/>
                  <a:t>”)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Dense(30, activation=“</a:t>
                </a:r>
                <a:r>
                  <a:rPr lang="en-US" altLang="ko-KR" dirty="0" err="1" smtClean="0"/>
                  <a:t>relu</a:t>
                </a:r>
                <a:r>
                  <a:rPr lang="en-US" altLang="ko-KR" dirty="0" smtClean="0"/>
                  <a:t>”)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Output(20)</a:t>
                </a:r>
              </a:p>
              <a:p>
                <a:pPr lvl="1"/>
                <a:endParaRPr lang="en-US" altLang="ko-KR" dirty="0" smtClean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59832"/>
                <a:ext cx="11000874" cy="3438570"/>
              </a:xfrm>
              <a:prstGeom prst="rect">
                <a:avLst/>
              </a:prstGeom>
              <a:blipFill>
                <a:blip r:embed="rId2"/>
                <a:stretch>
                  <a:fillRect l="-610" t="-15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6967" y="1797422"/>
            <a:ext cx="3586508" cy="271724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711738" y="4621403"/>
            <a:ext cx="301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971594" y="5376409"/>
            <a:ext cx="1897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 smtClean="0">
                <a:solidFill>
                  <a:srgbClr val="FF0000"/>
                </a:solidFill>
              </a:rPr>
              <a:t>성공적임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00735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DDQN</a:t>
            </a:r>
            <a:r>
              <a:rPr lang="ko-KR" altLang="en-US" dirty="0" smtClean="0"/>
              <a:t> </a:t>
            </a:r>
            <a:r>
              <a:rPr lang="en-US" altLang="ko-KR" dirty="0" smtClean="0"/>
              <a:t>2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38200" y="1459832"/>
                <a:ext cx="11000874" cy="39925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en-US" altLang="ko-KR" b="1" dirty="0" smtClean="0">
                    <a:solidFill>
                      <a:srgbClr val="FF0000"/>
                    </a:solidFill>
                  </a:rPr>
                  <a:t>Power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를 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kW 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단위로 환산하여 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Feature scaling 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수행 </a:t>
                </a:r>
                <a:endParaRPr lang="en-US" altLang="ko-KR" b="1" dirty="0" smtClean="0">
                  <a:solidFill>
                    <a:srgbClr val="FF0000"/>
                  </a:solidFill>
                </a:endParaRPr>
              </a:p>
              <a:p>
                <a:pPr marL="285750" indent="-285750">
                  <a:buFontTx/>
                  <a:buChar char="-"/>
                </a:pPr>
                <a:endParaRPr lang="en-US" altLang="ko-KR" b="1" dirty="0"/>
              </a:p>
              <a:p>
                <a:pPr marL="285750" indent="-285750">
                  <a:buFontTx/>
                  <a:buChar char="-"/>
                </a:pPr>
                <a:r>
                  <a:rPr lang="en-US" altLang="ko-KR" b="1" dirty="0" smtClean="0"/>
                  <a:t>State, Action, Reward 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State:   [</a:t>
                </a:r>
                <a:r>
                  <a:rPr lang="en-US" altLang="ko-KR" dirty="0" err="1" smtClean="0">
                    <a:solidFill>
                      <a:srgbClr val="FF0000"/>
                    </a:solidFill>
                  </a:rPr>
                  <a:t>power_out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/1000</a:t>
                </a:r>
                <a:r>
                  <a:rPr lang="en-US" altLang="ko-KR" dirty="0" smtClean="0"/>
                  <a:t>, SOC – 0.6, </a:t>
                </a:r>
                <a:r>
                  <a:rPr lang="en-US" altLang="ko-KR" dirty="0" err="1" smtClean="0"/>
                  <a:t>j_min</a:t>
                </a:r>
                <a:r>
                  <a:rPr lang="en-US" altLang="ko-KR" dirty="0" smtClean="0"/>
                  <a:t>, </a:t>
                </a:r>
                <a:r>
                  <a:rPr lang="en-US" altLang="ko-KR" dirty="0" err="1" smtClean="0"/>
                  <a:t>j_max</a:t>
                </a:r>
                <a:r>
                  <a:rPr lang="en-US" altLang="ko-KR" dirty="0" smtClean="0"/>
                  <a:t>]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Action:  </a:t>
                </a:r>
                <a:r>
                  <a:rPr lang="ko-KR" altLang="en-US" dirty="0" smtClean="0"/>
                  <a:t>크기 </a:t>
                </a:r>
                <a:r>
                  <a:rPr lang="en-US" altLang="ko-KR" dirty="0" smtClean="0"/>
                  <a:t>20</a:t>
                </a:r>
                <a:r>
                  <a:rPr lang="ko-KR" altLang="en-US" dirty="0" smtClean="0"/>
                  <a:t>의 이산화 된 액션 </a:t>
                </a:r>
                <a:endParaRPr lang="en-US" altLang="ko-KR" dirty="0" smtClean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Reward: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− </m:t>
                    </m:r>
                    <m:acc>
                      <m:accPr>
                        <m:chr m:val="̇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𝑓𝑐</m:t>
                            </m:r>
                          </m:sub>
                        </m:sSub>
                      </m:e>
                    </m:ac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−10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begChr m:val="|"/>
                        <m:endChr m:val="|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𝑆𝑂𝐶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−0.6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ko-KR" dirty="0" smtClean="0"/>
              </a:p>
              <a:p>
                <a:pPr marL="285750" indent="-285750">
                  <a:buFontTx/>
                  <a:buChar char="-"/>
                </a:pPr>
                <a:endParaRPr lang="en-US" altLang="ko-KR" dirty="0" smtClean="0"/>
              </a:p>
              <a:p>
                <a:pPr marL="285750" indent="-285750">
                  <a:buFontTx/>
                  <a:buChar char="-"/>
                </a:pPr>
                <a:r>
                  <a:rPr lang="ko-KR" altLang="en-US" b="1" dirty="0" smtClean="0"/>
                  <a:t>네트워크 구조</a:t>
                </a:r>
                <a:r>
                  <a:rPr lang="en-US" altLang="ko-KR" b="1" dirty="0" smtClean="0"/>
                  <a:t>: 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b="1" dirty="0" smtClean="0"/>
                  <a:t>Main, Target: 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Input(4) 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Dense(30, activation=“</a:t>
                </a:r>
                <a:r>
                  <a:rPr lang="en-US" altLang="ko-KR" dirty="0" err="1" smtClean="0"/>
                  <a:t>relu</a:t>
                </a:r>
                <a:r>
                  <a:rPr lang="en-US" altLang="ko-KR" dirty="0" smtClean="0"/>
                  <a:t>”)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Dense(30, activation=“</a:t>
                </a:r>
                <a:r>
                  <a:rPr lang="en-US" altLang="ko-KR" dirty="0" err="1" smtClean="0"/>
                  <a:t>relu</a:t>
                </a:r>
                <a:r>
                  <a:rPr lang="en-US" altLang="ko-KR" dirty="0" smtClean="0"/>
                  <a:t>”)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Output(20)</a:t>
                </a:r>
              </a:p>
              <a:p>
                <a:pPr lvl="1"/>
                <a:endParaRPr lang="en-US" altLang="ko-KR" dirty="0" smtClean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59832"/>
                <a:ext cx="11000874" cy="3992568"/>
              </a:xfrm>
              <a:prstGeom prst="rect">
                <a:avLst/>
              </a:prstGeom>
              <a:blipFill>
                <a:blip r:embed="rId2"/>
                <a:stretch>
                  <a:fillRect l="-610" t="-13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6967" y="1797422"/>
            <a:ext cx="3586508" cy="271724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711738" y="4621403"/>
            <a:ext cx="301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971594" y="5376409"/>
            <a:ext cx="1897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 smtClean="0">
                <a:solidFill>
                  <a:srgbClr val="FF0000"/>
                </a:solidFill>
              </a:rPr>
              <a:t>성공적임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38284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DDQN</a:t>
            </a:r>
            <a:r>
              <a:rPr lang="ko-KR" altLang="en-US" dirty="0" smtClean="0"/>
              <a:t> </a:t>
            </a:r>
            <a:r>
              <a:rPr lang="en-US" altLang="ko-KR" dirty="0" smtClean="0"/>
              <a:t>2 – </a:t>
            </a:r>
            <a:r>
              <a:rPr lang="ko-KR" altLang="en-US" dirty="0" smtClean="0"/>
              <a:t>결과  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59832"/>
            <a:ext cx="110008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Power</a:t>
            </a:r>
            <a:r>
              <a:rPr lang="ko-KR" altLang="en-US" b="1" dirty="0" smtClean="0">
                <a:solidFill>
                  <a:srgbClr val="FF0000"/>
                </a:solidFill>
              </a:rPr>
              <a:t>를 </a:t>
            </a:r>
            <a:r>
              <a:rPr lang="en-US" altLang="ko-KR" b="1" dirty="0" smtClean="0">
                <a:solidFill>
                  <a:srgbClr val="FF0000"/>
                </a:solidFill>
              </a:rPr>
              <a:t>kW </a:t>
            </a:r>
            <a:r>
              <a:rPr lang="ko-KR" altLang="en-US" b="1" dirty="0" smtClean="0">
                <a:solidFill>
                  <a:srgbClr val="FF0000"/>
                </a:solidFill>
              </a:rPr>
              <a:t>단위로 환산하여 </a:t>
            </a:r>
            <a:r>
              <a:rPr lang="en-US" altLang="ko-KR" b="1" dirty="0" smtClean="0">
                <a:solidFill>
                  <a:srgbClr val="FF0000"/>
                </a:solidFill>
              </a:rPr>
              <a:t>Feature scaling </a:t>
            </a:r>
            <a:r>
              <a:rPr lang="ko-KR" altLang="en-US" b="1" dirty="0" smtClean="0">
                <a:solidFill>
                  <a:srgbClr val="FF0000"/>
                </a:solidFill>
              </a:rPr>
              <a:t>수행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Feature scaling</a:t>
            </a:r>
            <a:r>
              <a:rPr lang="ko-KR" altLang="en-US" b="1" dirty="0" smtClean="0"/>
              <a:t>을 통해 학습 안정도를 크게 향상시킬 수 있음을 확인함</a:t>
            </a:r>
            <a:endParaRPr lang="en-US" altLang="ko-KR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4226" y="2383162"/>
            <a:ext cx="6467302" cy="4311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2163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DDQN</a:t>
            </a:r>
            <a:r>
              <a:rPr lang="ko-KR" altLang="en-US" dirty="0" smtClean="0"/>
              <a:t> </a:t>
            </a:r>
            <a:r>
              <a:rPr lang="en-US" altLang="ko-KR" dirty="0"/>
              <a:t>3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59832"/>
            <a:ext cx="1100087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b="1" dirty="0" smtClean="0">
                <a:solidFill>
                  <a:srgbClr val="FF0000"/>
                </a:solidFill>
              </a:rPr>
              <a:t>다양한 </a:t>
            </a:r>
            <a:r>
              <a:rPr lang="en-US" altLang="ko-KR" b="1" dirty="0" smtClean="0">
                <a:solidFill>
                  <a:srgbClr val="FF0000"/>
                </a:solidFill>
              </a:rPr>
              <a:t>State</a:t>
            </a:r>
            <a:r>
              <a:rPr lang="ko-KR" altLang="en-US" b="1" dirty="0" smtClean="0">
                <a:solidFill>
                  <a:srgbClr val="FF0000"/>
                </a:solidFill>
              </a:rPr>
              <a:t>에 대한 실험을 진행함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Env1 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State:   [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>
                <a:solidFill>
                  <a:srgbClr val="FF0000"/>
                </a:solidFill>
              </a:rPr>
              <a:t>/1000</a:t>
            </a:r>
            <a:r>
              <a:rPr lang="en-US" altLang="ko-KR" dirty="0" smtClean="0"/>
              <a:t>, SOC, </a:t>
            </a:r>
            <a:r>
              <a:rPr lang="en-US" altLang="ko-KR" dirty="0" err="1" smtClean="0"/>
              <a:t>j_min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j_max</a:t>
            </a:r>
            <a:r>
              <a:rPr lang="en-US" altLang="ko-KR" dirty="0" smtClean="0"/>
              <a:t>]</a:t>
            </a:r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Env2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tq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sp</a:t>
            </a:r>
            <a:r>
              <a:rPr lang="en-US" altLang="ko-KR" dirty="0" smtClean="0"/>
              <a:t>, </a:t>
            </a:r>
            <a:r>
              <a:rPr lang="en-US" altLang="ko-KR" dirty="0"/>
              <a:t>SOC,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Env3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acc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>
                <a:solidFill>
                  <a:srgbClr val="FF0000"/>
                </a:solidFill>
              </a:rPr>
              <a:t>sp</a:t>
            </a:r>
            <a:r>
              <a:rPr lang="en-US" altLang="ko-KR" dirty="0"/>
              <a:t>, SOC,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Env4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acc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>
                <a:solidFill>
                  <a:srgbClr val="FF0000"/>
                </a:solidFill>
              </a:rPr>
              <a:t>sp</a:t>
            </a:r>
            <a:r>
              <a:rPr lang="en-US" altLang="ko-KR" dirty="0"/>
              <a:t>, </a:t>
            </a:r>
            <a:r>
              <a:rPr lang="en-US" altLang="ko-KR" dirty="0" smtClean="0"/>
              <a:t>SOC – 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 smtClean="0"/>
              <a:t>]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6967" y="1797422"/>
            <a:ext cx="3586508" cy="271724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711738" y="4621403"/>
            <a:ext cx="301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971594" y="5376409"/>
            <a:ext cx="1897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 smtClean="0">
                <a:solidFill>
                  <a:srgbClr val="FF0000"/>
                </a:solidFill>
              </a:rPr>
              <a:t>성공적임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86940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DDQN</a:t>
            </a:r>
            <a:r>
              <a:rPr lang="ko-KR" altLang="en-US" dirty="0" smtClean="0"/>
              <a:t> </a:t>
            </a:r>
            <a:r>
              <a:rPr lang="en-US" altLang="ko-KR" dirty="0" smtClean="0"/>
              <a:t>3 – </a:t>
            </a:r>
            <a:r>
              <a:rPr lang="ko-KR" altLang="en-US" dirty="0" smtClean="0"/>
              <a:t>결과  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59832"/>
            <a:ext cx="1100087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b="1" dirty="0" smtClean="0">
                <a:solidFill>
                  <a:srgbClr val="FF0000"/>
                </a:solidFill>
              </a:rPr>
              <a:t>다양한 </a:t>
            </a:r>
            <a:r>
              <a:rPr lang="en-US" altLang="ko-KR" b="1" dirty="0" smtClean="0">
                <a:solidFill>
                  <a:srgbClr val="FF0000"/>
                </a:solidFill>
              </a:rPr>
              <a:t>State</a:t>
            </a:r>
            <a:r>
              <a:rPr lang="ko-KR" altLang="en-US" b="1" dirty="0" smtClean="0">
                <a:solidFill>
                  <a:srgbClr val="FF0000"/>
                </a:solidFill>
              </a:rPr>
              <a:t>에 대한 실험을 진행함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Env1 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State:   [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>
                <a:solidFill>
                  <a:srgbClr val="FF0000"/>
                </a:solidFill>
              </a:rPr>
              <a:t>/1000</a:t>
            </a:r>
            <a:r>
              <a:rPr lang="en-US" altLang="ko-KR" dirty="0" smtClean="0"/>
              <a:t>, SOC, </a:t>
            </a:r>
            <a:r>
              <a:rPr lang="en-US" altLang="ko-KR" dirty="0" err="1" smtClean="0"/>
              <a:t>j_min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j_max</a:t>
            </a:r>
            <a:r>
              <a:rPr lang="en-US" altLang="ko-KR" dirty="0" smtClean="0"/>
              <a:t>]</a:t>
            </a:r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Env2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tq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sp</a:t>
            </a:r>
            <a:r>
              <a:rPr lang="en-US" altLang="ko-KR" dirty="0" smtClean="0"/>
              <a:t>, </a:t>
            </a:r>
            <a:r>
              <a:rPr lang="en-US" altLang="ko-KR" dirty="0"/>
              <a:t>SOC,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Env3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acc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>
                <a:solidFill>
                  <a:srgbClr val="FF0000"/>
                </a:solidFill>
              </a:rPr>
              <a:t>sp</a:t>
            </a:r>
            <a:r>
              <a:rPr lang="en-US" altLang="ko-KR" dirty="0"/>
              <a:t>, SOC,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Env4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acc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>
                <a:solidFill>
                  <a:srgbClr val="FF0000"/>
                </a:solidFill>
              </a:rPr>
              <a:t>sp</a:t>
            </a:r>
            <a:r>
              <a:rPr lang="en-US" altLang="ko-KR" dirty="0"/>
              <a:t>, </a:t>
            </a:r>
            <a:r>
              <a:rPr lang="en-US" altLang="ko-KR" dirty="0" smtClean="0"/>
              <a:t>SOC – 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 smtClean="0"/>
              <a:t>]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891963" y="5548734"/>
            <a:ext cx="8463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solidFill>
                  <a:srgbClr val="FF0000"/>
                </a:solidFill>
              </a:rPr>
              <a:t>Tq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sp</a:t>
            </a:r>
            <a:r>
              <a:rPr lang="ko-KR" altLang="en-US" dirty="0" smtClean="0">
                <a:solidFill>
                  <a:srgbClr val="FF0000"/>
                </a:solidFill>
              </a:rPr>
              <a:t>를 사용하는 것 아니면 모두 유효할 것으로 보임</a:t>
            </a:r>
            <a:r>
              <a:rPr lang="en-US" altLang="ko-KR" dirty="0" smtClean="0">
                <a:solidFill>
                  <a:srgbClr val="FF0000"/>
                </a:solidFill>
              </a:rPr>
              <a:t>. </a:t>
            </a:r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SOC</a:t>
            </a:r>
            <a:r>
              <a:rPr lang="ko-KR" altLang="en-US" b="1" dirty="0" smtClean="0">
                <a:solidFill>
                  <a:srgbClr val="FF0000"/>
                </a:solidFill>
              </a:rPr>
              <a:t>는 </a:t>
            </a:r>
            <a:r>
              <a:rPr lang="en-US" altLang="ko-KR" b="1" dirty="0" smtClean="0">
                <a:solidFill>
                  <a:srgbClr val="FF0000"/>
                </a:solidFill>
              </a:rPr>
              <a:t>SOC </a:t>
            </a:r>
            <a:r>
              <a:rPr lang="ko-KR" altLang="en-US" b="1" dirty="0" smtClean="0">
                <a:solidFill>
                  <a:srgbClr val="FF0000"/>
                </a:solidFill>
              </a:rPr>
              <a:t>절대값을 사용하는 것 보단 </a:t>
            </a:r>
            <a:r>
              <a:rPr lang="en-US" altLang="ko-KR" b="1" dirty="0" smtClean="0">
                <a:solidFill>
                  <a:srgbClr val="FF0000"/>
                </a:solidFill>
              </a:rPr>
              <a:t>SOC-0.6</a:t>
            </a:r>
            <a:r>
              <a:rPr lang="ko-KR" altLang="en-US" b="1" dirty="0" smtClean="0">
                <a:solidFill>
                  <a:srgbClr val="FF0000"/>
                </a:solidFill>
              </a:rPr>
              <a:t>을 사용하는 것이 좋은 듯 </a:t>
            </a:r>
            <a:r>
              <a:rPr lang="en-US" altLang="ko-KR" b="1" dirty="0" smtClean="0">
                <a:solidFill>
                  <a:srgbClr val="FF0000"/>
                </a:solidFill>
              </a:rPr>
              <a:t>… </a:t>
            </a:r>
            <a:r>
              <a:rPr lang="ko-KR" altLang="en-US" b="1" dirty="0" smtClean="0">
                <a:solidFill>
                  <a:srgbClr val="FF0000"/>
                </a:solidFill>
              </a:rPr>
              <a:t>   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4123" y="203200"/>
            <a:ext cx="3709232" cy="247282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4123" y="2528559"/>
            <a:ext cx="3709232" cy="2472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518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DDQN</a:t>
            </a:r>
            <a:r>
              <a:rPr lang="ko-KR" altLang="en-US" dirty="0" smtClean="0"/>
              <a:t> </a:t>
            </a:r>
            <a:r>
              <a:rPr lang="en-US" altLang="ko-KR" dirty="0" smtClean="0"/>
              <a:t>3_ver2 – </a:t>
            </a:r>
            <a:r>
              <a:rPr lang="ko-KR" altLang="en-US" dirty="0" smtClean="0"/>
              <a:t>결과  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59832"/>
            <a:ext cx="1100087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b="1" dirty="0" smtClean="0">
                <a:solidFill>
                  <a:srgbClr val="FF0000"/>
                </a:solidFill>
              </a:rPr>
              <a:t>다양한 </a:t>
            </a:r>
            <a:r>
              <a:rPr lang="en-US" altLang="ko-KR" b="1" dirty="0" smtClean="0">
                <a:solidFill>
                  <a:srgbClr val="FF0000"/>
                </a:solidFill>
              </a:rPr>
              <a:t>State</a:t>
            </a:r>
            <a:r>
              <a:rPr lang="ko-KR" altLang="en-US" b="1" dirty="0" smtClean="0">
                <a:solidFill>
                  <a:srgbClr val="FF0000"/>
                </a:solidFill>
              </a:rPr>
              <a:t>에 대한 실험을 진행함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Env1 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State:   [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>
                <a:solidFill>
                  <a:srgbClr val="FF0000"/>
                </a:solidFill>
              </a:rPr>
              <a:t>/1000</a:t>
            </a:r>
            <a:r>
              <a:rPr lang="en-US" altLang="ko-KR" dirty="0" smtClean="0"/>
              <a:t>, SOC, </a:t>
            </a:r>
            <a:r>
              <a:rPr lang="en-US" altLang="ko-KR" dirty="0" err="1" smtClean="0"/>
              <a:t>j_min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j_max</a:t>
            </a:r>
            <a:r>
              <a:rPr lang="en-US" altLang="ko-KR" dirty="0" smtClean="0"/>
              <a:t>]</a:t>
            </a:r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Env2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/>
              <a:t>, </a:t>
            </a:r>
            <a:r>
              <a:rPr lang="en-US" altLang="ko-KR" dirty="0"/>
              <a:t>SOC,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Env3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power_out_norm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smtClean="0"/>
              <a:t>SOC</a:t>
            </a:r>
            <a:r>
              <a:rPr lang="en-US" altLang="ko-KR" dirty="0"/>
              <a:t>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 smtClean="0"/>
              <a:t>]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>
                <a:solidFill>
                  <a:srgbClr val="FF0000"/>
                </a:solidFill>
              </a:rPr>
              <a:t>Normalization</a:t>
            </a:r>
            <a:r>
              <a:rPr lang="ko-KR" altLang="en-US" dirty="0" smtClean="0">
                <a:solidFill>
                  <a:srgbClr val="FF0000"/>
                </a:solidFill>
              </a:rPr>
              <a:t>을 적용할 경우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ko-KR" altLang="en-US" dirty="0" smtClean="0">
                <a:solidFill>
                  <a:srgbClr val="FF0000"/>
                </a:solidFill>
              </a:rPr>
              <a:t>학습이 </a:t>
            </a:r>
            <a:r>
              <a:rPr lang="ko-KR" altLang="en-US" dirty="0" err="1" smtClean="0">
                <a:solidFill>
                  <a:srgbClr val="FF0000"/>
                </a:solidFill>
              </a:rPr>
              <a:t>불안정해짐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… </a:t>
            </a:r>
          </a:p>
          <a:p>
            <a:pPr marL="742950" lvl="1" indent="-285750">
              <a:buFontTx/>
              <a:buChar char="-"/>
            </a:pPr>
            <a:r>
              <a:rPr lang="ko-KR" altLang="en-US" dirty="0" smtClean="0">
                <a:solidFill>
                  <a:srgbClr val="FF0000"/>
                </a:solidFill>
              </a:rPr>
              <a:t>원인을 파악할 필요가 있음 </a:t>
            </a:r>
            <a:r>
              <a:rPr lang="en-US" altLang="ko-KR" dirty="0" smtClean="0">
                <a:solidFill>
                  <a:srgbClr val="FF0000"/>
                </a:solidFill>
              </a:rPr>
              <a:t>(reference model</a:t>
            </a:r>
            <a:r>
              <a:rPr lang="ko-KR" altLang="en-US" dirty="0" smtClean="0">
                <a:solidFill>
                  <a:srgbClr val="FF0000"/>
                </a:solidFill>
              </a:rPr>
              <a:t>은 </a:t>
            </a:r>
            <a:r>
              <a:rPr lang="ko-KR" altLang="en-US" dirty="0" err="1" smtClean="0">
                <a:solidFill>
                  <a:srgbClr val="FF0000"/>
                </a:solidFill>
              </a:rPr>
              <a:t>안정적임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</a:p>
          <a:p>
            <a:pPr marL="742950" lvl="1" indent="-285750">
              <a:buFontTx/>
              <a:buChar char="-"/>
            </a:pPr>
            <a:endParaRPr lang="en-US" altLang="ko-KR" dirty="0">
              <a:solidFill>
                <a:srgbClr val="FF0000"/>
              </a:solidFill>
            </a:endParaRPr>
          </a:p>
          <a:p>
            <a:pPr marL="742950" lvl="1" indent="-285750">
              <a:buFontTx/>
              <a:buChar char="-"/>
            </a:pPr>
            <a:endParaRPr lang="en-US" altLang="ko-KR" dirty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526203" y="5324290"/>
            <a:ext cx="5657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Normalization</a:t>
            </a:r>
            <a:r>
              <a:rPr lang="ko-KR" altLang="en-US" b="1" dirty="0" smtClean="0">
                <a:solidFill>
                  <a:srgbClr val="FF0000"/>
                </a:solidFill>
              </a:rPr>
              <a:t>이 필수적인 요소임으로 결론을 내자  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6222" y="430875"/>
            <a:ext cx="4906243" cy="3924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3582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DDQN</a:t>
            </a:r>
            <a:r>
              <a:rPr lang="ko-KR" altLang="en-US" dirty="0" smtClean="0"/>
              <a:t> </a:t>
            </a:r>
            <a:r>
              <a:rPr lang="en-US" altLang="ko-KR" dirty="0" smtClean="0"/>
              <a:t>3_ver3 – </a:t>
            </a:r>
            <a:r>
              <a:rPr lang="ko-KR" altLang="en-US" dirty="0" smtClean="0"/>
              <a:t>결과  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59832"/>
            <a:ext cx="1100087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b="1" dirty="0" smtClean="0">
                <a:solidFill>
                  <a:srgbClr val="FF0000"/>
                </a:solidFill>
              </a:rPr>
              <a:t>다양한 </a:t>
            </a:r>
            <a:r>
              <a:rPr lang="en-US" altLang="ko-KR" b="1" dirty="0" smtClean="0">
                <a:solidFill>
                  <a:srgbClr val="FF0000"/>
                </a:solidFill>
              </a:rPr>
              <a:t>State</a:t>
            </a:r>
            <a:r>
              <a:rPr lang="ko-KR" altLang="en-US" b="1" dirty="0" smtClean="0">
                <a:solidFill>
                  <a:srgbClr val="FF0000"/>
                </a:solidFill>
              </a:rPr>
              <a:t>에 대한 실험을 진행함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Env1 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State:   [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>
                <a:solidFill>
                  <a:srgbClr val="FF0000"/>
                </a:solidFill>
              </a:rPr>
              <a:t>/1000</a:t>
            </a:r>
            <a:r>
              <a:rPr lang="en-US" altLang="ko-KR" dirty="0" smtClean="0"/>
              <a:t>, SOC, </a:t>
            </a:r>
            <a:r>
              <a:rPr lang="en-US" altLang="ko-KR" dirty="0" err="1" smtClean="0"/>
              <a:t>j_min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j_max</a:t>
            </a:r>
            <a:r>
              <a:rPr lang="en-US" altLang="ko-KR" dirty="0" smtClean="0"/>
              <a:t>]</a:t>
            </a:r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Env2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/>
              <a:t>, </a:t>
            </a:r>
            <a:r>
              <a:rPr lang="en-US" altLang="ko-KR" dirty="0"/>
              <a:t>SOC,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Env3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>
                <a:solidFill>
                  <a:srgbClr val="FF0000"/>
                </a:solidFill>
              </a:rPr>
              <a:t>/1000, </a:t>
            </a:r>
            <a:r>
              <a:rPr lang="en-US" altLang="ko-KR" dirty="0" smtClean="0"/>
              <a:t>SOC</a:t>
            </a:r>
            <a:r>
              <a:rPr lang="en-US" altLang="ko-KR" dirty="0"/>
              <a:t>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 smtClean="0"/>
              <a:t>]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>
                <a:solidFill>
                  <a:srgbClr val="FF0000"/>
                </a:solidFill>
              </a:rPr>
              <a:t>Batch Normalization</a:t>
            </a:r>
            <a:r>
              <a:rPr lang="ko-KR" altLang="en-US" dirty="0" smtClean="0">
                <a:solidFill>
                  <a:srgbClr val="FF0000"/>
                </a:solidFill>
              </a:rPr>
              <a:t>을 적용함 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marL="742950" lvl="1" indent="-285750">
              <a:buFontTx/>
              <a:buChar char="-"/>
            </a:pPr>
            <a:endParaRPr lang="en-US" altLang="ko-KR" dirty="0">
              <a:solidFill>
                <a:srgbClr val="FF0000"/>
              </a:solidFill>
            </a:endParaRPr>
          </a:p>
          <a:p>
            <a:pPr marL="742950" lvl="1" indent="-285750">
              <a:buFontTx/>
              <a:buChar char="-"/>
            </a:pPr>
            <a:endParaRPr lang="en-US" altLang="ko-KR" dirty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526203" y="5324290"/>
            <a:ext cx="6370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DDQN</a:t>
            </a:r>
            <a:r>
              <a:rPr lang="ko-KR" altLang="en-US" b="1" dirty="0" smtClean="0">
                <a:solidFill>
                  <a:srgbClr val="FF0000"/>
                </a:solidFill>
              </a:rPr>
              <a:t>에서 </a:t>
            </a:r>
            <a:r>
              <a:rPr lang="en-US" altLang="ko-KR" b="1" dirty="0" smtClean="0">
                <a:solidFill>
                  <a:srgbClr val="FF0000"/>
                </a:solidFill>
              </a:rPr>
              <a:t>batch normalization</a:t>
            </a:r>
            <a:r>
              <a:rPr lang="ko-KR" altLang="en-US" b="1" dirty="0" smtClean="0">
                <a:solidFill>
                  <a:srgbClr val="FF0000"/>
                </a:solidFill>
              </a:rPr>
              <a:t>은 악영향을 줄 뿐임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6222" y="430875"/>
            <a:ext cx="4906243" cy="3924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2841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DDPG</a:t>
            </a:r>
            <a:r>
              <a:rPr lang="ko-KR" altLang="en-US" dirty="0" smtClean="0"/>
              <a:t>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38200" y="1459832"/>
                <a:ext cx="11000874" cy="51005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en-US" altLang="ko-KR" b="1" dirty="0" smtClean="0"/>
                  <a:t>State, Action, Reward 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State:   [</a:t>
                </a:r>
                <a:r>
                  <a:rPr lang="en-US" altLang="ko-KR" dirty="0" err="1" smtClean="0"/>
                  <a:t>power_out_norm</a:t>
                </a:r>
                <a:r>
                  <a:rPr lang="en-US" altLang="ko-KR" dirty="0" smtClean="0"/>
                  <a:t>, SOC – 0.6, </a:t>
                </a:r>
                <a:r>
                  <a:rPr lang="en-US" altLang="ko-KR" dirty="0" err="1" smtClean="0"/>
                  <a:t>j_min</a:t>
                </a:r>
                <a:r>
                  <a:rPr lang="en-US" altLang="ko-KR" dirty="0" smtClean="0"/>
                  <a:t>, </a:t>
                </a:r>
                <a:r>
                  <a:rPr lang="en-US" altLang="ko-KR" dirty="0" err="1" smtClean="0"/>
                  <a:t>j_max</a:t>
                </a:r>
                <a:r>
                  <a:rPr lang="en-US" altLang="ko-KR" dirty="0" smtClean="0"/>
                  <a:t>]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Action:  </a:t>
                </a:r>
                <a:r>
                  <a:rPr lang="ko-KR" altLang="en-US" dirty="0" smtClean="0"/>
                  <a:t>연속적인 액션 </a:t>
                </a:r>
                <a:endParaRPr lang="en-US" altLang="ko-KR" dirty="0" smtClean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Reward: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− </m:t>
                    </m:r>
                    <m:acc>
                      <m:accPr>
                        <m:chr m:val="̇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𝑓𝑐</m:t>
                            </m:r>
                          </m:sub>
                        </m:sSub>
                      </m:e>
                    </m:acc>
                    <m:r>
                      <a:rPr lang="en-US" altLang="ko-KR" i="1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10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begChr m:val="|"/>
                        <m:endChr m:val="|"/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𝑆𝑂𝐶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−0.6</m:t>
                        </m:r>
                      </m:e>
                    </m:d>
                  </m:oMath>
                </a14:m>
                <a:endParaRPr lang="en-US" altLang="ko-KR" dirty="0" smtClean="0"/>
              </a:p>
              <a:p>
                <a:pPr marL="742950" lvl="1" indent="-285750">
                  <a:buFontTx/>
                  <a:buChar char="-"/>
                </a:pPr>
                <a:endParaRPr lang="en-US" altLang="ko-KR" dirty="0" smtClean="0"/>
              </a:p>
              <a:p>
                <a:pPr marL="285750" indent="-285750">
                  <a:buFontTx/>
                  <a:buChar char="-"/>
                </a:pPr>
                <a:r>
                  <a:rPr lang="ko-KR" altLang="en-US" b="1" dirty="0" smtClean="0"/>
                  <a:t>네트워크 구조</a:t>
                </a:r>
                <a:r>
                  <a:rPr lang="en-US" altLang="ko-KR" b="1" dirty="0" smtClean="0"/>
                  <a:t>: 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b="1" dirty="0" smtClean="0"/>
                  <a:t>Actor: 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Input(4)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Dense(512, activation=“</a:t>
                </a:r>
                <a:r>
                  <a:rPr lang="en-US" altLang="ko-KR" dirty="0" err="1" smtClean="0"/>
                  <a:t>relu</a:t>
                </a:r>
                <a:r>
                  <a:rPr lang="en-US" altLang="ko-KR" dirty="0" smtClean="0"/>
                  <a:t>”)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Dense(512, activation=“</a:t>
                </a:r>
                <a:r>
                  <a:rPr lang="en-US" altLang="ko-KR" dirty="0" err="1" smtClean="0"/>
                  <a:t>relu</a:t>
                </a:r>
                <a:r>
                  <a:rPr lang="en-US" altLang="ko-KR" dirty="0" smtClean="0"/>
                  <a:t>”)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Output(1)</a:t>
                </a:r>
              </a:p>
              <a:p>
                <a:pPr marL="1200150" lvl="2" indent="-285750">
                  <a:buFontTx/>
                  <a:buChar char="-"/>
                </a:pPr>
                <a:endParaRPr lang="en-US" altLang="ko-KR" dirty="0" smtClean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b="1" dirty="0" smtClean="0"/>
                  <a:t>Critic:  </a:t>
                </a:r>
                <a:endParaRPr lang="en-US" altLang="ko-KR" b="1" dirty="0"/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Input(4, 1) </a:t>
                </a:r>
                <a:endParaRPr lang="en-US" altLang="ko-KR" dirty="0"/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Dense(16, </a:t>
                </a:r>
                <a:r>
                  <a:rPr lang="en-US" altLang="ko-KR" dirty="0"/>
                  <a:t>activation=“</a:t>
                </a:r>
                <a:r>
                  <a:rPr lang="en-US" altLang="ko-KR" dirty="0" err="1"/>
                  <a:t>relu</a:t>
                </a:r>
                <a:r>
                  <a:rPr lang="en-US" altLang="ko-KR" dirty="0"/>
                  <a:t>”)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Dense(32, </a:t>
                </a:r>
                <a:r>
                  <a:rPr lang="en-US" altLang="ko-KR" dirty="0"/>
                  <a:t>activation=“</a:t>
                </a:r>
                <a:r>
                  <a:rPr lang="en-US" altLang="ko-KR" dirty="0" err="1"/>
                  <a:t>relu</a:t>
                </a:r>
                <a:r>
                  <a:rPr lang="en-US" altLang="ko-KR" dirty="0" smtClean="0"/>
                  <a:t>”) </a:t>
                </a:r>
                <a:endParaRPr lang="en-US" altLang="ko-KR" dirty="0"/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Output(1)</a:t>
                </a:r>
                <a:endParaRPr lang="en-US" altLang="ko-KR" dirty="0"/>
              </a:p>
              <a:p>
                <a:pPr lvl="1"/>
                <a:endParaRPr lang="en-US" altLang="ko-KR" dirty="0" smtClean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59832"/>
                <a:ext cx="11000874" cy="5100563"/>
              </a:xfrm>
              <a:prstGeom prst="rect">
                <a:avLst/>
              </a:prstGeom>
              <a:blipFill>
                <a:blip r:embed="rId2"/>
                <a:stretch>
                  <a:fillRect l="-610" t="-10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8611986" y="4117116"/>
            <a:ext cx="301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6771" y="4393049"/>
            <a:ext cx="2737052" cy="232847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015634" y="6445167"/>
            <a:ext cx="301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크리틱</a:t>
            </a:r>
            <a:r>
              <a:rPr lang="ko-KR" altLang="en-US" dirty="0" smtClean="0"/>
              <a:t> 구조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610601" y="5050309"/>
            <a:ext cx="3018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rgbClr val="FF0000"/>
                </a:solidFill>
              </a:rPr>
              <a:t>학습률을</a:t>
            </a:r>
            <a:r>
              <a:rPr lang="ko-KR" altLang="en-US" dirty="0" smtClean="0">
                <a:solidFill>
                  <a:srgbClr val="FF0000"/>
                </a:solidFill>
              </a:rPr>
              <a:t> 낮추니 성공하는 것으로 보임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8939" y="799805"/>
            <a:ext cx="3214861" cy="3275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921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Feature Scaling</a:t>
            </a:r>
            <a:r>
              <a:rPr lang="ko-KR" altLang="en-US" dirty="0" smtClean="0">
                <a:solidFill>
                  <a:srgbClr val="FF0000"/>
                </a:solidFill>
              </a:rPr>
              <a:t>의 중요성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1459832"/>
            <a:ext cx="110008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 smtClean="0"/>
              <a:t>Feature </a:t>
            </a:r>
            <a:r>
              <a:rPr lang="ko-KR" altLang="en-US" b="1" dirty="0" smtClean="0"/>
              <a:t>사이의 값의 큰 차이는 학습의 불안정성을 가져옴</a:t>
            </a:r>
            <a:endParaRPr lang="en-US" altLang="ko-KR" b="1" dirty="0" smtClean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State:   [</a:t>
            </a:r>
            <a:r>
              <a:rPr lang="en-US" altLang="ko-KR" dirty="0" err="1" smtClean="0"/>
              <a:t>power_out</a:t>
            </a:r>
            <a:r>
              <a:rPr lang="en-US" altLang="ko-KR" dirty="0" smtClean="0"/>
              <a:t>, SOC – 0.6, </a:t>
            </a:r>
            <a:r>
              <a:rPr lang="en-US" altLang="ko-KR" dirty="0" err="1" smtClean="0"/>
              <a:t>j_min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j_max</a:t>
            </a:r>
            <a:r>
              <a:rPr lang="en-US" altLang="ko-KR" dirty="0" smtClean="0"/>
              <a:t>]</a:t>
            </a:r>
          </a:p>
          <a:p>
            <a:pPr lvl="1"/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7710" y="1045151"/>
            <a:ext cx="4570869" cy="304724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945178" y="2189118"/>
                <a:ext cx="5902037" cy="379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smtClean="0"/>
                  <a:t>Power_out:  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𝟓</m:t>
                        </m:r>
                      </m:sup>
                    </m:sSup>
                  </m:oMath>
                </a14:m>
                <a:r>
                  <a:rPr lang="en-US" altLang="ko-KR" dirty="0" smtClean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5178" y="2189118"/>
                <a:ext cx="5902037" cy="379656"/>
              </a:xfrm>
              <a:prstGeom prst="rect">
                <a:avLst/>
              </a:prstGeom>
              <a:blipFill>
                <a:blip r:embed="rId3"/>
                <a:stretch>
                  <a:fillRect l="-826" t="-6452" b="-241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945178" y="3219386"/>
                <a:ext cx="5902037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smtClean="0"/>
                  <a:t>j</a:t>
                </a:r>
                <a:r>
                  <a:rPr lang="en-US" altLang="ko-KR" b="1" dirty="0" err="1" smtClean="0"/>
                  <a:t>_min</a:t>
                </a:r>
                <a:r>
                  <a:rPr lang="en-US" altLang="ko-KR" b="1" dirty="0" smtClean="0"/>
                  <a:t>, </a:t>
                </a:r>
                <a:r>
                  <a:rPr lang="en-US" altLang="ko-KR" b="1" dirty="0" err="1" smtClean="0"/>
                  <a:t>j_max</a:t>
                </a:r>
                <a:r>
                  <a:rPr lang="en-US" altLang="ko-KR" b="1" dirty="0" smtClean="0"/>
                  <a:t>:  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US" altLang="ko-KR" dirty="0" smtClean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5178" y="3219386"/>
                <a:ext cx="5902037" cy="375552"/>
              </a:xfrm>
              <a:prstGeom prst="rect">
                <a:avLst/>
              </a:prstGeom>
              <a:blipFill>
                <a:blip r:embed="rId4"/>
                <a:stretch>
                  <a:fillRect l="-826" t="-6452" b="-241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945178" y="2706304"/>
                <a:ext cx="5902037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smtClean="0"/>
                  <a:t>SOC – 0.6:  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US" altLang="ko-KR" dirty="0" smtClean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5178" y="2706304"/>
                <a:ext cx="5902037" cy="375552"/>
              </a:xfrm>
              <a:prstGeom prst="rect">
                <a:avLst/>
              </a:prstGeom>
              <a:blipFill>
                <a:blip r:embed="rId5"/>
                <a:stretch>
                  <a:fillRect l="-826" t="-8065" b="-241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838200" y="4192121"/>
            <a:ext cx="110008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Power</a:t>
            </a:r>
            <a:r>
              <a:rPr lang="ko-KR" altLang="en-US" b="1" dirty="0" smtClean="0">
                <a:solidFill>
                  <a:srgbClr val="FF0000"/>
                </a:solidFill>
              </a:rPr>
              <a:t>의 평균이 </a:t>
            </a:r>
            <a:r>
              <a:rPr lang="en-US" altLang="ko-KR" b="1" dirty="0" smtClean="0">
                <a:solidFill>
                  <a:srgbClr val="FF0000"/>
                </a:solidFill>
              </a:rPr>
              <a:t>0</a:t>
            </a:r>
            <a:r>
              <a:rPr lang="ko-KR" altLang="en-US" b="1" dirty="0" smtClean="0">
                <a:solidFill>
                  <a:srgbClr val="FF0000"/>
                </a:solidFill>
              </a:rPr>
              <a:t>이고 표준편차가 </a:t>
            </a:r>
            <a:r>
              <a:rPr lang="en-US" altLang="ko-KR" b="1" dirty="0" smtClean="0">
                <a:solidFill>
                  <a:srgbClr val="FF0000"/>
                </a:solidFill>
              </a:rPr>
              <a:t>1</a:t>
            </a:r>
            <a:r>
              <a:rPr lang="ko-KR" altLang="en-US" b="1" dirty="0" smtClean="0">
                <a:solidFill>
                  <a:srgbClr val="FF0000"/>
                </a:solidFill>
              </a:rPr>
              <a:t>이 되도록 </a:t>
            </a:r>
            <a:r>
              <a:rPr lang="en-US" altLang="ko-KR" b="1" dirty="0" smtClean="0">
                <a:solidFill>
                  <a:srgbClr val="FF0000"/>
                </a:solidFill>
              </a:rPr>
              <a:t>normalization</a:t>
            </a:r>
            <a:r>
              <a:rPr lang="ko-KR" altLang="en-US" b="1" dirty="0" smtClean="0">
                <a:solidFill>
                  <a:srgbClr val="FF0000"/>
                </a:solidFill>
              </a:rPr>
              <a:t>을 진행하면 학습의 안정도가 매우 커짐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lvl="1"/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7268518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DDPG</a:t>
            </a:r>
            <a:r>
              <a:rPr lang="ko-KR" altLang="en-US" dirty="0" smtClean="0"/>
              <a:t>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38200" y="1459832"/>
                <a:ext cx="11000874" cy="56545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en-US" altLang="ko-KR" b="1" dirty="0">
                    <a:solidFill>
                      <a:srgbClr val="FF0000"/>
                    </a:solidFill>
                  </a:rPr>
                  <a:t>Power</a:t>
                </a:r>
                <a:r>
                  <a:rPr lang="ko-KR" altLang="en-US" b="1" dirty="0">
                    <a:solidFill>
                      <a:srgbClr val="FF0000"/>
                    </a:solidFill>
                  </a:rPr>
                  <a:t>를 </a:t>
                </a:r>
                <a:r>
                  <a:rPr lang="en-US" altLang="ko-KR" b="1" dirty="0">
                    <a:solidFill>
                      <a:srgbClr val="FF0000"/>
                    </a:solidFill>
                  </a:rPr>
                  <a:t>kW </a:t>
                </a:r>
                <a:r>
                  <a:rPr lang="ko-KR" altLang="en-US" b="1" dirty="0">
                    <a:solidFill>
                      <a:srgbClr val="FF0000"/>
                    </a:solidFill>
                  </a:rPr>
                  <a:t>단위로 환산하여 </a:t>
                </a:r>
                <a:r>
                  <a:rPr lang="en-US" altLang="ko-KR" b="1" dirty="0">
                    <a:solidFill>
                      <a:srgbClr val="FF0000"/>
                    </a:solidFill>
                  </a:rPr>
                  <a:t>Feature scaling </a:t>
                </a:r>
                <a:r>
                  <a:rPr lang="ko-KR" altLang="en-US" b="1" dirty="0">
                    <a:solidFill>
                      <a:srgbClr val="FF0000"/>
                    </a:solidFill>
                  </a:rPr>
                  <a:t>수행 </a:t>
                </a:r>
                <a:endParaRPr lang="en-US" altLang="ko-KR" b="1" dirty="0" smtClean="0"/>
              </a:p>
              <a:p>
                <a:pPr marL="285750" indent="-285750">
                  <a:buFontTx/>
                  <a:buChar char="-"/>
                </a:pPr>
                <a:endParaRPr lang="en-US" altLang="ko-KR" b="1" dirty="0"/>
              </a:p>
              <a:p>
                <a:pPr marL="285750" indent="-285750">
                  <a:buFontTx/>
                  <a:buChar char="-"/>
                </a:pPr>
                <a:r>
                  <a:rPr lang="en-US" altLang="ko-KR" b="1" dirty="0" smtClean="0"/>
                  <a:t>State, Action, Reward 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State:   [</a:t>
                </a:r>
                <a:r>
                  <a:rPr lang="en-US" altLang="ko-KR" dirty="0" err="1" smtClean="0">
                    <a:solidFill>
                      <a:srgbClr val="FF0000"/>
                    </a:solidFill>
                  </a:rPr>
                  <a:t>power_out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/ 1000</a:t>
                </a:r>
                <a:r>
                  <a:rPr lang="en-US" altLang="ko-KR" dirty="0" smtClean="0"/>
                  <a:t>, SOC – 0.6, </a:t>
                </a:r>
                <a:r>
                  <a:rPr lang="en-US" altLang="ko-KR" dirty="0" err="1" smtClean="0"/>
                  <a:t>j_min</a:t>
                </a:r>
                <a:r>
                  <a:rPr lang="en-US" altLang="ko-KR" dirty="0" smtClean="0"/>
                  <a:t>, </a:t>
                </a:r>
                <a:r>
                  <a:rPr lang="en-US" altLang="ko-KR" dirty="0" err="1" smtClean="0"/>
                  <a:t>j_max</a:t>
                </a:r>
                <a:r>
                  <a:rPr lang="en-US" altLang="ko-KR" dirty="0" smtClean="0"/>
                  <a:t>]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Action:  </a:t>
                </a:r>
                <a:r>
                  <a:rPr lang="ko-KR" altLang="en-US" dirty="0" smtClean="0"/>
                  <a:t>연속적인 액션 </a:t>
                </a:r>
                <a:endParaRPr lang="en-US" altLang="ko-KR" dirty="0" smtClean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Reward: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− </m:t>
                    </m:r>
                    <m:acc>
                      <m:accPr>
                        <m:chr m:val="̇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𝑓𝑐</m:t>
                            </m:r>
                          </m:sub>
                        </m:sSub>
                      </m:e>
                    </m:acc>
                    <m:r>
                      <a:rPr lang="en-US" altLang="ko-KR" i="1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10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begChr m:val="|"/>
                        <m:endChr m:val="|"/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𝑆𝑂𝐶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−0.6</m:t>
                        </m:r>
                      </m:e>
                    </m:d>
                  </m:oMath>
                </a14:m>
                <a:endParaRPr lang="en-US" altLang="ko-KR" dirty="0" smtClean="0"/>
              </a:p>
              <a:p>
                <a:pPr marL="742950" lvl="1" indent="-285750">
                  <a:buFontTx/>
                  <a:buChar char="-"/>
                </a:pPr>
                <a:endParaRPr lang="en-US" altLang="ko-KR" dirty="0" smtClean="0"/>
              </a:p>
              <a:p>
                <a:pPr marL="285750" indent="-285750">
                  <a:buFontTx/>
                  <a:buChar char="-"/>
                </a:pPr>
                <a:r>
                  <a:rPr lang="ko-KR" altLang="en-US" b="1" dirty="0" smtClean="0"/>
                  <a:t>네트워크 구조</a:t>
                </a:r>
                <a:r>
                  <a:rPr lang="en-US" altLang="ko-KR" b="1" dirty="0" smtClean="0"/>
                  <a:t>: 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b="1" dirty="0" smtClean="0"/>
                  <a:t>Actor: 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Input(4)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Dense(512, activation=“</a:t>
                </a:r>
                <a:r>
                  <a:rPr lang="en-US" altLang="ko-KR" dirty="0" err="1" smtClean="0"/>
                  <a:t>relu</a:t>
                </a:r>
                <a:r>
                  <a:rPr lang="en-US" altLang="ko-KR" dirty="0" smtClean="0"/>
                  <a:t>”)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Dense(512, activation=“</a:t>
                </a:r>
                <a:r>
                  <a:rPr lang="en-US" altLang="ko-KR" dirty="0" err="1" smtClean="0"/>
                  <a:t>relu</a:t>
                </a:r>
                <a:r>
                  <a:rPr lang="en-US" altLang="ko-KR" dirty="0" smtClean="0"/>
                  <a:t>”)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Output(1)</a:t>
                </a:r>
              </a:p>
              <a:p>
                <a:pPr marL="1200150" lvl="2" indent="-285750">
                  <a:buFontTx/>
                  <a:buChar char="-"/>
                </a:pPr>
                <a:endParaRPr lang="en-US" altLang="ko-KR" dirty="0" smtClean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b="1" dirty="0" smtClean="0"/>
                  <a:t>Critic:  </a:t>
                </a:r>
                <a:endParaRPr lang="en-US" altLang="ko-KR" b="1" dirty="0"/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Input(4, 1) </a:t>
                </a:r>
                <a:endParaRPr lang="en-US" altLang="ko-KR" dirty="0"/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Dense(16, </a:t>
                </a:r>
                <a:r>
                  <a:rPr lang="en-US" altLang="ko-KR" dirty="0"/>
                  <a:t>activation=“</a:t>
                </a:r>
                <a:r>
                  <a:rPr lang="en-US" altLang="ko-KR" dirty="0" err="1"/>
                  <a:t>relu</a:t>
                </a:r>
                <a:r>
                  <a:rPr lang="en-US" altLang="ko-KR" dirty="0"/>
                  <a:t>”)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Dense(32, </a:t>
                </a:r>
                <a:r>
                  <a:rPr lang="en-US" altLang="ko-KR" dirty="0"/>
                  <a:t>activation=“</a:t>
                </a:r>
                <a:r>
                  <a:rPr lang="en-US" altLang="ko-KR" dirty="0" err="1"/>
                  <a:t>relu</a:t>
                </a:r>
                <a:r>
                  <a:rPr lang="en-US" altLang="ko-KR" dirty="0" smtClean="0"/>
                  <a:t>”) </a:t>
                </a:r>
                <a:endParaRPr lang="en-US" altLang="ko-KR" dirty="0"/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Output(1)</a:t>
                </a:r>
                <a:endParaRPr lang="en-US" altLang="ko-KR" dirty="0"/>
              </a:p>
              <a:p>
                <a:pPr lvl="1"/>
                <a:endParaRPr lang="en-US" altLang="ko-KR" dirty="0" smtClean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59832"/>
                <a:ext cx="11000874" cy="5654561"/>
              </a:xfrm>
              <a:prstGeom prst="rect">
                <a:avLst/>
              </a:prstGeom>
              <a:blipFill>
                <a:blip r:embed="rId2"/>
                <a:stretch>
                  <a:fillRect l="-610" t="-9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8611986" y="4117116"/>
            <a:ext cx="301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6771" y="4393049"/>
            <a:ext cx="2737052" cy="232847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015634" y="6445167"/>
            <a:ext cx="301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크리틱</a:t>
            </a:r>
            <a:r>
              <a:rPr lang="ko-KR" altLang="en-US" dirty="0" smtClean="0"/>
              <a:t> 구조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610601" y="5050309"/>
            <a:ext cx="30189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rgbClr val="FF0000"/>
                </a:solidFill>
              </a:rPr>
              <a:t>성공적임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.. </a:t>
            </a:r>
            <a:endParaRPr lang="en-US" altLang="ko-KR" dirty="0">
              <a:solidFill>
                <a:srgbClr val="FF0000"/>
              </a:solidFill>
            </a:endParaRPr>
          </a:p>
          <a:p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 smtClean="0">
                <a:solidFill>
                  <a:srgbClr val="FF0000"/>
                </a:solidFill>
              </a:rPr>
              <a:t>결국 </a:t>
            </a:r>
            <a:r>
              <a:rPr lang="en-US" altLang="ko-KR" dirty="0" smtClean="0">
                <a:solidFill>
                  <a:srgbClr val="FF0000"/>
                </a:solidFill>
              </a:rPr>
              <a:t>DDPG </a:t>
            </a:r>
            <a:r>
              <a:rPr lang="ko-KR" altLang="en-US" dirty="0" smtClean="0">
                <a:solidFill>
                  <a:srgbClr val="FF0000"/>
                </a:solidFill>
              </a:rPr>
              <a:t>알고리즘으로 가야함 </a:t>
            </a:r>
            <a:endParaRPr lang="en-US" altLang="ko-KR" dirty="0" smtClean="0">
              <a:solidFill>
                <a:srgbClr val="FF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0490" y="834290"/>
            <a:ext cx="3676702" cy="3304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1138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DDPG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3</a:t>
            </a:r>
            <a:r>
              <a:rPr lang="ko-KR" altLang="en-US" dirty="0" smtClean="0">
                <a:solidFill>
                  <a:srgbClr val="FF0000"/>
                </a:solidFill>
              </a:rPr>
              <a:t> 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1459832"/>
            <a:ext cx="1100087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b="1" dirty="0" smtClean="0">
                <a:solidFill>
                  <a:srgbClr val="FF0000"/>
                </a:solidFill>
              </a:rPr>
              <a:t>다양한 </a:t>
            </a:r>
            <a:r>
              <a:rPr lang="en-US" altLang="ko-KR" b="1" dirty="0" smtClean="0">
                <a:solidFill>
                  <a:srgbClr val="FF0000"/>
                </a:solidFill>
              </a:rPr>
              <a:t>State</a:t>
            </a:r>
            <a:r>
              <a:rPr lang="ko-KR" altLang="en-US" b="1" dirty="0" smtClean="0">
                <a:solidFill>
                  <a:srgbClr val="FF0000"/>
                </a:solidFill>
              </a:rPr>
              <a:t>에 대한 실험을 진행함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Env1 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State:   [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>
                <a:solidFill>
                  <a:srgbClr val="FF0000"/>
                </a:solidFill>
              </a:rPr>
              <a:t>/1000</a:t>
            </a:r>
            <a:r>
              <a:rPr lang="en-US" altLang="ko-KR" dirty="0" smtClean="0"/>
              <a:t>, SOC - 0.6, </a:t>
            </a:r>
            <a:r>
              <a:rPr lang="en-US" altLang="ko-KR" dirty="0" err="1" smtClean="0"/>
              <a:t>j_min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j_max</a:t>
            </a:r>
            <a:r>
              <a:rPr lang="en-US" altLang="ko-KR" dirty="0" smtClean="0"/>
              <a:t>]</a:t>
            </a:r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Env2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tq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sp_whl</a:t>
            </a:r>
            <a:r>
              <a:rPr lang="en-US" altLang="ko-KR" dirty="0" smtClean="0"/>
              <a:t>, SOC - 0.6,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Env3 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State:   [</a:t>
            </a:r>
            <a:r>
              <a:rPr lang="en-US" altLang="ko-KR" dirty="0" err="1" smtClean="0">
                <a:solidFill>
                  <a:srgbClr val="FF0000"/>
                </a:solidFill>
              </a:rPr>
              <a:t>acc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sp_whl</a:t>
            </a:r>
            <a:r>
              <a:rPr lang="en-US" altLang="ko-KR" dirty="0" smtClean="0"/>
              <a:t>, SOC - 0.6, </a:t>
            </a:r>
            <a:r>
              <a:rPr lang="en-US" altLang="ko-KR" dirty="0" err="1" smtClean="0"/>
              <a:t>j_min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j_max</a:t>
            </a:r>
            <a:r>
              <a:rPr lang="en-US" altLang="ko-KR" dirty="0" smtClean="0"/>
              <a:t>]</a:t>
            </a:r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Env4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>
                <a:solidFill>
                  <a:srgbClr val="FF0000"/>
                </a:solidFill>
              </a:rPr>
              <a:t> / 1000, </a:t>
            </a:r>
            <a:r>
              <a:rPr lang="en-US" altLang="ko-KR" dirty="0" err="1" smtClean="0">
                <a:solidFill>
                  <a:srgbClr val="FF0000"/>
                </a:solidFill>
              </a:rPr>
              <a:t>acc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en-US" altLang="ko-KR" dirty="0" err="1">
                <a:solidFill>
                  <a:srgbClr val="FF0000"/>
                </a:solidFill>
              </a:rPr>
              <a:t>sp_whl</a:t>
            </a:r>
            <a:r>
              <a:rPr lang="en-US" altLang="ko-KR" dirty="0"/>
              <a:t>, SOC - 0.6,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6967" y="1797422"/>
            <a:ext cx="3586508" cy="271724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711738" y="4621403"/>
            <a:ext cx="301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3236" y="5483516"/>
            <a:ext cx="1070023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rgbClr val="FF0000"/>
                </a:solidFill>
              </a:rPr>
              <a:t>Env1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에 대해서만 부분적으로 </a:t>
            </a:r>
            <a:r>
              <a:rPr lang="ko-KR" altLang="en-US" sz="2400" b="1" dirty="0" err="1" smtClean="0">
                <a:solidFill>
                  <a:srgbClr val="FF0000"/>
                </a:solidFill>
              </a:rPr>
              <a:t>성공적임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 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(Env2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은 실패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, Env3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은 많이 실패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…)</a:t>
            </a:r>
          </a:p>
          <a:p>
            <a:endParaRPr lang="en-US" altLang="ko-KR" dirty="0"/>
          </a:p>
          <a:p>
            <a:r>
              <a:rPr lang="en-US" altLang="ko-KR" sz="2400" b="1" dirty="0" smtClean="0">
                <a:solidFill>
                  <a:srgbClr val="FF0000"/>
                </a:solidFill>
              </a:rPr>
              <a:t>Decay Rate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를 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0.00001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로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 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낮추기 시도 </a:t>
            </a:r>
            <a:endParaRPr lang="en-US" altLang="ko-KR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069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DDPG</a:t>
            </a:r>
            <a:r>
              <a:rPr lang="ko-KR" altLang="en-US" dirty="0" smtClean="0"/>
              <a:t> </a:t>
            </a:r>
            <a:r>
              <a:rPr lang="en-US" altLang="ko-KR" dirty="0"/>
              <a:t>4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59832"/>
            <a:ext cx="110008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Decay Rate</a:t>
            </a:r>
            <a:r>
              <a:rPr lang="ko-KR" altLang="en-US" b="1" dirty="0" smtClean="0">
                <a:solidFill>
                  <a:srgbClr val="FF0000"/>
                </a:solidFill>
              </a:rPr>
              <a:t>에 따른 학습 안정도를 확인함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Decay Rate</a:t>
            </a:r>
            <a:r>
              <a:rPr lang="en-US" altLang="ko-KR" b="1" dirty="0"/>
              <a:t>: [0.0001, 0.00004, 0.00002, 0.00001, 0.000005] 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6967" y="1797422"/>
            <a:ext cx="3586508" cy="271724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711738" y="4621403"/>
            <a:ext cx="301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49037" y="5506400"/>
            <a:ext cx="11000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Decay Rate</a:t>
            </a:r>
            <a:r>
              <a:rPr lang="ko-KR" altLang="en-US" b="1" dirty="0" smtClean="0">
                <a:solidFill>
                  <a:srgbClr val="FF0000"/>
                </a:solidFill>
              </a:rPr>
              <a:t>는 학습의 안정도에 큰 영향을 미치지 못하는 것으로 보임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35737215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DDPG</a:t>
            </a:r>
            <a:r>
              <a:rPr lang="ko-KR" altLang="en-US" dirty="0" smtClean="0"/>
              <a:t> </a:t>
            </a:r>
            <a:r>
              <a:rPr lang="en-US" altLang="ko-KR" dirty="0"/>
              <a:t>5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84771"/>
            <a:ext cx="1100087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Replay memory</a:t>
            </a:r>
            <a:r>
              <a:rPr lang="ko-KR" altLang="en-US" b="1" dirty="0" smtClean="0">
                <a:solidFill>
                  <a:srgbClr val="FF0000"/>
                </a:solidFill>
              </a:rPr>
              <a:t>에서 </a:t>
            </a:r>
            <a:r>
              <a:rPr lang="en-US" altLang="ko-KR" b="1" dirty="0" smtClean="0">
                <a:solidFill>
                  <a:srgbClr val="FF0000"/>
                </a:solidFill>
              </a:rPr>
              <a:t>experiments</a:t>
            </a:r>
            <a:r>
              <a:rPr lang="ko-KR" altLang="en-US" b="1" dirty="0" smtClean="0">
                <a:solidFill>
                  <a:srgbClr val="FF0000"/>
                </a:solidFill>
              </a:rPr>
              <a:t>를 </a:t>
            </a:r>
            <a:r>
              <a:rPr lang="en-US" altLang="ko-KR" b="1" dirty="0" smtClean="0">
                <a:solidFill>
                  <a:srgbClr val="FF0000"/>
                </a:solidFill>
              </a:rPr>
              <a:t>normalization</a:t>
            </a:r>
            <a:r>
              <a:rPr lang="ko-KR" altLang="en-US" b="1" dirty="0" smtClean="0">
                <a:solidFill>
                  <a:srgbClr val="FF0000"/>
                </a:solidFill>
              </a:rPr>
              <a:t>하는 방식을 활용하기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/>
              <a:t>Env1 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[</a:t>
            </a:r>
            <a:r>
              <a:rPr lang="en-US" altLang="ko-KR" dirty="0" err="1">
                <a:solidFill>
                  <a:srgbClr val="FF0000"/>
                </a:solidFill>
              </a:rPr>
              <a:t>power_out</a:t>
            </a:r>
            <a:r>
              <a:rPr lang="en-US" altLang="ko-KR" dirty="0">
                <a:solidFill>
                  <a:srgbClr val="FF0000"/>
                </a:solidFill>
              </a:rPr>
              <a:t>/1000</a:t>
            </a:r>
            <a:r>
              <a:rPr lang="en-US" altLang="ko-KR" dirty="0"/>
              <a:t>, SOC - 0.6,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 smtClean="0"/>
              <a:t>]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Replay memory</a:t>
            </a:r>
            <a:r>
              <a:rPr lang="ko-KR" altLang="en-US" dirty="0" smtClean="0"/>
              <a:t>에서 </a:t>
            </a:r>
            <a:r>
              <a:rPr lang="en-US" altLang="ko-KR" dirty="0" err="1" smtClean="0"/>
              <a:t>power_out</a:t>
            </a:r>
            <a:r>
              <a:rPr lang="ko-KR" altLang="en-US" dirty="0" smtClean="0"/>
              <a:t>에 대해</a:t>
            </a:r>
            <a:r>
              <a:rPr lang="en-US" altLang="ko-KR" dirty="0" smtClean="0"/>
              <a:t> min-max normalization </a:t>
            </a:r>
            <a:r>
              <a:rPr lang="ko-KR" altLang="en-US" dirty="0" smtClean="0"/>
              <a:t>적용 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[</a:t>
            </a:r>
            <a:r>
              <a:rPr lang="ko-KR" altLang="en-US" dirty="0" smtClean="0"/>
              <a:t>실패</a:t>
            </a:r>
            <a:r>
              <a:rPr lang="en-US" altLang="ko-KR" dirty="0" smtClean="0"/>
              <a:t>]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Env2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[</a:t>
            </a:r>
            <a:r>
              <a:rPr lang="en-US" altLang="ko-KR" dirty="0" err="1">
                <a:solidFill>
                  <a:srgbClr val="FF0000"/>
                </a:solidFill>
              </a:rPr>
              <a:t>power_out</a:t>
            </a:r>
            <a:r>
              <a:rPr lang="en-US" altLang="ko-KR" dirty="0">
                <a:solidFill>
                  <a:srgbClr val="FF0000"/>
                </a:solidFill>
              </a:rPr>
              <a:t>/1000</a:t>
            </a:r>
            <a:r>
              <a:rPr lang="en-US" altLang="ko-KR" dirty="0"/>
              <a:t>, SOC - 0.6,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Replay memory</a:t>
            </a:r>
            <a:r>
              <a:rPr lang="ko-KR" altLang="en-US" dirty="0"/>
              <a:t>에서 </a:t>
            </a:r>
            <a:r>
              <a:rPr lang="ko-KR" altLang="en-US" dirty="0" smtClean="0"/>
              <a:t>모든 </a:t>
            </a:r>
            <a:r>
              <a:rPr lang="en-US" altLang="ko-KR" dirty="0" smtClean="0"/>
              <a:t>Feature</a:t>
            </a:r>
            <a:r>
              <a:rPr lang="ko-KR" altLang="en-US" dirty="0" smtClean="0"/>
              <a:t>에 </a:t>
            </a:r>
            <a:r>
              <a:rPr lang="ko-KR" altLang="en-US" dirty="0"/>
              <a:t>대해</a:t>
            </a:r>
            <a:r>
              <a:rPr lang="en-US" altLang="ko-KR" dirty="0"/>
              <a:t> min-max </a:t>
            </a:r>
            <a:r>
              <a:rPr lang="en-US" altLang="ko-KR" dirty="0" smtClean="0"/>
              <a:t>normalization </a:t>
            </a:r>
            <a:r>
              <a:rPr lang="ko-KR" altLang="en-US" dirty="0"/>
              <a:t>적용 </a:t>
            </a:r>
            <a:endParaRPr lang="en-US" altLang="ko-KR" dirty="0" smtClean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[</a:t>
            </a:r>
            <a:r>
              <a:rPr lang="ko-KR" altLang="en-US" dirty="0" smtClean="0"/>
              <a:t>실패</a:t>
            </a:r>
            <a:r>
              <a:rPr lang="en-US" altLang="ko-KR" dirty="0" smtClean="0"/>
              <a:t>]</a:t>
            </a:r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Env3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acc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sp_whl</a:t>
            </a:r>
            <a:r>
              <a:rPr lang="en-US" altLang="ko-KR" dirty="0" smtClean="0"/>
              <a:t>, </a:t>
            </a:r>
            <a:r>
              <a:rPr lang="en-US" altLang="ko-KR" dirty="0"/>
              <a:t>SOC - 0.6,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Replay memory</a:t>
            </a:r>
            <a:r>
              <a:rPr lang="ko-KR" altLang="en-US" dirty="0"/>
              <a:t>에서 </a:t>
            </a:r>
            <a:r>
              <a:rPr lang="en-US" altLang="ko-KR" dirty="0" err="1" smtClean="0"/>
              <a:t>acc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sp_whl</a:t>
            </a:r>
            <a:r>
              <a:rPr lang="ko-KR" altLang="en-US" dirty="0" smtClean="0"/>
              <a:t>에 </a:t>
            </a:r>
            <a:r>
              <a:rPr lang="ko-KR" altLang="en-US" dirty="0"/>
              <a:t>대해</a:t>
            </a:r>
            <a:r>
              <a:rPr lang="en-US" altLang="ko-KR" dirty="0"/>
              <a:t> min-max </a:t>
            </a:r>
            <a:r>
              <a:rPr lang="en-US" altLang="ko-KR" dirty="0" smtClean="0"/>
              <a:t>normalization </a:t>
            </a:r>
            <a:r>
              <a:rPr lang="ko-KR" altLang="en-US" dirty="0"/>
              <a:t>적용 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[</a:t>
            </a:r>
            <a:r>
              <a:rPr lang="ko-KR" altLang="en-US" dirty="0" smtClean="0"/>
              <a:t>실패</a:t>
            </a:r>
            <a:r>
              <a:rPr lang="en-US" altLang="ko-KR" dirty="0" smtClean="0"/>
              <a:t>]</a:t>
            </a:r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Env4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acc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sp_whl</a:t>
            </a:r>
            <a:r>
              <a:rPr lang="en-US" altLang="ko-KR" dirty="0" smtClean="0"/>
              <a:t>, </a:t>
            </a:r>
            <a:r>
              <a:rPr lang="en-US" altLang="ko-KR" dirty="0"/>
              <a:t>SOC </a:t>
            </a:r>
            <a:r>
              <a:rPr lang="en-US" altLang="ko-KR" dirty="0" smtClean="0"/>
              <a:t>– </a:t>
            </a:r>
            <a:r>
              <a:rPr lang="en-US" altLang="ko-KR" dirty="0"/>
              <a:t>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Replay memory</a:t>
            </a:r>
            <a:r>
              <a:rPr lang="ko-KR" altLang="en-US" dirty="0"/>
              <a:t>에서 모든 </a:t>
            </a:r>
            <a:r>
              <a:rPr lang="en-US" altLang="ko-KR" dirty="0"/>
              <a:t>Feature</a:t>
            </a:r>
            <a:r>
              <a:rPr lang="ko-KR" altLang="en-US" dirty="0"/>
              <a:t>에 대해</a:t>
            </a:r>
            <a:r>
              <a:rPr lang="en-US" altLang="ko-KR" dirty="0"/>
              <a:t> min-max </a:t>
            </a:r>
            <a:r>
              <a:rPr lang="en-US" altLang="ko-KR" dirty="0" smtClean="0"/>
              <a:t>normalization </a:t>
            </a:r>
            <a:r>
              <a:rPr lang="ko-KR" altLang="en-US" dirty="0"/>
              <a:t>적용 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[</a:t>
            </a:r>
            <a:r>
              <a:rPr lang="ko-KR" altLang="en-US" dirty="0" smtClean="0"/>
              <a:t>실패</a:t>
            </a:r>
            <a:r>
              <a:rPr lang="en-US" altLang="ko-KR" dirty="0" smtClean="0"/>
              <a:t>]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3899" y="1779557"/>
            <a:ext cx="2947968" cy="223347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376757" y="4122289"/>
            <a:ext cx="301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543763" y="6488668"/>
            <a:ext cx="86071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Min-max normalization</a:t>
            </a:r>
            <a:r>
              <a:rPr lang="ko-KR" altLang="en-US" b="1" dirty="0" smtClean="0">
                <a:solidFill>
                  <a:srgbClr val="FF0000"/>
                </a:solidFill>
              </a:rPr>
              <a:t>은</a:t>
            </a:r>
            <a:r>
              <a:rPr lang="en-US" altLang="ko-KR" b="1" dirty="0" smtClean="0">
                <a:solidFill>
                  <a:srgbClr val="FF0000"/>
                </a:solidFill>
              </a:rPr>
              <a:t> feature </a:t>
            </a:r>
            <a:r>
              <a:rPr lang="ko-KR" altLang="en-US" b="1" dirty="0" smtClean="0">
                <a:solidFill>
                  <a:srgbClr val="FF0000"/>
                </a:solidFill>
              </a:rPr>
              <a:t>값이 </a:t>
            </a:r>
            <a:r>
              <a:rPr lang="en-US" altLang="ko-KR" b="1" dirty="0" smtClean="0">
                <a:solidFill>
                  <a:srgbClr val="FF0000"/>
                </a:solidFill>
              </a:rPr>
              <a:t>[0, 1]</a:t>
            </a:r>
            <a:r>
              <a:rPr lang="ko-KR" altLang="en-US" b="1" dirty="0" smtClean="0">
                <a:solidFill>
                  <a:srgbClr val="FF0000"/>
                </a:solidFill>
              </a:rPr>
              <a:t>임</a:t>
            </a:r>
            <a:r>
              <a:rPr lang="en-US" altLang="ko-KR" b="1" dirty="0" smtClean="0">
                <a:solidFill>
                  <a:srgbClr val="FF0000"/>
                </a:solidFill>
              </a:rPr>
              <a:t>. Power</a:t>
            </a:r>
            <a:r>
              <a:rPr lang="ko-KR" altLang="en-US" b="1" dirty="0" smtClean="0">
                <a:solidFill>
                  <a:srgbClr val="FF0000"/>
                </a:solidFill>
              </a:rPr>
              <a:t>의 부호는 나름의 의미가 있으므로 부호가 표현되어야 함</a:t>
            </a:r>
            <a:r>
              <a:rPr lang="en-US" altLang="ko-KR" b="1" dirty="0" smtClean="0">
                <a:solidFill>
                  <a:srgbClr val="FF0000"/>
                </a:solidFill>
              </a:rPr>
              <a:t>. </a:t>
            </a:r>
            <a:r>
              <a:rPr lang="ko-KR" altLang="en-US" b="1" dirty="0" smtClean="0">
                <a:solidFill>
                  <a:srgbClr val="FF0000"/>
                </a:solidFill>
              </a:rPr>
              <a:t> 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40867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DDPG</a:t>
            </a:r>
            <a:r>
              <a:rPr lang="ko-KR" altLang="en-US" dirty="0" smtClean="0"/>
              <a:t> </a:t>
            </a:r>
            <a:r>
              <a:rPr lang="en-US" altLang="ko-KR" dirty="0" smtClean="0"/>
              <a:t>5_ver2 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84771"/>
            <a:ext cx="1100087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Replay memory</a:t>
            </a:r>
            <a:r>
              <a:rPr lang="ko-KR" altLang="en-US" b="1" dirty="0" smtClean="0">
                <a:solidFill>
                  <a:srgbClr val="FF0000"/>
                </a:solidFill>
              </a:rPr>
              <a:t>에서 </a:t>
            </a:r>
            <a:r>
              <a:rPr lang="en-US" altLang="ko-KR" b="1" dirty="0" smtClean="0">
                <a:solidFill>
                  <a:srgbClr val="FF0000"/>
                </a:solidFill>
              </a:rPr>
              <a:t>experiments</a:t>
            </a:r>
            <a:r>
              <a:rPr lang="ko-KR" altLang="en-US" b="1" dirty="0" smtClean="0">
                <a:solidFill>
                  <a:srgbClr val="FF0000"/>
                </a:solidFill>
              </a:rPr>
              <a:t>를 </a:t>
            </a:r>
            <a:r>
              <a:rPr lang="en-US" altLang="ko-KR" b="1" dirty="0" smtClean="0">
                <a:solidFill>
                  <a:srgbClr val="FF0000"/>
                </a:solidFill>
              </a:rPr>
              <a:t>normalization</a:t>
            </a:r>
            <a:r>
              <a:rPr lang="ko-KR" altLang="en-US" b="1" dirty="0" smtClean="0">
                <a:solidFill>
                  <a:srgbClr val="FF0000"/>
                </a:solidFill>
              </a:rPr>
              <a:t>하는 방식을 활용하기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/>
              <a:t>Env1 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[</a:t>
            </a:r>
            <a:r>
              <a:rPr lang="en-US" altLang="ko-KR" dirty="0" err="1">
                <a:solidFill>
                  <a:srgbClr val="FF0000"/>
                </a:solidFill>
              </a:rPr>
              <a:t>power_out</a:t>
            </a:r>
            <a:r>
              <a:rPr lang="en-US" altLang="ko-KR" dirty="0">
                <a:solidFill>
                  <a:srgbClr val="FF0000"/>
                </a:solidFill>
              </a:rPr>
              <a:t>/1000</a:t>
            </a:r>
            <a:r>
              <a:rPr lang="en-US" altLang="ko-KR" dirty="0"/>
              <a:t>, SOC - 0.6,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 smtClean="0"/>
              <a:t>]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err="1" smtClean="0"/>
              <a:t>power_out</a:t>
            </a:r>
            <a:r>
              <a:rPr lang="ko-KR" altLang="en-US" dirty="0" smtClean="0"/>
              <a:t>에 대해</a:t>
            </a:r>
            <a:r>
              <a:rPr lang="en-US" altLang="ko-KR" dirty="0" smtClean="0"/>
              <a:t> min-max normalization_ver2 </a:t>
            </a:r>
            <a:r>
              <a:rPr lang="ko-KR" altLang="en-US" dirty="0" smtClean="0"/>
              <a:t>적용 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[V]</a:t>
            </a:r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9376757" y="4122289"/>
            <a:ext cx="301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566247" y="4701198"/>
            <a:ext cx="8607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Mean-Standard deviation normalization</a:t>
            </a:r>
            <a:r>
              <a:rPr lang="ko-KR" altLang="en-US" b="1" dirty="0" smtClean="0">
                <a:solidFill>
                  <a:srgbClr val="FF0000"/>
                </a:solidFill>
              </a:rPr>
              <a:t>보다 효과가 떨어지는 것으로 보임 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7957" y="929353"/>
            <a:ext cx="3075374" cy="3071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4640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DDPG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6</a:t>
            </a:r>
            <a:r>
              <a:rPr lang="ko-KR" altLang="en-US" dirty="0" smtClean="0">
                <a:solidFill>
                  <a:srgbClr val="FF0000"/>
                </a:solidFill>
              </a:rPr>
              <a:t> 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1484771"/>
            <a:ext cx="1100087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Replay memory</a:t>
            </a:r>
            <a:r>
              <a:rPr lang="ko-KR" altLang="en-US" b="1" dirty="0" smtClean="0">
                <a:solidFill>
                  <a:srgbClr val="FF0000"/>
                </a:solidFill>
              </a:rPr>
              <a:t>에서 </a:t>
            </a:r>
            <a:r>
              <a:rPr lang="en-US" altLang="ko-KR" b="1" dirty="0" smtClean="0">
                <a:solidFill>
                  <a:srgbClr val="FF0000"/>
                </a:solidFill>
              </a:rPr>
              <a:t>experiments</a:t>
            </a:r>
            <a:r>
              <a:rPr lang="ko-KR" altLang="en-US" b="1" dirty="0" smtClean="0">
                <a:solidFill>
                  <a:srgbClr val="FF0000"/>
                </a:solidFill>
              </a:rPr>
              <a:t>를 </a:t>
            </a:r>
            <a:r>
              <a:rPr lang="en-US" altLang="ko-KR" b="1" dirty="0" smtClean="0">
                <a:solidFill>
                  <a:srgbClr val="FF0000"/>
                </a:solidFill>
              </a:rPr>
              <a:t>normalization</a:t>
            </a:r>
            <a:r>
              <a:rPr lang="ko-KR" altLang="en-US" b="1" dirty="0" smtClean="0">
                <a:solidFill>
                  <a:srgbClr val="FF0000"/>
                </a:solidFill>
              </a:rPr>
              <a:t>하는 방식을 활용하기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>
                <a:solidFill>
                  <a:srgbClr val="FF0000"/>
                </a:solidFill>
              </a:rPr>
              <a:t>Env1 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[</a:t>
            </a:r>
            <a:r>
              <a:rPr lang="en-US" altLang="ko-KR" dirty="0" err="1">
                <a:solidFill>
                  <a:srgbClr val="FF0000"/>
                </a:solidFill>
              </a:rPr>
              <a:t>power_out</a:t>
            </a:r>
            <a:r>
              <a:rPr lang="en-US" altLang="ko-KR" dirty="0">
                <a:solidFill>
                  <a:srgbClr val="FF0000"/>
                </a:solidFill>
              </a:rPr>
              <a:t>/1000</a:t>
            </a:r>
            <a:r>
              <a:rPr lang="en-US" altLang="ko-KR" dirty="0"/>
              <a:t>, SOC - 0.6,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 smtClean="0"/>
              <a:t>]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Replay memory</a:t>
            </a:r>
            <a:r>
              <a:rPr lang="ko-KR" altLang="en-US" dirty="0" smtClean="0"/>
              <a:t>에서 </a:t>
            </a:r>
            <a:r>
              <a:rPr lang="en-US" altLang="ko-KR" dirty="0" err="1" smtClean="0"/>
              <a:t>power_out</a:t>
            </a:r>
            <a:r>
              <a:rPr lang="ko-KR" altLang="en-US" dirty="0" smtClean="0"/>
              <a:t>에 대해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mean-</a:t>
            </a:r>
            <a:r>
              <a:rPr lang="en-US" altLang="ko-KR" dirty="0" err="1" smtClean="0">
                <a:solidFill>
                  <a:srgbClr val="FF0000"/>
                </a:solidFill>
              </a:rPr>
              <a:t>std</a:t>
            </a:r>
            <a:r>
              <a:rPr lang="en-US" altLang="ko-KR" dirty="0" smtClean="0">
                <a:solidFill>
                  <a:srgbClr val="FF0000"/>
                </a:solidFill>
              </a:rPr>
              <a:t> normalization </a:t>
            </a:r>
            <a:r>
              <a:rPr lang="ko-KR" altLang="en-US" dirty="0" smtClean="0"/>
              <a:t>적용 </a:t>
            </a:r>
            <a:endParaRPr lang="en-US" altLang="ko-KR" dirty="0" smtClean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[OOX]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Env2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[</a:t>
            </a:r>
            <a:r>
              <a:rPr lang="en-US" altLang="ko-KR" dirty="0" err="1">
                <a:solidFill>
                  <a:srgbClr val="FF0000"/>
                </a:solidFill>
              </a:rPr>
              <a:t>power_out</a:t>
            </a:r>
            <a:r>
              <a:rPr lang="en-US" altLang="ko-KR" dirty="0">
                <a:solidFill>
                  <a:srgbClr val="FF0000"/>
                </a:solidFill>
              </a:rPr>
              <a:t>/1000</a:t>
            </a:r>
            <a:r>
              <a:rPr lang="en-US" altLang="ko-KR" dirty="0"/>
              <a:t>, SOC </a:t>
            </a:r>
            <a:r>
              <a:rPr lang="en-US" altLang="ko-KR" dirty="0" smtClean="0"/>
              <a:t>– </a:t>
            </a:r>
            <a:r>
              <a:rPr lang="en-US" altLang="ko-KR" dirty="0"/>
              <a:t>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Replay </a:t>
            </a:r>
            <a:r>
              <a:rPr lang="en-US" altLang="ko-KR" dirty="0" smtClean="0"/>
              <a:t>memory</a:t>
            </a:r>
            <a:r>
              <a:rPr lang="ko-KR" altLang="en-US" dirty="0" smtClean="0"/>
              <a:t>에서 모든 </a:t>
            </a:r>
            <a:r>
              <a:rPr lang="en-US" altLang="ko-KR" dirty="0" smtClean="0"/>
              <a:t>Feature</a:t>
            </a:r>
            <a:r>
              <a:rPr lang="ko-KR" altLang="en-US" dirty="0" smtClean="0"/>
              <a:t>에 </a:t>
            </a:r>
            <a:r>
              <a:rPr lang="ko-KR" altLang="en-US" dirty="0"/>
              <a:t>대해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FF0000"/>
                </a:solidFill>
              </a:rPr>
              <a:t>mean-</a:t>
            </a:r>
            <a:r>
              <a:rPr lang="en-US" altLang="ko-KR" dirty="0" err="1">
                <a:solidFill>
                  <a:srgbClr val="FF0000"/>
                </a:solidFill>
              </a:rPr>
              <a:t>std</a:t>
            </a:r>
            <a:r>
              <a:rPr lang="en-US" altLang="ko-KR" dirty="0">
                <a:solidFill>
                  <a:srgbClr val="FF0000"/>
                </a:solidFill>
              </a:rPr>
              <a:t> normalization </a:t>
            </a:r>
            <a:r>
              <a:rPr lang="ko-KR" altLang="en-US" dirty="0"/>
              <a:t>적용 </a:t>
            </a:r>
            <a:endParaRPr lang="en-US" altLang="ko-KR" dirty="0" smtClean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[VVV]</a:t>
            </a:r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Env3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acc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sp_whl</a:t>
            </a:r>
            <a:r>
              <a:rPr lang="en-US" altLang="ko-KR" dirty="0" smtClean="0"/>
              <a:t>, </a:t>
            </a:r>
            <a:r>
              <a:rPr lang="en-US" altLang="ko-KR" dirty="0"/>
              <a:t>SOC </a:t>
            </a:r>
            <a:r>
              <a:rPr lang="en-US" altLang="ko-KR" dirty="0" smtClean="0"/>
              <a:t>– </a:t>
            </a:r>
            <a:r>
              <a:rPr lang="en-US" altLang="ko-KR" dirty="0"/>
              <a:t>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Replay </a:t>
            </a:r>
            <a:r>
              <a:rPr lang="en-US" altLang="ko-KR" dirty="0" smtClean="0"/>
              <a:t>memory</a:t>
            </a:r>
            <a:r>
              <a:rPr lang="ko-KR" altLang="en-US" dirty="0" smtClean="0"/>
              <a:t>에서 </a:t>
            </a:r>
            <a:r>
              <a:rPr lang="en-US" altLang="ko-KR" dirty="0" err="1" smtClean="0"/>
              <a:t>acc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sp_whl</a:t>
            </a:r>
            <a:r>
              <a:rPr lang="ko-KR" altLang="en-US" dirty="0" smtClean="0"/>
              <a:t>에 </a:t>
            </a:r>
            <a:r>
              <a:rPr lang="ko-KR" altLang="en-US" dirty="0"/>
              <a:t>대해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FF0000"/>
                </a:solidFill>
              </a:rPr>
              <a:t>mean-</a:t>
            </a:r>
            <a:r>
              <a:rPr lang="en-US" altLang="ko-KR" dirty="0" err="1">
                <a:solidFill>
                  <a:srgbClr val="FF0000"/>
                </a:solidFill>
              </a:rPr>
              <a:t>std</a:t>
            </a:r>
            <a:r>
              <a:rPr lang="en-US" altLang="ko-KR" dirty="0">
                <a:solidFill>
                  <a:srgbClr val="FF0000"/>
                </a:solidFill>
              </a:rPr>
              <a:t> normalization</a:t>
            </a:r>
            <a:r>
              <a:rPr lang="en-US" altLang="ko-KR" dirty="0"/>
              <a:t> </a:t>
            </a:r>
            <a:r>
              <a:rPr lang="ko-KR" altLang="en-US" dirty="0" smtClean="0"/>
              <a:t>적용 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[VXX]</a:t>
            </a:r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Env4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acc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sp_whl</a:t>
            </a:r>
            <a:r>
              <a:rPr lang="en-US" altLang="ko-KR" dirty="0" smtClean="0"/>
              <a:t>, </a:t>
            </a:r>
            <a:r>
              <a:rPr lang="en-US" altLang="ko-KR" dirty="0"/>
              <a:t>SOC - 0.6,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Replay memory</a:t>
            </a:r>
            <a:r>
              <a:rPr lang="ko-KR" altLang="en-US" dirty="0"/>
              <a:t>에서 모든 </a:t>
            </a:r>
            <a:r>
              <a:rPr lang="en-US" altLang="ko-KR" dirty="0"/>
              <a:t>Feature</a:t>
            </a:r>
            <a:r>
              <a:rPr lang="ko-KR" altLang="en-US" dirty="0"/>
              <a:t>에 대해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FF0000"/>
                </a:solidFill>
              </a:rPr>
              <a:t>mean-</a:t>
            </a:r>
            <a:r>
              <a:rPr lang="en-US" altLang="ko-KR" dirty="0" err="1">
                <a:solidFill>
                  <a:srgbClr val="FF0000"/>
                </a:solidFill>
              </a:rPr>
              <a:t>std</a:t>
            </a:r>
            <a:r>
              <a:rPr lang="en-US" altLang="ko-KR" dirty="0">
                <a:solidFill>
                  <a:srgbClr val="FF0000"/>
                </a:solidFill>
              </a:rPr>
              <a:t> normalization </a:t>
            </a:r>
            <a:r>
              <a:rPr lang="ko-KR" altLang="en-US" dirty="0" smtClean="0"/>
              <a:t>적용 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[XXX]</a:t>
            </a:r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9576262" y="2684188"/>
            <a:ext cx="226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6299" y="1295047"/>
            <a:ext cx="2995589" cy="3030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8760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DDPG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6_ver2</a:t>
            </a:r>
            <a:r>
              <a:rPr lang="ko-KR" altLang="en-US" dirty="0" smtClean="0">
                <a:solidFill>
                  <a:srgbClr val="FF0000"/>
                </a:solidFill>
              </a:rPr>
              <a:t> 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1484771"/>
            <a:ext cx="1100087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Replay memory</a:t>
            </a:r>
            <a:r>
              <a:rPr lang="ko-KR" altLang="en-US" b="1" dirty="0" smtClean="0">
                <a:solidFill>
                  <a:srgbClr val="FF0000"/>
                </a:solidFill>
              </a:rPr>
              <a:t>에서 </a:t>
            </a:r>
            <a:r>
              <a:rPr lang="en-US" altLang="ko-KR" b="1" dirty="0" smtClean="0">
                <a:solidFill>
                  <a:srgbClr val="FF0000"/>
                </a:solidFill>
              </a:rPr>
              <a:t>experiments</a:t>
            </a:r>
            <a:r>
              <a:rPr lang="ko-KR" altLang="en-US" b="1" dirty="0" smtClean="0">
                <a:solidFill>
                  <a:srgbClr val="FF0000"/>
                </a:solidFill>
              </a:rPr>
              <a:t>를 </a:t>
            </a:r>
            <a:r>
              <a:rPr lang="en-US" altLang="ko-KR" b="1" dirty="0" smtClean="0">
                <a:solidFill>
                  <a:srgbClr val="FF0000"/>
                </a:solidFill>
              </a:rPr>
              <a:t>normalization</a:t>
            </a:r>
            <a:r>
              <a:rPr lang="ko-KR" altLang="en-US" b="1" dirty="0" smtClean="0">
                <a:solidFill>
                  <a:srgbClr val="FF0000"/>
                </a:solidFill>
              </a:rPr>
              <a:t>하는 방식을 활용하기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>
                <a:solidFill>
                  <a:srgbClr val="FF0000"/>
                </a:solidFill>
              </a:rPr>
              <a:t>Env1 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[</a:t>
            </a:r>
            <a:r>
              <a:rPr lang="en-US" altLang="ko-KR" dirty="0" err="1">
                <a:solidFill>
                  <a:srgbClr val="FF0000"/>
                </a:solidFill>
              </a:rPr>
              <a:t>power_out</a:t>
            </a:r>
            <a:r>
              <a:rPr lang="en-US" altLang="ko-KR" dirty="0">
                <a:solidFill>
                  <a:srgbClr val="FF0000"/>
                </a:solidFill>
              </a:rPr>
              <a:t>/1000</a:t>
            </a:r>
            <a:r>
              <a:rPr lang="en-US" altLang="ko-KR" dirty="0"/>
              <a:t>, SOC - </a:t>
            </a:r>
            <a:r>
              <a:rPr lang="en-US" altLang="ko-KR" dirty="0" smtClean="0"/>
              <a:t>0.6]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Replay memory</a:t>
            </a:r>
            <a:r>
              <a:rPr lang="ko-KR" altLang="en-US" dirty="0" smtClean="0"/>
              <a:t>에서 </a:t>
            </a:r>
            <a:r>
              <a:rPr lang="en-US" altLang="ko-KR" dirty="0" err="1" smtClean="0"/>
              <a:t>power_out</a:t>
            </a:r>
            <a:r>
              <a:rPr lang="ko-KR" altLang="en-US" dirty="0" smtClean="0"/>
              <a:t>에 대해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mean-</a:t>
            </a:r>
            <a:r>
              <a:rPr lang="en-US" altLang="ko-KR" dirty="0" err="1" smtClean="0">
                <a:solidFill>
                  <a:srgbClr val="FF0000"/>
                </a:solidFill>
              </a:rPr>
              <a:t>std</a:t>
            </a:r>
            <a:r>
              <a:rPr lang="en-US" altLang="ko-KR" dirty="0" smtClean="0">
                <a:solidFill>
                  <a:srgbClr val="FF0000"/>
                </a:solidFill>
              </a:rPr>
              <a:t> normalization </a:t>
            </a:r>
            <a:r>
              <a:rPr lang="ko-KR" altLang="en-US" dirty="0" smtClean="0"/>
              <a:t>적용 </a:t>
            </a:r>
            <a:endParaRPr lang="en-US" altLang="ko-KR" dirty="0" smtClean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[O]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Env2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[</a:t>
            </a:r>
            <a:r>
              <a:rPr lang="en-US" altLang="ko-KR" dirty="0" err="1">
                <a:solidFill>
                  <a:srgbClr val="FF0000"/>
                </a:solidFill>
              </a:rPr>
              <a:t>power_out</a:t>
            </a:r>
            <a:r>
              <a:rPr lang="en-US" altLang="ko-KR" dirty="0">
                <a:solidFill>
                  <a:srgbClr val="FF0000"/>
                </a:solidFill>
              </a:rPr>
              <a:t>/1000</a:t>
            </a:r>
            <a:r>
              <a:rPr lang="en-US" altLang="ko-KR" dirty="0"/>
              <a:t>, SOC </a:t>
            </a:r>
            <a:r>
              <a:rPr lang="en-US" altLang="ko-KR" dirty="0" smtClean="0"/>
              <a:t>– 0.6]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/>
              <a:t>Replay </a:t>
            </a:r>
            <a:r>
              <a:rPr lang="en-US" altLang="ko-KR" dirty="0" smtClean="0"/>
              <a:t>memory</a:t>
            </a:r>
            <a:r>
              <a:rPr lang="ko-KR" altLang="en-US" dirty="0" smtClean="0"/>
              <a:t>에서 모든 </a:t>
            </a:r>
            <a:r>
              <a:rPr lang="en-US" altLang="ko-KR" dirty="0" smtClean="0"/>
              <a:t>Feature</a:t>
            </a:r>
            <a:r>
              <a:rPr lang="ko-KR" altLang="en-US" dirty="0" smtClean="0"/>
              <a:t>에 </a:t>
            </a:r>
            <a:r>
              <a:rPr lang="ko-KR" altLang="en-US" dirty="0"/>
              <a:t>대해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FF0000"/>
                </a:solidFill>
              </a:rPr>
              <a:t>mean-</a:t>
            </a:r>
            <a:r>
              <a:rPr lang="en-US" altLang="ko-KR" dirty="0" err="1">
                <a:solidFill>
                  <a:srgbClr val="FF0000"/>
                </a:solidFill>
              </a:rPr>
              <a:t>std</a:t>
            </a:r>
            <a:r>
              <a:rPr lang="en-US" altLang="ko-KR" dirty="0">
                <a:solidFill>
                  <a:srgbClr val="FF0000"/>
                </a:solidFill>
              </a:rPr>
              <a:t> normalization </a:t>
            </a:r>
            <a:r>
              <a:rPr lang="ko-KR" altLang="en-US" dirty="0"/>
              <a:t>적용 </a:t>
            </a:r>
            <a:endParaRPr lang="en-US" altLang="ko-KR" dirty="0" smtClean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[V]</a:t>
            </a:r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Env3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acc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sp_whl</a:t>
            </a:r>
            <a:r>
              <a:rPr lang="en-US" altLang="ko-KR" dirty="0" smtClean="0"/>
              <a:t>, </a:t>
            </a:r>
            <a:r>
              <a:rPr lang="en-US" altLang="ko-KR" dirty="0"/>
              <a:t>SOC </a:t>
            </a:r>
            <a:r>
              <a:rPr lang="en-US" altLang="ko-KR" dirty="0" smtClean="0"/>
              <a:t>– 0.6]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/>
              <a:t>Replay </a:t>
            </a:r>
            <a:r>
              <a:rPr lang="en-US" altLang="ko-KR" dirty="0" smtClean="0"/>
              <a:t>memory</a:t>
            </a:r>
            <a:r>
              <a:rPr lang="ko-KR" altLang="en-US" dirty="0" smtClean="0"/>
              <a:t>에서 </a:t>
            </a:r>
            <a:r>
              <a:rPr lang="en-US" altLang="ko-KR" dirty="0" err="1" smtClean="0"/>
              <a:t>acc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sp_whl</a:t>
            </a:r>
            <a:r>
              <a:rPr lang="ko-KR" altLang="en-US" dirty="0" smtClean="0"/>
              <a:t>에 </a:t>
            </a:r>
            <a:r>
              <a:rPr lang="ko-KR" altLang="en-US" dirty="0"/>
              <a:t>대해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FF0000"/>
                </a:solidFill>
              </a:rPr>
              <a:t>mean-</a:t>
            </a:r>
            <a:r>
              <a:rPr lang="en-US" altLang="ko-KR" dirty="0" err="1">
                <a:solidFill>
                  <a:srgbClr val="FF0000"/>
                </a:solidFill>
              </a:rPr>
              <a:t>std</a:t>
            </a:r>
            <a:r>
              <a:rPr lang="en-US" altLang="ko-KR" dirty="0">
                <a:solidFill>
                  <a:srgbClr val="FF0000"/>
                </a:solidFill>
              </a:rPr>
              <a:t> normalization</a:t>
            </a:r>
            <a:r>
              <a:rPr lang="en-US" altLang="ko-KR" dirty="0"/>
              <a:t> </a:t>
            </a:r>
            <a:r>
              <a:rPr lang="ko-KR" altLang="en-US" dirty="0" smtClean="0"/>
              <a:t>적용 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[X]</a:t>
            </a:r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Env4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acc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sp_whl</a:t>
            </a:r>
            <a:r>
              <a:rPr lang="en-US" altLang="ko-KR" dirty="0" smtClean="0"/>
              <a:t>, </a:t>
            </a:r>
            <a:r>
              <a:rPr lang="en-US" altLang="ko-KR" dirty="0"/>
              <a:t>SOC - </a:t>
            </a:r>
            <a:r>
              <a:rPr lang="en-US" altLang="ko-KR" dirty="0" smtClean="0"/>
              <a:t>0.6]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/>
              <a:t>Replay memory</a:t>
            </a:r>
            <a:r>
              <a:rPr lang="ko-KR" altLang="en-US" dirty="0"/>
              <a:t>에서 모든 </a:t>
            </a:r>
            <a:r>
              <a:rPr lang="en-US" altLang="ko-KR" dirty="0"/>
              <a:t>Feature</a:t>
            </a:r>
            <a:r>
              <a:rPr lang="ko-KR" altLang="en-US" dirty="0"/>
              <a:t>에 대해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FF0000"/>
                </a:solidFill>
              </a:rPr>
              <a:t>mean-</a:t>
            </a:r>
            <a:r>
              <a:rPr lang="en-US" altLang="ko-KR" dirty="0" err="1">
                <a:solidFill>
                  <a:srgbClr val="FF0000"/>
                </a:solidFill>
              </a:rPr>
              <a:t>std</a:t>
            </a:r>
            <a:r>
              <a:rPr lang="en-US" altLang="ko-KR" dirty="0">
                <a:solidFill>
                  <a:srgbClr val="FF0000"/>
                </a:solidFill>
              </a:rPr>
              <a:t> normalization </a:t>
            </a:r>
            <a:r>
              <a:rPr lang="ko-KR" altLang="en-US" dirty="0" smtClean="0"/>
              <a:t>적용 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[X]</a:t>
            </a:r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3699233" y="6454430"/>
            <a:ext cx="5478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결론은 </a:t>
            </a:r>
            <a:r>
              <a:rPr lang="en-US" altLang="ko-KR" b="1" dirty="0" smtClean="0">
                <a:solidFill>
                  <a:srgbClr val="FF0000"/>
                </a:solidFill>
              </a:rPr>
              <a:t>Env1</a:t>
            </a:r>
            <a:r>
              <a:rPr lang="ko-KR" altLang="en-US" b="1" dirty="0" smtClean="0">
                <a:solidFill>
                  <a:srgbClr val="FF0000"/>
                </a:solidFill>
              </a:rPr>
              <a:t>이 가장 적합하다는 사실임 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9696" y="1027906"/>
            <a:ext cx="3222004" cy="3307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8615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DDPG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6_ver3</a:t>
            </a:r>
            <a:r>
              <a:rPr lang="ko-KR" altLang="en-US" dirty="0" smtClean="0">
                <a:solidFill>
                  <a:srgbClr val="FF0000"/>
                </a:solidFill>
              </a:rPr>
              <a:t> 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1484771"/>
            <a:ext cx="1100087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State </a:t>
            </a:r>
            <a:r>
              <a:rPr lang="ko-KR" altLang="en-US" b="1" dirty="0" smtClean="0">
                <a:solidFill>
                  <a:srgbClr val="FF0000"/>
                </a:solidFill>
              </a:rPr>
              <a:t>차이에 따른 학습 안정도를 확인함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 smtClean="0"/>
          </a:p>
          <a:p>
            <a:pPr marL="285750" indent="-285750">
              <a:buFontTx/>
              <a:buChar char="-"/>
            </a:pPr>
            <a:r>
              <a:rPr lang="ko-KR" altLang="en-US" b="1" dirty="0" smtClean="0">
                <a:solidFill>
                  <a:srgbClr val="FF0000"/>
                </a:solidFill>
              </a:rPr>
              <a:t>다수의 시험을 진행함 </a:t>
            </a:r>
            <a:endParaRPr lang="en-US" altLang="ko-KR" b="1" dirty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>
                <a:solidFill>
                  <a:srgbClr val="FF0000"/>
                </a:solidFill>
              </a:rPr>
              <a:t>Env1 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smtClean="0">
                <a:solidFill>
                  <a:srgbClr val="FF0000"/>
                </a:solidFill>
              </a:rPr>
              <a:t>norm(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  <a:r>
              <a:rPr lang="en-US" altLang="ko-KR" dirty="0" smtClean="0"/>
              <a:t>, </a:t>
            </a:r>
            <a:r>
              <a:rPr lang="en-US" altLang="ko-KR" dirty="0"/>
              <a:t>SOC - </a:t>
            </a:r>
            <a:r>
              <a:rPr lang="en-US" altLang="ko-KR" dirty="0" smtClean="0"/>
              <a:t>0.6, </a:t>
            </a:r>
            <a:r>
              <a:rPr lang="en-US" altLang="ko-KR" dirty="0" err="1" smtClean="0"/>
              <a:t>j_min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j_max</a:t>
            </a:r>
            <a:r>
              <a:rPr lang="en-US" altLang="ko-KR" dirty="0" smtClean="0"/>
              <a:t>]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[O, O, O, O, O, O, O, O, O, X]</a:t>
            </a:r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Env2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smtClean="0">
                <a:solidFill>
                  <a:srgbClr val="FF0000"/>
                </a:solidFill>
              </a:rPr>
              <a:t>norm(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  <a:r>
              <a:rPr lang="en-US" altLang="ko-KR" dirty="0" smtClean="0"/>
              <a:t>, </a:t>
            </a:r>
            <a:r>
              <a:rPr lang="en-US" altLang="ko-KR" dirty="0"/>
              <a:t>SOC </a:t>
            </a:r>
            <a:r>
              <a:rPr lang="en-US" altLang="ko-KR" dirty="0" smtClean="0"/>
              <a:t>– 0.6]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/>
              <a:t>[O, </a:t>
            </a:r>
            <a:r>
              <a:rPr lang="en-US" altLang="ko-KR" dirty="0" smtClean="0"/>
              <a:t>V, V, V, </a:t>
            </a:r>
            <a:r>
              <a:rPr lang="en-US" altLang="ko-KR" dirty="0"/>
              <a:t>O, O, V</a:t>
            </a:r>
            <a:r>
              <a:rPr lang="en-US" altLang="ko-KR" dirty="0" smtClean="0"/>
              <a:t>, </a:t>
            </a:r>
            <a:r>
              <a:rPr lang="en-US" altLang="ko-KR" dirty="0"/>
              <a:t>O, O, O]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4143" y="1141394"/>
            <a:ext cx="4223429" cy="303990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934462" y="5116282"/>
            <a:ext cx="6941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전체적으로는 </a:t>
            </a:r>
            <a:r>
              <a:rPr lang="en-US" altLang="ko-KR" b="1" dirty="0" smtClean="0">
                <a:solidFill>
                  <a:srgbClr val="FF0000"/>
                </a:solidFill>
              </a:rPr>
              <a:t>Env1 state</a:t>
            </a:r>
            <a:r>
              <a:rPr lang="ko-KR" altLang="en-US" b="1" dirty="0" smtClean="0">
                <a:solidFill>
                  <a:srgbClr val="FF0000"/>
                </a:solidFill>
              </a:rPr>
              <a:t>가 좋은 성능을 보이는 것으로 보임 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31115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DDPG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6_ver3</a:t>
            </a:r>
            <a:r>
              <a:rPr lang="ko-KR" altLang="en-US" dirty="0" smtClean="0">
                <a:solidFill>
                  <a:srgbClr val="FF0000"/>
                </a:solidFill>
              </a:rPr>
              <a:t> 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1484771"/>
            <a:ext cx="1100087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State </a:t>
            </a:r>
            <a:r>
              <a:rPr lang="ko-KR" altLang="en-US" b="1" dirty="0" smtClean="0">
                <a:solidFill>
                  <a:srgbClr val="FF0000"/>
                </a:solidFill>
              </a:rPr>
              <a:t>차이에 따른 학습 안정도를 확인함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 smtClean="0"/>
          </a:p>
          <a:p>
            <a:pPr marL="285750" indent="-285750">
              <a:buFontTx/>
              <a:buChar char="-"/>
            </a:pPr>
            <a:r>
              <a:rPr lang="ko-KR" altLang="en-US" b="1" dirty="0" smtClean="0">
                <a:solidFill>
                  <a:srgbClr val="FF0000"/>
                </a:solidFill>
              </a:rPr>
              <a:t>다수의 시험을 진행함 </a:t>
            </a:r>
            <a:endParaRPr lang="en-US" altLang="ko-KR" b="1" dirty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>
                <a:solidFill>
                  <a:srgbClr val="FF0000"/>
                </a:solidFill>
              </a:rPr>
              <a:t>Env1 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smtClean="0">
                <a:solidFill>
                  <a:srgbClr val="FF0000"/>
                </a:solidFill>
              </a:rPr>
              <a:t>norm(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  <a:r>
              <a:rPr lang="en-US" altLang="ko-KR" dirty="0" smtClean="0"/>
              <a:t>, </a:t>
            </a:r>
            <a:r>
              <a:rPr lang="en-US" altLang="ko-KR" dirty="0"/>
              <a:t>SOC - </a:t>
            </a:r>
            <a:r>
              <a:rPr lang="en-US" altLang="ko-KR" dirty="0" smtClean="0"/>
              <a:t>0.6, </a:t>
            </a:r>
            <a:r>
              <a:rPr lang="en-US" altLang="ko-KR" dirty="0" err="1" smtClean="0"/>
              <a:t>j_min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j_max</a:t>
            </a:r>
            <a:r>
              <a:rPr lang="en-US" altLang="ko-KR" dirty="0" smtClean="0"/>
              <a:t>]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[O, O, O, O, O, O, O, O, O, X]</a:t>
            </a:r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Env2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smtClean="0">
                <a:solidFill>
                  <a:srgbClr val="FF0000"/>
                </a:solidFill>
              </a:rPr>
              <a:t>norm(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  <a:r>
              <a:rPr lang="en-US" altLang="ko-KR" dirty="0" smtClean="0"/>
              <a:t>, </a:t>
            </a:r>
            <a:r>
              <a:rPr lang="en-US" altLang="ko-KR" dirty="0"/>
              <a:t>SOC </a:t>
            </a:r>
            <a:r>
              <a:rPr lang="en-US" altLang="ko-KR" dirty="0" smtClean="0"/>
              <a:t>– 0.6]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/>
              <a:t>[O, </a:t>
            </a:r>
            <a:r>
              <a:rPr lang="en-US" altLang="ko-KR" dirty="0" smtClean="0"/>
              <a:t>V, V, V, </a:t>
            </a:r>
            <a:r>
              <a:rPr lang="en-US" altLang="ko-KR" dirty="0"/>
              <a:t>O, O, V</a:t>
            </a:r>
            <a:r>
              <a:rPr lang="en-US" altLang="ko-KR" dirty="0" smtClean="0"/>
              <a:t>, </a:t>
            </a:r>
            <a:r>
              <a:rPr lang="en-US" altLang="ko-KR" dirty="0"/>
              <a:t>O, O, O]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55045" y="5559072"/>
            <a:ext cx="8811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전체적으로는 </a:t>
            </a:r>
            <a:r>
              <a:rPr lang="en-US" altLang="ko-KR" b="1" dirty="0" smtClean="0">
                <a:solidFill>
                  <a:srgbClr val="FF0000"/>
                </a:solidFill>
              </a:rPr>
              <a:t>current density constraint</a:t>
            </a:r>
            <a:r>
              <a:rPr lang="ko-KR" altLang="en-US" b="1" dirty="0" smtClean="0">
                <a:solidFill>
                  <a:srgbClr val="FF0000"/>
                </a:solidFill>
              </a:rPr>
              <a:t>가 있는 것이 성능상 좋은 것으로 보임  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0814" y="1690688"/>
            <a:ext cx="5161186" cy="3612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9791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DDPG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6_ver4</a:t>
            </a:r>
            <a:r>
              <a:rPr lang="ko-KR" altLang="en-US" dirty="0" smtClean="0">
                <a:solidFill>
                  <a:srgbClr val="FF0000"/>
                </a:solidFill>
              </a:rPr>
              <a:t> 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1484771"/>
            <a:ext cx="1100087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Terminal</a:t>
            </a:r>
            <a:r>
              <a:rPr lang="ko-KR" altLang="en-US" b="1" dirty="0" smtClean="0">
                <a:solidFill>
                  <a:srgbClr val="FF0000"/>
                </a:solidFill>
              </a:rPr>
              <a:t>를 고려한 알고리즘 구성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b="1" dirty="0" err="1" smtClean="0">
                <a:solidFill>
                  <a:srgbClr val="FF0000"/>
                </a:solidFill>
              </a:rPr>
              <a:t>인공신경망</a:t>
            </a:r>
            <a:r>
              <a:rPr lang="ko-KR" altLang="en-US" b="1" dirty="0" smtClean="0">
                <a:solidFill>
                  <a:srgbClr val="FF0000"/>
                </a:solidFill>
              </a:rPr>
              <a:t> 간소화하기 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 smtClean="0"/>
          </a:p>
          <a:p>
            <a:pPr marL="285750" indent="-285750">
              <a:buFontTx/>
              <a:buChar char="-"/>
            </a:pPr>
            <a:r>
              <a:rPr lang="ko-KR" altLang="en-US" b="1" dirty="0" smtClean="0">
                <a:solidFill>
                  <a:srgbClr val="FF0000"/>
                </a:solidFill>
              </a:rPr>
              <a:t>다수의 시험을 진행함 </a:t>
            </a:r>
            <a:endParaRPr lang="en-US" altLang="ko-KR" b="1" dirty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>
                <a:solidFill>
                  <a:srgbClr val="FF0000"/>
                </a:solidFill>
              </a:rPr>
              <a:t>Env1 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smtClean="0">
                <a:solidFill>
                  <a:srgbClr val="FF0000"/>
                </a:solidFill>
              </a:rPr>
              <a:t>norm(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  <a:r>
              <a:rPr lang="en-US" altLang="ko-KR" dirty="0" smtClean="0"/>
              <a:t>, </a:t>
            </a:r>
            <a:r>
              <a:rPr lang="en-US" altLang="ko-KR" dirty="0"/>
              <a:t>SOC - </a:t>
            </a:r>
            <a:r>
              <a:rPr lang="en-US" altLang="ko-KR" dirty="0" smtClean="0"/>
              <a:t>0.6, </a:t>
            </a:r>
            <a:r>
              <a:rPr lang="en-US" altLang="ko-KR" dirty="0" err="1" smtClean="0"/>
              <a:t>j_min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j_max</a:t>
            </a:r>
            <a:r>
              <a:rPr lang="en-US" altLang="ko-KR" dirty="0" smtClean="0"/>
              <a:t>]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[ ]</a:t>
            </a:r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Env2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smtClean="0">
                <a:solidFill>
                  <a:srgbClr val="FF0000"/>
                </a:solidFill>
              </a:rPr>
              <a:t>norm(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  <a:r>
              <a:rPr lang="en-US" altLang="ko-KR" dirty="0" smtClean="0"/>
              <a:t>, </a:t>
            </a:r>
            <a:r>
              <a:rPr lang="en-US" altLang="ko-KR" dirty="0"/>
              <a:t>SOC </a:t>
            </a:r>
            <a:r>
              <a:rPr lang="en-US" altLang="ko-KR" dirty="0" smtClean="0"/>
              <a:t>– 0.6]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[ ]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1019" y="9886"/>
            <a:ext cx="3059646" cy="220224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1019" y="2312836"/>
            <a:ext cx="3923124" cy="179681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1019" y="4173436"/>
            <a:ext cx="3145146" cy="26596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38200" y="5241879"/>
            <a:ext cx="69410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학습의 안정성이 떨어지는 결과를 초래함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ko-KR" altLang="en-US" b="1" dirty="0" err="1" smtClean="0">
                <a:solidFill>
                  <a:srgbClr val="FF0000"/>
                </a:solidFill>
              </a:rPr>
              <a:t>인공신경망</a:t>
            </a:r>
            <a:r>
              <a:rPr lang="ko-KR" altLang="en-US" b="1" dirty="0" smtClean="0">
                <a:solidFill>
                  <a:srgbClr val="FF0000"/>
                </a:solidFill>
              </a:rPr>
              <a:t> 구조가 결과에 많은 영향을 끼치는 것으로 보임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(</a:t>
            </a:r>
            <a:r>
              <a:rPr lang="ko-KR" altLang="en-US" b="1" dirty="0" smtClean="0">
                <a:solidFill>
                  <a:srgbClr val="FF0000"/>
                </a:solidFill>
              </a:rPr>
              <a:t>확인이 필요한 부분임</a:t>
            </a:r>
            <a:r>
              <a:rPr lang="en-US" altLang="ko-KR" b="1" dirty="0" smtClean="0">
                <a:solidFill>
                  <a:srgbClr val="FF0000"/>
                </a:solidFill>
              </a:rPr>
              <a:t>)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4555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Feature Scaling</a:t>
            </a:r>
            <a:r>
              <a:rPr lang="ko-KR" altLang="en-US" dirty="0" smtClean="0">
                <a:solidFill>
                  <a:srgbClr val="FF0000"/>
                </a:solidFill>
              </a:rPr>
              <a:t>의 중요성 </a:t>
            </a:r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1459832"/>
            <a:ext cx="1100087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 smtClean="0"/>
              <a:t>Feature </a:t>
            </a:r>
            <a:r>
              <a:rPr lang="ko-KR" altLang="en-US" b="1" dirty="0" smtClean="0"/>
              <a:t>사이의 값의 큰 차이는 학습의 불안정성을 가져옴</a:t>
            </a:r>
            <a:endParaRPr lang="en-US" altLang="ko-KR" b="1" dirty="0" smtClean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State:   [</a:t>
            </a:r>
            <a:r>
              <a:rPr lang="en-US" altLang="ko-KR" dirty="0" err="1" smtClean="0"/>
              <a:t>power_out</a:t>
            </a:r>
            <a:r>
              <a:rPr lang="en-US" altLang="ko-KR" dirty="0" smtClean="0"/>
              <a:t>, SOC – 0.6, </a:t>
            </a:r>
            <a:r>
              <a:rPr lang="en-US" altLang="ko-KR" dirty="0" err="1" smtClean="0"/>
              <a:t>j_min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j_max</a:t>
            </a:r>
            <a:r>
              <a:rPr lang="en-US" altLang="ko-KR" dirty="0" smtClean="0"/>
              <a:t>]</a:t>
            </a:r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lvl="1"/>
            <a:endParaRPr lang="en-US" altLang="ko-KR" dirty="0" smtClean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State</a:t>
            </a:r>
            <a:r>
              <a:rPr lang="en-US" altLang="ko-KR" dirty="0"/>
              <a:t>:   [</a:t>
            </a:r>
            <a:r>
              <a:rPr lang="en-US" altLang="ko-KR" dirty="0" err="1"/>
              <a:t>power_out</a:t>
            </a:r>
            <a:r>
              <a:rPr lang="en-US" altLang="ko-KR" dirty="0"/>
              <a:t>, SOC – 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945178" y="2090554"/>
                <a:ext cx="5902037" cy="379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err="1" smtClean="0"/>
                  <a:t>Power_out</a:t>
                </a:r>
                <a:r>
                  <a:rPr lang="en-US" altLang="ko-KR" b="1" dirty="0" smtClean="0"/>
                  <a:t> [W]:  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𝟓</m:t>
                        </m:r>
                      </m:sup>
                    </m:sSup>
                  </m:oMath>
                </a14:m>
                <a:r>
                  <a:rPr lang="en-US" altLang="ko-KR" dirty="0" smtClean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5178" y="2090554"/>
                <a:ext cx="5902037" cy="379656"/>
              </a:xfrm>
              <a:prstGeom prst="rect">
                <a:avLst/>
              </a:prstGeom>
              <a:blipFill>
                <a:blip r:embed="rId3"/>
                <a:stretch>
                  <a:fillRect l="-826" t="-8065" b="-241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945178" y="3120822"/>
                <a:ext cx="5902037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smtClean="0"/>
                  <a:t>j</a:t>
                </a:r>
                <a:r>
                  <a:rPr lang="en-US" altLang="ko-KR" b="1" dirty="0" err="1" smtClean="0"/>
                  <a:t>_min</a:t>
                </a:r>
                <a:r>
                  <a:rPr lang="en-US" altLang="ko-KR" b="1" dirty="0" smtClean="0"/>
                  <a:t>, </a:t>
                </a:r>
                <a:r>
                  <a:rPr lang="en-US" altLang="ko-KR" b="1" dirty="0" err="1" smtClean="0"/>
                  <a:t>j_max</a:t>
                </a:r>
                <a:r>
                  <a:rPr lang="en-US" altLang="ko-KR" b="1" dirty="0" smtClean="0"/>
                  <a:t>:  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US" altLang="ko-KR" dirty="0" smtClean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5178" y="3120822"/>
                <a:ext cx="5902037" cy="375552"/>
              </a:xfrm>
              <a:prstGeom prst="rect">
                <a:avLst/>
              </a:prstGeom>
              <a:blipFill>
                <a:blip r:embed="rId4"/>
                <a:stretch>
                  <a:fillRect l="-826" t="-8065" b="-241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945178" y="2607740"/>
                <a:ext cx="5902037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smtClean="0"/>
                  <a:t>SOC – 0.6:  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US" altLang="ko-KR" dirty="0" smtClean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5178" y="2607740"/>
                <a:ext cx="5902037" cy="375552"/>
              </a:xfrm>
              <a:prstGeom prst="rect">
                <a:avLst/>
              </a:prstGeom>
              <a:blipFill>
                <a:blip r:embed="rId5"/>
                <a:stretch>
                  <a:fillRect l="-826" t="-8197" b="-262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945178" y="4037731"/>
                <a:ext cx="5902037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smtClean="0"/>
                  <a:t>Power_out [kW]:  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altLang="ko-KR" dirty="0" smtClean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5178" y="4037731"/>
                <a:ext cx="5902037" cy="375552"/>
              </a:xfrm>
              <a:prstGeom prst="rect">
                <a:avLst/>
              </a:prstGeom>
              <a:blipFill>
                <a:blip r:embed="rId6"/>
                <a:stretch>
                  <a:fillRect l="-826" t="-6452" b="-241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945178" y="5067999"/>
                <a:ext cx="5902037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smtClean="0"/>
                  <a:t>j</a:t>
                </a:r>
                <a:r>
                  <a:rPr lang="en-US" altLang="ko-KR" b="1" dirty="0" err="1" smtClean="0"/>
                  <a:t>_min</a:t>
                </a:r>
                <a:r>
                  <a:rPr lang="en-US" altLang="ko-KR" b="1" dirty="0" smtClean="0"/>
                  <a:t>, </a:t>
                </a:r>
                <a:r>
                  <a:rPr lang="en-US" altLang="ko-KR" b="1" dirty="0" err="1" smtClean="0"/>
                  <a:t>j_max</a:t>
                </a:r>
                <a:r>
                  <a:rPr lang="en-US" altLang="ko-KR" b="1" dirty="0" smtClean="0"/>
                  <a:t>:  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US" altLang="ko-KR" dirty="0" smtClean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5178" y="5067999"/>
                <a:ext cx="5902037" cy="375552"/>
              </a:xfrm>
              <a:prstGeom prst="rect">
                <a:avLst/>
              </a:prstGeom>
              <a:blipFill>
                <a:blip r:embed="rId7"/>
                <a:stretch>
                  <a:fillRect l="-826" t="-6452" b="-241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945178" y="4554917"/>
                <a:ext cx="5902037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smtClean="0"/>
                  <a:t>SOC – 0.6:  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US" altLang="ko-KR" dirty="0" smtClean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5178" y="4554917"/>
                <a:ext cx="5902037" cy="375552"/>
              </a:xfrm>
              <a:prstGeom prst="rect">
                <a:avLst/>
              </a:prstGeom>
              <a:blipFill>
                <a:blip r:embed="rId8"/>
                <a:stretch>
                  <a:fillRect l="-826" t="-6452" b="-241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435" y="2145977"/>
            <a:ext cx="4985639" cy="356117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44684" y="5893724"/>
            <a:ext cx="8138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이후에 </a:t>
            </a:r>
            <a:r>
              <a:rPr lang="en-US" altLang="ko-KR" b="1" dirty="0" smtClean="0">
                <a:solidFill>
                  <a:srgbClr val="FF0000"/>
                </a:solidFill>
              </a:rPr>
              <a:t>normalization</a:t>
            </a:r>
            <a:r>
              <a:rPr lang="ko-KR" altLang="en-US" b="1" dirty="0" smtClean="0">
                <a:solidFill>
                  <a:srgbClr val="FF0000"/>
                </a:solidFill>
              </a:rPr>
              <a:t>의 중요성 강조함 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72412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DDPG</a:t>
            </a:r>
            <a:r>
              <a:rPr lang="ko-KR" altLang="en-US" dirty="0" smtClean="0"/>
              <a:t> </a:t>
            </a:r>
            <a:r>
              <a:rPr lang="en-US" altLang="ko-KR" dirty="0" smtClean="0"/>
              <a:t>7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84771"/>
            <a:ext cx="110008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State</a:t>
            </a:r>
            <a:r>
              <a:rPr lang="ko-KR" altLang="en-US" b="1" dirty="0" smtClean="0">
                <a:solidFill>
                  <a:srgbClr val="FF0000"/>
                </a:solidFill>
              </a:rPr>
              <a:t>를 확장함</a:t>
            </a:r>
            <a:r>
              <a:rPr lang="en-US" altLang="ko-KR" b="1" dirty="0" smtClean="0">
                <a:solidFill>
                  <a:srgbClr val="FF0000"/>
                </a:solidFill>
              </a:rPr>
              <a:t>: </a:t>
            </a:r>
            <a:r>
              <a:rPr lang="en-US" altLang="ko-KR" dirty="0">
                <a:solidFill>
                  <a:srgbClr val="FF0000"/>
                </a:solidFill>
              </a:rPr>
              <a:t>[</a:t>
            </a:r>
            <a:r>
              <a:rPr lang="en-US" altLang="ko-KR" dirty="0" err="1">
                <a:solidFill>
                  <a:srgbClr val="FF0000"/>
                </a:solidFill>
              </a:rPr>
              <a:t>power_out</a:t>
            </a:r>
            <a:r>
              <a:rPr lang="en-US" altLang="ko-KR" dirty="0">
                <a:solidFill>
                  <a:srgbClr val="FF0000"/>
                </a:solidFill>
              </a:rPr>
              <a:t>/1000, </a:t>
            </a:r>
            <a:r>
              <a:rPr lang="en-US" altLang="ko-KR" dirty="0" err="1" smtClean="0">
                <a:solidFill>
                  <a:srgbClr val="FF0000"/>
                </a:solidFill>
              </a:rPr>
              <a:t>action_prev</a:t>
            </a:r>
            <a:r>
              <a:rPr lang="en-US" altLang="ko-KR" dirty="0" smtClean="0">
                <a:solidFill>
                  <a:srgbClr val="FF0000"/>
                </a:solidFill>
              </a:rPr>
              <a:t>, SOC </a:t>
            </a:r>
            <a:r>
              <a:rPr lang="en-US" altLang="ko-KR" dirty="0">
                <a:solidFill>
                  <a:srgbClr val="FF0000"/>
                </a:solidFill>
              </a:rPr>
              <a:t>- </a:t>
            </a:r>
            <a:r>
              <a:rPr lang="en-US" altLang="ko-KR" dirty="0" smtClean="0">
                <a:solidFill>
                  <a:srgbClr val="FF0000"/>
                </a:solidFill>
              </a:rPr>
              <a:t>0.6, SOC]</a:t>
            </a:r>
            <a:endParaRPr lang="en-US" altLang="ko-KR" dirty="0">
              <a:solidFill>
                <a:srgbClr val="FF0000"/>
              </a:solidFill>
            </a:endParaRPr>
          </a:p>
          <a:p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>
                <a:solidFill>
                  <a:srgbClr val="FF0000"/>
                </a:solidFill>
              </a:rPr>
              <a:t>Env1 State:</a:t>
            </a:r>
          </a:p>
          <a:p>
            <a:pPr marL="742950" lvl="2" indent="-285750">
              <a:buFontTx/>
              <a:buChar char="-"/>
            </a:pPr>
            <a:r>
              <a:rPr lang="en-US" altLang="ko-KR" dirty="0"/>
              <a:t>State</a:t>
            </a:r>
            <a:r>
              <a:rPr lang="en-US" altLang="ko-KR" dirty="0" smtClean="0"/>
              <a:t>: </a:t>
            </a:r>
            <a:r>
              <a:rPr lang="en-US" altLang="ko-KR" dirty="0">
                <a:solidFill>
                  <a:srgbClr val="FF0000"/>
                </a:solidFill>
              </a:rPr>
              <a:t>[</a:t>
            </a:r>
            <a:r>
              <a:rPr lang="en-US" altLang="ko-KR" dirty="0" err="1">
                <a:solidFill>
                  <a:srgbClr val="FF0000"/>
                </a:solidFill>
              </a:rPr>
              <a:t>power_out</a:t>
            </a:r>
            <a:r>
              <a:rPr lang="en-US" altLang="ko-KR" dirty="0">
                <a:solidFill>
                  <a:srgbClr val="FF0000"/>
                </a:solidFill>
              </a:rPr>
              <a:t>/1000, </a:t>
            </a:r>
            <a:r>
              <a:rPr lang="en-US" altLang="ko-KR" dirty="0" err="1">
                <a:solidFill>
                  <a:srgbClr val="FF0000"/>
                </a:solidFill>
              </a:rPr>
              <a:t>action_prev</a:t>
            </a:r>
            <a:r>
              <a:rPr lang="en-US" altLang="ko-KR" dirty="0">
                <a:solidFill>
                  <a:srgbClr val="FF0000"/>
                </a:solidFill>
              </a:rPr>
              <a:t>, SOC - 0.6, SOC]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Replay memory</a:t>
            </a:r>
            <a:r>
              <a:rPr lang="ko-KR" altLang="en-US" dirty="0" smtClean="0"/>
              <a:t>에서 </a:t>
            </a:r>
            <a:r>
              <a:rPr lang="en-US" altLang="ko-KR" dirty="0" err="1" smtClean="0"/>
              <a:t>power_out</a:t>
            </a:r>
            <a:r>
              <a:rPr lang="ko-KR" altLang="en-US" dirty="0" smtClean="0"/>
              <a:t>에 대해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mean-</a:t>
            </a:r>
            <a:r>
              <a:rPr lang="en-US" altLang="ko-KR" dirty="0" err="1" smtClean="0">
                <a:solidFill>
                  <a:srgbClr val="FF0000"/>
                </a:solidFill>
              </a:rPr>
              <a:t>std</a:t>
            </a:r>
            <a:r>
              <a:rPr lang="en-US" altLang="ko-KR" dirty="0" smtClean="0">
                <a:solidFill>
                  <a:srgbClr val="FF0000"/>
                </a:solidFill>
              </a:rPr>
              <a:t> normalization </a:t>
            </a:r>
            <a:r>
              <a:rPr lang="ko-KR" altLang="en-US" dirty="0" smtClean="0"/>
              <a:t>적용 </a:t>
            </a:r>
            <a:endParaRPr lang="en-US" altLang="ko-KR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9576262" y="4910921"/>
            <a:ext cx="226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6666" y="1484771"/>
            <a:ext cx="3222004" cy="330729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356991" y="5095587"/>
            <a:ext cx="5478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효과가 별로 없는 것으로 보임  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54169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DDPG</a:t>
            </a:r>
            <a:r>
              <a:rPr lang="ko-KR" altLang="en-US" dirty="0" smtClean="0"/>
              <a:t> </a:t>
            </a:r>
            <a:r>
              <a:rPr lang="en-US" altLang="ko-KR" dirty="0"/>
              <a:t>8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84771"/>
            <a:ext cx="1100087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Terminal state</a:t>
            </a:r>
            <a:r>
              <a:rPr lang="ko-KR" altLang="en-US" b="1" dirty="0" smtClean="0">
                <a:solidFill>
                  <a:srgbClr val="FF0000"/>
                </a:solidFill>
              </a:rPr>
              <a:t>를 고려한 네트워크 업데이트 알고리즘 추가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lvl="1" indent="-285750">
              <a:buFontTx/>
              <a:buChar char="-"/>
            </a:pPr>
            <a:endParaRPr lang="en-US" altLang="ko-KR" b="1" dirty="0" smtClean="0"/>
          </a:p>
          <a:p>
            <a:pPr marL="285750" lvl="1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State</a:t>
            </a:r>
            <a:r>
              <a:rPr lang="ko-KR" altLang="en-US" b="1" dirty="0" smtClean="0">
                <a:solidFill>
                  <a:srgbClr val="FF0000"/>
                </a:solidFill>
              </a:rPr>
              <a:t>의 정의 </a:t>
            </a:r>
            <a:endParaRPr lang="en-US" altLang="ko-KR" b="1" dirty="0">
              <a:solidFill>
                <a:srgbClr val="FF0000"/>
              </a:solidFill>
            </a:endParaRPr>
          </a:p>
          <a:p>
            <a:pPr marL="742950" lvl="2" indent="-285750">
              <a:buFontTx/>
              <a:buChar char="-"/>
            </a:pPr>
            <a:r>
              <a:rPr lang="en-US" altLang="ko-KR" dirty="0"/>
              <a:t>State: </a:t>
            </a:r>
            <a:r>
              <a:rPr lang="en-US" altLang="ko-KR" dirty="0" smtClean="0">
                <a:solidFill>
                  <a:srgbClr val="FF0000"/>
                </a:solidFill>
              </a:rPr>
              <a:t>[norm(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>
                <a:solidFill>
                  <a:srgbClr val="FF0000"/>
                </a:solidFill>
              </a:rPr>
              <a:t>), SOC </a:t>
            </a:r>
            <a:r>
              <a:rPr lang="en-US" altLang="ko-KR" dirty="0">
                <a:solidFill>
                  <a:srgbClr val="FF0000"/>
                </a:solidFill>
              </a:rPr>
              <a:t>- 0.6, </a:t>
            </a:r>
            <a:r>
              <a:rPr lang="en-US" altLang="ko-KR" dirty="0" err="1" smtClean="0">
                <a:solidFill>
                  <a:srgbClr val="FF0000"/>
                </a:solidFill>
              </a:rPr>
              <a:t>J_min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J_max</a:t>
            </a:r>
            <a:r>
              <a:rPr lang="en-US" altLang="ko-KR" dirty="0" smtClean="0">
                <a:solidFill>
                  <a:srgbClr val="FF0000"/>
                </a:solidFill>
              </a:rPr>
              <a:t>]</a:t>
            </a:r>
            <a:endParaRPr lang="en-US" altLang="ko-KR" dirty="0">
              <a:solidFill>
                <a:srgbClr val="FF0000"/>
              </a:solidFill>
            </a:endParaRPr>
          </a:p>
          <a:p>
            <a:pPr marL="742950" lvl="1" indent="-285750">
              <a:buFontTx/>
              <a:buChar char="-"/>
            </a:pPr>
            <a:r>
              <a:rPr lang="en-US" altLang="ko-KR" dirty="0"/>
              <a:t>Replay memory</a:t>
            </a:r>
            <a:r>
              <a:rPr lang="ko-KR" altLang="en-US" dirty="0"/>
              <a:t>에서 </a:t>
            </a:r>
            <a:r>
              <a:rPr lang="en-US" altLang="ko-KR" dirty="0" err="1"/>
              <a:t>power_out</a:t>
            </a:r>
            <a:r>
              <a:rPr lang="ko-KR" altLang="en-US" dirty="0"/>
              <a:t>에 대해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FF0000"/>
                </a:solidFill>
              </a:rPr>
              <a:t>mean-</a:t>
            </a:r>
            <a:r>
              <a:rPr lang="en-US" altLang="ko-KR" dirty="0" err="1">
                <a:solidFill>
                  <a:srgbClr val="FF0000"/>
                </a:solidFill>
              </a:rPr>
              <a:t>std</a:t>
            </a:r>
            <a:r>
              <a:rPr lang="en-US" altLang="ko-KR" dirty="0">
                <a:solidFill>
                  <a:srgbClr val="FF0000"/>
                </a:solidFill>
              </a:rPr>
              <a:t> normalization </a:t>
            </a:r>
            <a:r>
              <a:rPr lang="ko-KR" altLang="en-US" dirty="0"/>
              <a:t>적용 </a:t>
            </a:r>
            <a:endParaRPr lang="en-US" altLang="ko-KR" dirty="0"/>
          </a:p>
          <a:p>
            <a:pPr marL="0" lvl="1"/>
            <a:endParaRPr lang="en-US" altLang="ko-KR" b="1" dirty="0" smtClean="0"/>
          </a:p>
          <a:p>
            <a:pPr marL="285750" lvl="1" indent="-285750">
              <a:buFontTx/>
              <a:buChar char="-"/>
            </a:pPr>
            <a:endParaRPr lang="en-US" altLang="ko-KR" b="1" dirty="0" smtClean="0"/>
          </a:p>
          <a:p>
            <a:pPr marL="285750" lvl="1" indent="-285750">
              <a:buFontTx/>
              <a:buChar char="-"/>
            </a:pPr>
            <a:endParaRPr lang="en-US" altLang="ko-KR" b="1" dirty="0"/>
          </a:p>
          <a:p>
            <a:pPr marL="285750" lvl="1" indent="-285750">
              <a:buFontTx/>
              <a:buChar char="-"/>
            </a:pPr>
            <a:endParaRPr lang="en-US" altLang="ko-KR" b="1" dirty="0" smtClean="0"/>
          </a:p>
          <a:p>
            <a:pPr marL="285750" lvl="1" indent="-285750">
              <a:buFontTx/>
              <a:buChar char="-"/>
            </a:pPr>
            <a:endParaRPr lang="en-US" altLang="ko-KR" b="1" dirty="0"/>
          </a:p>
        </p:txBody>
      </p:sp>
      <p:sp>
        <p:nvSpPr>
          <p:cNvPr id="5" name="TextBox 4"/>
          <p:cNvSpPr txBox="1"/>
          <p:nvPr/>
        </p:nvSpPr>
        <p:spPr>
          <a:xfrm>
            <a:off x="9576262" y="4910921"/>
            <a:ext cx="226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6666" y="1690687"/>
            <a:ext cx="3021397" cy="31013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356991" y="5095587"/>
            <a:ext cx="5478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더 효과를 확인할 필요가 있음</a:t>
            </a:r>
            <a:r>
              <a:rPr lang="en-US" altLang="ko-KR" b="1" dirty="0" smtClean="0">
                <a:solidFill>
                  <a:srgbClr val="FF0000"/>
                </a:solidFill>
              </a:rPr>
              <a:t>. 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73562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DDPG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9</a:t>
            </a:r>
            <a:r>
              <a:rPr lang="ko-KR" altLang="en-US" dirty="0" smtClean="0">
                <a:solidFill>
                  <a:srgbClr val="FF0000"/>
                </a:solidFill>
              </a:rPr>
              <a:t> 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1493084"/>
            <a:ext cx="11000874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POMDP</a:t>
            </a:r>
            <a:r>
              <a:rPr lang="ko-KR" altLang="en-US" b="1" dirty="0" smtClean="0">
                <a:solidFill>
                  <a:srgbClr val="FF0000"/>
                </a:solidFill>
              </a:rPr>
              <a:t>를 고려한 </a:t>
            </a:r>
            <a:r>
              <a:rPr lang="en-US" altLang="ko-KR" b="1" dirty="0" smtClean="0">
                <a:solidFill>
                  <a:srgbClr val="FF0000"/>
                </a:solidFill>
              </a:rPr>
              <a:t>DDPG</a:t>
            </a:r>
          </a:p>
          <a:p>
            <a:pPr marL="285750" lvl="1" indent="-285750">
              <a:buFontTx/>
              <a:buChar char="-"/>
            </a:pPr>
            <a:endParaRPr lang="en-US" altLang="ko-KR" b="1" dirty="0" smtClean="0"/>
          </a:p>
          <a:p>
            <a:pPr marL="285750" lvl="1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DDPG 1: </a:t>
            </a:r>
            <a:r>
              <a:rPr lang="ko-KR" altLang="en-US" b="1" dirty="0" smtClean="0">
                <a:solidFill>
                  <a:srgbClr val="FF0000"/>
                </a:solidFill>
              </a:rPr>
              <a:t> </a:t>
            </a:r>
            <a:endParaRPr lang="en-US" altLang="ko-KR" b="1" dirty="0">
              <a:solidFill>
                <a:srgbClr val="FF0000"/>
              </a:solidFill>
            </a:endParaRPr>
          </a:p>
          <a:p>
            <a:pPr marL="742950" lvl="2" indent="-285750">
              <a:buFontTx/>
              <a:buChar char="-"/>
            </a:pPr>
            <a:r>
              <a:rPr lang="en-US" altLang="ko-KR" dirty="0"/>
              <a:t>State: </a:t>
            </a:r>
            <a:r>
              <a:rPr lang="en-US" altLang="ko-KR" dirty="0" smtClean="0">
                <a:solidFill>
                  <a:srgbClr val="FF0000"/>
                </a:solidFill>
              </a:rPr>
              <a:t>[norm(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>
                <a:solidFill>
                  <a:srgbClr val="FF0000"/>
                </a:solidFill>
              </a:rPr>
              <a:t>), SOC </a:t>
            </a:r>
            <a:r>
              <a:rPr lang="en-US" altLang="ko-KR" dirty="0">
                <a:solidFill>
                  <a:srgbClr val="FF0000"/>
                </a:solidFill>
              </a:rPr>
              <a:t>- 0.6, </a:t>
            </a:r>
            <a:r>
              <a:rPr lang="en-US" altLang="ko-KR" dirty="0" err="1" smtClean="0">
                <a:solidFill>
                  <a:srgbClr val="FF0000"/>
                </a:solidFill>
              </a:rPr>
              <a:t>J_min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J_max</a:t>
            </a:r>
            <a:r>
              <a:rPr lang="en-US" altLang="ko-KR" dirty="0" smtClean="0">
                <a:solidFill>
                  <a:srgbClr val="FF0000"/>
                </a:solidFill>
              </a:rPr>
              <a:t>]</a:t>
            </a:r>
          </a:p>
          <a:p>
            <a:pPr marL="742950" lvl="2" indent="-285750">
              <a:buFontTx/>
              <a:buChar char="-"/>
            </a:pPr>
            <a:r>
              <a:rPr lang="en-US" altLang="ko-KR" dirty="0" err="1" smtClean="0">
                <a:solidFill>
                  <a:srgbClr val="FF0000"/>
                </a:solidFill>
              </a:rPr>
              <a:t>Stack_size</a:t>
            </a:r>
            <a:r>
              <a:rPr lang="en-US" altLang="ko-KR" dirty="0" smtClean="0">
                <a:solidFill>
                  <a:srgbClr val="FF0000"/>
                </a:solidFill>
              </a:rPr>
              <a:t>: 1 </a:t>
            </a:r>
            <a:endParaRPr lang="en-US" altLang="ko-KR" dirty="0">
              <a:solidFill>
                <a:srgbClr val="FF0000"/>
              </a:solidFill>
            </a:endParaRPr>
          </a:p>
          <a:p>
            <a:pPr marL="0" lvl="1"/>
            <a:endParaRPr lang="en-US" altLang="ko-KR" b="1" dirty="0" smtClean="0"/>
          </a:p>
          <a:p>
            <a:pPr marL="285750" lvl="1" indent="-285750">
              <a:buFontTx/>
              <a:buChar char="-"/>
            </a:pPr>
            <a:r>
              <a:rPr lang="en-US" altLang="ko-KR" b="1" dirty="0">
                <a:solidFill>
                  <a:srgbClr val="FF0000"/>
                </a:solidFill>
              </a:rPr>
              <a:t>DDPG </a:t>
            </a:r>
            <a:r>
              <a:rPr lang="en-US" altLang="ko-KR" b="1" dirty="0" smtClean="0">
                <a:solidFill>
                  <a:srgbClr val="FF0000"/>
                </a:solidFill>
              </a:rPr>
              <a:t>2: </a:t>
            </a:r>
            <a:r>
              <a:rPr lang="ko-KR" altLang="en-US" b="1" dirty="0" smtClean="0">
                <a:solidFill>
                  <a:srgbClr val="FF0000"/>
                </a:solidFill>
              </a:rPr>
              <a:t> </a:t>
            </a:r>
            <a:endParaRPr lang="en-US" altLang="ko-KR" b="1" dirty="0">
              <a:solidFill>
                <a:srgbClr val="FF0000"/>
              </a:solidFill>
            </a:endParaRPr>
          </a:p>
          <a:p>
            <a:pPr marL="742950" lvl="2" indent="-285750">
              <a:buFontTx/>
              <a:buChar char="-"/>
            </a:pPr>
            <a:r>
              <a:rPr lang="en-US" altLang="ko-KR" dirty="0"/>
              <a:t>State: </a:t>
            </a:r>
            <a:r>
              <a:rPr lang="en-US" altLang="ko-KR" dirty="0">
                <a:solidFill>
                  <a:srgbClr val="FF0000"/>
                </a:solidFill>
              </a:rPr>
              <a:t>[norm(</a:t>
            </a:r>
            <a:r>
              <a:rPr lang="en-US" altLang="ko-KR" dirty="0" err="1">
                <a:solidFill>
                  <a:srgbClr val="FF0000"/>
                </a:solidFill>
              </a:rPr>
              <a:t>power_out</a:t>
            </a:r>
            <a:r>
              <a:rPr lang="en-US" altLang="ko-KR" dirty="0">
                <a:solidFill>
                  <a:srgbClr val="FF0000"/>
                </a:solidFill>
              </a:rPr>
              <a:t>), SOC - 0.6, </a:t>
            </a:r>
            <a:r>
              <a:rPr lang="en-US" altLang="ko-KR" dirty="0" err="1">
                <a:solidFill>
                  <a:srgbClr val="FF0000"/>
                </a:solidFill>
              </a:rPr>
              <a:t>J_min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en-US" altLang="ko-KR" dirty="0" err="1">
                <a:solidFill>
                  <a:srgbClr val="FF0000"/>
                </a:solidFill>
              </a:rPr>
              <a:t>J_max</a:t>
            </a:r>
            <a:r>
              <a:rPr lang="en-US" altLang="ko-KR" dirty="0">
                <a:solidFill>
                  <a:srgbClr val="FF0000"/>
                </a:solidFill>
              </a:rPr>
              <a:t>]</a:t>
            </a:r>
          </a:p>
          <a:p>
            <a:pPr marL="742950" lvl="2" indent="-285750">
              <a:buFontTx/>
              <a:buChar char="-"/>
            </a:pPr>
            <a:r>
              <a:rPr lang="en-US" altLang="ko-KR" dirty="0" err="1" smtClean="0">
                <a:solidFill>
                  <a:srgbClr val="FF0000"/>
                </a:solidFill>
              </a:rPr>
              <a:t>Stack_size</a:t>
            </a:r>
            <a:r>
              <a:rPr lang="en-US" altLang="ko-KR" dirty="0" smtClean="0">
                <a:solidFill>
                  <a:srgbClr val="FF0000"/>
                </a:solidFill>
              </a:rPr>
              <a:t>: 4 </a:t>
            </a:r>
            <a:endParaRPr lang="en-US" altLang="ko-KR" dirty="0">
              <a:solidFill>
                <a:srgbClr val="FF0000"/>
              </a:solidFill>
            </a:endParaRPr>
          </a:p>
          <a:p>
            <a:pPr marL="285750" lvl="1" indent="-285750">
              <a:buFontTx/>
              <a:buChar char="-"/>
            </a:pPr>
            <a:endParaRPr lang="en-US" altLang="ko-KR" b="1" dirty="0" smtClean="0"/>
          </a:p>
          <a:p>
            <a:pPr marL="285750" lvl="1" indent="-285750">
              <a:buFontTx/>
              <a:buChar char="-"/>
            </a:pPr>
            <a:r>
              <a:rPr lang="en-US" altLang="ko-KR" b="1" dirty="0">
                <a:solidFill>
                  <a:srgbClr val="FF0000"/>
                </a:solidFill>
              </a:rPr>
              <a:t>DDPG </a:t>
            </a:r>
            <a:r>
              <a:rPr lang="en-US" altLang="ko-KR" b="1" dirty="0" smtClean="0">
                <a:solidFill>
                  <a:srgbClr val="FF0000"/>
                </a:solidFill>
              </a:rPr>
              <a:t>3: </a:t>
            </a:r>
            <a:r>
              <a:rPr lang="ko-KR" altLang="en-US" b="1" dirty="0" smtClean="0">
                <a:solidFill>
                  <a:srgbClr val="FF0000"/>
                </a:solidFill>
              </a:rPr>
              <a:t> </a:t>
            </a:r>
            <a:endParaRPr lang="en-US" altLang="ko-KR" b="1" dirty="0">
              <a:solidFill>
                <a:srgbClr val="FF0000"/>
              </a:solidFill>
            </a:endParaRPr>
          </a:p>
          <a:p>
            <a:pPr marL="742950" lvl="2" indent="-285750">
              <a:buFontTx/>
              <a:buChar char="-"/>
            </a:pPr>
            <a:r>
              <a:rPr lang="en-US" altLang="ko-KR" dirty="0"/>
              <a:t>State: </a:t>
            </a:r>
            <a:r>
              <a:rPr lang="en-US" altLang="ko-KR" dirty="0">
                <a:solidFill>
                  <a:srgbClr val="FF0000"/>
                </a:solidFill>
              </a:rPr>
              <a:t>[norm(</a:t>
            </a:r>
            <a:r>
              <a:rPr lang="en-US" altLang="ko-KR" dirty="0" err="1">
                <a:solidFill>
                  <a:srgbClr val="FF0000"/>
                </a:solidFill>
              </a:rPr>
              <a:t>power_out</a:t>
            </a:r>
            <a:r>
              <a:rPr lang="en-US" altLang="ko-KR" dirty="0">
                <a:solidFill>
                  <a:srgbClr val="FF0000"/>
                </a:solidFill>
              </a:rPr>
              <a:t>), SOC - 0.6, </a:t>
            </a:r>
            <a:r>
              <a:rPr lang="en-US" altLang="ko-KR" dirty="0" err="1">
                <a:solidFill>
                  <a:srgbClr val="FF0000"/>
                </a:solidFill>
              </a:rPr>
              <a:t>J_min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en-US" altLang="ko-KR" dirty="0" err="1">
                <a:solidFill>
                  <a:srgbClr val="FF0000"/>
                </a:solidFill>
              </a:rPr>
              <a:t>J_max</a:t>
            </a:r>
            <a:r>
              <a:rPr lang="en-US" altLang="ko-KR" dirty="0">
                <a:solidFill>
                  <a:srgbClr val="FF0000"/>
                </a:solidFill>
              </a:rPr>
              <a:t>]</a:t>
            </a:r>
          </a:p>
          <a:p>
            <a:pPr marL="742950" lvl="2" indent="-285750">
              <a:buFontTx/>
              <a:buChar char="-"/>
            </a:pPr>
            <a:r>
              <a:rPr lang="en-US" altLang="ko-KR" dirty="0" err="1">
                <a:solidFill>
                  <a:srgbClr val="FF0000"/>
                </a:solidFill>
              </a:rPr>
              <a:t>Stack_size</a:t>
            </a:r>
            <a:r>
              <a:rPr lang="en-US" altLang="ko-KR" dirty="0">
                <a:solidFill>
                  <a:srgbClr val="FF0000"/>
                </a:solidFill>
              </a:rPr>
              <a:t>: </a:t>
            </a:r>
            <a:r>
              <a:rPr lang="en-US" altLang="ko-KR" dirty="0" smtClean="0">
                <a:solidFill>
                  <a:srgbClr val="FF0000"/>
                </a:solidFill>
              </a:rPr>
              <a:t>8 </a:t>
            </a:r>
            <a:endParaRPr lang="en-US" altLang="ko-KR" dirty="0">
              <a:solidFill>
                <a:srgbClr val="FF0000"/>
              </a:solidFill>
            </a:endParaRPr>
          </a:p>
          <a:p>
            <a:pPr marL="285750" lvl="1" indent="-285750">
              <a:buFontTx/>
              <a:buChar char="-"/>
            </a:pPr>
            <a:endParaRPr lang="en-US" altLang="ko-KR" b="1" dirty="0" smtClean="0"/>
          </a:p>
          <a:p>
            <a:pPr marL="285750" lvl="1" indent="-285750">
              <a:buFontTx/>
              <a:buChar char="-"/>
            </a:pPr>
            <a:r>
              <a:rPr lang="en-US" altLang="ko-KR" b="1" dirty="0">
                <a:solidFill>
                  <a:srgbClr val="FF0000"/>
                </a:solidFill>
              </a:rPr>
              <a:t>DDPG </a:t>
            </a:r>
            <a:r>
              <a:rPr lang="en-US" altLang="ko-KR" b="1" dirty="0" smtClean="0">
                <a:solidFill>
                  <a:srgbClr val="FF0000"/>
                </a:solidFill>
              </a:rPr>
              <a:t>4: </a:t>
            </a:r>
            <a:r>
              <a:rPr lang="ko-KR" altLang="en-US" b="1" dirty="0" smtClean="0">
                <a:solidFill>
                  <a:srgbClr val="FF0000"/>
                </a:solidFill>
              </a:rPr>
              <a:t> </a:t>
            </a:r>
            <a:endParaRPr lang="en-US" altLang="ko-KR" b="1" dirty="0">
              <a:solidFill>
                <a:srgbClr val="FF0000"/>
              </a:solidFill>
            </a:endParaRPr>
          </a:p>
          <a:p>
            <a:pPr marL="742950" lvl="2" indent="-285750">
              <a:buFontTx/>
              <a:buChar char="-"/>
            </a:pPr>
            <a:r>
              <a:rPr lang="en-US" altLang="ko-KR" dirty="0"/>
              <a:t>State: </a:t>
            </a:r>
            <a:r>
              <a:rPr lang="en-US" altLang="ko-KR" dirty="0">
                <a:solidFill>
                  <a:srgbClr val="FF0000"/>
                </a:solidFill>
              </a:rPr>
              <a:t>[norm(</a:t>
            </a:r>
            <a:r>
              <a:rPr lang="en-US" altLang="ko-KR" dirty="0" err="1">
                <a:solidFill>
                  <a:srgbClr val="FF0000"/>
                </a:solidFill>
              </a:rPr>
              <a:t>power_out</a:t>
            </a:r>
            <a:r>
              <a:rPr lang="en-US" altLang="ko-KR" dirty="0">
                <a:solidFill>
                  <a:srgbClr val="FF0000"/>
                </a:solidFill>
              </a:rPr>
              <a:t>), SOC - 0.6, </a:t>
            </a:r>
            <a:r>
              <a:rPr lang="en-US" altLang="ko-KR" dirty="0" err="1">
                <a:solidFill>
                  <a:srgbClr val="FF0000"/>
                </a:solidFill>
              </a:rPr>
              <a:t>J_min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en-US" altLang="ko-KR" dirty="0" err="1">
                <a:solidFill>
                  <a:srgbClr val="FF0000"/>
                </a:solidFill>
              </a:rPr>
              <a:t>J_max</a:t>
            </a:r>
            <a:r>
              <a:rPr lang="en-US" altLang="ko-KR" dirty="0">
                <a:solidFill>
                  <a:srgbClr val="FF0000"/>
                </a:solidFill>
              </a:rPr>
              <a:t>]</a:t>
            </a:r>
          </a:p>
          <a:p>
            <a:pPr marL="742950" lvl="2" indent="-285750">
              <a:buFontTx/>
              <a:buChar char="-"/>
            </a:pPr>
            <a:r>
              <a:rPr lang="en-US" altLang="ko-KR" dirty="0" err="1">
                <a:solidFill>
                  <a:srgbClr val="FF0000"/>
                </a:solidFill>
              </a:rPr>
              <a:t>Stack_size</a:t>
            </a:r>
            <a:r>
              <a:rPr lang="en-US" altLang="ko-KR" dirty="0">
                <a:solidFill>
                  <a:srgbClr val="FF0000"/>
                </a:solidFill>
              </a:rPr>
              <a:t>: </a:t>
            </a:r>
            <a:r>
              <a:rPr lang="en-US" altLang="ko-KR" dirty="0" smtClean="0">
                <a:solidFill>
                  <a:srgbClr val="FF0000"/>
                </a:solidFill>
              </a:rPr>
              <a:t>16 </a:t>
            </a:r>
            <a:endParaRPr lang="en-US" altLang="ko-KR" dirty="0">
              <a:solidFill>
                <a:srgbClr val="FF0000"/>
              </a:solidFill>
            </a:endParaRPr>
          </a:p>
          <a:p>
            <a:pPr marL="285750" lvl="1" indent="-285750">
              <a:buFontTx/>
              <a:buChar char="-"/>
            </a:pPr>
            <a:endParaRPr lang="en-US" altLang="ko-KR" b="1" dirty="0" smtClean="0"/>
          </a:p>
          <a:p>
            <a:pPr marL="285750" lvl="1" indent="-285750">
              <a:buFontTx/>
              <a:buChar char="-"/>
            </a:pPr>
            <a:endParaRPr lang="en-US" altLang="ko-KR" b="1" dirty="0"/>
          </a:p>
          <a:p>
            <a:pPr marL="285750" lvl="1" indent="-285750">
              <a:buFontTx/>
              <a:buChar char="-"/>
            </a:pPr>
            <a:endParaRPr lang="en-US" altLang="ko-KR" b="1" dirty="0" smtClean="0"/>
          </a:p>
          <a:p>
            <a:pPr marL="285750" lvl="1" indent="-285750">
              <a:buFontTx/>
              <a:buChar char="-"/>
            </a:pPr>
            <a:endParaRPr lang="en-US" altLang="ko-KR" b="1" dirty="0"/>
          </a:p>
        </p:txBody>
      </p:sp>
      <p:sp>
        <p:nvSpPr>
          <p:cNvPr id="5" name="TextBox 4"/>
          <p:cNvSpPr txBox="1"/>
          <p:nvPr/>
        </p:nvSpPr>
        <p:spPr>
          <a:xfrm>
            <a:off x="9576262" y="4910921"/>
            <a:ext cx="226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6666" y="1690687"/>
            <a:ext cx="3021397" cy="31013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678714" y="6223546"/>
            <a:ext cx="5478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오히려 스택 모델은 성능 악화를 일으킴 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85526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DDPG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9_ver2</a:t>
            </a:r>
            <a:r>
              <a:rPr lang="ko-KR" altLang="en-US" dirty="0" smtClean="0">
                <a:solidFill>
                  <a:srgbClr val="FF0000"/>
                </a:solidFill>
              </a:rPr>
              <a:t> 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1493084"/>
            <a:ext cx="11000874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Discount factor</a:t>
            </a:r>
            <a:r>
              <a:rPr lang="ko-KR" altLang="en-US" b="1" dirty="0" smtClean="0">
                <a:solidFill>
                  <a:srgbClr val="FF0000"/>
                </a:solidFill>
              </a:rPr>
              <a:t>에</a:t>
            </a:r>
            <a:r>
              <a:rPr lang="en-US" altLang="ko-KR" b="1" dirty="0" smtClean="0">
                <a:solidFill>
                  <a:srgbClr val="FF0000"/>
                </a:solidFill>
              </a:rPr>
              <a:t> </a:t>
            </a:r>
            <a:r>
              <a:rPr lang="ko-KR" altLang="en-US" b="1" dirty="0" smtClean="0">
                <a:solidFill>
                  <a:srgbClr val="FF0000"/>
                </a:solidFill>
              </a:rPr>
              <a:t>따른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영향도를</a:t>
            </a:r>
            <a:r>
              <a:rPr lang="ko-KR" altLang="en-US" b="1" dirty="0" smtClean="0">
                <a:solidFill>
                  <a:srgbClr val="FF0000"/>
                </a:solidFill>
              </a:rPr>
              <a:t> 비교하는 실험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lvl="1" indent="-285750">
              <a:buFontTx/>
              <a:buChar char="-"/>
            </a:pPr>
            <a:endParaRPr lang="en-US" altLang="ko-KR" b="1" dirty="0" smtClean="0"/>
          </a:p>
          <a:p>
            <a:pPr marL="285750" lvl="1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DDPG 1: </a:t>
            </a:r>
            <a:r>
              <a:rPr lang="ko-KR" altLang="en-US" b="1" dirty="0" smtClean="0">
                <a:solidFill>
                  <a:srgbClr val="FF0000"/>
                </a:solidFill>
              </a:rPr>
              <a:t> </a:t>
            </a:r>
            <a:endParaRPr lang="en-US" altLang="ko-KR" b="1" dirty="0">
              <a:solidFill>
                <a:srgbClr val="FF0000"/>
              </a:solidFill>
            </a:endParaRPr>
          </a:p>
          <a:p>
            <a:pPr marL="742950" lvl="2" indent="-285750">
              <a:buFontTx/>
              <a:buChar char="-"/>
            </a:pPr>
            <a:r>
              <a:rPr lang="en-US" altLang="ko-KR" dirty="0"/>
              <a:t>State: </a:t>
            </a:r>
            <a:r>
              <a:rPr lang="en-US" altLang="ko-KR" dirty="0" smtClean="0">
                <a:solidFill>
                  <a:srgbClr val="FF0000"/>
                </a:solidFill>
              </a:rPr>
              <a:t>[norm(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>
                <a:solidFill>
                  <a:srgbClr val="FF0000"/>
                </a:solidFill>
              </a:rPr>
              <a:t>), SOC </a:t>
            </a:r>
            <a:r>
              <a:rPr lang="en-US" altLang="ko-KR" dirty="0">
                <a:solidFill>
                  <a:srgbClr val="FF0000"/>
                </a:solidFill>
              </a:rPr>
              <a:t>- 0.6, </a:t>
            </a:r>
            <a:r>
              <a:rPr lang="en-US" altLang="ko-KR" dirty="0" err="1" smtClean="0">
                <a:solidFill>
                  <a:srgbClr val="FF0000"/>
                </a:solidFill>
              </a:rPr>
              <a:t>J_min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J_max</a:t>
            </a:r>
            <a:r>
              <a:rPr lang="en-US" altLang="ko-KR" dirty="0" smtClean="0">
                <a:solidFill>
                  <a:srgbClr val="FF0000"/>
                </a:solidFill>
              </a:rPr>
              <a:t>]</a:t>
            </a:r>
          </a:p>
          <a:p>
            <a:pPr marL="742950" lvl="2" indent="-285750">
              <a:buFontTx/>
              <a:buChar char="-"/>
            </a:pPr>
            <a:r>
              <a:rPr lang="en-US" altLang="ko-KR" dirty="0" smtClean="0">
                <a:solidFill>
                  <a:srgbClr val="FF0000"/>
                </a:solidFill>
              </a:rPr>
              <a:t>Discount factor: 0.0 </a:t>
            </a:r>
            <a:endParaRPr lang="en-US" altLang="ko-KR" dirty="0">
              <a:solidFill>
                <a:srgbClr val="FF0000"/>
              </a:solidFill>
            </a:endParaRPr>
          </a:p>
          <a:p>
            <a:pPr marL="0" lvl="1"/>
            <a:endParaRPr lang="en-US" altLang="ko-KR" b="1" dirty="0" smtClean="0"/>
          </a:p>
          <a:p>
            <a:pPr marL="285750" lvl="1" indent="-285750">
              <a:buFontTx/>
              <a:buChar char="-"/>
            </a:pPr>
            <a:r>
              <a:rPr lang="en-US" altLang="ko-KR" b="1" dirty="0">
                <a:solidFill>
                  <a:srgbClr val="FF0000"/>
                </a:solidFill>
              </a:rPr>
              <a:t>DDPG </a:t>
            </a:r>
            <a:r>
              <a:rPr lang="en-US" altLang="ko-KR" b="1" dirty="0" smtClean="0">
                <a:solidFill>
                  <a:srgbClr val="FF0000"/>
                </a:solidFill>
              </a:rPr>
              <a:t>2: </a:t>
            </a:r>
            <a:r>
              <a:rPr lang="ko-KR" altLang="en-US" b="1" dirty="0" smtClean="0">
                <a:solidFill>
                  <a:srgbClr val="FF0000"/>
                </a:solidFill>
              </a:rPr>
              <a:t> </a:t>
            </a:r>
            <a:endParaRPr lang="en-US" altLang="ko-KR" b="1" dirty="0">
              <a:solidFill>
                <a:srgbClr val="FF0000"/>
              </a:solidFill>
            </a:endParaRPr>
          </a:p>
          <a:p>
            <a:pPr marL="742950" lvl="2" indent="-285750">
              <a:buFontTx/>
              <a:buChar char="-"/>
            </a:pPr>
            <a:r>
              <a:rPr lang="en-US" altLang="ko-KR" dirty="0"/>
              <a:t>State: </a:t>
            </a:r>
            <a:r>
              <a:rPr lang="en-US" altLang="ko-KR" dirty="0">
                <a:solidFill>
                  <a:srgbClr val="FF0000"/>
                </a:solidFill>
              </a:rPr>
              <a:t>[norm(</a:t>
            </a:r>
            <a:r>
              <a:rPr lang="en-US" altLang="ko-KR" dirty="0" err="1">
                <a:solidFill>
                  <a:srgbClr val="FF0000"/>
                </a:solidFill>
              </a:rPr>
              <a:t>power_out</a:t>
            </a:r>
            <a:r>
              <a:rPr lang="en-US" altLang="ko-KR" dirty="0">
                <a:solidFill>
                  <a:srgbClr val="FF0000"/>
                </a:solidFill>
              </a:rPr>
              <a:t>), SOC - 0.6, </a:t>
            </a:r>
            <a:r>
              <a:rPr lang="en-US" altLang="ko-KR" dirty="0" err="1">
                <a:solidFill>
                  <a:srgbClr val="FF0000"/>
                </a:solidFill>
              </a:rPr>
              <a:t>J_min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en-US" altLang="ko-KR" dirty="0" err="1">
                <a:solidFill>
                  <a:srgbClr val="FF0000"/>
                </a:solidFill>
              </a:rPr>
              <a:t>J_max</a:t>
            </a:r>
            <a:r>
              <a:rPr lang="en-US" altLang="ko-KR" dirty="0">
                <a:solidFill>
                  <a:srgbClr val="FF0000"/>
                </a:solidFill>
              </a:rPr>
              <a:t>]</a:t>
            </a:r>
          </a:p>
          <a:p>
            <a:pPr marL="742950" lvl="2" indent="-285750">
              <a:buFontTx/>
              <a:buChar char="-"/>
            </a:pPr>
            <a:r>
              <a:rPr lang="en-US" altLang="ko-KR" dirty="0">
                <a:solidFill>
                  <a:srgbClr val="FF0000"/>
                </a:solidFill>
              </a:rPr>
              <a:t>Discount factor: </a:t>
            </a:r>
            <a:r>
              <a:rPr lang="en-US" altLang="ko-KR" dirty="0" smtClean="0">
                <a:solidFill>
                  <a:srgbClr val="FF0000"/>
                </a:solidFill>
              </a:rPr>
              <a:t>0.3</a:t>
            </a:r>
            <a:endParaRPr lang="en-US" altLang="ko-KR" dirty="0">
              <a:solidFill>
                <a:srgbClr val="FF0000"/>
              </a:solidFill>
            </a:endParaRPr>
          </a:p>
          <a:p>
            <a:pPr marL="285750" lvl="1" indent="-285750">
              <a:buFontTx/>
              <a:buChar char="-"/>
            </a:pPr>
            <a:endParaRPr lang="en-US" altLang="ko-KR" b="1" dirty="0" smtClean="0"/>
          </a:p>
          <a:p>
            <a:pPr marL="285750" lvl="1" indent="-285750">
              <a:buFontTx/>
              <a:buChar char="-"/>
            </a:pPr>
            <a:r>
              <a:rPr lang="en-US" altLang="ko-KR" b="1" dirty="0">
                <a:solidFill>
                  <a:srgbClr val="FF0000"/>
                </a:solidFill>
              </a:rPr>
              <a:t>DDPG </a:t>
            </a:r>
            <a:r>
              <a:rPr lang="en-US" altLang="ko-KR" b="1" dirty="0" smtClean="0">
                <a:solidFill>
                  <a:srgbClr val="FF0000"/>
                </a:solidFill>
              </a:rPr>
              <a:t>3: </a:t>
            </a:r>
            <a:r>
              <a:rPr lang="ko-KR" altLang="en-US" b="1" dirty="0" smtClean="0">
                <a:solidFill>
                  <a:srgbClr val="FF0000"/>
                </a:solidFill>
              </a:rPr>
              <a:t> </a:t>
            </a:r>
            <a:endParaRPr lang="en-US" altLang="ko-KR" b="1" dirty="0">
              <a:solidFill>
                <a:srgbClr val="FF0000"/>
              </a:solidFill>
            </a:endParaRPr>
          </a:p>
          <a:p>
            <a:pPr marL="742950" lvl="2" indent="-285750">
              <a:buFontTx/>
              <a:buChar char="-"/>
            </a:pPr>
            <a:r>
              <a:rPr lang="en-US" altLang="ko-KR" dirty="0"/>
              <a:t>State: </a:t>
            </a:r>
            <a:r>
              <a:rPr lang="en-US" altLang="ko-KR" dirty="0">
                <a:solidFill>
                  <a:srgbClr val="FF0000"/>
                </a:solidFill>
              </a:rPr>
              <a:t>[norm(</a:t>
            </a:r>
            <a:r>
              <a:rPr lang="en-US" altLang="ko-KR" dirty="0" err="1">
                <a:solidFill>
                  <a:srgbClr val="FF0000"/>
                </a:solidFill>
              </a:rPr>
              <a:t>power_out</a:t>
            </a:r>
            <a:r>
              <a:rPr lang="en-US" altLang="ko-KR" dirty="0">
                <a:solidFill>
                  <a:srgbClr val="FF0000"/>
                </a:solidFill>
              </a:rPr>
              <a:t>), SOC - 0.6, </a:t>
            </a:r>
            <a:r>
              <a:rPr lang="en-US" altLang="ko-KR" dirty="0" err="1">
                <a:solidFill>
                  <a:srgbClr val="FF0000"/>
                </a:solidFill>
              </a:rPr>
              <a:t>J_min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en-US" altLang="ko-KR" dirty="0" err="1">
                <a:solidFill>
                  <a:srgbClr val="FF0000"/>
                </a:solidFill>
              </a:rPr>
              <a:t>J_max</a:t>
            </a:r>
            <a:r>
              <a:rPr lang="en-US" altLang="ko-KR" dirty="0">
                <a:solidFill>
                  <a:srgbClr val="FF0000"/>
                </a:solidFill>
              </a:rPr>
              <a:t>]</a:t>
            </a:r>
          </a:p>
          <a:p>
            <a:pPr marL="742950" lvl="2" indent="-285750">
              <a:buFontTx/>
              <a:buChar char="-"/>
            </a:pPr>
            <a:r>
              <a:rPr lang="en-US" altLang="ko-KR" dirty="0">
                <a:solidFill>
                  <a:srgbClr val="FF0000"/>
                </a:solidFill>
              </a:rPr>
              <a:t>Discount factor: </a:t>
            </a:r>
            <a:r>
              <a:rPr lang="en-US" altLang="ko-KR" dirty="0" smtClean="0">
                <a:solidFill>
                  <a:srgbClr val="FF0000"/>
                </a:solidFill>
              </a:rPr>
              <a:t>0.6</a:t>
            </a:r>
            <a:endParaRPr lang="en-US" altLang="ko-KR" dirty="0">
              <a:solidFill>
                <a:srgbClr val="FF0000"/>
              </a:solidFill>
            </a:endParaRPr>
          </a:p>
          <a:p>
            <a:pPr marL="285750" lvl="1" indent="-285750">
              <a:buFontTx/>
              <a:buChar char="-"/>
            </a:pPr>
            <a:endParaRPr lang="en-US" altLang="ko-KR" b="1" dirty="0" smtClean="0"/>
          </a:p>
          <a:p>
            <a:pPr marL="285750" lvl="1" indent="-285750">
              <a:buFontTx/>
              <a:buChar char="-"/>
            </a:pPr>
            <a:r>
              <a:rPr lang="en-US" altLang="ko-KR" b="1" dirty="0">
                <a:solidFill>
                  <a:srgbClr val="FF0000"/>
                </a:solidFill>
              </a:rPr>
              <a:t>DDPG </a:t>
            </a:r>
            <a:r>
              <a:rPr lang="en-US" altLang="ko-KR" b="1" dirty="0" smtClean="0">
                <a:solidFill>
                  <a:srgbClr val="FF0000"/>
                </a:solidFill>
              </a:rPr>
              <a:t>4: </a:t>
            </a:r>
            <a:r>
              <a:rPr lang="ko-KR" altLang="en-US" b="1" dirty="0" smtClean="0">
                <a:solidFill>
                  <a:srgbClr val="FF0000"/>
                </a:solidFill>
              </a:rPr>
              <a:t> </a:t>
            </a:r>
            <a:endParaRPr lang="en-US" altLang="ko-KR" b="1" dirty="0">
              <a:solidFill>
                <a:srgbClr val="FF0000"/>
              </a:solidFill>
            </a:endParaRPr>
          </a:p>
          <a:p>
            <a:pPr marL="742950" lvl="2" indent="-285750">
              <a:buFontTx/>
              <a:buChar char="-"/>
            </a:pPr>
            <a:r>
              <a:rPr lang="en-US" altLang="ko-KR" dirty="0"/>
              <a:t>State: </a:t>
            </a:r>
            <a:r>
              <a:rPr lang="en-US" altLang="ko-KR" dirty="0">
                <a:solidFill>
                  <a:srgbClr val="FF0000"/>
                </a:solidFill>
              </a:rPr>
              <a:t>[norm(</a:t>
            </a:r>
            <a:r>
              <a:rPr lang="en-US" altLang="ko-KR" dirty="0" err="1">
                <a:solidFill>
                  <a:srgbClr val="FF0000"/>
                </a:solidFill>
              </a:rPr>
              <a:t>power_out</a:t>
            </a:r>
            <a:r>
              <a:rPr lang="en-US" altLang="ko-KR" dirty="0">
                <a:solidFill>
                  <a:srgbClr val="FF0000"/>
                </a:solidFill>
              </a:rPr>
              <a:t>), SOC - 0.6, </a:t>
            </a:r>
            <a:r>
              <a:rPr lang="en-US" altLang="ko-KR" dirty="0" err="1">
                <a:solidFill>
                  <a:srgbClr val="FF0000"/>
                </a:solidFill>
              </a:rPr>
              <a:t>J_min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en-US" altLang="ko-KR" dirty="0" err="1">
                <a:solidFill>
                  <a:srgbClr val="FF0000"/>
                </a:solidFill>
              </a:rPr>
              <a:t>J_max</a:t>
            </a:r>
            <a:r>
              <a:rPr lang="en-US" altLang="ko-KR" dirty="0">
                <a:solidFill>
                  <a:srgbClr val="FF0000"/>
                </a:solidFill>
              </a:rPr>
              <a:t>]</a:t>
            </a:r>
          </a:p>
          <a:p>
            <a:pPr marL="742950" lvl="2" indent="-285750">
              <a:buFontTx/>
              <a:buChar char="-"/>
            </a:pPr>
            <a:r>
              <a:rPr lang="en-US" altLang="ko-KR" dirty="0">
                <a:solidFill>
                  <a:srgbClr val="FF0000"/>
                </a:solidFill>
              </a:rPr>
              <a:t>Discount factor: </a:t>
            </a:r>
            <a:r>
              <a:rPr lang="en-US" altLang="ko-KR" dirty="0" smtClean="0">
                <a:solidFill>
                  <a:srgbClr val="FF0000"/>
                </a:solidFill>
              </a:rPr>
              <a:t>0.95</a:t>
            </a:r>
            <a:endParaRPr lang="en-US" altLang="ko-KR" dirty="0">
              <a:solidFill>
                <a:srgbClr val="FF0000"/>
              </a:solidFill>
            </a:endParaRPr>
          </a:p>
          <a:p>
            <a:pPr marL="285750" lvl="1" indent="-285750">
              <a:buFontTx/>
              <a:buChar char="-"/>
            </a:pPr>
            <a:endParaRPr lang="en-US" altLang="ko-KR" b="1" dirty="0" smtClean="0"/>
          </a:p>
          <a:p>
            <a:pPr marL="285750" lvl="1" indent="-285750">
              <a:buFontTx/>
              <a:buChar char="-"/>
            </a:pPr>
            <a:endParaRPr lang="en-US" altLang="ko-KR" b="1" dirty="0"/>
          </a:p>
          <a:p>
            <a:pPr marL="285750" lvl="1" indent="-285750">
              <a:buFontTx/>
              <a:buChar char="-"/>
            </a:pPr>
            <a:endParaRPr lang="en-US" altLang="ko-KR" b="1" dirty="0" smtClean="0"/>
          </a:p>
          <a:p>
            <a:pPr marL="285750" lvl="1" indent="-285750">
              <a:buFontTx/>
              <a:buChar char="-"/>
            </a:pPr>
            <a:endParaRPr lang="en-US" altLang="ko-KR" b="1" dirty="0"/>
          </a:p>
        </p:txBody>
      </p:sp>
      <p:sp>
        <p:nvSpPr>
          <p:cNvPr id="5" name="TextBox 4"/>
          <p:cNvSpPr txBox="1"/>
          <p:nvPr/>
        </p:nvSpPr>
        <p:spPr>
          <a:xfrm>
            <a:off x="8444855" y="4409793"/>
            <a:ext cx="226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5563" y="1201071"/>
            <a:ext cx="3021397" cy="31013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096000" y="6156657"/>
            <a:ext cx="609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작은 </a:t>
            </a:r>
            <a:r>
              <a:rPr lang="en-US" altLang="ko-KR" b="1" dirty="0" smtClean="0">
                <a:solidFill>
                  <a:srgbClr val="FF0000"/>
                </a:solidFill>
              </a:rPr>
              <a:t>Discount factor</a:t>
            </a:r>
            <a:r>
              <a:rPr lang="ko-KR" altLang="en-US" b="1" dirty="0" smtClean="0">
                <a:solidFill>
                  <a:srgbClr val="FF0000"/>
                </a:solidFill>
              </a:rPr>
              <a:t>는 학습의 불안정성을 키움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0.95 </a:t>
            </a:r>
            <a:r>
              <a:rPr lang="ko-KR" altLang="en-US" b="1" dirty="0" smtClean="0">
                <a:solidFill>
                  <a:srgbClr val="FF0000"/>
                </a:solidFill>
              </a:rPr>
              <a:t>이상의 </a:t>
            </a:r>
            <a:r>
              <a:rPr lang="en-US" altLang="ko-KR" b="1" dirty="0" smtClean="0">
                <a:solidFill>
                  <a:srgbClr val="FF0000"/>
                </a:solidFill>
              </a:rPr>
              <a:t>Discount factor</a:t>
            </a:r>
            <a:r>
              <a:rPr lang="ko-KR" altLang="en-US" b="1" dirty="0" smtClean="0">
                <a:solidFill>
                  <a:srgbClr val="FF0000"/>
                </a:solidFill>
              </a:rPr>
              <a:t>을 설정하는 것이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중요한듯</a:t>
            </a:r>
            <a:r>
              <a:rPr lang="ko-KR" altLang="en-US" b="1" dirty="0" smtClean="0">
                <a:solidFill>
                  <a:srgbClr val="FF0000"/>
                </a:solidFill>
              </a:rPr>
              <a:t>  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75628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DDPG</a:t>
            </a:r>
            <a:r>
              <a:rPr lang="ko-KR" altLang="en-US" dirty="0" smtClean="0"/>
              <a:t> </a:t>
            </a:r>
            <a:r>
              <a:rPr lang="en-US" altLang="ko-KR" dirty="0" smtClean="0"/>
              <a:t>9_ver3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93084"/>
            <a:ext cx="1100087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Terminal state</a:t>
            </a:r>
            <a:r>
              <a:rPr lang="ko-KR" altLang="en-US" b="1" dirty="0" smtClean="0">
                <a:solidFill>
                  <a:srgbClr val="FF0000"/>
                </a:solidFill>
              </a:rPr>
              <a:t>와 </a:t>
            </a:r>
            <a:r>
              <a:rPr lang="en-US" altLang="ko-KR" b="1" dirty="0" smtClean="0">
                <a:solidFill>
                  <a:srgbClr val="FF0000"/>
                </a:solidFill>
              </a:rPr>
              <a:t>POMDP</a:t>
            </a:r>
            <a:r>
              <a:rPr lang="ko-KR" altLang="en-US" b="1" dirty="0" smtClean="0">
                <a:solidFill>
                  <a:srgbClr val="FF0000"/>
                </a:solidFill>
              </a:rPr>
              <a:t>를 고려한 </a:t>
            </a:r>
            <a:r>
              <a:rPr lang="en-US" altLang="ko-KR" b="1" dirty="0" smtClean="0">
                <a:solidFill>
                  <a:srgbClr val="FF0000"/>
                </a:solidFill>
              </a:rPr>
              <a:t>DDPG</a:t>
            </a:r>
          </a:p>
          <a:p>
            <a:pPr marL="285750" lvl="1" indent="-285750">
              <a:buFontTx/>
              <a:buChar char="-"/>
            </a:pPr>
            <a:endParaRPr lang="en-US" altLang="ko-KR" b="1" dirty="0" smtClean="0"/>
          </a:p>
          <a:p>
            <a:pPr marL="285750" lvl="1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DDPG 1: </a:t>
            </a:r>
            <a:r>
              <a:rPr lang="ko-KR" altLang="en-US" b="1" dirty="0" smtClean="0">
                <a:solidFill>
                  <a:srgbClr val="FF0000"/>
                </a:solidFill>
              </a:rPr>
              <a:t> </a:t>
            </a:r>
            <a:endParaRPr lang="en-US" altLang="ko-KR" b="1" dirty="0">
              <a:solidFill>
                <a:srgbClr val="FF0000"/>
              </a:solidFill>
            </a:endParaRPr>
          </a:p>
          <a:p>
            <a:pPr marL="742950" lvl="2" indent="-285750">
              <a:buFontTx/>
              <a:buChar char="-"/>
            </a:pPr>
            <a:r>
              <a:rPr lang="en-US" altLang="ko-KR" dirty="0"/>
              <a:t>State: </a:t>
            </a:r>
            <a:r>
              <a:rPr lang="en-US" altLang="ko-KR" dirty="0" smtClean="0">
                <a:solidFill>
                  <a:srgbClr val="FF0000"/>
                </a:solidFill>
              </a:rPr>
              <a:t>[norm(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>
                <a:solidFill>
                  <a:srgbClr val="FF0000"/>
                </a:solidFill>
              </a:rPr>
              <a:t>), SOC </a:t>
            </a:r>
            <a:r>
              <a:rPr lang="en-US" altLang="ko-KR" dirty="0">
                <a:solidFill>
                  <a:srgbClr val="FF0000"/>
                </a:solidFill>
              </a:rPr>
              <a:t>- 0.6, </a:t>
            </a:r>
            <a:r>
              <a:rPr lang="en-US" altLang="ko-KR" dirty="0" err="1" smtClean="0">
                <a:solidFill>
                  <a:srgbClr val="FF0000"/>
                </a:solidFill>
              </a:rPr>
              <a:t>J_min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J_max</a:t>
            </a:r>
            <a:r>
              <a:rPr lang="en-US" altLang="ko-KR" dirty="0" smtClean="0">
                <a:solidFill>
                  <a:srgbClr val="FF0000"/>
                </a:solidFill>
              </a:rPr>
              <a:t>]</a:t>
            </a:r>
          </a:p>
          <a:p>
            <a:pPr marL="742950" lvl="2" indent="-285750">
              <a:buFontTx/>
              <a:buChar char="-"/>
            </a:pPr>
            <a:r>
              <a:rPr lang="en-US" altLang="ko-KR" dirty="0" err="1" smtClean="0">
                <a:solidFill>
                  <a:srgbClr val="FF0000"/>
                </a:solidFill>
              </a:rPr>
              <a:t>Stack_size</a:t>
            </a:r>
            <a:r>
              <a:rPr lang="en-US" altLang="ko-KR" dirty="0" smtClean="0">
                <a:solidFill>
                  <a:srgbClr val="FF0000"/>
                </a:solidFill>
              </a:rPr>
              <a:t>: 1 </a:t>
            </a:r>
            <a:endParaRPr lang="en-US" altLang="ko-KR" dirty="0">
              <a:solidFill>
                <a:srgbClr val="FF0000"/>
              </a:solidFill>
            </a:endParaRPr>
          </a:p>
          <a:p>
            <a:pPr marL="0" lvl="1"/>
            <a:endParaRPr lang="en-US" altLang="ko-KR" b="1" dirty="0" smtClean="0"/>
          </a:p>
          <a:p>
            <a:pPr marL="285750" lvl="1" indent="-285750">
              <a:buFontTx/>
              <a:buChar char="-"/>
            </a:pPr>
            <a:r>
              <a:rPr lang="en-US" altLang="ko-KR" b="1" dirty="0">
                <a:solidFill>
                  <a:srgbClr val="FF0000"/>
                </a:solidFill>
              </a:rPr>
              <a:t>DDPG </a:t>
            </a:r>
            <a:r>
              <a:rPr lang="en-US" altLang="ko-KR" b="1" dirty="0" smtClean="0">
                <a:solidFill>
                  <a:srgbClr val="FF0000"/>
                </a:solidFill>
              </a:rPr>
              <a:t>2: </a:t>
            </a:r>
            <a:r>
              <a:rPr lang="ko-KR" altLang="en-US" b="1" dirty="0" smtClean="0">
                <a:solidFill>
                  <a:srgbClr val="FF0000"/>
                </a:solidFill>
              </a:rPr>
              <a:t> </a:t>
            </a:r>
            <a:endParaRPr lang="en-US" altLang="ko-KR" b="1" dirty="0">
              <a:solidFill>
                <a:srgbClr val="FF0000"/>
              </a:solidFill>
            </a:endParaRPr>
          </a:p>
          <a:p>
            <a:pPr marL="742950" lvl="2" indent="-285750">
              <a:buFontTx/>
              <a:buChar char="-"/>
            </a:pPr>
            <a:r>
              <a:rPr lang="en-US" altLang="ko-KR" dirty="0"/>
              <a:t>State: </a:t>
            </a:r>
            <a:r>
              <a:rPr lang="en-US" altLang="ko-KR" dirty="0">
                <a:solidFill>
                  <a:srgbClr val="FF0000"/>
                </a:solidFill>
              </a:rPr>
              <a:t>[norm(</a:t>
            </a:r>
            <a:r>
              <a:rPr lang="en-US" altLang="ko-KR" dirty="0" err="1">
                <a:solidFill>
                  <a:srgbClr val="FF0000"/>
                </a:solidFill>
              </a:rPr>
              <a:t>power_out</a:t>
            </a:r>
            <a:r>
              <a:rPr lang="en-US" altLang="ko-KR" dirty="0">
                <a:solidFill>
                  <a:srgbClr val="FF0000"/>
                </a:solidFill>
              </a:rPr>
              <a:t>), SOC - 0.6, </a:t>
            </a:r>
            <a:r>
              <a:rPr lang="en-US" altLang="ko-KR" dirty="0" err="1">
                <a:solidFill>
                  <a:srgbClr val="FF0000"/>
                </a:solidFill>
              </a:rPr>
              <a:t>J_min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en-US" altLang="ko-KR" dirty="0" err="1">
                <a:solidFill>
                  <a:srgbClr val="FF0000"/>
                </a:solidFill>
              </a:rPr>
              <a:t>J_max</a:t>
            </a:r>
            <a:r>
              <a:rPr lang="en-US" altLang="ko-KR" dirty="0" smtClean="0">
                <a:solidFill>
                  <a:srgbClr val="FF0000"/>
                </a:solidFill>
              </a:rPr>
              <a:t>]</a:t>
            </a:r>
          </a:p>
          <a:p>
            <a:pPr marL="742950" lvl="2" indent="-285750">
              <a:buFontTx/>
              <a:buChar char="-"/>
            </a:pPr>
            <a:r>
              <a:rPr lang="en-US" altLang="ko-KR" dirty="0" smtClean="0">
                <a:solidFill>
                  <a:srgbClr val="FF0000"/>
                </a:solidFill>
              </a:rPr>
              <a:t>RNN </a:t>
            </a:r>
            <a:r>
              <a:rPr lang="ko-KR" altLang="en-US" dirty="0" smtClean="0">
                <a:solidFill>
                  <a:srgbClr val="FF0000"/>
                </a:solidFill>
              </a:rPr>
              <a:t>네트워크 </a:t>
            </a:r>
            <a:endParaRPr lang="en-US" altLang="ko-KR" dirty="0">
              <a:solidFill>
                <a:srgbClr val="FF0000"/>
              </a:solidFill>
            </a:endParaRPr>
          </a:p>
          <a:p>
            <a:pPr marL="742950" lvl="2" indent="-285750">
              <a:buFontTx/>
              <a:buChar char="-"/>
            </a:pPr>
            <a:r>
              <a:rPr lang="en-US" altLang="ko-KR" dirty="0" err="1" smtClean="0">
                <a:solidFill>
                  <a:srgbClr val="FF0000"/>
                </a:solidFill>
              </a:rPr>
              <a:t>Stack_size</a:t>
            </a:r>
            <a:r>
              <a:rPr lang="en-US" altLang="ko-KR" dirty="0" smtClean="0">
                <a:solidFill>
                  <a:srgbClr val="FF0000"/>
                </a:solidFill>
              </a:rPr>
              <a:t>: 4 </a:t>
            </a:r>
            <a:endParaRPr lang="en-US" altLang="ko-KR" dirty="0">
              <a:solidFill>
                <a:srgbClr val="FF0000"/>
              </a:solidFill>
            </a:endParaRPr>
          </a:p>
          <a:p>
            <a:pPr marL="285750" lvl="1" indent="-285750">
              <a:buFontTx/>
              <a:buChar char="-"/>
            </a:pPr>
            <a:endParaRPr lang="en-US" altLang="ko-KR" b="1" dirty="0" smtClean="0"/>
          </a:p>
          <a:p>
            <a:pPr marL="285750" lvl="1" indent="-285750">
              <a:buFontTx/>
              <a:buChar char="-"/>
            </a:pPr>
            <a:endParaRPr lang="en-US" altLang="ko-KR" b="1" dirty="0"/>
          </a:p>
          <a:p>
            <a:pPr marL="285750" lvl="1" indent="-285750">
              <a:buFontTx/>
              <a:buChar char="-"/>
            </a:pPr>
            <a:endParaRPr lang="en-US" altLang="ko-KR" b="1" dirty="0" smtClean="0"/>
          </a:p>
          <a:p>
            <a:pPr marL="285750" lvl="1" indent="-285750">
              <a:buFontTx/>
              <a:buChar char="-"/>
            </a:pPr>
            <a:endParaRPr lang="en-US" altLang="ko-KR" b="1" dirty="0"/>
          </a:p>
        </p:txBody>
      </p:sp>
      <p:sp>
        <p:nvSpPr>
          <p:cNvPr id="5" name="TextBox 4"/>
          <p:cNvSpPr txBox="1"/>
          <p:nvPr/>
        </p:nvSpPr>
        <p:spPr>
          <a:xfrm>
            <a:off x="9576262" y="4910921"/>
            <a:ext cx="226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5978" y="920129"/>
            <a:ext cx="3772085" cy="387193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491563" y="5463402"/>
            <a:ext cx="5478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>
                <a:solidFill>
                  <a:srgbClr val="FF0000"/>
                </a:solidFill>
              </a:rPr>
              <a:t>만들어야함</a:t>
            </a:r>
            <a:r>
              <a:rPr lang="ko-KR" altLang="en-US" b="1" dirty="0" smtClean="0">
                <a:solidFill>
                  <a:srgbClr val="FF0000"/>
                </a:solidFill>
              </a:rPr>
              <a:t> 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12805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DDPG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10</a:t>
            </a:r>
            <a:r>
              <a:rPr lang="ko-KR" altLang="en-US" dirty="0" smtClean="0">
                <a:solidFill>
                  <a:srgbClr val="FF0000"/>
                </a:solidFill>
              </a:rPr>
              <a:t>  </a:t>
            </a:r>
            <a:endParaRPr lang="ko-KR" alt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38200" y="1484771"/>
                <a:ext cx="11000874" cy="67665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lvl="1" indent="-285750">
                  <a:buFontTx/>
                  <a:buChar char="-"/>
                </a:pPr>
                <a:r>
                  <a:rPr lang="ko-KR" altLang="en-US" b="1" dirty="0" smtClean="0">
                    <a:solidFill>
                      <a:srgbClr val="FF0000"/>
                    </a:solidFill>
                  </a:rPr>
                  <a:t>변동성 있는 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reward factor 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적용 </a:t>
                </a:r>
                <a:endParaRPr lang="en-US" altLang="ko-KR" b="1" dirty="0">
                  <a:solidFill>
                    <a:srgbClr val="FF0000"/>
                  </a:solidFill>
                </a:endParaRPr>
              </a:p>
              <a:p>
                <a:pPr marL="742950" lvl="2" indent="-285750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altLang="ko-K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altLang="ko-K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 −</m:t>
                    </m:r>
                    <m:acc>
                      <m:accPr>
                        <m:chr m:val="̇"/>
                        <m:ctrlP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𝒎</m:t>
                            </m:r>
                          </m:e>
                          <m:sub>
                            <m:r>
                              <a:rPr lang="en-US" altLang="ko-KR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𝒇𝒄</m:t>
                            </m:r>
                          </m:sub>
                        </m:sSub>
                      </m:e>
                    </m:acc>
                    <m:r>
                      <a:rPr lang="en-US" altLang="ko-K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ko-KR" alt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𝜸</m:t>
                    </m:r>
                    <m:r>
                      <a:rPr lang="en-US" altLang="ko-K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ko-K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𝑺𝑶𝑪</m:t>
                    </m:r>
                    <m:r>
                      <a:rPr lang="en-US" altLang="ko-K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)∙</m:t>
                    </m:r>
                    <m:d>
                      <m:dPr>
                        <m:begChr m:val="|"/>
                        <m:endChr m:val="|"/>
                        <m:ctrlP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𝑺𝑶𝑪</m:t>
                        </m:r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𝟔</m:t>
                        </m:r>
                      </m:e>
                    </m:d>
                  </m:oMath>
                </a14:m>
                <a:endParaRPr lang="en-US" altLang="ko-KR" b="1" dirty="0" smtClean="0">
                  <a:solidFill>
                    <a:srgbClr val="FF0000"/>
                  </a:solidFill>
                </a:endParaRPr>
              </a:p>
              <a:p>
                <a:pPr marL="285750" lvl="1" indent="-285750">
                  <a:buFontTx/>
                  <a:buChar char="-"/>
                </a:pPr>
                <a:endParaRPr lang="en-US" altLang="ko-KR" b="1" dirty="0" smtClean="0"/>
              </a:p>
              <a:p>
                <a:pPr marL="285750" lvl="1" indent="-285750">
                  <a:buFontTx/>
                  <a:buChar char="-"/>
                </a:pPr>
                <a:r>
                  <a:rPr lang="en-US" altLang="ko-KR" b="1" dirty="0" smtClean="0">
                    <a:solidFill>
                      <a:srgbClr val="FF0000"/>
                    </a:solidFill>
                  </a:rPr>
                  <a:t>DDPG 1 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 </a:t>
                </a:r>
                <a:endParaRPr lang="en-US" altLang="ko-KR" b="1" dirty="0">
                  <a:solidFill>
                    <a:srgbClr val="FF0000"/>
                  </a:solidFill>
                </a:endParaRPr>
              </a:p>
              <a:p>
                <a:pPr marL="742950" lvl="2" indent="-285750">
                  <a:buFontTx/>
                  <a:buChar char="-"/>
                </a:pPr>
                <a:r>
                  <a:rPr lang="en-US" altLang="ko-KR" dirty="0"/>
                  <a:t>State: </a:t>
                </a:r>
                <a:r>
                  <a:rPr lang="en-US" altLang="ko-KR" dirty="0" smtClean="0"/>
                  <a:t>[norm(</a:t>
                </a:r>
                <a:r>
                  <a:rPr lang="en-US" altLang="ko-KR" dirty="0" err="1" smtClean="0"/>
                  <a:t>power_out</a:t>
                </a:r>
                <a:r>
                  <a:rPr lang="en-US" altLang="ko-KR" dirty="0" smtClean="0"/>
                  <a:t>), SOC </a:t>
                </a:r>
                <a:r>
                  <a:rPr lang="en-US" altLang="ko-KR" dirty="0"/>
                  <a:t>- 0.6, </a:t>
                </a:r>
                <a:r>
                  <a:rPr lang="en-US" altLang="ko-KR" dirty="0" err="1" smtClean="0"/>
                  <a:t>J_min</a:t>
                </a:r>
                <a:r>
                  <a:rPr lang="en-US" altLang="ko-KR" dirty="0" smtClean="0"/>
                  <a:t>, </a:t>
                </a:r>
                <a:r>
                  <a:rPr lang="en-US" altLang="ko-KR" dirty="0" err="1" smtClean="0"/>
                  <a:t>J_max</a:t>
                </a:r>
                <a:r>
                  <a:rPr lang="en-US" altLang="ko-KR" dirty="0" smtClean="0"/>
                  <a:t>]</a:t>
                </a:r>
              </a:p>
              <a:p>
                <a:pPr marL="742950" lvl="2" indent="-285750">
                  <a:buFontTx/>
                  <a:buChar char="-"/>
                </a:pPr>
                <a:r>
                  <a:rPr lang="en-US" altLang="ko-KR" dirty="0" err="1" smtClean="0">
                    <a:solidFill>
                      <a:srgbClr val="FF0000"/>
                    </a:solidFill>
                  </a:rPr>
                  <a:t>Reward_factor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 = 5 (</a:t>
                </a:r>
                <a:r>
                  <a:rPr lang="ko-KR" altLang="en-US" dirty="0" smtClean="0">
                    <a:solidFill>
                      <a:srgbClr val="FF0000"/>
                    </a:solidFill>
                  </a:rPr>
                  <a:t>실패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)</a:t>
                </a:r>
              </a:p>
              <a:p>
                <a:pPr marL="742950" lvl="2" indent="-285750">
                  <a:buFontTx/>
                  <a:buChar char="-"/>
                </a:pPr>
                <a:endParaRPr lang="en-US" altLang="ko-KR" b="1" dirty="0" smtClean="0"/>
              </a:p>
              <a:p>
                <a:pPr marL="285750" lvl="1" indent="-285750">
                  <a:buFontTx/>
                  <a:buChar char="-"/>
                </a:pPr>
                <a:r>
                  <a:rPr lang="en-US" altLang="ko-KR" b="1" dirty="0">
                    <a:solidFill>
                      <a:srgbClr val="FF0000"/>
                    </a:solidFill>
                  </a:rPr>
                  <a:t>DDPG 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2 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 </a:t>
                </a:r>
                <a:endParaRPr lang="en-US" altLang="ko-KR" b="1" dirty="0">
                  <a:solidFill>
                    <a:srgbClr val="FF0000"/>
                  </a:solidFill>
                </a:endParaRPr>
              </a:p>
              <a:p>
                <a:pPr marL="742950" lvl="2" indent="-285750">
                  <a:buFontTx/>
                  <a:buChar char="-"/>
                </a:pPr>
                <a:r>
                  <a:rPr lang="en-US" altLang="ko-KR" dirty="0"/>
                  <a:t>State: [norm(</a:t>
                </a:r>
                <a:r>
                  <a:rPr lang="en-US" altLang="ko-KR" dirty="0" err="1"/>
                  <a:t>power_out</a:t>
                </a:r>
                <a:r>
                  <a:rPr lang="en-US" altLang="ko-KR" dirty="0"/>
                  <a:t>), SOC - 0.6, </a:t>
                </a:r>
                <a:r>
                  <a:rPr lang="en-US" altLang="ko-KR" dirty="0" err="1"/>
                  <a:t>J_min</a:t>
                </a:r>
                <a:r>
                  <a:rPr lang="en-US" altLang="ko-KR" dirty="0"/>
                  <a:t>, </a:t>
                </a:r>
                <a:r>
                  <a:rPr lang="en-US" altLang="ko-KR" dirty="0" err="1"/>
                  <a:t>J_max</a:t>
                </a:r>
                <a:r>
                  <a:rPr lang="en-US" altLang="ko-KR" dirty="0"/>
                  <a:t>]</a:t>
                </a:r>
              </a:p>
              <a:p>
                <a:pPr marL="742950" lvl="2" indent="-285750">
                  <a:buFontTx/>
                  <a:buChar char="-"/>
                </a:pPr>
                <a:r>
                  <a:rPr lang="en-US" altLang="ko-KR" dirty="0" err="1">
                    <a:solidFill>
                      <a:srgbClr val="FF0000"/>
                    </a:solidFill>
                  </a:rPr>
                  <a:t>Reward_factor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 = 10 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(</a:t>
                </a:r>
                <a:r>
                  <a:rPr lang="ko-KR" altLang="en-US" dirty="0" smtClean="0">
                    <a:solidFill>
                      <a:srgbClr val="FF0000"/>
                    </a:solidFill>
                  </a:rPr>
                  <a:t>실패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)</a:t>
                </a:r>
                <a:endParaRPr lang="en-US" altLang="ko-KR" dirty="0">
                  <a:solidFill>
                    <a:srgbClr val="FF0000"/>
                  </a:solidFill>
                </a:endParaRPr>
              </a:p>
              <a:p>
                <a:pPr marL="742950" lvl="2" indent="-285750">
                  <a:buFontTx/>
                  <a:buChar char="-"/>
                </a:pPr>
                <a:endParaRPr lang="en-US" altLang="ko-KR" b="1" dirty="0" smtClean="0"/>
              </a:p>
              <a:p>
                <a:pPr marL="285750" lvl="1" indent="-285750">
                  <a:buFontTx/>
                  <a:buChar char="-"/>
                </a:pPr>
                <a:r>
                  <a:rPr lang="en-US" altLang="ko-KR" b="1" dirty="0">
                    <a:solidFill>
                      <a:srgbClr val="FF0000"/>
                    </a:solidFill>
                  </a:rPr>
                  <a:t>DDPG 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3 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 </a:t>
                </a:r>
                <a:endParaRPr lang="en-US" altLang="ko-KR" b="1" dirty="0">
                  <a:solidFill>
                    <a:srgbClr val="FF0000"/>
                  </a:solidFill>
                </a:endParaRPr>
              </a:p>
              <a:p>
                <a:pPr marL="742950" lvl="2" indent="-285750">
                  <a:buFontTx/>
                  <a:buChar char="-"/>
                </a:pPr>
                <a:r>
                  <a:rPr lang="en-US" altLang="ko-KR" dirty="0"/>
                  <a:t>State: [norm(</a:t>
                </a:r>
                <a:r>
                  <a:rPr lang="en-US" altLang="ko-KR" dirty="0" err="1"/>
                  <a:t>power_out</a:t>
                </a:r>
                <a:r>
                  <a:rPr lang="en-US" altLang="ko-KR" dirty="0"/>
                  <a:t>), SOC - 0.6, </a:t>
                </a:r>
                <a:r>
                  <a:rPr lang="en-US" altLang="ko-KR" dirty="0" err="1"/>
                  <a:t>J_min</a:t>
                </a:r>
                <a:r>
                  <a:rPr lang="en-US" altLang="ko-KR" dirty="0"/>
                  <a:t>, </a:t>
                </a:r>
                <a:r>
                  <a:rPr lang="en-US" altLang="ko-KR" dirty="0" err="1"/>
                  <a:t>J_max</a:t>
                </a:r>
                <a:r>
                  <a:rPr lang="en-US" altLang="ko-KR" dirty="0"/>
                  <a:t>]</a:t>
                </a:r>
              </a:p>
              <a:p>
                <a:pPr marL="742950" lvl="2" indent="-285750">
                  <a:buFontTx/>
                  <a:buChar char="-"/>
                </a:pPr>
                <a:r>
                  <a:rPr lang="en-US" altLang="ko-KR" dirty="0" err="1">
                    <a:solidFill>
                      <a:srgbClr val="FF0000"/>
                    </a:solidFill>
                  </a:rPr>
                  <a:t>Reward_factor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 = 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15 ()</a:t>
                </a:r>
                <a:endParaRPr lang="en-US" altLang="ko-KR" dirty="0">
                  <a:solidFill>
                    <a:srgbClr val="FF0000"/>
                  </a:solidFill>
                </a:endParaRPr>
              </a:p>
              <a:p>
                <a:pPr marL="742950" lvl="2" indent="-285750">
                  <a:buFontTx/>
                  <a:buChar char="-"/>
                </a:pPr>
                <a:endParaRPr lang="en-US" altLang="ko-KR" b="1" dirty="0" smtClean="0"/>
              </a:p>
              <a:p>
                <a:pPr marL="285750" lvl="1" indent="-285750">
                  <a:buFontTx/>
                  <a:buChar char="-"/>
                </a:pPr>
                <a:r>
                  <a:rPr lang="en-US" altLang="ko-KR" b="1" dirty="0">
                    <a:solidFill>
                      <a:srgbClr val="FF0000"/>
                    </a:solidFill>
                  </a:rPr>
                  <a:t>DDPG 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4 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 </a:t>
                </a:r>
                <a:endParaRPr lang="en-US" altLang="ko-KR" b="1" dirty="0">
                  <a:solidFill>
                    <a:srgbClr val="FF0000"/>
                  </a:solidFill>
                </a:endParaRPr>
              </a:p>
              <a:p>
                <a:pPr marL="742950" lvl="2" indent="-285750">
                  <a:buFontTx/>
                  <a:buChar char="-"/>
                </a:pPr>
                <a:r>
                  <a:rPr lang="en-US" altLang="ko-KR" dirty="0"/>
                  <a:t>State: [norm(</a:t>
                </a:r>
                <a:r>
                  <a:rPr lang="en-US" altLang="ko-KR" dirty="0" err="1"/>
                  <a:t>power_out</a:t>
                </a:r>
                <a:r>
                  <a:rPr lang="en-US" altLang="ko-KR" dirty="0"/>
                  <a:t>), SOC - 0.6, </a:t>
                </a:r>
                <a:r>
                  <a:rPr lang="en-US" altLang="ko-KR" dirty="0" err="1"/>
                  <a:t>J_min</a:t>
                </a:r>
                <a:r>
                  <a:rPr lang="en-US" altLang="ko-KR" dirty="0"/>
                  <a:t>, </a:t>
                </a:r>
                <a:r>
                  <a:rPr lang="en-US" altLang="ko-KR" dirty="0" err="1"/>
                  <a:t>J_max</a:t>
                </a:r>
                <a:r>
                  <a:rPr lang="en-US" altLang="ko-KR" dirty="0"/>
                  <a:t>]</a:t>
                </a:r>
              </a:p>
              <a:p>
                <a:pPr marL="742950" lvl="2" indent="-285750">
                  <a:buFontTx/>
                  <a:buChar char="-"/>
                </a:pPr>
                <a:r>
                  <a:rPr lang="en-US" altLang="ko-KR" dirty="0" err="1">
                    <a:solidFill>
                      <a:srgbClr val="FF0000"/>
                    </a:solidFill>
                  </a:rPr>
                  <a:t>Reward_factor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 = 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20 ()</a:t>
                </a:r>
                <a:endParaRPr lang="en-US" altLang="ko-KR" dirty="0">
                  <a:solidFill>
                    <a:srgbClr val="FF0000"/>
                  </a:solidFill>
                </a:endParaRPr>
              </a:p>
              <a:p>
                <a:pPr marL="742950" lvl="2" indent="-285750">
                  <a:buFontTx/>
                  <a:buChar char="-"/>
                </a:pPr>
                <a:endParaRPr lang="en-US" altLang="ko-KR" b="1" dirty="0"/>
              </a:p>
              <a:p>
                <a:pPr marL="742950" lvl="2" indent="-285750">
                  <a:buFontTx/>
                  <a:buChar char="-"/>
                </a:pPr>
                <a:endParaRPr lang="en-US" altLang="ko-KR" b="1" dirty="0" smtClean="0"/>
              </a:p>
              <a:p>
                <a:pPr marL="285750" lvl="1" indent="-285750">
                  <a:buFontTx/>
                  <a:buChar char="-"/>
                </a:pPr>
                <a:endParaRPr lang="en-US" altLang="ko-KR" b="1" dirty="0" smtClean="0"/>
              </a:p>
              <a:p>
                <a:pPr marL="285750" lvl="1" indent="-285750">
                  <a:buFontTx/>
                  <a:buChar char="-"/>
                </a:pPr>
                <a:endParaRPr lang="en-US" altLang="ko-KR" b="1" dirty="0"/>
              </a:p>
              <a:p>
                <a:pPr marL="285750" lvl="1" indent="-285750">
                  <a:buFontTx/>
                  <a:buChar char="-"/>
                </a:pPr>
                <a:endParaRPr lang="en-US" altLang="ko-KR" b="1" dirty="0" smtClean="0"/>
              </a:p>
              <a:p>
                <a:pPr marL="285750" lvl="1" indent="-285750">
                  <a:buFontTx/>
                  <a:buChar char="-"/>
                </a:pPr>
                <a:endParaRPr lang="en-US" altLang="ko-KR" b="1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84771"/>
                <a:ext cx="11000874" cy="6766532"/>
              </a:xfrm>
              <a:prstGeom prst="rect">
                <a:avLst/>
              </a:prstGeom>
              <a:blipFill>
                <a:blip r:embed="rId2"/>
                <a:stretch>
                  <a:fillRect l="-610" t="-9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8794867" y="4683371"/>
            <a:ext cx="226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5563" y="1117109"/>
            <a:ext cx="3430939" cy="352175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409411" y="5513872"/>
            <a:ext cx="44296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Reward Factor</a:t>
            </a:r>
            <a:r>
              <a:rPr lang="ko-KR" altLang="en-US" b="1" dirty="0" smtClean="0">
                <a:solidFill>
                  <a:srgbClr val="FF0000"/>
                </a:solidFill>
              </a:rPr>
              <a:t>를 증가시킬 필요가 있음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endParaRPr lang="en-US" altLang="ko-KR" b="1" dirty="0">
              <a:solidFill>
                <a:srgbClr val="FF0000"/>
              </a:solidFill>
            </a:endParaRPr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Reward Factor</a:t>
            </a:r>
            <a:r>
              <a:rPr lang="ko-KR" altLang="en-US" b="1" dirty="0" smtClean="0">
                <a:solidFill>
                  <a:srgbClr val="FF0000"/>
                </a:solidFill>
              </a:rPr>
              <a:t>가 너무 낮음  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8279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DDPG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10</a:t>
            </a:r>
            <a:r>
              <a:rPr lang="ko-KR" altLang="en-US" dirty="0" smtClean="0">
                <a:solidFill>
                  <a:srgbClr val="FF0000"/>
                </a:solidFill>
              </a:rPr>
              <a:t>  </a:t>
            </a:r>
            <a:endParaRPr lang="ko-KR" alt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38200" y="1484771"/>
                <a:ext cx="11000874" cy="67665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lvl="1" indent="-285750">
                  <a:buFontTx/>
                  <a:buChar char="-"/>
                </a:pPr>
                <a:r>
                  <a:rPr lang="ko-KR" altLang="en-US" b="1" dirty="0" smtClean="0">
                    <a:solidFill>
                      <a:srgbClr val="FF0000"/>
                    </a:solidFill>
                  </a:rPr>
                  <a:t>변동성 있는 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reward factor 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적용 </a:t>
                </a:r>
                <a:endParaRPr lang="en-US" altLang="ko-KR" b="1" dirty="0">
                  <a:solidFill>
                    <a:srgbClr val="FF0000"/>
                  </a:solidFill>
                </a:endParaRPr>
              </a:p>
              <a:p>
                <a:pPr marL="742950" lvl="2" indent="-285750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altLang="ko-K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altLang="ko-K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 −</m:t>
                    </m:r>
                    <m:acc>
                      <m:accPr>
                        <m:chr m:val="̇"/>
                        <m:ctrlP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𝒎</m:t>
                            </m:r>
                          </m:e>
                          <m:sub>
                            <m:r>
                              <a:rPr lang="en-US" altLang="ko-KR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𝒇𝒄</m:t>
                            </m:r>
                          </m:sub>
                        </m:sSub>
                      </m:e>
                    </m:acc>
                    <m:r>
                      <a:rPr lang="en-US" altLang="ko-K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ko-KR" alt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𝜸</m:t>
                    </m:r>
                    <m:r>
                      <a:rPr lang="en-US" altLang="ko-K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ko-K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𝑺𝑶𝑪</m:t>
                    </m:r>
                    <m:r>
                      <a:rPr lang="en-US" altLang="ko-K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)∙</m:t>
                    </m:r>
                    <m:d>
                      <m:dPr>
                        <m:begChr m:val="|"/>
                        <m:endChr m:val="|"/>
                        <m:ctrlP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𝑺𝑶𝑪</m:t>
                        </m:r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𝟔</m:t>
                        </m:r>
                      </m:e>
                    </m:d>
                  </m:oMath>
                </a14:m>
                <a:endParaRPr lang="en-US" altLang="ko-KR" b="1" dirty="0" smtClean="0">
                  <a:solidFill>
                    <a:srgbClr val="FF0000"/>
                  </a:solidFill>
                </a:endParaRPr>
              </a:p>
              <a:p>
                <a:pPr marL="285750" lvl="1" indent="-285750">
                  <a:buFontTx/>
                  <a:buChar char="-"/>
                </a:pPr>
                <a:endParaRPr lang="en-US" altLang="ko-KR" b="1" dirty="0" smtClean="0"/>
              </a:p>
              <a:p>
                <a:pPr marL="285750" lvl="1" indent="-285750">
                  <a:buFontTx/>
                  <a:buChar char="-"/>
                </a:pPr>
                <a:r>
                  <a:rPr lang="en-US" altLang="ko-KR" b="1" dirty="0" smtClean="0">
                    <a:solidFill>
                      <a:srgbClr val="FF0000"/>
                    </a:solidFill>
                  </a:rPr>
                  <a:t>DDPG 1 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 </a:t>
                </a:r>
                <a:endParaRPr lang="en-US" altLang="ko-KR" b="1" dirty="0">
                  <a:solidFill>
                    <a:srgbClr val="FF0000"/>
                  </a:solidFill>
                </a:endParaRPr>
              </a:p>
              <a:p>
                <a:pPr marL="742950" lvl="2" indent="-285750">
                  <a:buFontTx/>
                  <a:buChar char="-"/>
                </a:pPr>
                <a:r>
                  <a:rPr lang="en-US" altLang="ko-KR" dirty="0"/>
                  <a:t>State: </a:t>
                </a:r>
                <a:r>
                  <a:rPr lang="en-US" altLang="ko-KR" dirty="0" smtClean="0"/>
                  <a:t>[norm(</a:t>
                </a:r>
                <a:r>
                  <a:rPr lang="en-US" altLang="ko-KR" dirty="0" err="1" smtClean="0"/>
                  <a:t>power_out</a:t>
                </a:r>
                <a:r>
                  <a:rPr lang="en-US" altLang="ko-KR" dirty="0" smtClean="0"/>
                  <a:t>), SOC </a:t>
                </a:r>
                <a:r>
                  <a:rPr lang="en-US" altLang="ko-KR" dirty="0"/>
                  <a:t>- 0.6, </a:t>
                </a:r>
                <a:r>
                  <a:rPr lang="en-US" altLang="ko-KR" dirty="0" err="1" smtClean="0"/>
                  <a:t>J_min</a:t>
                </a:r>
                <a:r>
                  <a:rPr lang="en-US" altLang="ko-KR" dirty="0" smtClean="0"/>
                  <a:t>, </a:t>
                </a:r>
                <a:r>
                  <a:rPr lang="en-US" altLang="ko-KR" dirty="0" err="1" smtClean="0"/>
                  <a:t>J_max</a:t>
                </a:r>
                <a:r>
                  <a:rPr lang="en-US" altLang="ko-KR" dirty="0" smtClean="0"/>
                  <a:t>]</a:t>
                </a:r>
              </a:p>
              <a:p>
                <a:pPr marL="742950" lvl="2" indent="-285750">
                  <a:buFontTx/>
                  <a:buChar char="-"/>
                </a:pPr>
                <a:r>
                  <a:rPr lang="en-US" altLang="ko-KR" dirty="0" err="1" smtClean="0">
                    <a:solidFill>
                      <a:srgbClr val="FF0000"/>
                    </a:solidFill>
                  </a:rPr>
                  <a:t>Reward_factor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 = 25</a:t>
                </a:r>
              </a:p>
              <a:p>
                <a:pPr marL="742950" lvl="2" indent="-285750">
                  <a:buFontTx/>
                  <a:buChar char="-"/>
                </a:pPr>
                <a:endParaRPr lang="en-US" altLang="ko-KR" b="1" dirty="0" smtClean="0"/>
              </a:p>
              <a:p>
                <a:pPr marL="285750" lvl="1" indent="-285750">
                  <a:buFontTx/>
                  <a:buChar char="-"/>
                </a:pPr>
                <a:r>
                  <a:rPr lang="en-US" altLang="ko-KR" b="1" dirty="0">
                    <a:solidFill>
                      <a:srgbClr val="FF0000"/>
                    </a:solidFill>
                  </a:rPr>
                  <a:t>DDPG 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2 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 </a:t>
                </a:r>
                <a:endParaRPr lang="en-US" altLang="ko-KR" b="1" dirty="0">
                  <a:solidFill>
                    <a:srgbClr val="FF0000"/>
                  </a:solidFill>
                </a:endParaRPr>
              </a:p>
              <a:p>
                <a:pPr marL="742950" lvl="2" indent="-285750">
                  <a:buFontTx/>
                  <a:buChar char="-"/>
                </a:pPr>
                <a:r>
                  <a:rPr lang="en-US" altLang="ko-KR" dirty="0"/>
                  <a:t>State: [norm(</a:t>
                </a:r>
                <a:r>
                  <a:rPr lang="en-US" altLang="ko-KR" dirty="0" err="1"/>
                  <a:t>power_out</a:t>
                </a:r>
                <a:r>
                  <a:rPr lang="en-US" altLang="ko-KR" dirty="0"/>
                  <a:t>), SOC - 0.6, </a:t>
                </a:r>
                <a:r>
                  <a:rPr lang="en-US" altLang="ko-KR" dirty="0" err="1"/>
                  <a:t>J_min</a:t>
                </a:r>
                <a:r>
                  <a:rPr lang="en-US" altLang="ko-KR" dirty="0"/>
                  <a:t>, </a:t>
                </a:r>
                <a:r>
                  <a:rPr lang="en-US" altLang="ko-KR" dirty="0" err="1"/>
                  <a:t>J_max</a:t>
                </a:r>
                <a:r>
                  <a:rPr lang="en-US" altLang="ko-KR" dirty="0"/>
                  <a:t>]</a:t>
                </a:r>
              </a:p>
              <a:p>
                <a:pPr marL="742950" lvl="2" indent="-285750">
                  <a:buFontTx/>
                  <a:buChar char="-"/>
                </a:pPr>
                <a:r>
                  <a:rPr lang="en-US" altLang="ko-KR" dirty="0" err="1">
                    <a:solidFill>
                      <a:srgbClr val="FF0000"/>
                    </a:solidFill>
                  </a:rPr>
                  <a:t>Reward_factor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 = 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50 </a:t>
                </a:r>
                <a:endParaRPr lang="en-US" altLang="ko-KR" dirty="0">
                  <a:solidFill>
                    <a:srgbClr val="FF0000"/>
                  </a:solidFill>
                </a:endParaRPr>
              </a:p>
              <a:p>
                <a:pPr marL="742950" lvl="2" indent="-285750">
                  <a:buFontTx/>
                  <a:buChar char="-"/>
                </a:pPr>
                <a:endParaRPr lang="en-US" altLang="ko-KR" b="1" dirty="0" smtClean="0"/>
              </a:p>
              <a:p>
                <a:pPr marL="285750" lvl="1" indent="-285750">
                  <a:buFontTx/>
                  <a:buChar char="-"/>
                </a:pPr>
                <a:r>
                  <a:rPr lang="en-US" altLang="ko-KR" b="1" dirty="0">
                    <a:solidFill>
                      <a:srgbClr val="FF0000"/>
                    </a:solidFill>
                  </a:rPr>
                  <a:t>DDPG 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3 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 </a:t>
                </a:r>
                <a:endParaRPr lang="en-US" altLang="ko-KR" b="1" dirty="0">
                  <a:solidFill>
                    <a:srgbClr val="FF0000"/>
                  </a:solidFill>
                </a:endParaRPr>
              </a:p>
              <a:p>
                <a:pPr marL="742950" lvl="2" indent="-285750">
                  <a:buFontTx/>
                  <a:buChar char="-"/>
                </a:pPr>
                <a:r>
                  <a:rPr lang="en-US" altLang="ko-KR" dirty="0"/>
                  <a:t>State: [norm(</a:t>
                </a:r>
                <a:r>
                  <a:rPr lang="en-US" altLang="ko-KR" dirty="0" err="1"/>
                  <a:t>power_out</a:t>
                </a:r>
                <a:r>
                  <a:rPr lang="en-US" altLang="ko-KR" dirty="0"/>
                  <a:t>), SOC - 0.6, </a:t>
                </a:r>
                <a:r>
                  <a:rPr lang="en-US" altLang="ko-KR" dirty="0" err="1"/>
                  <a:t>J_min</a:t>
                </a:r>
                <a:r>
                  <a:rPr lang="en-US" altLang="ko-KR" dirty="0"/>
                  <a:t>, </a:t>
                </a:r>
                <a:r>
                  <a:rPr lang="en-US" altLang="ko-KR" dirty="0" err="1"/>
                  <a:t>J_max</a:t>
                </a:r>
                <a:r>
                  <a:rPr lang="en-US" altLang="ko-KR" dirty="0"/>
                  <a:t>]</a:t>
                </a:r>
              </a:p>
              <a:p>
                <a:pPr marL="742950" lvl="2" indent="-285750">
                  <a:buFontTx/>
                  <a:buChar char="-"/>
                </a:pPr>
                <a:r>
                  <a:rPr lang="en-US" altLang="ko-KR" dirty="0" err="1">
                    <a:solidFill>
                      <a:srgbClr val="FF0000"/>
                    </a:solidFill>
                  </a:rPr>
                  <a:t>Reward_factor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 = 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70 </a:t>
                </a:r>
                <a:endParaRPr lang="en-US" altLang="ko-KR" dirty="0">
                  <a:solidFill>
                    <a:srgbClr val="FF0000"/>
                  </a:solidFill>
                </a:endParaRPr>
              </a:p>
              <a:p>
                <a:pPr marL="742950" lvl="2" indent="-285750">
                  <a:buFontTx/>
                  <a:buChar char="-"/>
                </a:pPr>
                <a:endParaRPr lang="en-US" altLang="ko-KR" b="1" dirty="0" smtClean="0"/>
              </a:p>
              <a:p>
                <a:pPr marL="285750" lvl="1" indent="-285750">
                  <a:buFontTx/>
                  <a:buChar char="-"/>
                </a:pPr>
                <a:r>
                  <a:rPr lang="en-US" altLang="ko-KR" b="1" dirty="0">
                    <a:solidFill>
                      <a:srgbClr val="FF0000"/>
                    </a:solidFill>
                  </a:rPr>
                  <a:t>DDPG 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4 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 </a:t>
                </a:r>
                <a:endParaRPr lang="en-US" altLang="ko-KR" b="1" dirty="0">
                  <a:solidFill>
                    <a:srgbClr val="FF0000"/>
                  </a:solidFill>
                </a:endParaRPr>
              </a:p>
              <a:p>
                <a:pPr marL="742950" lvl="2" indent="-285750">
                  <a:buFontTx/>
                  <a:buChar char="-"/>
                </a:pPr>
                <a:r>
                  <a:rPr lang="en-US" altLang="ko-KR" dirty="0"/>
                  <a:t>State: [norm(</a:t>
                </a:r>
                <a:r>
                  <a:rPr lang="en-US" altLang="ko-KR" dirty="0" err="1"/>
                  <a:t>power_out</a:t>
                </a:r>
                <a:r>
                  <a:rPr lang="en-US" altLang="ko-KR" dirty="0"/>
                  <a:t>), SOC - 0.6, </a:t>
                </a:r>
                <a:r>
                  <a:rPr lang="en-US" altLang="ko-KR" dirty="0" err="1"/>
                  <a:t>J_min</a:t>
                </a:r>
                <a:r>
                  <a:rPr lang="en-US" altLang="ko-KR" dirty="0"/>
                  <a:t>, </a:t>
                </a:r>
                <a:r>
                  <a:rPr lang="en-US" altLang="ko-KR" dirty="0" err="1"/>
                  <a:t>J_max</a:t>
                </a:r>
                <a:r>
                  <a:rPr lang="en-US" altLang="ko-KR" dirty="0"/>
                  <a:t>]</a:t>
                </a:r>
              </a:p>
              <a:p>
                <a:pPr marL="742950" lvl="2" indent="-285750">
                  <a:buFontTx/>
                  <a:buChar char="-"/>
                </a:pPr>
                <a:r>
                  <a:rPr lang="en-US" altLang="ko-KR" dirty="0" err="1">
                    <a:solidFill>
                      <a:srgbClr val="FF0000"/>
                    </a:solidFill>
                  </a:rPr>
                  <a:t>Reward_factor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 = 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100 </a:t>
                </a:r>
                <a:endParaRPr lang="en-US" altLang="ko-KR" dirty="0">
                  <a:solidFill>
                    <a:srgbClr val="FF0000"/>
                  </a:solidFill>
                </a:endParaRPr>
              </a:p>
              <a:p>
                <a:pPr marL="742950" lvl="2" indent="-285750">
                  <a:buFontTx/>
                  <a:buChar char="-"/>
                </a:pPr>
                <a:endParaRPr lang="en-US" altLang="ko-KR" b="1" dirty="0"/>
              </a:p>
              <a:p>
                <a:pPr marL="742950" lvl="2" indent="-285750">
                  <a:buFontTx/>
                  <a:buChar char="-"/>
                </a:pPr>
                <a:endParaRPr lang="en-US" altLang="ko-KR" b="1" dirty="0" smtClean="0"/>
              </a:p>
              <a:p>
                <a:pPr marL="285750" lvl="1" indent="-285750">
                  <a:buFontTx/>
                  <a:buChar char="-"/>
                </a:pPr>
                <a:endParaRPr lang="en-US" altLang="ko-KR" b="1" dirty="0" smtClean="0"/>
              </a:p>
              <a:p>
                <a:pPr marL="285750" lvl="1" indent="-285750">
                  <a:buFontTx/>
                  <a:buChar char="-"/>
                </a:pPr>
                <a:endParaRPr lang="en-US" altLang="ko-KR" b="1" dirty="0"/>
              </a:p>
              <a:p>
                <a:pPr marL="285750" lvl="1" indent="-285750">
                  <a:buFontTx/>
                  <a:buChar char="-"/>
                </a:pPr>
                <a:endParaRPr lang="en-US" altLang="ko-KR" b="1" dirty="0" smtClean="0"/>
              </a:p>
              <a:p>
                <a:pPr marL="285750" lvl="1" indent="-285750">
                  <a:buFontTx/>
                  <a:buChar char="-"/>
                </a:pPr>
                <a:endParaRPr lang="en-US" altLang="ko-KR" b="1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84771"/>
                <a:ext cx="11000874" cy="6766532"/>
              </a:xfrm>
              <a:prstGeom prst="rect">
                <a:avLst/>
              </a:prstGeom>
              <a:blipFill>
                <a:blip r:embed="rId2"/>
                <a:stretch>
                  <a:fillRect l="-610" t="-9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8794867" y="4683371"/>
            <a:ext cx="226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5563" y="1117109"/>
            <a:ext cx="3430939" cy="352175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409411" y="5513872"/>
            <a:ext cx="44296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Reward Factor</a:t>
            </a:r>
            <a:r>
              <a:rPr lang="ko-KR" altLang="en-US" b="1" dirty="0" smtClean="0">
                <a:solidFill>
                  <a:srgbClr val="FF0000"/>
                </a:solidFill>
              </a:rPr>
              <a:t>를 증가시킬 필요가 있음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endParaRPr lang="en-US" altLang="ko-KR" b="1" dirty="0">
              <a:solidFill>
                <a:srgbClr val="FF0000"/>
              </a:solidFill>
            </a:endParaRPr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Reward Factor</a:t>
            </a:r>
            <a:r>
              <a:rPr lang="ko-KR" altLang="en-US" b="1" dirty="0" smtClean="0">
                <a:solidFill>
                  <a:srgbClr val="FF0000"/>
                </a:solidFill>
              </a:rPr>
              <a:t>가 너무 낮음  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083619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DDPG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10_ver2 </a:t>
            </a:r>
            <a:r>
              <a:rPr lang="ko-KR" altLang="en-US" dirty="0" smtClean="0">
                <a:solidFill>
                  <a:srgbClr val="FF0000"/>
                </a:solidFill>
              </a:rPr>
              <a:t>  </a:t>
            </a:r>
            <a:endParaRPr lang="ko-KR" alt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38200" y="1484771"/>
                <a:ext cx="11000874" cy="7043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lvl="1" indent="-285750">
                  <a:buFontTx/>
                  <a:buChar char="-"/>
                </a:pPr>
                <a:r>
                  <a:rPr lang="ko-KR" altLang="en-US" b="1" dirty="0" smtClean="0"/>
                  <a:t>변동성 있는 </a:t>
                </a:r>
                <a:r>
                  <a:rPr lang="en-US" altLang="ko-KR" b="1" dirty="0" smtClean="0"/>
                  <a:t>reward factor </a:t>
                </a:r>
                <a:r>
                  <a:rPr lang="ko-KR" altLang="en-US" b="1" dirty="0" smtClean="0"/>
                  <a:t>적용 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&amp; </a:t>
                </a:r>
                <a:r>
                  <a:rPr lang="en-US" altLang="ko-KR" b="1" dirty="0" err="1" smtClean="0">
                    <a:solidFill>
                      <a:srgbClr val="FF0000"/>
                    </a:solidFill>
                  </a:rPr>
                  <a:t>BatchNormalization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 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적용  </a:t>
                </a:r>
                <a:endParaRPr lang="en-US" altLang="ko-KR" b="1" dirty="0">
                  <a:solidFill>
                    <a:srgbClr val="FF0000"/>
                  </a:solidFill>
                </a:endParaRPr>
              </a:p>
              <a:p>
                <a:pPr marL="742950" lvl="2" indent="-285750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altLang="ko-K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altLang="ko-K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 −</m:t>
                    </m:r>
                    <m:acc>
                      <m:accPr>
                        <m:chr m:val="̇"/>
                        <m:ctrlP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𝒎</m:t>
                            </m:r>
                          </m:e>
                          <m:sub>
                            <m:r>
                              <a:rPr lang="en-US" altLang="ko-KR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𝒇𝒄</m:t>
                            </m:r>
                          </m:sub>
                        </m:sSub>
                      </m:e>
                    </m:acc>
                    <m:r>
                      <a:rPr lang="en-US" altLang="ko-K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ko-KR" alt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𝜸</m:t>
                    </m:r>
                    <m:r>
                      <a:rPr lang="en-US" altLang="ko-K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ko-K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𝑺𝑶𝑪</m:t>
                    </m:r>
                    <m:r>
                      <a:rPr lang="en-US" altLang="ko-K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)∙</m:t>
                    </m:r>
                    <m:d>
                      <m:dPr>
                        <m:begChr m:val="|"/>
                        <m:endChr m:val="|"/>
                        <m:ctrlP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𝑺𝑶𝑪</m:t>
                        </m:r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𝟔</m:t>
                        </m:r>
                      </m:e>
                    </m:d>
                  </m:oMath>
                </a14:m>
                <a:endParaRPr lang="en-US" altLang="ko-KR" b="1" dirty="0" smtClean="0">
                  <a:solidFill>
                    <a:srgbClr val="FF0000"/>
                  </a:solidFill>
                </a:endParaRPr>
              </a:p>
              <a:p>
                <a:pPr marL="285750" lvl="1" indent="-285750">
                  <a:buFontTx/>
                  <a:buChar char="-"/>
                </a:pPr>
                <a:endParaRPr lang="en-US" altLang="ko-KR" b="1" dirty="0" smtClean="0"/>
              </a:p>
              <a:p>
                <a:pPr marL="285750" lvl="1" indent="-285750">
                  <a:buFontTx/>
                  <a:buChar char="-"/>
                </a:pPr>
                <a:r>
                  <a:rPr lang="en-US" altLang="ko-KR" b="1" dirty="0" smtClean="0">
                    <a:solidFill>
                      <a:srgbClr val="FF0000"/>
                    </a:solidFill>
                  </a:rPr>
                  <a:t>DDPG 1 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 </a:t>
                </a:r>
                <a:endParaRPr lang="en-US" altLang="ko-KR" b="1" dirty="0">
                  <a:solidFill>
                    <a:srgbClr val="FF0000"/>
                  </a:solidFill>
                </a:endParaRPr>
              </a:p>
              <a:p>
                <a:pPr marL="742950" lvl="2" indent="-285750">
                  <a:buFontTx/>
                  <a:buChar char="-"/>
                </a:pPr>
                <a:r>
                  <a:rPr lang="en-US" altLang="ko-KR" dirty="0"/>
                  <a:t>State: </a:t>
                </a:r>
                <a:r>
                  <a:rPr lang="en-US" altLang="ko-KR" dirty="0" smtClean="0"/>
                  <a:t>[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norm(</a:t>
                </a:r>
                <a:r>
                  <a:rPr lang="en-US" altLang="ko-KR" dirty="0" err="1" smtClean="0">
                    <a:solidFill>
                      <a:srgbClr val="FF0000"/>
                    </a:solidFill>
                  </a:rPr>
                  <a:t>power_out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), </a:t>
                </a:r>
                <a:r>
                  <a:rPr lang="en-US" altLang="ko-KR" dirty="0" smtClean="0"/>
                  <a:t>SOC </a:t>
                </a:r>
                <a:r>
                  <a:rPr lang="en-US" altLang="ko-KR" dirty="0"/>
                  <a:t>- 0.6, </a:t>
                </a:r>
                <a:r>
                  <a:rPr lang="en-US" altLang="ko-KR" dirty="0" err="1" smtClean="0"/>
                  <a:t>J_min</a:t>
                </a:r>
                <a:r>
                  <a:rPr lang="en-US" altLang="ko-KR" dirty="0" smtClean="0"/>
                  <a:t>, </a:t>
                </a:r>
                <a:r>
                  <a:rPr lang="en-US" altLang="ko-KR" dirty="0" err="1" smtClean="0"/>
                  <a:t>J_max</a:t>
                </a:r>
                <a:r>
                  <a:rPr lang="en-US" altLang="ko-KR" dirty="0" smtClean="0"/>
                  <a:t>]</a:t>
                </a:r>
              </a:p>
              <a:p>
                <a:pPr marL="742950" lvl="2" indent="-285750">
                  <a:buFontTx/>
                  <a:buChar char="-"/>
                </a:pPr>
                <a:r>
                  <a:rPr lang="en-US" altLang="ko-KR" dirty="0" err="1" smtClean="0">
                    <a:solidFill>
                      <a:srgbClr val="FF0000"/>
                    </a:solidFill>
                  </a:rPr>
                  <a:t>Reward_factor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 = 20</a:t>
                </a:r>
                <a:endParaRPr lang="en-US" altLang="ko-KR" b="1" dirty="0" smtClean="0"/>
              </a:p>
              <a:p>
                <a:pPr marL="285750" lvl="1" indent="-285750">
                  <a:buFontTx/>
                  <a:buChar char="-"/>
                </a:pPr>
                <a:r>
                  <a:rPr lang="en-US" altLang="ko-KR" b="1" dirty="0">
                    <a:solidFill>
                      <a:srgbClr val="FF0000"/>
                    </a:solidFill>
                  </a:rPr>
                  <a:t>DDPG 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2 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 </a:t>
                </a:r>
                <a:endParaRPr lang="en-US" altLang="ko-KR" b="1" dirty="0">
                  <a:solidFill>
                    <a:srgbClr val="FF0000"/>
                  </a:solidFill>
                </a:endParaRPr>
              </a:p>
              <a:p>
                <a:pPr marL="742950" lvl="2" indent="-285750">
                  <a:buFontTx/>
                  <a:buChar char="-"/>
                </a:pPr>
                <a:r>
                  <a:rPr lang="en-US" altLang="ko-KR" dirty="0"/>
                  <a:t>State: </a:t>
                </a:r>
                <a:r>
                  <a:rPr lang="en-US" altLang="ko-KR" dirty="0" smtClean="0"/>
                  <a:t>[</a:t>
                </a:r>
                <a:r>
                  <a:rPr lang="en-US" altLang="ko-KR" dirty="0" err="1" smtClean="0"/>
                  <a:t>power_out</a:t>
                </a:r>
                <a:r>
                  <a:rPr lang="en-US" altLang="ko-KR" dirty="0" smtClean="0"/>
                  <a:t>, </a:t>
                </a:r>
                <a:r>
                  <a:rPr lang="en-US" altLang="ko-KR" dirty="0"/>
                  <a:t>SOC - 0.6, </a:t>
                </a:r>
                <a:r>
                  <a:rPr lang="en-US" altLang="ko-KR" dirty="0" err="1"/>
                  <a:t>J_min</a:t>
                </a:r>
                <a:r>
                  <a:rPr lang="en-US" altLang="ko-KR" dirty="0"/>
                  <a:t>, </a:t>
                </a:r>
                <a:r>
                  <a:rPr lang="en-US" altLang="ko-KR" dirty="0" err="1"/>
                  <a:t>J_max</a:t>
                </a:r>
                <a:r>
                  <a:rPr lang="en-US" altLang="ko-KR" dirty="0"/>
                  <a:t>]</a:t>
                </a:r>
              </a:p>
              <a:p>
                <a:pPr marL="742950" lvl="2" indent="-285750">
                  <a:buFontTx/>
                  <a:buChar char="-"/>
                </a:pPr>
                <a:r>
                  <a:rPr lang="en-US" altLang="ko-KR" dirty="0" err="1">
                    <a:solidFill>
                      <a:srgbClr val="FF0000"/>
                    </a:solidFill>
                  </a:rPr>
                  <a:t>Reward_factor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 = 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20</a:t>
                </a:r>
              </a:p>
              <a:p>
                <a:pPr marL="742950" lvl="2" indent="-285750">
                  <a:buFontTx/>
                  <a:buChar char="-"/>
                </a:pPr>
                <a:r>
                  <a:rPr lang="en-US" altLang="ko-KR" dirty="0" err="1" smtClean="0">
                    <a:solidFill>
                      <a:srgbClr val="FF0000"/>
                    </a:solidFill>
                  </a:rPr>
                  <a:t>BatchNormalization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 </a:t>
                </a:r>
                <a:r>
                  <a:rPr lang="ko-KR" altLang="en-US" dirty="0" smtClean="0">
                    <a:solidFill>
                      <a:srgbClr val="FF0000"/>
                    </a:solidFill>
                  </a:rPr>
                  <a:t>적용 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 </a:t>
                </a:r>
                <a:endParaRPr lang="en-US" altLang="ko-KR" dirty="0">
                  <a:solidFill>
                    <a:srgbClr val="FF0000"/>
                  </a:solidFill>
                </a:endParaRPr>
              </a:p>
              <a:p>
                <a:pPr marL="742950" lvl="2" indent="-285750">
                  <a:buFontTx/>
                  <a:buChar char="-"/>
                </a:pPr>
                <a:endParaRPr lang="en-US" altLang="ko-KR" b="1" dirty="0" smtClean="0"/>
              </a:p>
              <a:p>
                <a:pPr marL="285750" lvl="1" indent="-285750">
                  <a:buFontTx/>
                  <a:buChar char="-"/>
                </a:pPr>
                <a:r>
                  <a:rPr lang="en-US" altLang="ko-KR" b="1" dirty="0">
                    <a:solidFill>
                      <a:srgbClr val="FF0000"/>
                    </a:solidFill>
                  </a:rPr>
                  <a:t>DDPG 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3 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 </a:t>
                </a:r>
                <a:endParaRPr lang="en-US" altLang="ko-KR" b="1" dirty="0">
                  <a:solidFill>
                    <a:srgbClr val="FF0000"/>
                  </a:solidFill>
                </a:endParaRPr>
              </a:p>
              <a:p>
                <a:pPr marL="742950" lvl="2" indent="-285750">
                  <a:buFontTx/>
                  <a:buChar char="-"/>
                </a:pPr>
                <a:r>
                  <a:rPr lang="en-US" altLang="ko-KR" dirty="0"/>
                  <a:t>State: [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norm(</a:t>
                </a:r>
                <a:r>
                  <a:rPr lang="en-US" altLang="ko-KR" dirty="0" err="1">
                    <a:solidFill>
                      <a:srgbClr val="FF0000"/>
                    </a:solidFill>
                  </a:rPr>
                  <a:t>power_out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), </a:t>
                </a:r>
                <a:r>
                  <a:rPr lang="en-US" altLang="ko-KR" dirty="0"/>
                  <a:t>SOC - 0.6, </a:t>
                </a:r>
                <a:r>
                  <a:rPr lang="en-US" altLang="ko-KR" dirty="0" err="1"/>
                  <a:t>J_min</a:t>
                </a:r>
                <a:r>
                  <a:rPr lang="en-US" altLang="ko-KR" dirty="0"/>
                  <a:t>, </a:t>
                </a:r>
                <a:r>
                  <a:rPr lang="en-US" altLang="ko-KR" dirty="0" err="1"/>
                  <a:t>J_max</a:t>
                </a:r>
                <a:r>
                  <a:rPr lang="en-US" altLang="ko-KR" dirty="0"/>
                  <a:t>]</a:t>
                </a:r>
              </a:p>
              <a:p>
                <a:pPr marL="742950" lvl="2" indent="-285750">
                  <a:buFontTx/>
                  <a:buChar char="-"/>
                </a:pPr>
                <a:r>
                  <a:rPr lang="en-US" altLang="ko-KR" dirty="0" err="1">
                    <a:solidFill>
                      <a:srgbClr val="FF0000"/>
                    </a:solidFill>
                  </a:rPr>
                  <a:t>Reward_factor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 = 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40</a:t>
                </a:r>
                <a:endParaRPr lang="en-US" altLang="ko-KR" b="1" dirty="0" smtClean="0"/>
              </a:p>
              <a:p>
                <a:pPr marL="285750" lvl="1" indent="-285750">
                  <a:buFontTx/>
                  <a:buChar char="-"/>
                </a:pPr>
                <a:r>
                  <a:rPr lang="en-US" altLang="ko-KR" b="1" dirty="0">
                    <a:solidFill>
                      <a:srgbClr val="FF0000"/>
                    </a:solidFill>
                  </a:rPr>
                  <a:t>DDPG 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4 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 </a:t>
                </a:r>
                <a:endParaRPr lang="en-US" altLang="ko-KR" b="1" dirty="0">
                  <a:solidFill>
                    <a:srgbClr val="FF0000"/>
                  </a:solidFill>
                </a:endParaRPr>
              </a:p>
              <a:p>
                <a:pPr marL="742950" lvl="2" indent="-285750">
                  <a:buFontTx/>
                  <a:buChar char="-"/>
                </a:pPr>
                <a:r>
                  <a:rPr lang="en-US" altLang="ko-KR" dirty="0"/>
                  <a:t>State: </a:t>
                </a:r>
                <a:r>
                  <a:rPr lang="en-US" altLang="ko-KR" dirty="0" smtClean="0"/>
                  <a:t>[</a:t>
                </a:r>
                <a:r>
                  <a:rPr lang="en-US" altLang="ko-KR" dirty="0" err="1" smtClean="0"/>
                  <a:t>power_out</a:t>
                </a:r>
                <a:r>
                  <a:rPr lang="en-US" altLang="ko-KR" dirty="0" smtClean="0"/>
                  <a:t>, </a:t>
                </a:r>
                <a:r>
                  <a:rPr lang="en-US" altLang="ko-KR" dirty="0"/>
                  <a:t>SOC - 0.6, </a:t>
                </a:r>
                <a:r>
                  <a:rPr lang="en-US" altLang="ko-KR" dirty="0" err="1"/>
                  <a:t>J_min</a:t>
                </a:r>
                <a:r>
                  <a:rPr lang="en-US" altLang="ko-KR" dirty="0"/>
                  <a:t>, </a:t>
                </a:r>
                <a:r>
                  <a:rPr lang="en-US" altLang="ko-KR" dirty="0" err="1"/>
                  <a:t>J_max</a:t>
                </a:r>
                <a:r>
                  <a:rPr lang="en-US" altLang="ko-KR" dirty="0"/>
                  <a:t>]</a:t>
                </a:r>
              </a:p>
              <a:p>
                <a:pPr marL="742950" lvl="2" indent="-285750">
                  <a:buFontTx/>
                  <a:buChar char="-"/>
                </a:pPr>
                <a:r>
                  <a:rPr lang="en-US" altLang="ko-KR" dirty="0" err="1">
                    <a:solidFill>
                      <a:srgbClr val="FF0000"/>
                    </a:solidFill>
                  </a:rPr>
                  <a:t>Reward_factor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 = 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40</a:t>
                </a:r>
              </a:p>
              <a:p>
                <a:pPr marL="742950" lvl="2" indent="-285750">
                  <a:buFontTx/>
                  <a:buChar char="-"/>
                </a:pPr>
                <a:r>
                  <a:rPr lang="en-US" altLang="ko-KR" dirty="0" err="1" smtClean="0">
                    <a:solidFill>
                      <a:srgbClr val="FF0000"/>
                    </a:solidFill>
                  </a:rPr>
                  <a:t>BatchNormalization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 </a:t>
                </a:r>
                <a:r>
                  <a:rPr lang="ko-KR" altLang="en-US" dirty="0">
                    <a:solidFill>
                      <a:srgbClr val="FF0000"/>
                    </a:solidFill>
                  </a:rPr>
                  <a:t>적용 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 </a:t>
                </a:r>
              </a:p>
              <a:p>
                <a:pPr marL="742950" lvl="2" indent="-285750">
                  <a:buFontTx/>
                  <a:buChar char="-"/>
                </a:pPr>
                <a:endParaRPr lang="en-US" altLang="ko-KR" dirty="0">
                  <a:solidFill>
                    <a:srgbClr val="FF0000"/>
                  </a:solidFill>
                </a:endParaRPr>
              </a:p>
              <a:p>
                <a:pPr marL="742950" lvl="2" indent="-285750">
                  <a:buFontTx/>
                  <a:buChar char="-"/>
                </a:pPr>
                <a:endParaRPr lang="en-US" altLang="ko-KR" b="1" dirty="0"/>
              </a:p>
              <a:p>
                <a:pPr marL="742950" lvl="2" indent="-285750">
                  <a:buFontTx/>
                  <a:buChar char="-"/>
                </a:pPr>
                <a:endParaRPr lang="en-US" altLang="ko-KR" b="1" dirty="0" smtClean="0"/>
              </a:p>
              <a:p>
                <a:pPr marL="285750" lvl="1" indent="-285750">
                  <a:buFontTx/>
                  <a:buChar char="-"/>
                </a:pPr>
                <a:endParaRPr lang="en-US" altLang="ko-KR" b="1" dirty="0" smtClean="0"/>
              </a:p>
              <a:p>
                <a:pPr marL="285750" lvl="1" indent="-285750">
                  <a:buFontTx/>
                  <a:buChar char="-"/>
                </a:pPr>
                <a:endParaRPr lang="en-US" altLang="ko-KR" b="1" dirty="0"/>
              </a:p>
              <a:p>
                <a:pPr marL="285750" lvl="1" indent="-285750">
                  <a:buFontTx/>
                  <a:buChar char="-"/>
                </a:pPr>
                <a:endParaRPr lang="en-US" altLang="ko-KR" b="1" dirty="0" smtClean="0"/>
              </a:p>
              <a:p>
                <a:pPr marL="285750" lvl="1" indent="-285750">
                  <a:buFontTx/>
                  <a:buChar char="-"/>
                </a:pPr>
                <a:endParaRPr lang="en-US" altLang="ko-KR" b="1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84771"/>
                <a:ext cx="11000874" cy="7043531"/>
              </a:xfrm>
              <a:prstGeom prst="rect">
                <a:avLst/>
              </a:prstGeom>
              <a:blipFill>
                <a:blip r:embed="rId2"/>
                <a:stretch>
                  <a:fillRect l="-610" t="-86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8794867" y="4683371"/>
            <a:ext cx="226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5563" y="1117109"/>
            <a:ext cx="3430939" cy="352175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409411" y="5513872"/>
            <a:ext cx="44296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Reward Factor</a:t>
            </a:r>
            <a:r>
              <a:rPr lang="ko-KR" altLang="en-US" b="1" dirty="0" smtClean="0">
                <a:solidFill>
                  <a:srgbClr val="FF0000"/>
                </a:solidFill>
              </a:rPr>
              <a:t>를 증가시킬 필요가 있음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endParaRPr lang="en-US" altLang="ko-KR" b="1" dirty="0">
              <a:solidFill>
                <a:srgbClr val="FF0000"/>
              </a:solidFill>
            </a:endParaRPr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Reward Factor</a:t>
            </a:r>
            <a:r>
              <a:rPr lang="ko-KR" altLang="en-US" b="1" dirty="0" smtClean="0">
                <a:solidFill>
                  <a:srgbClr val="FF0000"/>
                </a:solidFill>
              </a:rPr>
              <a:t>가 너무 낮음  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430011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DDPG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11</a:t>
            </a:r>
            <a:r>
              <a:rPr lang="ko-KR" altLang="en-US" dirty="0" smtClean="0">
                <a:solidFill>
                  <a:srgbClr val="FF0000"/>
                </a:solidFill>
              </a:rPr>
              <a:t> 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1493084"/>
            <a:ext cx="11000874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Discount factor</a:t>
            </a:r>
            <a:r>
              <a:rPr lang="ko-KR" altLang="en-US" b="1" dirty="0" smtClean="0">
                <a:solidFill>
                  <a:srgbClr val="FF0000"/>
                </a:solidFill>
              </a:rPr>
              <a:t>에</a:t>
            </a:r>
            <a:r>
              <a:rPr lang="en-US" altLang="ko-KR" b="1" dirty="0" smtClean="0">
                <a:solidFill>
                  <a:srgbClr val="FF0000"/>
                </a:solidFill>
              </a:rPr>
              <a:t> </a:t>
            </a:r>
            <a:r>
              <a:rPr lang="ko-KR" altLang="en-US" b="1" dirty="0" smtClean="0">
                <a:solidFill>
                  <a:srgbClr val="FF0000"/>
                </a:solidFill>
              </a:rPr>
              <a:t>따른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영향도를</a:t>
            </a:r>
            <a:r>
              <a:rPr lang="ko-KR" altLang="en-US" b="1" dirty="0" smtClean="0">
                <a:solidFill>
                  <a:srgbClr val="FF0000"/>
                </a:solidFill>
              </a:rPr>
              <a:t> 비교하는 실험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lvl="1" indent="-285750">
              <a:buFontTx/>
              <a:buChar char="-"/>
            </a:pPr>
            <a:endParaRPr lang="en-US" altLang="ko-KR" b="1" dirty="0" smtClean="0"/>
          </a:p>
          <a:p>
            <a:pPr marL="285750" lvl="1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DDPG 1: </a:t>
            </a:r>
            <a:r>
              <a:rPr lang="ko-KR" altLang="en-US" b="1" dirty="0" smtClean="0">
                <a:solidFill>
                  <a:srgbClr val="FF0000"/>
                </a:solidFill>
              </a:rPr>
              <a:t> </a:t>
            </a:r>
            <a:endParaRPr lang="en-US" altLang="ko-KR" b="1" dirty="0">
              <a:solidFill>
                <a:srgbClr val="FF0000"/>
              </a:solidFill>
            </a:endParaRPr>
          </a:p>
          <a:p>
            <a:pPr marL="742950" lvl="2" indent="-285750">
              <a:buFontTx/>
              <a:buChar char="-"/>
            </a:pPr>
            <a:r>
              <a:rPr lang="en-US" altLang="ko-KR" dirty="0"/>
              <a:t>State: </a:t>
            </a:r>
            <a:r>
              <a:rPr lang="en-US" altLang="ko-KR" dirty="0" smtClean="0">
                <a:solidFill>
                  <a:srgbClr val="FF0000"/>
                </a:solidFill>
              </a:rPr>
              <a:t>[norm(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>
                <a:solidFill>
                  <a:srgbClr val="FF0000"/>
                </a:solidFill>
              </a:rPr>
              <a:t>), SOC </a:t>
            </a:r>
            <a:r>
              <a:rPr lang="en-US" altLang="ko-KR" dirty="0">
                <a:solidFill>
                  <a:srgbClr val="FF0000"/>
                </a:solidFill>
              </a:rPr>
              <a:t>- 0.6, </a:t>
            </a:r>
            <a:r>
              <a:rPr lang="en-US" altLang="ko-KR" dirty="0" err="1" smtClean="0">
                <a:solidFill>
                  <a:srgbClr val="FF0000"/>
                </a:solidFill>
              </a:rPr>
              <a:t>J_min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J_max</a:t>
            </a:r>
            <a:r>
              <a:rPr lang="en-US" altLang="ko-KR" dirty="0" smtClean="0">
                <a:solidFill>
                  <a:srgbClr val="FF0000"/>
                </a:solidFill>
              </a:rPr>
              <a:t>]</a:t>
            </a:r>
          </a:p>
          <a:p>
            <a:pPr marL="742950" lvl="2" indent="-285750">
              <a:buFontTx/>
              <a:buChar char="-"/>
            </a:pPr>
            <a:r>
              <a:rPr lang="en-US" altLang="ko-KR" dirty="0" smtClean="0">
                <a:solidFill>
                  <a:srgbClr val="FF0000"/>
                </a:solidFill>
              </a:rPr>
              <a:t>Discount factor: 0.95</a:t>
            </a:r>
            <a:endParaRPr lang="en-US" altLang="ko-KR" dirty="0">
              <a:solidFill>
                <a:srgbClr val="FF0000"/>
              </a:solidFill>
            </a:endParaRPr>
          </a:p>
          <a:p>
            <a:pPr marL="0" lvl="1"/>
            <a:endParaRPr lang="en-US" altLang="ko-KR" b="1" dirty="0" smtClean="0"/>
          </a:p>
          <a:p>
            <a:pPr marL="285750" lvl="1" indent="-285750">
              <a:buFontTx/>
              <a:buChar char="-"/>
            </a:pPr>
            <a:r>
              <a:rPr lang="en-US" altLang="ko-KR" b="1" dirty="0">
                <a:solidFill>
                  <a:srgbClr val="FF0000"/>
                </a:solidFill>
              </a:rPr>
              <a:t>DDPG </a:t>
            </a:r>
            <a:r>
              <a:rPr lang="en-US" altLang="ko-KR" b="1" dirty="0" smtClean="0">
                <a:solidFill>
                  <a:srgbClr val="FF0000"/>
                </a:solidFill>
              </a:rPr>
              <a:t>2: </a:t>
            </a:r>
            <a:r>
              <a:rPr lang="ko-KR" altLang="en-US" b="1" dirty="0" smtClean="0">
                <a:solidFill>
                  <a:srgbClr val="FF0000"/>
                </a:solidFill>
              </a:rPr>
              <a:t> </a:t>
            </a:r>
            <a:endParaRPr lang="en-US" altLang="ko-KR" b="1" dirty="0">
              <a:solidFill>
                <a:srgbClr val="FF0000"/>
              </a:solidFill>
            </a:endParaRPr>
          </a:p>
          <a:p>
            <a:pPr marL="742950" lvl="2" indent="-285750">
              <a:buFontTx/>
              <a:buChar char="-"/>
            </a:pPr>
            <a:r>
              <a:rPr lang="en-US" altLang="ko-KR" dirty="0"/>
              <a:t>State: </a:t>
            </a:r>
            <a:r>
              <a:rPr lang="en-US" altLang="ko-KR" dirty="0">
                <a:solidFill>
                  <a:srgbClr val="FF0000"/>
                </a:solidFill>
              </a:rPr>
              <a:t>[norm(</a:t>
            </a:r>
            <a:r>
              <a:rPr lang="en-US" altLang="ko-KR" dirty="0" err="1">
                <a:solidFill>
                  <a:srgbClr val="FF0000"/>
                </a:solidFill>
              </a:rPr>
              <a:t>power_out</a:t>
            </a:r>
            <a:r>
              <a:rPr lang="en-US" altLang="ko-KR" dirty="0">
                <a:solidFill>
                  <a:srgbClr val="FF0000"/>
                </a:solidFill>
              </a:rPr>
              <a:t>), SOC - 0.6, </a:t>
            </a:r>
            <a:r>
              <a:rPr lang="en-US" altLang="ko-KR" dirty="0" err="1">
                <a:solidFill>
                  <a:srgbClr val="FF0000"/>
                </a:solidFill>
              </a:rPr>
              <a:t>J_min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en-US" altLang="ko-KR" dirty="0" err="1">
                <a:solidFill>
                  <a:srgbClr val="FF0000"/>
                </a:solidFill>
              </a:rPr>
              <a:t>J_max</a:t>
            </a:r>
            <a:r>
              <a:rPr lang="en-US" altLang="ko-KR" dirty="0">
                <a:solidFill>
                  <a:srgbClr val="FF0000"/>
                </a:solidFill>
              </a:rPr>
              <a:t>]</a:t>
            </a:r>
          </a:p>
          <a:p>
            <a:pPr marL="742950" lvl="2" indent="-285750">
              <a:buFontTx/>
              <a:buChar char="-"/>
            </a:pPr>
            <a:r>
              <a:rPr lang="en-US" altLang="ko-KR" dirty="0">
                <a:solidFill>
                  <a:srgbClr val="FF0000"/>
                </a:solidFill>
              </a:rPr>
              <a:t>Discount factor: </a:t>
            </a:r>
            <a:r>
              <a:rPr lang="en-US" altLang="ko-KR" dirty="0" smtClean="0">
                <a:solidFill>
                  <a:srgbClr val="FF0000"/>
                </a:solidFill>
              </a:rPr>
              <a:t>0.97</a:t>
            </a:r>
            <a:endParaRPr lang="en-US" altLang="ko-KR" dirty="0">
              <a:solidFill>
                <a:srgbClr val="FF0000"/>
              </a:solidFill>
            </a:endParaRPr>
          </a:p>
          <a:p>
            <a:pPr marL="285750" lvl="1" indent="-285750">
              <a:buFontTx/>
              <a:buChar char="-"/>
            </a:pPr>
            <a:endParaRPr lang="en-US" altLang="ko-KR" b="1" dirty="0" smtClean="0"/>
          </a:p>
          <a:p>
            <a:pPr marL="285750" lvl="1" indent="-285750">
              <a:buFontTx/>
              <a:buChar char="-"/>
            </a:pPr>
            <a:r>
              <a:rPr lang="en-US" altLang="ko-KR" b="1" dirty="0">
                <a:solidFill>
                  <a:srgbClr val="FF0000"/>
                </a:solidFill>
              </a:rPr>
              <a:t>DDPG </a:t>
            </a:r>
            <a:r>
              <a:rPr lang="en-US" altLang="ko-KR" b="1" dirty="0" smtClean="0">
                <a:solidFill>
                  <a:srgbClr val="FF0000"/>
                </a:solidFill>
              </a:rPr>
              <a:t>3: </a:t>
            </a:r>
            <a:r>
              <a:rPr lang="ko-KR" altLang="en-US" b="1" dirty="0" smtClean="0">
                <a:solidFill>
                  <a:srgbClr val="FF0000"/>
                </a:solidFill>
              </a:rPr>
              <a:t> </a:t>
            </a:r>
            <a:endParaRPr lang="en-US" altLang="ko-KR" b="1" dirty="0">
              <a:solidFill>
                <a:srgbClr val="FF0000"/>
              </a:solidFill>
            </a:endParaRPr>
          </a:p>
          <a:p>
            <a:pPr marL="742950" lvl="2" indent="-285750">
              <a:buFontTx/>
              <a:buChar char="-"/>
            </a:pPr>
            <a:r>
              <a:rPr lang="en-US" altLang="ko-KR" dirty="0"/>
              <a:t>State: </a:t>
            </a:r>
            <a:r>
              <a:rPr lang="en-US" altLang="ko-KR" dirty="0">
                <a:solidFill>
                  <a:srgbClr val="FF0000"/>
                </a:solidFill>
              </a:rPr>
              <a:t>[norm(</a:t>
            </a:r>
            <a:r>
              <a:rPr lang="en-US" altLang="ko-KR" dirty="0" err="1">
                <a:solidFill>
                  <a:srgbClr val="FF0000"/>
                </a:solidFill>
              </a:rPr>
              <a:t>power_out</a:t>
            </a:r>
            <a:r>
              <a:rPr lang="en-US" altLang="ko-KR" dirty="0">
                <a:solidFill>
                  <a:srgbClr val="FF0000"/>
                </a:solidFill>
              </a:rPr>
              <a:t>), SOC - 0.6, </a:t>
            </a:r>
            <a:r>
              <a:rPr lang="en-US" altLang="ko-KR" dirty="0" err="1">
                <a:solidFill>
                  <a:srgbClr val="FF0000"/>
                </a:solidFill>
              </a:rPr>
              <a:t>J_min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en-US" altLang="ko-KR" dirty="0" err="1">
                <a:solidFill>
                  <a:srgbClr val="FF0000"/>
                </a:solidFill>
              </a:rPr>
              <a:t>J_max</a:t>
            </a:r>
            <a:r>
              <a:rPr lang="en-US" altLang="ko-KR" dirty="0">
                <a:solidFill>
                  <a:srgbClr val="FF0000"/>
                </a:solidFill>
              </a:rPr>
              <a:t>]</a:t>
            </a:r>
          </a:p>
          <a:p>
            <a:pPr marL="742950" lvl="2" indent="-285750">
              <a:buFontTx/>
              <a:buChar char="-"/>
            </a:pPr>
            <a:r>
              <a:rPr lang="en-US" altLang="ko-KR" dirty="0">
                <a:solidFill>
                  <a:srgbClr val="FF0000"/>
                </a:solidFill>
              </a:rPr>
              <a:t>Discount factor: </a:t>
            </a:r>
            <a:r>
              <a:rPr lang="en-US" altLang="ko-KR" dirty="0" smtClean="0">
                <a:solidFill>
                  <a:srgbClr val="FF0000"/>
                </a:solidFill>
              </a:rPr>
              <a:t>0.98</a:t>
            </a:r>
            <a:endParaRPr lang="en-US" altLang="ko-KR" dirty="0">
              <a:solidFill>
                <a:srgbClr val="FF0000"/>
              </a:solidFill>
            </a:endParaRPr>
          </a:p>
          <a:p>
            <a:pPr marL="285750" lvl="1" indent="-285750">
              <a:buFontTx/>
              <a:buChar char="-"/>
            </a:pPr>
            <a:endParaRPr lang="en-US" altLang="ko-KR" b="1" dirty="0" smtClean="0"/>
          </a:p>
          <a:p>
            <a:pPr marL="285750" lvl="1" indent="-285750">
              <a:buFontTx/>
              <a:buChar char="-"/>
            </a:pPr>
            <a:r>
              <a:rPr lang="en-US" altLang="ko-KR" b="1" dirty="0">
                <a:solidFill>
                  <a:srgbClr val="FF0000"/>
                </a:solidFill>
              </a:rPr>
              <a:t>DDPG </a:t>
            </a:r>
            <a:r>
              <a:rPr lang="en-US" altLang="ko-KR" b="1" dirty="0" smtClean="0">
                <a:solidFill>
                  <a:srgbClr val="FF0000"/>
                </a:solidFill>
              </a:rPr>
              <a:t>4: </a:t>
            </a:r>
            <a:r>
              <a:rPr lang="ko-KR" altLang="en-US" b="1" dirty="0" smtClean="0">
                <a:solidFill>
                  <a:srgbClr val="FF0000"/>
                </a:solidFill>
              </a:rPr>
              <a:t> </a:t>
            </a:r>
            <a:endParaRPr lang="en-US" altLang="ko-KR" b="1" dirty="0">
              <a:solidFill>
                <a:srgbClr val="FF0000"/>
              </a:solidFill>
            </a:endParaRPr>
          </a:p>
          <a:p>
            <a:pPr marL="742950" lvl="2" indent="-285750">
              <a:buFontTx/>
              <a:buChar char="-"/>
            </a:pPr>
            <a:r>
              <a:rPr lang="en-US" altLang="ko-KR" dirty="0"/>
              <a:t>State: </a:t>
            </a:r>
            <a:r>
              <a:rPr lang="en-US" altLang="ko-KR" dirty="0">
                <a:solidFill>
                  <a:srgbClr val="FF0000"/>
                </a:solidFill>
              </a:rPr>
              <a:t>[norm(</a:t>
            </a:r>
            <a:r>
              <a:rPr lang="en-US" altLang="ko-KR" dirty="0" err="1">
                <a:solidFill>
                  <a:srgbClr val="FF0000"/>
                </a:solidFill>
              </a:rPr>
              <a:t>power_out</a:t>
            </a:r>
            <a:r>
              <a:rPr lang="en-US" altLang="ko-KR" dirty="0">
                <a:solidFill>
                  <a:srgbClr val="FF0000"/>
                </a:solidFill>
              </a:rPr>
              <a:t>), SOC - 0.6, </a:t>
            </a:r>
            <a:r>
              <a:rPr lang="en-US" altLang="ko-KR" dirty="0" err="1">
                <a:solidFill>
                  <a:srgbClr val="FF0000"/>
                </a:solidFill>
              </a:rPr>
              <a:t>J_min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en-US" altLang="ko-KR" dirty="0" err="1">
                <a:solidFill>
                  <a:srgbClr val="FF0000"/>
                </a:solidFill>
              </a:rPr>
              <a:t>J_max</a:t>
            </a:r>
            <a:r>
              <a:rPr lang="en-US" altLang="ko-KR" dirty="0">
                <a:solidFill>
                  <a:srgbClr val="FF0000"/>
                </a:solidFill>
              </a:rPr>
              <a:t>]</a:t>
            </a:r>
          </a:p>
          <a:p>
            <a:pPr marL="742950" lvl="2" indent="-285750">
              <a:buFontTx/>
              <a:buChar char="-"/>
            </a:pPr>
            <a:r>
              <a:rPr lang="en-US" altLang="ko-KR" dirty="0">
                <a:solidFill>
                  <a:srgbClr val="FF0000"/>
                </a:solidFill>
              </a:rPr>
              <a:t>Discount factor: </a:t>
            </a:r>
            <a:r>
              <a:rPr lang="en-US" altLang="ko-KR" dirty="0" smtClean="0">
                <a:solidFill>
                  <a:srgbClr val="FF0000"/>
                </a:solidFill>
              </a:rPr>
              <a:t>0.99</a:t>
            </a:r>
            <a:endParaRPr lang="en-US" altLang="ko-KR" dirty="0">
              <a:solidFill>
                <a:srgbClr val="FF0000"/>
              </a:solidFill>
            </a:endParaRPr>
          </a:p>
          <a:p>
            <a:pPr marL="285750" lvl="1" indent="-285750">
              <a:buFontTx/>
              <a:buChar char="-"/>
            </a:pPr>
            <a:endParaRPr lang="en-US" altLang="ko-KR" b="1" dirty="0" smtClean="0"/>
          </a:p>
          <a:p>
            <a:pPr marL="285750" lvl="1" indent="-285750">
              <a:buFontTx/>
              <a:buChar char="-"/>
            </a:pPr>
            <a:endParaRPr lang="en-US" altLang="ko-KR" b="1" dirty="0"/>
          </a:p>
          <a:p>
            <a:pPr marL="285750" lvl="1" indent="-285750">
              <a:buFontTx/>
              <a:buChar char="-"/>
            </a:pPr>
            <a:endParaRPr lang="en-US" altLang="ko-KR" b="1" dirty="0" smtClean="0"/>
          </a:p>
          <a:p>
            <a:pPr marL="285750" lvl="1" indent="-285750">
              <a:buFontTx/>
              <a:buChar char="-"/>
            </a:pPr>
            <a:endParaRPr lang="en-US" altLang="ko-KR" b="1" dirty="0"/>
          </a:p>
        </p:txBody>
      </p:sp>
      <p:sp>
        <p:nvSpPr>
          <p:cNvPr id="5" name="TextBox 4"/>
          <p:cNvSpPr txBox="1"/>
          <p:nvPr/>
        </p:nvSpPr>
        <p:spPr>
          <a:xfrm>
            <a:off x="8321585" y="4482660"/>
            <a:ext cx="226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6337" y="985138"/>
            <a:ext cx="3373308" cy="346260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941966" y="5059761"/>
            <a:ext cx="547801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낮은 </a:t>
            </a:r>
            <a:r>
              <a:rPr lang="en-US" altLang="ko-KR" b="1" dirty="0" smtClean="0">
                <a:solidFill>
                  <a:srgbClr val="FF0000"/>
                </a:solidFill>
              </a:rPr>
              <a:t>discount factor</a:t>
            </a:r>
            <a:r>
              <a:rPr lang="ko-KR" altLang="en-US" b="1" dirty="0" smtClean="0">
                <a:solidFill>
                  <a:srgbClr val="FF0000"/>
                </a:solidFill>
              </a:rPr>
              <a:t>는 학습의 불안정성을 높임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ko-KR" altLang="en-US" b="1" dirty="0" smtClean="0">
                <a:solidFill>
                  <a:srgbClr val="FF0000"/>
                </a:solidFill>
              </a:rPr>
              <a:t>하지만 또 </a:t>
            </a:r>
            <a:r>
              <a:rPr lang="en-US" altLang="ko-KR" b="1" dirty="0" smtClean="0">
                <a:solidFill>
                  <a:srgbClr val="FF0000"/>
                </a:solidFill>
              </a:rPr>
              <a:t>1.0 </a:t>
            </a:r>
            <a:r>
              <a:rPr lang="ko-KR" altLang="en-US" b="1" dirty="0" smtClean="0">
                <a:solidFill>
                  <a:srgbClr val="FF0000"/>
                </a:solidFill>
              </a:rPr>
              <a:t>근처의 </a:t>
            </a:r>
            <a:r>
              <a:rPr lang="en-US" altLang="ko-KR" b="1" dirty="0" smtClean="0">
                <a:solidFill>
                  <a:srgbClr val="FF0000"/>
                </a:solidFill>
              </a:rPr>
              <a:t>discount factor </a:t>
            </a:r>
            <a:r>
              <a:rPr lang="ko-KR" altLang="en-US" b="1" dirty="0" smtClean="0">
                <a:solidFill>
                  <a:srgbClr val="FF0000"/>
                </a:solidFill>
              </a:rPr>
              <a:t>또한 </a:t>
            </a:r>
            <a:r>
              <a:rPr lang="en-US" altLang="ko-KR" b="1" dirty="0" smtClean="0">
                <a:solidFill>
                  <a:srgbClr val="FF0000"/>
                </a:solidFill>
              </a:rPr>
              <a:t/>
            </a:r>
            <a:br>
              <a:rPr lang="en-US" altLang="ko-KR" b="1" dirty="0" smtClean="0">
                <a:solidFill>
                  <a:srgbClr val="FF0000"/>
                </a:solidFill>
              </a:rPr>
            </a:br>
            <a:r>
              <a:rPr lang="ko-KR" altLang="en-US" b="1" dirty="0" smtClean="0">
                <a:solidFill>
                  <a:srgbClr val="FF0000"/>
                </a:solidFill>
              </a:rPr>
              <a:t>학습의 불안정성을 높임   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0.95 </a:t>
            </a:r>
            <a:r>
              <a:rPr lang="ko-KR" altLang="en-US" b="1" dirty="0" smtClean="0">
                <a:solidFill>
                  <a:srgbClr val="FF0000"/>
                </a:solidFill>
              </a:rPr>
              <a:t>정도의</a:t>
            </a:r>
            <a:r>
              <a:rPr lang="en-US" altLang="ko-KR" b="1" dirty="0" smtClean="0">
                <a:solidFill>
                  <a:srgbClr val="FF0000"/>
                </a:solidFill>
              </a:rPr>
              <a:t> discount factor</a:t>
            </a:r>
            <a:r>
              <a:rPr lang="ko-KR" altLang="en-US" b="1" dirty="0" smtClean="0">
                <a:solidFill>
                  <a:srgbClr val="FF0000"/>
                </a:solidFill>
              </a:rPr>
              <a:t>를 추천함 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735066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DDPG</a:t>
            </a:r>
            <a:r>
              <a:rPr lang="ko-KR" altLang="en-US" dirty="0" smtClean="0"/>
              <a:t> </a:t>
            </a:r>
            <a:r>
              <a:rPr lang="en-US" altLang="ko-KR" dirty="0" smtClean="0"/>
              <a:t>12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84771"/>
            <a:ext cx="1100087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b="1" dirty="0" smtClean="0">
                <a:solidFill>
                  <a:srgbClr val="FF0000"/>
                </a:solidFill>
              </a:rPr>
              <a:t>신경망에서 </a:t>
            </a:r>
            <a:r>
              <a:rPr lang="en-US" altLang="ko-KR" b="1" dirty="0" smtClean="0">
                <a:solidFill>
                  <a:srgbClr val="FF0000"/>
                </a:solidFill>
              </a:rPr>
              <a:t>Batch normalization</a:t>
            </a:r>
            <a:r>
              <a:rPr lang="ko-KR" altLang="en-US" b="1" dirty="0" smtClean="0">
                <a:solidFill>
                  <a:srgbClr val="FF0000"/>
                </a:solidFill>
              </a:rPr>
              <a:t>을 적용함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lvl="1" indent="-285750">
              <a:buFontTx/>
              <a:buChar char="-"/>
            </a:pPr>
            <a:r>
              <a:rPr lang="en-US" altLang="ko-KR" b="1" dirty="0">
                <a:solidFill>
                  <a:srgbClr val="FF0000"/>
                </a:solidFill>
              </a:rPr>
              <a:t>DDPG 1 </a:t>
            </a:r>
            <a:r>
              <a:rPr lang="ko-KR" altLang="en-US" b="1" dirty="0">
                <a:solidFill>
                  <a:srgbClr val="FF0000"/>
                </a:solidFill>
              </a:rPr>
              <a:t> </a:t>
            </a:r>
            <a:endParaRPr lang="en-US" altLang="ko-KR" b="1" dirty="0">
              <a:solidFill>
                <a:srgbClr val="FF0000"/>
              </a:solidFill>
            </a:endParaRPr>
          </a:p>
          <a:p>
            <a:pPr marL="742950" lvl="2" indent="-285750">
              <a:buFontTx/>
              <a:buChar char="-"/>
            </a:pPr>
            <a:r>
              <a:rPr lang="en-US" altLang="ko-KR" dirty="0"/>
              <a:t>State: [</a:t>
            </a:r>
            <a:r>
              <a:rPr lang="en-US" altLang="ko-KR" dirty="0" smtClean="0">
                <a:solidFill>
                  <a:srgbClr val="FF0000"/>
                </a:solidFill>
              </a:rPr>
              <a:t>norm(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>
                <a:solidFill>
                  <a:srgbClr val="FF0000"/>
                </a:solidFill>
              </a:rPr>
              <a:t> / 1000)</a:t>
            </a:r>
            <a:r>
              <a:rPr lang="en-US" altLang="ko-KR" dirty="0" smtClean="0"/>
              <a:t>, </a:t>
            </a:r>
            <a:r>
              <a:rPr lang="en-US" altLang="ko-KR" dirty="0"/>
              <a:t>SOC - 0.6,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457200" lvl="2"/>
            <a:endParaRPr lang="en-US" altLang="ko-KR" b="1" dirty="0" smtClean="0"/>
          </a:p>
          <a:p>
            <a:pPr marL="742950" lvl="2" indent="-285750">
              <a:buFontTx/>
              <a:buChar char="-"/>
            </a:pPr>
            <a:endParaRPr lang="en-US" altLang="ko-KR" b="1" dirty="0" smtClean="0"/>
          </a:p>
          <a:p>
            <a:pPr marL="742950" lvl="2" indent="-285750">
              <a:buFontTx/>
              <a:buChar char="-"/>
            </a:pPr>
            <a:endParaRPr lang="en-US" altLang="ko-KR" b="1" dirty="0"/>
          </a:p>
          <a:p>
            <a:pPr marL="742950" lvl="2" indent="-285750">
              <a:buFontTx/>
              <a:buChar char="-"/>
            </a:pPr>
            <a:endParaRPr lang="en-US" altLang="ko-KR" b="1" dirty="0" smtClean="0"/>
          </a:p>
          <a:p>
            <a:pPr marL="742950" lvl="2" indent="-285750">
              <a:buFontTx/>
              <a:buChar char="-"/>
            </a:pPr>
            <a:endParaRPr lang="en-US" altLang="ko-KR" b="1" dirty="0"/>
          </a:p>
          <a:p>
            <a:pPr marL="742950" lvl="2" indent="-285750">
              <a:buFontTx/>
              <a:buChar char="-"/>
            </a:pPr>
            <a:endParaRPr lang="en-US" altLang="ko-KR" b="1" dirty="0" smtClean="0"/>
          </a:p>
          <a:p>
            <a:pPr marL="742950" lvl="2" indent="-285750">
              <a:buFontTx/>
              <a:buChar char="-"/>
            </a:pPr>
            <a:endParaRPr lang="en-US" altLang="ko-KR" b="1" dirty="0"/>
          </a:p>
          <a:p>
            <a:pPr marL="285750" lvl="1" indent="-285750">
              <a:buFontTx/>
              <a:buChar char="-"/>
            </a:pPr>
            <a:r>
              <a:rPr lang="en-US" altLang="ko-KR" b="1" dirty="0">
                <a:solidFill>
                  <a:srgbClr val="FF0000"/>
                </a:solidFill>
              </a:rPr>
              <a:t>DDPG 2 </a:t>
            </a:r>
            <a:r>
              <a:rPr lang="ko-KR" altLang="en-US" b="1" dirty="0">
                <a:solidFill>
                  <a:srgbClr val="FF0000"/>
                </a:solidFill>
              </a:rPr>
              <a:t> </a:t>
            </a:r>
            <a:endParaRPr lang="en-US" altLang="ko-KR" b="1" dirty="0">
              <a:solidFill>
                <a:srgbClr val="FF0000"/>
              </a:solidFill>
            </a:endParaRPr>
          </a:p>
          <a:p>
            <a:pPr marL="742950" lvl="2" indent="-285750">
              <a:buFontTx/>
              <a:buChar char="-"/>
            </a:pPr>
            <a:r>
              <a:rPr lang="en-US" altLang="ko-KR" dirty="0"/>
              <a:t>State: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>
                <a:solidFill>
                  <a:srgbClr val="FF0000"/>
                </a:solidFill>
              </a:rPr>
              <a:t> / 1000</a:t>
            </a:r>
            <a:r>
              <a:rPr lang="en-US" altLang="ko-KR" dirty="0" smtClean="0"/>
              <a:t>, </a:t>
            </a:r>
            <a:r>
              <a:rPr lang="en-US" altLang="ko-KR" dirty="0"/>
              <a:t>SOC - 0.6,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 smtClean="0"/>
              <a:t>]</a:t>
            </a:r>
          </a:p>
          <a:p>
            <a:pPr marL="742950" lvl="2" indent="-285750">
              <a:buFontTx/>
              <a:buChar char="-"/>
            </a:pPr>
            <a:r>
              <a:rPr lang="en-US" altLang="ko-KR" dirty="0" smtClean="0">
                <a:solidFill>
                  <a:srgbClr val="FF0000"/>
                </a:solidFill>
              </a:rPr>
              <a:t>Batch normalization </a:t>
            </a:r>
            <a:r>
              <a:rPr lang="ko-KR" altLang="en-US" dirty="0" smtClean="0">
                <a:solidFill>
                  <a:srgbClr val="FF0000"/>
                </a:solidFill>
              </a:rPr>
              <a:t>적용 </a:t>
            </a:r>
            <a:endParaRPr lang="en-US" altLang="ko-KR" dirty="0">
              <a:solidFill>
                <a:srgbClr val="FF0000"/>
              </a:solidFill>
            </a:endParaRPr>
          </a:p>
          <a:p>
            <a:pPr marL="457200" lvl="2"/>
            <a:r>
              <a:rPr lang="en-US" altLang="ko-KR" dirty="0" smtClean="0">
                <a:solidFill>
                  <a:srgbClr val="FF0000"/>
                </a:solidFill>
              </a:rPr>
              <a:t> </a:t>
            </a:r>
            <a:endParaRPr lang="en-US" altLang="ko-KR" dirty="0">
              <a:solidFill>
                <a:srgbClr val="FF0000"/>
              </a:solidFill>
            </a:endParaRPr>
          </a:p>
          <a:p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742950" lvl="1" indent="-285750">
              <a:buFontTx/>
              <a:buChar char="-"/>
            </a:pPr>
            <a:endParaRPr lang="en-US" altLang="ko-KR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6846" y="0"/>
            <a:ext cx="2924375" cy="300454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4268" y="3133713"/>
            <a:ext cx="2989532" cy="3641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282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DDQN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3 – </a:t>
            </a:r>
            <a:r>
              <a:rPr lang="ko-KR" altLang="en-US" dirty="0" smtClean="0">
                <a:solidFill>
                  <a:srgbClr val="FF0000"/>
                </a:solidFill>
              </a:rPr>
              <a:t>결과  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1459832"/>
            <a:ext cx="1100087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b="1" dirty="0" smtClean="0">
                <a:solidFill>
                  <a:srgbClr val="FF0000"/>
                </a:solidFill>
              </a:rPr>
              <a:t>다양한 </a:t>
            </a:r>
            <a:r>
              <a:rPr lang="en-US" altLang="ko-KR" b="1" dirty="0" smtClean="0">
                <a:solidFill>
                  <a:srgbClr val="FF0000"/>
                </a:solidFill>
              </a:rPr>
              <a:t>State</a:t>
            </a:r>
            <a:r>
              <a:rPr lang="ko-KR" altLang="en-US" b="1" dirty="0" smtClean="0">
                <a:solidFill>
                  <a:srgbClr val="FF0000"/>
                </a:solidFill>
              </a:rPr>
              <a:t>에 대한 실험을 진행함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Env1 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State:   [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>
                <a:solidFill>
                  <a:srgbClr val="FF0000"/>
                </a:solidFill>
              </a:rPr>
              <a:t>/1000</a:t>
            </a:r>
            <a:r>
              <a:rPr lang="en-US" altLang="ko-KR" dirty="0" smtClean="0"/>
              <a:t>, SOC, </a:t>
            </a:r>
            <a:r>
              <a:rPr lang="en-US" altLang="ko-KR" dirty="0" err="1" smtClean="0"/>
              <a:t>j_min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j_max</a:t>
            </a:r>
            <a:r>
              <a:rPr lang="en-US" altLang="ko-KR" dirty="0" smtClean="0"/>
              <a:t>]</a:t>
            </a:r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Env2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tq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sp</a:t>
            </a:r>
            <a:r>
              <a:rPr lang="en-US" altLang="ko-KR" dirty="0" smtClean="0"/>
              <a:t>, </a:t>
            </a:r>
            <a:r>
              <a:rPr lang="en-US" altLang="ko-KR" dirty="0"/>
              <a:t>SOC,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Env3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acc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>
                <a:solidFill>
                  <a:srgbClr val="FF0000"/>
                </a:solidFill>
              </a:rPr>
              <a:t>sp</a:t>
            </a:r>
            <a:r>
              <a:rPr lang="en-US" altLang="ko-KR" dirty="0"/>
              <a:t>, SOC,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Env4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acc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>
                <a:solidFill>
                  <a:srgbClr val="FF0000"/>
                </a:solidFill>
              </a:rPr>
              <a:t>sp</a:t>
            </a:r>
            <a:r>
              <a:rPr lang="en-US" altLang="ko-KR" dirty="0"/>
              <a:t>, </a:t>
            </a:r>
            <a:r>
              <a:rPr lang="en-US" altLang="ko-KR" dirty="0" smtClean="0"/>
              <a:t>SOC – 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 smtClean="0"/>
              <a:t>]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891963" y="5548734"/>
            <a:ext cx="8463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solidFill>
                  <a:srgbClr val="FF0000"/>
                </a:solidFill>
              </a:rPr>
              <a:t>Tq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sp</a:t>
            </a:r>
            <a:r>
              <a:rPr lang="ko-KR" altLang="en-US" dirty="0" smtClean="0">
                <a:solidFill>
                  <a:srgbClr val="FF0000"/>
                </a:solidFill>
              </a:rPr>
              <a:t>를 사용하는 것 아니면 모두 유효할 것으로 보임</a:t>
            </a:r>
            <a:r>
              <a:rPr lang="en-US" altLang="ko-KR" dirty="0" smtClean="0">
                <a:solidFill>
                  <a:srgbClr val="FF0000"/>
                </a:solidFill>
              </a:rPr>
              <a:t>. </a:t>
            </a:r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SOC</a:t>
            </a:r>
            <a:r>
              <a:rPr lang="ko-KR" altLang="en-US" b="1" dirty="0" smtClean="0">
                <a:solidFill>
                  <a:srgbClr val="FF0000"/>
                </a:solidFill>
              </a:rPr>
              <a:t>는 </a:t>
            </a:r>
            <a:r>
              <a:rPr lang="en-US" altLang="ko-KR" b="1" dirty="0" smtClean="0">
                <a:solidFill>
                  <a:srgbClr val="FF0000"/>
                </a:solidFill>
              </a:rPr>
              <a:t>SOC </a:t>
            </a:r>
            <a:r>
              <a:rPr lang="ko-KR" altLang="en-US" b="1" dirty="0" smtClean="0">
                <a:solidFill>
                  <a:srgbClr val="FF0000"/>
                </a:solidFill>
              </a:rPr>
              <a:t>절대값을 사용하는 것 보단 </a:t>
            </a:r>
            <a:r>
              <a:rPr lang="en-US" altLang="ko-KR" b="1" dirty="0" smtClean="0">
                <a:solidFill>
                  <a:srgbClr val="FF0000"/>
                </a:solidFill>
              </a:rPr>
              <a:t>SOC-0.6</a:t>
            </a:r>
            <a:r>
              <a:rPr lang="ko-KR" altLang="en-US" b="1" dirty="0" smtClean="0">
                <a:solidFill>
                  <a:srgbClr val="FF0000"/>
                </a:solidFill>
              </a:rPr>
              <a:t>을 사용하는 것이 좋은 듯 </a:t>
            </a:r>
            <a:r>
              <a:rPr lang="en-US" altLang="ko-KR" b="1" dirty="0" smtClean="0">
                <a:solidFill>
                  <a:srgbClr val="FF0000"/>
                </a:solidFill>
              </a:rPr>
              <a:t>… </a:t>
            </a:r>
            <a:r>
              <a:rPr lang="ko-KR" altLang="en-US" b="1" dirty="0" smtClean="0">
                <a:solidFill>
                  <a:srgbClr val="FF0000"/>
                </a:solidFill>
              </a:rPr>
              <a:t>   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4123" y="203200"/>
            <a:ext cx="3709232" cy="247282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4123" y="2528559"/>
            <a:ext cx="3709232" cy="2472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38580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Generalization </a:t>
            </a:r>
            <a:r>
              <a:rPr lang="ko-KR" altLang="en-US" dirty="0" smtClean="0">
                <a:solidFill>
                  <a:srgbClr val="FF0000"/>
                </a:solidFill>
              </a:rPr>
              <a:t>실험 </a:t>
            </a:r>
            <a:r>
              <a:rPr lang="en-US" altLang="ko-KR" dirty="0" smtClean="0">
                <a:solidFill>
                  <a:srgbClr val="FF0000"/>
                </a:solidFill>
              </a:rPr>
              <a:t>1 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endParaRPr lang="ko-KR" alt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38200" y="1459832"/>
                <a:ext cx="11000874" cy="51450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ko-KR" altLang="en-US" b="1" dirty="0" smtClean="0">
                    <a:solidFill>
                      <a:srgbClr val="FF0000"/>
                    </a:solidFill>
                  </a:rPr>
                  <a:t>표준모델 후보군 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: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b="1" dirty="0" smtClean="0">
                    <a:solidFill>
                      <a:srgbClr val="FF0000"/>
                    </a:solidFill>
                  </a:rPr>
                  <a:t>DDPG &amp; DDQN  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R = 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</a:rPr>
                      <m:t>− </m:t>
                    </m:r>
                    <m:acc>
                      <m:accPr>
                        <m:chr m:val="̇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𝑓𝑐</m:t>
                            </m:r>
                          </m:sub>
                        </m:sSub>
                      </m:e>
                    </m:acc>
                    <m:r>
                      <a:rPr lang="en-US" altLang="ko-KR" i="1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(∆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𝑆𝑂𝐶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)×</m:t>
                    </m:r>
                    <m:d>
                      <m:dPr>
                        <m:begChr m:val="|"/>
                        <m:endChr m:val="|"/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𝑆𝑂𝐶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−0.6</m:t>
                        </m:r>
                      </m:e>
                    </m:d>
                  </m:oMath>
                </a14:m>
                <a:r>
                  <a:rPr lang="en-US" altLang="ko-KR" b="1" dirty="0" smtClean="0">
                    <a:solidFill>
                      <a:srgbClr val="FF0000"/>
                    </a:solidFill>
                  </a:rPr>
                  <a:t>  or  </a:t>
                </a:r>
                <a:r>
                  <a:rPr lang="en-US" altLang="ko-KR" dirty="0" smtClean="0"/>
                  <a:t>R </a:t>
                </a:r>
                <a:r>
                  <a:rPr lang="en-US" altLang="ko-KR" dirty="0"/>
                  <a:t>= 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</a:rPr>
                      <m:t>− </m:t>
                    </m:r>
                    <m:acc>
                      <m:accPr>
                        <m:chr m:val="̇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𝑓𝑐</m:t>
                            </m:r>
                          </m:sub>
                        </m:sSub>
                      </m:e>
                    </m:acc>
                    <m:r>
                      <a:rPr lang="en-US" altLang="ko-KR" i="1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10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begChr m:val="|"/>
                        <m:endChr m:val="|"/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𝑆𝑂𝐶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−0.6</m:t>
                        </m:r>
                      </m:e>
                    </m:d>
                  </m:oMath>
                </a14:m>
                <a:r>
                  <a:rPr lang="ko-KR" altLang="en-US" b="1" dirty="0" smtClean="0">
                    <a:solidFill>
                      <a:srgbClr val="FF0000"/>
                    </a:solidFill>
                  </a:rPr>
                  <a:t> </a:t>
                </a:r>
                <a:endParaRPr lang="en-US" altLang="ko-KR" b="1" dirty="0" smtClean="0">
                  <a:solidFill>
                    <a:srgbClr val="FF0000"/>
                  </a:solidFill>
                </a:endParaRPr>
              </a:p>
              <a:p>
                <a:pPr marL="742950" lvl="1" indent="-285750">
                  <a:buFontTx/>
                  <a:buChar char="-"/>
                </a:pPr>
                <a:r>
                  <a:rPr lang="en-US" altLang="ko-KR" b="1" dirty="0" smtClean="0">
                    <a:solidFill>
                      <a:srgbClr val="FF0000"/>
                    </a:solidFill>
                  </a:rPr>
                  <a:t>Input layer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에 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Batch normalization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을 적용함 </a:t>
                </a:r>
                <a:endParaRPr lang="en-US" altLang="ko-KR" b="1" dirty="0" smtClean="0">
                  <a:solidFill>
                    <a:srgbClr val="FF0000"/>
                  </a:solidFill>
                </a:endParaRPr>
              </a:p>
              <a:p>
                <a:pPr marL="742950" lvl="1" indent="-285750">
                  <a:buFontTx/>
                  <a:buChar char="-"/>
                </a:pPr>
                <a:r>
                  <a:rPr lang="en-US" altLang="ko-KR" b="1" dirty="0" smtClean="0">
                    <a:solidFill>
                      <a:srgbClr val="FF0000"/>
                    </a:solidFill>
                  </a:rPr>
                  <a:t>State = [</a:t>
                </a:r>
                <a:r>
                  <a:rPr lang="en-US" altLang="ko-KR" b="1" dirty="0" err="1" smtClean="0">
                    <a:solidFill>
                      <a:srgbClr val="FF0000"/>
                    </a:solidFill>
                  </a:rPr>
                  <a:t>power_out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 / 1000, SOC-0.6, </a:t>
                </a:r>
                <a:r>
                  <a:rPr lang="en-US" altLang="ko-KR" b="1" dirty="0" err="1" smtClean="0">
                    <a:solidFill>
                      <a:srgbClr val="FF0000"/>
                    </a:solidFill>
                  </a:rPr>
                  <a:t>j_min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, </a:t>
                </a:r>
                <a:r>
                  <a:rPr lang="en-US" altLang="ko-KR" b="1" dirty="0" err="1" smtClean="0">
                    <a:solidFill>
                      <a:srgbClr val="FF0000"/>
                    </a:solidFill>
                  </a:rPr>
                  <a:t>j_max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]</a:t>
                </a:r>
              </a:p>
              <a:p>
                <a:pPr marL="742950" lvl="1" indent="-285750">
                  <a:buFontTx/>
                  <a:buChar char="-"/>
                </a:pPr>
                <a:endParaRPr lang="en-US" altLang="ko-KR" b="1" dirty="0">
                  <a:solidFill>
                    <a:srgbClr val="FF0000"/>
                  </a:solidFill>
                </a:endParaRPr>
              </a:p>
              <a:p>
                <a:pPr marL="285750" indent="-285750">
                  <a:buFontTx/>
                  <a:buChar char="-"/>
                </a:pPr>
                <a:r>
                  <a:rPr lang="ko-KR" altLang="en-US" dirty="0" smtClean="0">
                    <a:solidFill>
                      <a:schemeClr val="tx1"/>
                    </a:solidFill>
                  </a:rPr>
                  <a:t>표준모델 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1:</a:t>
                </a:r>
                <a:endParaRPr lang="en-US" altLang="ko-KR" dirty="0">
                  <a:solidFill>
                    <a:schemeClr val="tx1"/>
                  </a:solidFill>
                </a:endParaRP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>
                    <a:solidFill>
                      <a:schemeClr val="tx1"/>
                    </a:solidFill>
                  </a:rPr>
                  <a:t>DDQN1  </a:t>
                </a:r>
                <a:endParaRPr lang="en-US" altLang="ko-KR" dirty="0">
                  <a:solidFill>
                    <a:schemeClr val="tx1"/>
                  </a:solidFill>
                </a:endParaRP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>
                    <a:solidFill>
                      <a:schemeClr val="tx1"/>
                    </a:solidFill>
                  </a:rPr>
                  <a:t>R 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= </a:t>
                </a:r>
                <a14:m>
                  <m:oMath xmlns:m="http://schemas.openxmlformats.org/officeDocument/2006/math">
                    <m:r>
                      <a:rPr lang="en-US" altLang="ko-KR" b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 </m:t>
                    </m:r>
                    <m:acc>
                      <m:accPr>
                        <m:chr m:val="̇"/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𝑓𝑐</m:t>
                            </m:r>
                          </m:sub>
                        </m:sSub>
                      </m:e>
                    </m:acc>
                    <m:r>
                      <a:rPr lang="en-US" altLang="ko-KR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−10</m:t>
                    </m:r>
                    <m:r>
                      <a:rPr lang="en-US" altLang="ko-KR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begChr m:val="|"/>
                        <m:endChr m:val="|"/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𝑆𝑂𝐶</m:t>
                        </m:r>
                        <m:r>
                          <a:rPr lang="en-US" altLang="ko-K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−0.6</m:t>
                        </m:r>
                      </m:e>
                    </m:d>
                  </m:oMath>
                </a14:m>
                <a:r>
                  <a:rPr lang="ko-KR" altLang="en-US" dirty="0">
                    <a:solidFill>
                      <a:schemeClr val="tx1"/>
                    </a:solidFill>
                  </a:rPr>
                  <a:t> </a:t>
                </a:r>
                <a:r>
                  <a:rPr lang="ko-KR" altLang="en-US" dirty="0" smtClean="0">
                    <a:solidFill>
                      <a:schemeClr val="tx1"/>
                    </a:solidFill>
                  </a:rPr>
                  <a:t> </a:t>
                </a:r>
                <a:endParaRPr lang="en-US" altLang="ko-KR" dirty="0">
                  <a:solidFill>
                    <a:schemeClr val="tx1"/>
                  </a:solidFill>
                </a:endParaRP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>
                    <a:solidFill>
                      <a:schemeClr val="tx1"/>
                    </a:solidFill>
                  </a:rPr>
                  <a:t>State = [</a:t>
                </a:r>
                <a:r>
                  <a:rPr lang="en-US" altLang="ko-KR" dirty="0" err="1">
                    <a:solidFill>
                      <a:schemeClr val="tx1"/>
                    </a:solidFill>
                  </a:rPr>
                  <a:t>power_out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 / 1000, SOC-0.6, </a:t>
                </a:r>
                <a:r>
                  <a:rPr lang="en-US" altLang="ko-KR" dirty="0" err="1">
                    <a:solidFill>
                      <a:schemeClr val="tx1"/>
                    </a:solidFill>
                  </a:rPr>
                  <a:t>j_min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, </a:t>
                </a:r>
                <a:r>
                  <a:rPr lang="en-US" altLang="ko-KR" dirty="0" err="1">
                    <a:solidFill>
                      <a:schemeClr val="tx1"/>
                    </a:solidFill>
                  </a:rPr>
                  <a:t>j_max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]</a:t>
                </a:r>
              </a:p>
              <a:p>
                <a:pPr lvl="1"/>
                <a:endParaRPr lang="en-US" altLang="ko-KR" b="1" dirty="0">
                  <a:solidFill>
                    <a:srgbClr val="FF0000"/>
                  </a:solidFill>
                </a:endParaRPr>
              </a:p>
              <a:p>
                <a:pPr marL="285750" indent="-285750">
                  <a:buFontTx/>
                  <a:buChar char="-"/>
                </a:pPr>
                <a:r>
                  <a:rPr lang="ko-KR" altLang="en-US" dirty="0"/>
                  <a:t>표준모델 </a:t>
                </a:r>
                <a:r>
                  <a:rPr lang="en-US" altLang="ko-KR" dirty="0" smtClean="0"/>
                  <a:t>2:</a:t>
                </a:r>
                <a:endParaRPr lang="en-US" altLang="ko-KR" dirty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DDPG1  </a:t>
                </a:r>
                <a:endParaRPr lang="en-US" altLang="ko-KR" dirty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/>
                  <a:t>R = 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</a:rPr>
                      <m:t>− </m:t>
                    </m:r>
                    <m:acc>
                      <m:accPr>
                        <m:chr m:val="̇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𝑓𝑐</m:t>
                            </m:r>
                          </m:sub>
                        </m:sSub>
                      </m:e>
                    </m:acc>
                    <m:r>
                      <a:rPr lang="en-US" altLang="ko-KR" i="1">
                        <a:latin typeface="Cambria Math" panose="02040503050406030204" pitchFamily="18" charset="0"/>
                      </a:rPr>
                      <m:t> −10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begChr m:val="|"/>
                        <m:endChr m:val="|"/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𝑆𝑂𝐶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−0.6</m:t>
                        </m:r>
                      </m:e>
                    </m:d>
                  </m:oMath>
                </a14:m>
                <a:r>
                  <a:rPr lang="ko-KR" altLang="en-US" dirty="0"/>
                  <a:t>  </a:t>
                </a:r>
                <a:endParaRPr lang="en-US" altLang="ko-KR" dirty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/>
                  <a:t>State = [</a:t>
                </a:r>
                <a:r>
                  <a:rPr lang="en-US" altLang="ko-KR" dirty="0" err="1"/>
                  <a:t>power_out</a:t>
                </a:r>
                <a:r>
                  <a:rPr lang="en-US" altLang="ko-KR" dirty="0"/>
                  <a:t> / 1000, SOC-0.6, </a:t>
                </a:r>
                <a:r>
                  <a:rPr lang="en-US" altLang="ko-KR" dirty="0" err="1"/>
                  <a:t>j_min</a:t>
                </a:r>
                <a:r>
                  <a:rPr lang="en-US" altLang="ko-KR" dirty="0"/>
                  <a:t>, </a:t>
                </a:r>
                <a:r>
                  <a:rPr lang="en-US" altLang="ko-KR" dirty="0" err="1"/>
                  <a:t>j_max</a:t>
                </a:r>
                <a:r>
                  <a:rPr lang="en-US" altLang="ko-KR" dirty="0" smtClean="0"/>
                  <a:t>]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Batch Normalization </a:t>
                </a:r>
                <a:r>
                  <a:rPr lang="ko-KR" altLang="en-US" dirty="0" smtClean="0"/>
                  <a:t>적용함 </a:t>
                </a:r>
                <a:endParaRPr lang="en-US" altLang="ko-KR" dirty="0"/>
              </a:p>
              <a:p>
                <a:pPr marL="742950" lvl="1" indent="-285750">
                  <a:buFontTx/>
                  <a:buChar char="-"/>
                </a:pPr>
                <a:endParaRPr lang="en-US" altLang="ko-KR" b="1" dirty="0" smtClean="0">
                  <a:solidFill>
                    <a:srgbClr val="FF0000"/>
                  </a:solidFill>
                </a:endParaRPr>
              </a:p>
              <a:p>
                <a:pPr marL="285750" indent="-285750">
                  <a:buFontTx/>
                  <a:buChar char="-"/>
                </a:pPr>
                <a:endParaRPr lang="en-US" altLang="ko-KR" b="1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59832"/>
                <a:ext cx="11000874" cy="5145063"/>
              </a:xfrm>
              <a:prstGeom prst="rect">
                <a:avLst/>
              </a:prstGeom>
              <a:blipFill>
                <a:blip r:embed="rId2"/>
                <a:stretch>
                  <a:fillRect l="-610" t="-106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7850659" y="3847697"/>
            <a:ext cx="2553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학습 진행 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850659" y="5425243"/>
            <a:ext cx="2553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학습 진행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455377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Generalization </a:t>
            </a:r>
            <a:r>
              <a:rPr lang="ko-KR" altLang="en-US" dirty="0" smtClean="0">
                <a:solidFill>
                  <a:srgbClr val="FF0000"/>
                </a:solidFill>
              </a:rPr>
              <a:t>실험 </a:t>
            </a:r>
            <a:r>
              <a:rPr lang="en-US" altLang="ko-KR" dirty="0" smtClean="0">
                <a:solidFill>
                  <a:srgbClr val="FF0000"/>
                </a:solidFill>
              </a:rPr>
              <a:t>1 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endParaRPr lang="ko-KR" alt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38200" y="1459832"/>
                <a:ext cx="11000874" cy="48680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ko-KR" altLang="en-US" dirty="0" smtClean="0">
                    <a:solidFill>
                      <a:schemeClr val="tx1"/>
                    </a:solidFill>
                  </a:rPr>
                  <a:t>표준모델 </a:t>
                </a:r>
                <a:r>
                  <a:rPr lang="en-US" altLang="ko-KR" dirty="0"/>
                  <a:t>3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:</a:t>
                </a:r>
                <a:endParaRPr lang="en-US" altLang="ko-KR" dirty="0">
                  <a:solidFill>
                    <a:schemeClr val="tx1"/>
                  </a:solidFill>
                </a:endParaRP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>
                    <a:solidFill>
                      <a:schemeClr val="tx1"/>
                    </a:solidFill>
                  </a:rPr>
                  <a:t>DD</a:t>
                </a:r>
                <a:r>
                  <a:rPr lang="en-US" altLang="ko-KR" dirty="0" smtClean="0"/>
                  <a:t>PG2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  </a:t>
                </a:r>
                <a:endParaRPr lang="en-US" altLang="ko-KR" dirty="0">
                  <a:solidFill>
                    <a:schemeClr val="tx1"/>
                  </a:solidFill>
                </a:endParaRP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>
                    <a:solidFill>
                      <a:schemeClr val="tx1"/>
                    </a:solidFill>
                  </a:rPr>
                  <a:t>R 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=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− </m:t>
                    </m:r>
                    <m:acc>
                      <m:accPr>
                        <m:chr m:val="̇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𝑓𝑐</m:t>
                            </m:r>
                          </m:sub>
                        </m:sSub>
                      </m:e>
                    </m:acc>
                    <m:r>
                      <a:rPr lang="en-US" altLang="ko-KR" i="1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10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begChr m:val="|"/>
                        <m:endChr m:val="|"/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𝑆𝑂𝐶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−0.6</m:t>
                        </m:r>
                      </m:e>
                    </m:d>
                  </m:oMath>
                </a14:m>
                <a:endParaRPr lang="en-US" altLang="ko-KR" dirty="0">
                  <a:solidFill>
                    <a:schemeClr val="tx1"/>
                  </a:solidFill>
                </a:endParaRP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>
                    <a:solidFill>
                      <a:schemeClr val="tx1"/>
                    </a:solidFill>
                  </a:rPr>
                  <a:t>State = 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[norm(</a:t>
                </a:r>
                <a:r>
                  <a:rPr lang="en-US" altLang="ko-KR" dirty="0" err="1" smtClean="0">
                    <a:solidFill>
                      <a:schemeClr val="tx1"/>
                    </a:solidFill>
                  </a:rPr>
                  <a:t>power_out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/ 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1000), 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SOC-0.6, </a:t>
                </a:r>
                <a:r>
                  <a:rPr lang="en-US" altLang="ko-KR" dirty="0" err="1">
                    <a:solidFill>
                      <a:schemeClr val="tx1"/>
                    </a:solidFill>
                  </a:rPr>
                  <a:t>j_min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, </a:t>
                </a:r>
                <a:r>
                  <a:rPr lang="en-US" altLang="ko-KR" dirty="0" err="1">
                    <a:solidFill>
                      <a:schemeClr val="tx1"/>
                    </a:solidFill>
                  </a:rPr>
                  <a:t>j_max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]</a:t>
                </a:r>
              </a:p>
              <a:p>
                <a:pPr lvl="1"/>
                <a:endParaRPr lang="en-US" altLang="ko-KR" dirty="0">
                  <a:solidFill>
                    <a:schemeClr val="tx1"/>
                  </a:solidFill>
                </a:endParaRPr>
              </a:p>
              <a:p>
                <a:pPr marL="285750" indent="-285750">
                  <a:buFontTx/>
                  <a:buChar char="-"/>
                </a:pPr>
                <a:r>
                  <a:rPr lang="ko-KR" altLang="en-US" dirty="0"/>
                  <a:t>표준모델 </a:t>
                </a:r>
                <a:r>
                  <a:rPr lang="en-US" altLang="ko-KR" dirty="0"/>
                  <a:t>4</a:t>
                </a:r>
                <a:r>
                  <a:rPr lang="en-US" altLang="ko-KR" dirty="0" smtClean="0"/>
                  <a:t>:</a:t>
                </a:r>
                <a:endParaRPr lang="en-US" altLang="ko-KR" dirty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DDPG3  </a:t>
                </a:r>
                <a:endParaRPr lang="en-US" altLang="ko-KR" dirty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/>
                  <a:t>R =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</a:rPr>
                      <m:t>  − </m:t>
                    </m:r>
                    <m:acc>
                      <m:accPr>
                        <m:chr m:val="̇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𝑓𝑐</m:t>
                            </m:r>
                          </m:sub>
                        </m:sSub>
                      </m:e>
                    </m:acc>
                    <m:r>
                      <a:rPr lang="en-US" altLang="ko-KR" i="1">
                        <a:latin typeface="Cambria Math" panose="02040503050406030204" pitchFamily="18" charset="0"/>
                      </a:rPr>
                      <m:t> −30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×(∆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𝑆𝑂𝐶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)×</m:t>
                    </m:r>
                    <m:d>
                      <m:dPr>
                        <m:begChr m:val="|"/>
                        <m:endChr m:val="|"/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𝑆𝑂𝐶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−0.6</m:t>
                        </m:r>
                      </m:e>
                    </m:d>
                  </m:oMath>
                </a14:m>
                <a:endParaRPr lang="en-US" altLang="ko-KR" dirty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/>
                  <a:t>State = [</a:t>
                </a:r>
                <a:r>
                  <a:rPr lang="en-US" altLang="ko-KR" dirty="0" err="1"/>
                  <a:t>power_out</a:t>
                </a:r>
                <a:r>
                  <a:rPr lang="en-US" altLang="ko-KR" dirty="0"/>
                  <a:t> / 1000, SOC-0.6, </a:t>
                </a:r>
                <a:r>
                  <a:rPr lang="en-US" altLang="ko-KR" dirty="0" err="1"/>
                  <a:t>j_min</a:t>
                </a:r>
                <a:r>
                  <a:rPr lang="en-US" altLang="ko-KR" dirty="0"/>
                  <a:t>, </a:t>
                </a:r>
                <a:r>
                  <a:rPr lang="en-US" altLang="ko-KR" dirty="0" err="1"/>
                  <a:t>j_max</a:t>
                </a:r>
                <a:r>
                  <a:rPr lang="en-US" altLang="ko-KR" dirty="0"/>
                  <a:t>]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Batch Normalization </a:t>
                </a:r>
                <a:r>
                  <a:rPr lang="ko-KR" altLang="en-US" dirty="0" smtClean="0"/>
                  <a:t>적용함 </a:t>
                </a:r>
                <a:endParaRPr lang="en-US" altLang="ko-KR" dirty="0" smtClean="0"/>
              </a:p>
              <a:p>
                <a:pPr lvl="1"/>
                <a:endParaRPr lang="en-US" altLang="ko-KR" b="1" dirty="0">
                  <a:solidFill>
                    <a:srgbClr val="FF0000"/>
                  </a:solidFill>
                </a:endParaRPr>
              </a:p>
              <a:p>
                <a:pPr marL="285750" indent="-285750">
                  <a:buFontTx/>
                  <a:buChar char="-"/>
                </a:pPr>
                <a:r>
                  <a:rPr lang="ko-KR" altLang="en-US" dirty="0"/>
                  <a:t>표준모델 </a:t>
                </a:r>
                <a:r>
                  <a:rPr lang="en-US" altLang="ko-KR" dirty="0"/>
                  <a:t>5</a:t>
                </a:r>
                <a:r>
                  <a:rPr lang="en-US" altLang="ko-KR" dirty="0" smtClean="0"/>
                  <a:t>:</a:t>
                </a:r>
                <a:endParaRPr lang="en-US" altLang="ko-KR" dirty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DDPG4  </a:t>
                </a:r>
                <a:endParaRPr lang="en-US" altLang="ko-KR" dirty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/>
                  <a:t>R =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</a:rPr>
                      <m:t>  − </m:t>
                    </m:r>
                    <m:acc>
                      <m:accPr>
                        <m:chr m:val="̇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𝑓𝑐</m:t>
                            </m:r>
                          </m:sub>
                        </m:sSub>
                      </m:e>
                    </m:acc>
                    <m:r>
                      <a:rPr lang="en-US" altLang="ko-KR" i="1">
                        <a:latin typeface="Cambria Math" panose="02040503050406030204" pitchFamily="18" charset="0"/>
                      </a:rPr>
                      <m:t> −30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×(∆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𝑆𝑂𝐶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)×</m:t>
                    </m:r>
                    <m:d>
                      <m:dPr>
                        <m:begChr m:val="|"/>
                        <m:endChr m:val="|"/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𝑆𝑂𝐶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−0.6</m:t>
                        </m:r>
                      </m:e>
                    </m:d>
                  </m:oMath>
                </a14:m>
                <a:endParaRPr lang="en-US" altLang="ko-KR" dirty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/>
                  <a:t>State = </a:t>
                </a:r>
                <a:r>
                  <a:rPr lang="en-US" altLang="ko-KR" dirty="0" smtClean="0"/>
                  <a:t>[norm(</a:t>
                </a:r>
                <a:r>
                  <a:rPr lang="en-US" altLang="ko-KR" dirty="0" err="1" smtClean="0"/>
                  <a:t>power_out</a:t>
                </a:r>
                <a:r>
                  <a:rPr lang="en-US" altLang="ko-KR" dirty="0" smtClean="0"/>
                  <a:t> </a:t>
                </a:r>
                <a:r>
                  <a:rPr lang="en-US" altLang="ko-KR" dirty="0"/>
                  <a:t>/ </a:t>
                </a:r>
                <a:r>
                  <a:rPr lang="en-US" altLang="ko-KR" dirty="0" smtClean="0"/>
                  <a:t>1000), </a:t>
                </a:r>
                <a:r>
                  <a:rPr lang="en-US" altLang="ko-KR" dirty="0"/>
                  <a:t>SOC-0.6, </a:t>
                </a:r>
                <a:r>
                  <a:rPr lang="en-US" altLang="ko-KR" dirty="0" err="1"/>
                  <a:t>j_min</a:t>
                </a:r>
                <a:r>
                  <a:rPr lang="en-US" altLang="ko-KR" dirty="0"/>
                  <a:t>, </a:t>
                </a:r>
                <a:r>
                  <a:rPr lang="en-US" altLang="ko-KR" dirty="0" err="1"/>
                  <a:t>j_max</a:t>
                </a:r>
                <a:r>
                  <a:rPr lang="en-US" altLang="ko-KR" dirty="0"/>
                  <a:t>]</a:t>
                </a:r>
              </a:p>
              <a:p>
                <a:pPr marL="742950" lvl="1" indent="-285750">
                  <a:buFontTx/>
                  <a:buChar char="-"/>
                </a:pPr>
                <a:endParaRPr lang="en-US" altLang="ko-KR" b="1" dirty="0" smtClean="0">
                  <a:solidFill>
                    <a:srgbClr val="FF0000"/>
                  </a:solidFill>
                </a:endParaRPr>
              </a:p>
              <a:p>
                <a:pPr marL="285750" indent="-285750">
                  <a:buFontTx/>
                  <a:buChar char="-"/>
                </a:pPr>
                <a:endParaRPr lang="en-US" altLang="ko-KR" b="1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59832"/>
                <a:ext cx="11000874" cy="4868064"/>
              </a:xfrm>
              <a:prstGeom prst="rect">
                <a:avLst/>
              </a:prstGeom>
              <a:blipFill>
                <a:blip r:embed="rId2"/>
                <a:stretch>
                  <a:fillRect l="-610" t="-11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8303740" y="2072443"/>
            <a:ext cx="2553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학습 진행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03740" y="3709198"/>
            <a:ext cx="2553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학습 진행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329944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Generalization </a:t>
            </a:r>
            <a:r>
              <a:rPr lang="ko-KR" altLang="en-US" dirty="0" smtClean="0">
                <a:solidFill>
                  <a:srgbClr val="FF0000"/>
                </a:solidFill>
              </a:rPr>
              <a:t>실험 </a:t>
            </a:r>
            <a:r>
              <a:rPr lang="en-US" altLang="ko-KR" dirty="0" smtClean="0">
                <a:solidFill>
                  <a:srgbClr val="FF0000"/>
                </a:solidFill>
              </a:rPr>
              <a:t>1 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endParaRPr lang="ko-KR" alt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38200" y="1459832"/>
                <a:ext cx="11000874" cy="37378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/>
                <a:endParaRPr lang="en-US" altLang="ko-KR" dirty="0">
                  <a:solidFill>
                    <a:schemeClr val="tx1"/>
                  </a:solidFill>
                </a:endParaRPr>
              </a:p>
              <a:p>
                <a:pPr marL="285750" indent="-285750">
                  <a:buFontTx/>
                  <a:buChar char="-"/>
                </a:pPr>
                <a:r>
                  <a:rPr lang="ko-KR" altLang="en-US" dirty="0"/>
                  <a:t>표준모델 </a:t>
                </a:r>
                <a:r>
                  <a:rPr lang="en-US" altLang="ko-KR" dirty="0"/>
                  <a:t>6</a:t>
                </a:r>
                <a:r>
                  <a:rPr lang="en-US" altLang="ko-KR" dirty="0" smtClean="0"/>
                  <a:t>:</a:t>
                </a:r>
                <a:endParaRPr lang="en-US" altLang="ko-KR" dirty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DDPG5  </a:t>
                </a:r>
                <a:endParaRPr lang="en-US" altLang="ko-KR" dirty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/>
                  <a:t>R =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</a:rPr>
                      <m:t>  − </m:t>
                    </m:r>
                    <m:acc>
                      <m:accPr>
                        <m:chr m:val="̇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𝑓𝑐</m:t>
                            </m:r>
                          </m:sub>
                        </m:sSub>
                      </m:e>
                    </m:acc>
                    <m:r>
                      <a:rPr lang="en-US" altLang="ko-KR" i="1">
                        <a:latin typeface="Cambria Math" panose="02040503050406030204" pitchFamily="18" charset="0"/>
                      </a:rPr>
                      <m:t> −30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×(∆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𝑆𝑂𝐶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)×</m:t>
                    </m:r>
                    <m:d>
                      <m:dPr>
                        <m:begChr m:val="|"/>
                        <m:endChr m:val="|"/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𝑆𝑂𝐶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−0.6</m:t>
                        </m:r>
                      </m:e>
                    </m:d>
                  </m:oMath>
                </a14:m>
                <a:endParaRPr lang="en-US" altLang="ko-KR" dirty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/>
                  <a:t>State = [</a:t>
                </a:r>
                <a:r>
                  <a:rPr lang="en-US" altLang="ko-KR" dirty="0" err="1"/>
                  <a:t>power_out</a:t>
                </a:r>
                <a:r>
                  <a:rPr lang="en-US" altLang="ko-KR" dirty="0"/>
                  <a:t> / 1000, SOC-0.6</a:t>
                </a:r>
                <a:r>
                  <a:rPr lang="en-US" altLang="ko-KR" dirty="0" smtClean="0"/>
                  <a:t>, 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(SOC – 0.6)^2</a:t>
                </a:r>
                <a:r>
                  <a:rPr lang="en-US" altLang="ko-KR" dirty="0" smtClean="0"/>
                  <a:t>, </a:t>
                </a:r>
                <a:r>
                  <a:rPr lang="en-US" altLang="ko-KR" dirty="0" err="1" smtClean="0"/>
                  <a:t>j_min</a:t>
                </a:r>
                <a:r>
                  <a:rPr lang="en-US" altLang="ko-KR" dirty="0"/>
                  <a:t>, </a:t>
                </a:r>
                <a:r>
                  <a:rPr lang="en-US" altLang="ko-KR" dirty="0" err="1"/>
                  <a:t>j_max</a:t>
                </a:r>
                <a:r>
                  <a:rPr lang="en-US" altLang="ko-KR" dirty="0"/>
                  <a:t>]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Batch Normalization </a:t>
                </a:r>
                <a:r>
                  <a:rPr lang="ko-KR" altLang="en-US" dirty="0" smtClean="0"/>
                  <a:t>적용함 </a:t>
                </a:r>
                <a:endParaRPr lang="en-US" altLang="ko-KR" dirty="0" smtClean="0"/>
              </a:p>
              <a:p>
                <a:pPr lvl="1"/>
                <a:endParaRPr lang="en-US" altLang="ko-KR" b="1" dirty="0">
                  <a:solidFill>
                    <a:srgbClr val="FF0000"/>
                  </a:solidFill>
                </a:endParaRPr>
              </a:p>
              <a:p>
                <a:pPr marL="285750" indent="-285750">
                  <a:buFontTx/>
                  <a:buChar char="-"/>
                </a:pPr>
                <a:r>
                  <a:rPr lang="ko-KR" altLang="en-US" dirty="0" smtClean="0"/>
                  <a:t>표준모델 </a:t>
                </a:r>
                <a:r>
                  <a:rPr lang="en-US" altLang="ko-KR" dirty="0"/>
                  <a:t>7</a:t>
                </a:r>
                <a:r>
                  <a:rPr lang="en-US" altLang="ko-KR" dirty="0" smtClean="0"/>
                  <a:t>:</a:t>
                </a:r>
                <a:endParaRPr lang="en-US" altLang="ko-KR" dirty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DDPG6  </a:t>
                </a:r>
                <a:endParaRPr lang="en-US" altLang="ko-KR" dirty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/>
                  <a:t>R =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</a:rPr>
                      <m:t>  − </m:t>
                    </m:r>
                    <m:acc>
                      <m:accPr>
                        <m:chr m:val="̇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𝑓𝑐</m:t>
                            </m:r>
                          </m:sub>
                        </m:sSub>
                      </m:e>
                    </m:acc>
                    <m:r>
                      <a:rPr lang="en-US" altLang="ko-KR" i="1">
                        <a:latin typeface="Cambria Math" panose="02040503050406030204" pitchFamily="18" charset="0"/>
                      </a:rPr>
                      <m:t> −30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×(∆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𝑆𝑂𝐶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)×</m:t>
                    </m:r>
                    <m:d>
                      <m:dPr>
                        <m:begChr m:val="|"/>
                        <m:endChr m:val="|"/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𝑆𝑂𝐶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−0.6</m:t>
                        </m:r>
                      </m:e>
                    </m:d>
                  </m:oMath>
                </a14:m>
                <a:endParaRPr lang="en-US" altLang="ko-KR" dirty="0" smtClean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State </a:t>
                </a:r>
                <a:r>
                  <a:rPr lang="en-US" altLang="ko-KR" dirty="0"/>
                  <a:t>= </a:t>
                </a:r>
                <a:r>
                  <a:rPr lang="en-US" altLang="ko-KR" dirty="0" smtClean="0"/>
                  <a:t>[norm(</a:t>
                </a:r>
                <a:r>
                  <a:rPr lang="en-US" altLang="ko-KR" dirty="0" err="1" smtClean="0"/>
                  <a:t>power_out</a:t>
                </a:r>
                <a:r>
                  <a:rPr lang="en-US" altLang="ko-KR" dirty="0" smtClean="0"/>
                  <a:t> </a:t>
                </a:r>
                <a:r>
                  <a:rPr lang="en-US" altLang="ko-KR" dirty="0"/>
                  <a:t>/ </a:t>
                </a:r>
                <a:r>
                  <a:rPr lang="en-US" altLang="ko-KR" dirty="0" smtClean="0"/>
                  <a:t>1000), </a:t>
                </a:r>
                <a:r>
                  <a:rPr lang="en-US" altLang="ko-KR" dirty="0"/>
                  <a:t>SOC-0.6</a:t>
                </a:r>
                <a:r>
                  <a:rPr lang="en-US" altLang="ko-KR" dirty="0" smtClean="0"/>
                  <a:t>, 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(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SOC – 0.6)^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2,</a:t>
                </a:r>
                <a:r>
                  <a:rPr lang="en-US" altLang="ko-KR" dirty="0" smtClean="0"/>
                  <a:t> </a:t>
                </a:r>
                <a:r>
                  <a:rPr lang="en-US" altLang="ko-KR" dirty="0" err="1"/>
                  <a:t>j_min</a:t>
                </a:r>
                <a:r>
                  <a:rPr lang="en-US" altLang="ko-KR" dirty="0"/>
                  <a:t>, </a:t>
                </a:r>
                <a:r>
                  <a:rPr lang="en-US" altLang="ko-KR" dirty="0" err="1"/>
                  <a:t>j_max</a:t>
                </a:r>
                <a:r>
                  <a:rPr lang="en-US" altLang="ko-KR" dirty="0"/>
                  <a:t>]</a:t>
                </a:r>
              </a:p>
              <a:p>
                <a:pPr marL="742950" lvl="1" indent="-285750">
                  <a:buFontTx/>
                  <a:buChar char="-"/>
                </a:pPr>
                <a:endParaRPr lang="en-US" altLang="ko-KR" b="1" dirty="0" smtClean="0">
                  <a:solidFill>
                    <a:srgbClr val="FF0000"/>
                  </a:solidFill>
                </a:endParaRPr>
              </a:p>
              <a:p>
                <a:pPr marL="285750" indent="-285750">
                  <a:buFontTx/>
                  <a:buChar char="-"/>
                </a:pPr>
                <a:endParaRPr lang="en-US" altLang="ko-KR" b="1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59832"/>
                <a:ext cx="11000874" cy="3737818"/>
              </a:xfrm>
              <a:prstGeom prst="rect">
                <a:avLst/>
              </a:prstGeom>
              <a:blipFill>
                <a:blip r:embed="rId2"/>
                <a:stretch>
                  <a:fillRect l="-61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9638270" y="2600729"/>
            <a:ext cx="2553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학습 진행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409411" y="4839266"/>
            <a:ext cx="442966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실패임 </a:t>
            </a:r>
            <a:r>
              <a:rPr lang="en-US" altLang="ko-KR" b="1" dirty="0" smtClean="0">
                <a:solidFill>
                  <a:srgbClr val="FF0000"/>
                </a:solidFill>
              </a:rPr>
              <a:t>…. </a:t>
            </a:r>
          </a:p>
          <a:p>
            <a:endParaRPr lang="en-US" altLang="ko-KR" b="1" dirty="0">
              <a:solidFill>
                <a:srgbClr val="FF0000"/>
              </a:solidFill>
            </a:endParaRPr>
          </a:p>
          <a:p>
            <a:r>
              <a:rPr lang="ko-KR" altLang="en-US" b="1" dirty="0" smtClean="0">
                <a:solidFill>
                  <a:srgbClr val="FF0000"/>
                </a:solidFill>
              </a:rPr>
              <a:t>여타의 다른 사이클에 대해서도 학습을 진행할 필요성이 있음</a:t>
            </a:r>
            <a:r>
              <a:rPr lang="en-US" altLang="ko-KR" b="1" dirty="0" smtClean="0">
                <a:solidFill>
                  <a:srgbClr val="FF0000"/>
                </a:solidFill>
              </a:rPr>
              <a:t>….</a:t>
            </a:r>
            <a:r>
              <a:rPr lang="ko-KR" altLang="en-US" b="1" dirty="0" smtClean="0">
                <a:solidFill>
                  <a:srgbClr val="FF0000"/>
                </a:solidFill>
              </a:rPr>
              <a:t>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endParaRPr lang="en-US" altLang="ko-KR" b="1" dirty="0">
              <a:solidFill>
                <a:srgbClr val="FF0000"/>
              </a:solidFill>
            </a:endParaRPr>
          </a:p>
          <a:p>
            <a:r>
              <a:rPr lang="ko-KR" altLang="en-US" b="1" dirty="0" err="1" smtClean="0">
                <a:solidFill>
                  <a:srgbClr val="FF0000"/>
                </a:solidFill>
              </a:rPr>
              <a:t>배치노멀라이재이션을</a:t>
            </a:r>
            <a:r>
              <a:rPr lang="ko-KR" altLang="en-US" b="1" dirty="0" smtClean="0">
                <a:solidFill>
                  <a:srgbClr val="FF0000"/>
                </a:solidFill>
              </a:rPr>
              <a:t> 할 때 큰 효과 </a:t>
            </a:r>
            <a:r>
              <a:rPr lang="en-US" altLang="ko-KR" b="1" dirty="0" smtClean="0">
                <a:solidFill>
                  <a:srgbClr val="FF0000"/>
                </a:solidFill>
              </a:rPr>
              <a:t/>
            </a:r>
            <a:br>
              <a:rPr lang="en-US" altLang="ko-KR" b="1" dirty="0" smtClean="0">
                <a:solidFill>
                  <a:srgbClr val="FF0000"/>
                </a:solidFill>
              </a:rPr>
            </a:br>
            <a:r>
              <a:rPr lang="ko-KR" altLang="en-US" b="1" dirty="0" smtClean="0">
                <a:solidFill>
                  <a:srgbClr val="FF0000"/>
                </a:solidFill>
              </a:rPr>
              <a:t>기대 가능 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881089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Generalization </a:t>
            </a:r>
            <a:r>
              <a:rPr lang="ko-KR" altLang="en-US" dirty="0" smtClean="0"/>
              <a:t>실험 </a:t>
            </a:r>
            <a:r>
              <a:rPr lang="en-US" altLang="ko-KR" dirty="0"/>
              <a:t>2</a:t>
            </a:r>
            <a:r>
              <a:rPr lang="en-US" altLang="ko-KR" dirty="0" smtClean="0"/>
              <a:t> 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38200" y="1459832"/>
                <a:ext cx="11000874" cy="48458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ko-KR" altLang="en-US" b="1" dirty="0" smtClean="0">
                    <a:solidFill>
                      <a:srgbClr val="FF0000"/>
                    </a:solidFill>
                  </a:rPr>
                  <a:t>표준모델 후보군 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: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ko-KR" altLang="en-US" b="1" dirty="0" smtClean="0">
                    <a:solidFill>
                      <a:srgbClr val="FF0000"/>
                    </a:solidFill>
                  </a:rPr>
                  <a:t>다수의 사이클 상에서 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Training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을 진행함 </a:t>
                </a:r>
                <a:endParaRPr lang="en-US" altLang="ko-KR" b="1" dirty="0" smtClean="0">
                  <a:solidFill>
                    <a:srgbClr val="FF0000"/>
                  </a:solidFill>
                </a:endParaRPr>
              </a:p>
              <a:p>
                <a:pPr marL="742950" lvl="1" indent="-285750">
                  <a:buFontTx/>
                  <a:buChar char="-"/>
                </a:pPr>
                <a:r>
                  <a:rPr lang="ko-KR" altLang="en-US" b="1" dirty="0" smtClean="0">
                    <a:solidFill>
                      <a:srgbClr val="FF0000"/>
                    </a:solidFill>
                  </a:rPr>
                  <a:t>셀 개수를 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100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개로 늘임 </a:t>
                </a:r>
                <a:endParaRPr lang="en-US" altLang="ko-KR" b="1" dirty="0" smtClean="0">
                  <a:solidFill>
                    <a:srgbClr val="FF0000"/>
                  </a:solidFill>
                </a:endParaRPr>
              </a:p>
              <a:p>
                <a:pPr marL="742950" lvl="1" indent="-285750">
                  <a:buFontTx/>
                  <a:buChar char="-"/>
                </a:pPr>
                <a:r>
                  <a:rPr lang="ko-KR" altLang="en-US" b="1" dirty="0" smtClean="0">
                    <a:solidFill>
                      <a:srgbClr val="FF0000"/>
                    </a:solidFill>
                  </a:rPr>
                  <a:t>배터리 모델은 </a:t>
                </a:r>
                <a:r>
                  <a:rPr lang="en-US" altLang="ko-KR" b="1" dirty="0">
                    <a:solidFill>
                      <a:srgbClr val="FF0000"/>
                    </a:solidFill>
                  </a:rPr>
                  <a:t>OC_SIM_DB_Bat_nimh_6_240_panasonic_MY01_Prius</a:t>
                </a:r>
                <a:endParaRPr lang="en-US" altLang="ko-KR" b="1" dirty="0" smtClean="0">
                  <a:solidFill>
                    <a:srgbClr val="FF0000"/>
                  </a:solidFill>
                </a:endParaRPr>
              </a:p>
              <a:p>
                <a:pPr marL="742950" lvl="1" indent="-285750">
                  <a:buFontTx/>
                  <a:buChar char="-"/>
                </a:pPr>
                <a:endParaRPr lang="en-US" altLang="ko-KR" b="1" dirty="0">
                  <a:solidFill>
                    <a:srgbClr val="FF0000"/>
                  </a:solidFill>
                </a:endParaRPr>
              </a:p>
              <a:p>
                <a:pPr marL="285750" indent="-285750">
                  <a:buFontTx/>
                  <a:buChar char="-"/>
                </a:pPr>
                <a:r>
                  <a:rPr lang="ko-KR" altLang="en-US" dirty="0" smtClean="0">
                    <a:solidFill>
                      <a:schemeClr val="tx1"/>
                    </a:solidFill>
                  </a:rPr>
                  <a:t>표준모델 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1:</a:t>
                </a:r>
                <a:endParaRPr lang="en-US" altLang="ko-KR" dirty="0">
                  <a:solidFill>
                    <a:schemeClr val="tx1"/>
                  </a:solidFill>
                </a:endParaRP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>
                    <a:solidFill>
                      <a:schemeClr val="tx1"/>
                    </a:solidFill>
                  </a:rPr>
                  <a:t>DDQN1  </a:t>
                </a:r>
                <a:endParaRPr lang="en-US" altLang="ko-KR" dirty="0">
                  <a:solidFill>
                    <a:schemeClr val="tx1"/>
                  </a:solidFill>
                </a:endParaRP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>
                    <a:solidFill>
                      <a:schemeClr val="tx1"/>
                    </a:solidFill>
                  </a:rPr>
                  <a:t>R 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= </a:t>
                </a:r>
                <a14:m>
                  <m:oMath xmlns:m="http://schemas.openxmlformats.org/officeDocument/2006/math">
                    <m:r>
                      <a:rPr lang="en-US" altLang="ko-KR" b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 </m:t>
                    </m:r>
                    <m:acc>
                      <m:accPr>
                        <m:chr m:val="̇"/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𝑓𝑐</m:t>
                            </m:r>
                          </m:sub>
                        </m:sSub>
                      </m:e>
                    </m:acc>
                    <m:r>
                      <a:rPr lang="en-US" altLang="ko-KR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−10</m:t>
                    </m:r>
                    <m:r>
                      <a:rPr lang="en-US" altLang="ko-KR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begChr m:val="|"/>
                        <m:endChr m:val="|"/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𝑆𝑂𝐶</m:t>
                        </m:r>
                        <m:r>
                          <a:rPr lang="en-US" altLang="ko-K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−0.6</m:t>
                        </m:r>
                      </m:e>
                    </m:d>
                  </m:oMath>
                </a14:m>
                <a:r>
                  <a:rPr lang="ko-KR" altLang="en-US" dirty="0">
                    <a:solidFill>
                      <a:schemeClr val="tx1"/>
                    </a:solidFill>
                  </a:rPr>
                  <a:t> </a:t>
                </a:r>
                <a:r>
                  <a:rPr lang="ko-KR" altLang="en-US" dirty="0" smtClean="0">
                    <a:solidFill>
                      <a:schemeClr val="tx1"/>
                    </a:solidFill>
                  </a:rPr>
                  <a:t> </a:t>
                </a:r>
                <a:endParaRPr lang="en-US" altLang="ko-KR" dirty="0">
                  <a:solidFill>
                    <a:schemeClr val="tx1"/>
                  </a:solidFill>
                </a:endParaRP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>
                    <a:solidFill>
                      <a:schemeClr val="tx1"/>
                    </a:solidFill>
                  </a:rPr>
                  <a:t>State = [</a:t>
                </a:r>
                <a:r>
                  <a:rPr lang="en-US" altLang="ko-KR" dirty="0" err="1">
                    <a:solidFill>
                      <a:schemeClr val="tx1"/>
                    </a:solidFill>
                  </a:rPr>
                  <a:t>power_out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 / 1000, SOC-0.6, </a:t>
                </a:r>
                <a:r>
                  <a:rPr lang="en-US" altLang="ko-KR" dirty="0" err="1">
                    <a:solidFill>
                      <a:schemeClr val="tx1"/>
                    </a:solidFill>
                  </a:rPr>
                  <a:t>j_min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, </a:t>
                </a:r>
                <a:r>
                  <a:rPr lang="en-US" altLang="ko-KR" dirty="0" err="1">
                    <a:solidFill>
                      <a:schemeClr val="tx1"/>
                    </a:solidFill>
                  </a:rPr>
                  <a:t>j_max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]</a:t>
                </a:r>
              </a:p>
              <a:p>
                <a:pPr lvl="1"/>
                <a:endParaRPr lang="en-US" altLang="ko-KR" b="1" dirty="0">
                  <a:solidFill>
                    <a:srgbClr val="FF0000"/>
                  </a:solidFill>
                </a:endParaRPr>
              </a:p>
              <a:p>
                <a:pPr marL="285750" indent="-285750">
                  <a:buFontTx/>
                  <a:buChar char="-"/>
                </a:pPr>
                <a:r>
                  <a:rPr lang="ko-KR" altLang="en-US" dirty="0"/>
                  <a:t>표준모델 </a:t>
                </a:r>
                <a:r>
                  <a:rPr lang="en-US" altLang="ko-KR" dirty="0" smtClean="0"/>
                  <a:t>2:</a:t>
                </a:r>
                <a:endParaRPr lang="en-US" altLang="ko-KR" dirty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DDPG1  </a:t>
                </a:r>
                <a:endParaRPr lang="en-US" altLang="ko-KR" dirty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/>
                  <a:t>R = 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</a:rPr>
                      <m:t>− </m:t>
                    </m:r>
                    <m:acc>
                      <m:accPr>
                        <m:chr m:val="̇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𝑓𝑐</m:t>
                            </m:r>
                          </m:sub>
                        </m:sSub>
                      </m:e>
                    </m:acc>
                    <m:r>
                      <a:rPr lang="en-US" altLang="ko-KR" i="1">
                        <a:latin typeface="Cambria Math" panose="02040503050406030204" pitchFamily="18" charset="0"/>
                      </a:rPr>
                      <m:t> −10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begChr m:val="|"/>
                        <m:endChr m:val="|"/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𝑆𝑂𝐶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−0.6</m:t>
                        </m:r>
                      </m:e>
                    </m:d>
                  </m:oMath>
                </a14:m>
                <a:r>
                  <a:rPr lang="ko-KR" altLang="en-US" dirty="0"/>
                  <a:t>  </a:t>
                </a:r>
                <a:endParaRPr lang="en-US" altLang="ko-KR" dirty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/>
                  <a:t>State = [</a:t>
                </a:r>
                <a:r>
                  <a:rPr lang="en-US" altLang="ko-KR" dirty="0" err="1"/>
                  <a:t>power_out</a:t>
                </a:r>
                <a:r>
                  <a:rPr lang="en-US" altLang="ko-KR" dirty="0"/>
                  <a:t> / 1000, SOC-0.6, </a:t>
                </a:r>
                <a:r>
                  <a:rPr lang="en-US" altLang="ko-KR" dirty="0" err="1"/>
                  <a:t>j_min</a:t>
                </a:r>
                <a:r>
                  <a:rPr lang="en-US" altLang="ko-KR" dirty="0"/>
                  <a:t>, </a:t>
                </a:r>
                <a:r>
                  <a:rPr lang="en-US" altLang="ko-KR" dirty="0" err="1"/>
                  <a:t>j_max</a:t>
                </a:r>
                <a:r>
                  <a:rPr lang="en-US" altLang="ko-KR" dirty="0" smtClean="0"/>
                  <a:t>]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Batch Normalization </a:t>
                </a:r>
                <a:r>
                  <a:rPr lang="ko-KR" altLang="en-US" dirty="0" smtClean="0"/>
                  <a:t>적용함 </a:t>
                </a:r>
                <a:endParaRPr lang="en-US" altLang="ko-KR" dirty="0"/>
              </a:p>
              <a:p>
                <a:pPr marL="742950" lvl="1" indent="-285750">
                  <a:buFontTx/>
                  <a:buChar char="-"/>
                </a:pPr>
                <a:endParaRPr lang="en-US" altLang="ko-KR" b="1" dirty="0" smtClean="0">
                  <a:solidFill>
                    <a:srgbClr val="FF0000"/>
                  </a:solidFill>
                </a:endParaRPr>
              </a:p>
              <a:p>
                <a:pPr marL="285750" indent="-285750">
                  <a:buFontTx/>
                  <a:buChar char="-"/>
                </a:pPr>
                <a:endParaRPr lang="en-US" altLang="ko-KR" b="1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59832"/>
                <a:ext cx="11000874" cy="4845814"/>
              </a:xfrm>
              <a:prstGeom prst="rect">
                <a:avLst/>
              </a:prstGeom>
              <a:blipFill>
                <a:blip r:embed="rId2"/>
                <a:stretch>
                  <a:fillRect l="-610" t="-113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7850659" y="3847697"/>
            <a:ext cx="2553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학습 진행 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850659" y="5425243"/>
            <a:ext cx="2553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학습 진행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66915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Generalization </a:t>
            </a:r>
            <a:r>
              <a:rPr lang="ko-KR" altLang="en-US" dirty="0" smtClean="0"/>
              <a:t>실험 </a:t>
            </a:r>
            <a:r>
              <a:rPr lang="en-US" altLang="ko-KR" dirty="0"/>
              <a:t>2</a:t>
            </a:r>
            <a:r>
              <a:rPr lang="en-US" altLang="ko-KR" dirty="0" smtClean="0"/>
              <a:t> 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38200" y="1459832"/>
                <a:ext cx="11000874" cy="48680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ko-KR" altLang="en-US" dirty="0" smtClean="0">
                    <a:solidFill>
                      <a:schemeClr val="tx1"/>
                    </a:solidFill>
                  </a:rPr>
                  <a:t>표준모델 </a:t>
                </a:r>
                <a:r>
                  <a:rPr lang="en-US" altLang="ko-KR" dirty="0"/>
                  <a:t>3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:</a:t>
                </a:r>
                <a:endParaRPr lang="en-US" altLang="ko-KR" dirty="0">
                  <a:solidFill>
                    <a:schemeClr val="tx1"/>
                  </a:solidFill>
                </a:endParaRP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>
                    <a:solidFill>
                      <a:schemeClr val="tx1"/>
                    </a:solidFill>
                  </a:rPr>
                  <a:t>DD</a:t>
                </a:r>
                <a:r>
                  <a:rPr lang="en-US" altLang="ko-KR" dirty="0" smtClean="0"/>
                  <a:t>PG2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  </a:t>
                </a:r>
                <a:endParaRPr lang="en-US" altLang="ko-KR" dirty="0">
                  <a:solidFill>
                    <a:schemeClr val="tx1"/>
                  </a:solidFill>
                </a:endParaRP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>
                    <a:solidFill>
                      <a:schemeClr val="tx1"/>
                    </a:solidFill>
                  </a:rPr>
                  <a:t>R 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=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− </m:t>
                    </m:r>
                    <m:acc>
                      <m:accPr>
                        <m:chr m:val="̇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𝑓𝑐</m:t>
                            </m:r>
                          </m:sub>
                        </m:sSub>
                      </m:e>
                    </m:acc>
                    <m:r>
                      <a:rPr lang="en-US" altLang="ko-KR" i="1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10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begChr m:val="|"/>
                        <m:endChr m:val="|"/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𝑆𝑂𝐶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−0.6</m:t>
                        </m:r>
                      </m:e>
                    </m:d>
                  </m:oMath>
                </a14:m>
                <a:endParaRPr lang="en-US" altLang="ko-KR" dirty="0">
                  <a:solidFill>
                    <a:schemeClr val="tx1"/>
                  </a:solidFill>
                </a:endParaRP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>
                    <a:solidFill>
                      <a:schemeClr val="tx1"/>
                    </a:solidFill>
                  </a:rPr>
                  <a:t>State = 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[norm(</a:t>
                </a:r>
                <a:r>
                  <a:rPr lang="en-US" altLang="ko-KR" dirty="0" err="1" smtClean="0">
                    <a:solidFill>
                      <a:schemeClr val="tx1"/>
                    </a:solidFill>
                  </a:rPr>
                  <a:t>power_out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/ 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1000), 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SOC-0.6, </a:t>
                </a:r>
                <a:r>
                  <a:rPr lang="en-US" altLang="ko-KR" dirty="0" err="1">
                    <a:solidFill>
                      <a:schemeClr val="tx1"/>
                    </a:solidFill>
                  </a:rPr>
                  <a:t>j_min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, </a:t>
                </a:r>
                <a:r>
                  <a:rPr lang="en-US" altLang="ko-KR" dirty="0" err="1">
                    <a:solidFill>
                      <a:schemeClr val="tx1"/>
                    </a:solidFill>
                  </a:rPr>
                  <a:t>j_max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]</a:t>
                </a:r>
              </a:p>
              <a:p>
                <a:pPr lvl="1"/>
                <a:endParaRPr lang="en-US" altLang="ko-KR" dirty="0">
                  <a:solidFill>
                    <a:schemeClr val="tx1"/>
                  </a:solidFill>
                </a:endParaRPr>
              </a:p>
              <a:p>
                <a:pPr marL="285750" indent="-285750">
                  <a:buFontTx/>
                  <a:buChar char="-"/>
                </a:pPr>
                <a:r>
                  <a:rPr lang="ko-KR" altLang="en-US" dirty="0"/>
                  <a:t>표준모델 </a:t>
                </a:r>
                <a:r>
                  <a:rPr lang="en-US" altLang="ko-KR" dirty="0"/>
                  <a:t>4</a:t>
                </a:r>
                <a:r>
                  <a:rPr lang="en-US" altLang="ko-KR" dirty="0" smtClean="0"/>
                  <a:t>:</a:t>
                </a:r>
                <a:endParaRPr lang="en-US" altLang="ko-KR" dirty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DDPG3  </a:t>
                </a:r>
                <a:endParaRPr lang="en-US" altLang="ko-KR" dirty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/>
                  <a:t>R =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</a:rPr>
                      <m:t>  − </m:t>
                    </m:r>
                    <m:acc>
                      <m:accPr>
                        <m:chr m:val="̇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𝑓𝑐</m:t>
                            </m:r>
                          </m:sub>
                        </m:sSub>
                      </m:e>
                    </m:acc>
                    <m:r>
                      <a:rPr lang="en-US" altLang="ko-KR" i="1">
                        <a:latin typeface="Cambria Math" panose="02040503050406030204" pitchFamily="18" charset="0"/>
                      </a:rPr>
                      <m:t> −30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×(∆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𝑆𝑂𝐶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)×</m:t>
                    </m:r>
                    <m:d>
                      <m:dPr>
                        <m:begChr m:val="|"/>
                        <m:endChr m:val="|"/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𝑆𝑂𝐶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−0.6</m:t>
                        </m:r>
                      </m:e>
                    </m:d>
                  </m:oMath>
                </a14:m>
                <a:endParaRPr lang="en-US" altLang="ko-KR" dirty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/>
                  <a:t>State = [</a:t>
                </a:r>
                <a:r>
                  <a:rPr lang="en-US" altLang="ko-KR" dirty="0" err="1"/>
                  <a:t>power_out</a:t>
                </a:r>
                <a:r>
                  <a:rPr lang="en-US" altLang="ko-KR" dirty="0"/>
                  <a:t> / 1000, SOC-0.6, </a:t>
                </a:r>
                <a:r>
                  <a:rPr lang="en-US" altLang="ko-KR" dirty="0" err="1"/>
                  <a:t>j_min</a:t>
                </a:r>
                <a:r>
                  <a:rPr lang="en-US" altLang="ko-KR" dirty="0"/>
                  <a:t>, </a:t>
                </a:r>
                <a:r>
                  <a:rPr lang="en-US" altLang="ko-KR" dirty="0" err="1"/>
                  <a:t>j_max</a:t>
                </a:r>
                <a:r>
                  <a:rPr lang="en-US" altLang="ko-KR" dirty="0"/>
                  <a:t>]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Batch Normalization </a:t>
                </a:r>
                <a:r>
                  <a:rPr lang="ko-KR" altLang="en-US" dirty="0" smtClean="0"/>
                  <a:t>적용함 </a:t>
                </a:r>
                <a:endParaRPr lang="en-US" altLang="ko-KR" dirty="0" smtClean="0"/>
              </a:p>
              <a:p>
                <a:pPr lvl="1"/>
                <a:endParaRPr lang="en-US" altLang="ko-KR" b="1" dirty="0">
                  <a:solidFill>
                    <a:srgbClr val="FF0000"/>
                  </a:solidFill>
                </a:endParaRPr>
              </a:p>
              <a:p>
                <a:pPr marL="285750" indent="-285750">
                  <a:buFontTx/>
                  <a:buChar char="-"/>
                </a:pPr>
                <a:r>
                  <a:rPr lang="ko-KR" altLang="en-US" dirty="0"/>
                  <a:t>표준모델 </a:t>
                </a:r>
                <a:r>
                  <a:rPr lang="en-US" altLang="ko-KR" dirty="0"/>
                  <a:t>5</a:t>
                </a:r>
                <a:r>
                  <a:rPr lang="en-US" altLang="ko-KR" dirty="0" smtClean="0"/>
                  <a:t>:</a:t>
                </a:r>
                <a:endParaRPr lang="en-US" altLang="ko-KR" dirty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DDPG4  </a:t>
                </a:r>
                <a:endParaRPr lang="en-US" altLang="ko-KR" dirty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/>
                  <a:t>R =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</a:rPr>
                      <m:t>  − </m:t>
                    </m:r>
                    <m:acc>
                      <m:accPr>
                        <m:chr m:val="̇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𝑓𝑐</m:t>
                            </m:r>
                          </m:sub>
                        </m:sSub>
                      </m:e>
                    </m:acc>
                    <m:r>
                      <a:rPr lang="en-US" altLang="ko-KR" i="1">
                        <a:latin typeface="Cambria Math" panose="02040503050406030204" pitchFamily="18" charset="0"/>
                      </a:rPr>
                      <m:t> −30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×(∆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𝑆𝑂𝐶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)×</m:t>
                    </m:r>
                    <m:d>
                      <m:dPr>
                        <m:begChr m:val="|"/>
                        <m:endChr m:val="|"/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𝑆𝑂𝐶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−0.6</m:t>
                        </m:r>
                      </m:e>
                    </m:d>
                  </m:oMath>
                </a14:m>
                <a:endParaRPr lang="en-US" altLang="ko-KR" dirty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/>
                  <a:t>State = </a:t>
                </a:r>
                <a:r>
                  <a:rPr lang="en-US" altLang="ko-KR" dirty="0" smtClean="0"/>
                  <a:t>[norm(</a:t>
                </a:r>
                <a:r>
                  <a:rPr lang="en-US" altLang="ko-KR" dirty="0" err="1" smtClean="0"/>
                  <a:t>power_out</a:t>
                </a:r>
                <a:r>
                  <a:rPr lang="en-US" altLang="ko-KR" dirty="0" smtClean="0"/>
                  <a:t> </a:t>
                </a:r>
                <a:r>
                  <a:rPr lang="en-US" altLang="ko-KR" dirty="0"/>
                  <a:t>/ </a:t>
                </a:r>
                <a:r>
                  <a:rPr lang="en-US" altLang="ko-KR" dirty="0" smtClean="0"/>
                  <a:t>1000), </a:t>
                </a:r>
                <a:r>
                  <a:rPr lang="en-US" altLang="ko-KR" dirty="0"/>
                  <a:t>SOC-0.6, </a:t>
                </a:r>
                <a:r>
                  <a:rPr lang="en-US" altLang="ko-KR" dirty="0" err="1"/>
                  <a:t>j_min</a:t>
                </a:r>
                <a:r>
                  <a:rPr lang="en-US" altLang="ko-KR" dirty="0"/>
                  <a:t>, </a:t>
                </a:r>
                <a:r>
                  <a:rPr lang="en-US" altLang="ko-KR" dirty="0" err="1"/>
                  <a:t>j_max</a:t>
                </a:r>
                <a:r>
                  <a:rPr lang="en-US" altLang="ko-KR" dirty="0"/>
                  <a:t>]</a:t>
                </a:r>
              </a:p>
              <a:p>
                <a:pPr marL="742950" lvl="1" indent="-285750">
                  <a:buFontTx/>
                  <a:buChar char="-"/>
                </a:pPr>
                <a:endParaRPr lang="en-US" altLang="ko-KR" b="1" dirty="0" smtClean="0">
                  <a:solidFill>
                    <a:srgbClr val="FF0000"/>
                  </a:solidFill>
                </a:endParaRPr>
              </a:p>
              <a:p>
                <a:pPr marL="285750" indent="-285750">
                  <a:buFontTx/>
                  <a:buChar char="-"/>
                </a:pPr>
                <a:endParaRPr lang="en-US" altLang="ko-KR" b="1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59832"/>
                <a:ext cx="11000874" cy="4868064"/>
              </a:xfrm>
              <a:prstGeom prst="rect">
                <a:avLst/>
              </a:prstGeom>
              <a:blipFill>
                <a:blip r:embed="rId2"/>
                <a:stretch>
                  <a:fillRect l="-610" t="-11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8303740" y="2072443"/>
            <a:ext cx="2553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학습 진행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03740" y="3709198"/>
            <a:ext cx="2553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학습 진행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372244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Generalization </a:t>
            </a:r>
            <a:r>
              <a:rPr lang="ko-KR" altLang="en-US" dirty="0" smtClean="0"/>
              <a:t>실험 </a:t>
            </a:r>
            <a:r>
              <a:rPr lang="en-US" altLang="ko-KR" dirty="0"/>
              <a:t>2</a:t>
            </a:r>
            <a:r>
              <a:rPr lang="en-US" altLang="ko-KR" dirty="0" smtClean="0"/>
              <a:t> 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38200" y="1459832"/>
                <a:ext cx="11000874" cy="37378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/>
                <a:endParaRPr lang="en-US" altLang="ko-KR" dirty="0">
                  <a:solidFill>
                    <a:schemeClr val="tx1"/>
                  </a:solidFill>
                </a:endParaRPr>
              </a:p>
              <a:p>
                <a:pPr marL="285750" indent="-285750">
                  <a:buFontTx/>
                  <a:buChar char="-"/>
                </a:pPr>
                <a:r>
                  <a:rPr lang="ko-KR" altLang="en-US" dirty="0"/>
                  <a:t>표준모델 </a:t>
                </a:r>
                <a:r>
                  <a:rPr lang="en-US" altLang="ko-KR" dirty="0"/>
                  <a:t>6</a:t>
                </a:r>
                <a:r>
                  <a:rPr lang="en-US" altLang="ko-KR" dirty="0" smtClean="0"/>
                  <a:t>:</a:t>
                </a:r>
                <a:endParaRPr lang="en-US" altLang="ko-KR" dirty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DDPG5  </a:t>
                </a:r>
                <a:endParaRPr lang="en-US" altLang="ko-KR" dirty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/>
                  <a:t>R =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</a:rPr>
                      <m:t>  − </m:t>
                    </m:r>
                    <m:acc>
                      <m:accPr>
                        <m:chr m:val="̇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𝑓𝑐</m:t>
                            </m:r>
                          </m:sub>
                        </m:sSub>
                      </m:e>
                    </m:acc>
                    <m:r>
                      <a:rPr lang="en-US" altLang="ko-KR" i="1">
                        <a:latin typeface="Cambria Math" panose="02040503050406030204" pitchFamily="18" charset="0"/>
                      </a:rPr>
                      <m:t> −30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×(∆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𝑆𝑂𝐶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)×</m:t>
                    </m:r>
                    <m:d>
                      <m:dPr>
                        <m:begChr m:val="|"/>
                        <m:endChr m:val="|"/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𝑆𝑂𝐶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−0.6</m:t>
                        </m:r>
                      </m:e>
                    </m:d>
                  </m:oMath>
                </a14:m>
                <a:endParaRPr lang="en-US" altLang="ko-KR" dirty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/>
                  <a:t>State = [</a:t>
                </a:r>
                <a:r>
                  <a:rPr lang="en-US" altLang="ko-KR" dirty="0" err="1"/>
                  <a:t>power_out</a:t>
                </a:r>
                <a:r>
                  <a:rPr lang="en-US" altLang="ko-KR" dirty="0"/>
                  <a:t> / 1000, SOC-0.6</a:t>
                </a:r>
                <a:r>
                  <a:rPr lang="en-US" altLang="ko-KR" dirty="0" smtClean="0"/>
                  <a:t>, 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(SOC – 0.6)^2</a:t>
                </a:r>
                <a:r>
                  <a:rPr lang="en-US" altLang="ko-KR" dirty="0" smtClean="0"/>
                  <a:t>, </a:t>
                </a:r>
                <a:r>
                  <a:rPr lang="en-US" altLang="ko-KR" dirty="0" err="1" smtClean="0"/>
                  <a:t>j_min</a:t>
                </a:r>
                <a:r>
                  <a:rPr lang="en-US" altLang="ko-KR" dirty="0"/>
                  <a:t>, </a:t>
                </a:r>
                <a:r>
                  <a:rPr lang="en-US" altLang="ko-KR" dirty="0" err="1"/>
                  <a:t>j_max</a:t>
                </a:r>
                <a:r>
                  <a:rPr lang="en-US" altLang="ko-KR" dirty="0"/>
                  <a:t>]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Batch Normalization </a:t>
                </a:r>
                <a:r>
                  <a:rPr lang="ko-KR" altLang="en-US" dirty="0" smtClean="0"/>
                  <a:t>적용함 </a:t>
                </a:r>
                <a:endParaRPr lang="en-US" altLang="ko-KR" dirty="0" smtClean="0"/>
              </a:p>
              <a:p>
                <a:pPr lvl="1"/>
                <a:endParaRPr lang="en-US" altLang="ko-KR" b="1" dirty="0">
                  <a:solidFill>
                    <a:srgbClr val="FF0000"/>
                  </a:solidFill>
                </a:endParaRPr>
              </a:p>
              <a:p>
                <a:pPr marL="285750" indent="-285750">
                  <a:buFontTx/>
                  <a:buChar char="-"/>
                </a:pPr>
                <a:r>
                  <a:rPr lang="ko-KR" altLang="en-US" dirty="0" smtClean="0"/>
                  <a:t>표준모델 </a:t>
                </a:r>
                <a:r>
                  <a:rPr lang="en-US" altLang="ko-KR" dirty="0"/>
                  <a:t>7</a:t>
                </a:r>
                <a:r>
                  <a:rPr lang="en-US" altLang="ko-KR" dirty="0" smtClean="0"/>
                  <a:t>:</a:t>
                </a:r>
                <a:endParaRPr lang="en-US" altLang="ko-KR" dirty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DDPG6  </a:t>
                </a:r>
                <a:endParaRPr lang="en-US" altLang="ko-KR" dirty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/>
                  <a:t>R =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</a:rPr>
                      <m:t>  − </m:t>
                    </m:r>
                    <m:acc>
                      <m:accPr>
                        <m:chr m:val="̇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𝑓𝑐</m:t>
                            </m:r>
                          </m:sub>
                        </m:sSub>
                      </m:e>
                    </m:acc>
                    <m:r>
                      <a:rPr lang="en-US" altLang="ko-KR" i="1">
                        <a:latin typeface="Cambria Math" panose="02040503050406030204" pitchFamily="18" charset="0"/>
                      </a:rPr>
                      <m:t> −30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×(∆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𝑆𝑂𝐶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)×</m:t>
                    </m:r>
                    <m:d>
                      <m:dPr>
                        <m:begChr m:val="|"/>
                        <m:endChr m:val="|"/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𝑆𝑂𝐶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−0.6</m:t>
                        </m:r>
                      </m:e>
                    </m:d>
                  </m:oMath>
                </a14:m>
                <a:endParaRPr lang="en-US" altLang="ko-KR" dirty="0" smtClean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State </a:t>
                </a:r>
                <a:r>
                  <a:rPr lang="en-US" altLang="ko-KR" dirty="0"/>
                  <a:t>= </a:t>
                </a:r>
                <a:r>
                  <a:rPr lang="en-US" altLang="ko-KR" dirty="0" smtClean="0"/>
                  <a:t>[norm(</a:t>
                </a:r>
                <a:r>
                  <a:rPr lang="en-US" altLang="ko-KR" dirty="0" err="1" smtClean="0"/>
                  <a:t>power_out</a:t>
                </a:r>
                <a:r>
                  <a:rPr lang="en-US" altLang="ko-KR" dirty="0" smtClean="0"/>
                  <a:t> </a:t>
                </a:r>
                <a:r>
                  <a:rPr lang="en-US" altLang="ko-KR" dirty="0"/>
                  <a:t>/ </a:t>
                </a:r>
                <a:r>
                  <a:rPr lang="en-US" altLang="ko-KR" dirty="0" smtClean="0"/>
                  <a:t>1000), </a:t>
                </a:r>
                <a:r>
                  <a:rPr lang="en-US" altLang="ko-KR" dirty="0"/>
                  <a:t>SOC-0.6</a:t>
                </a:r>
                <a:r>
                  <a:rPr lang="en-US" altLang="ko-KR" dirty="0" smtClean="0"/>
                  <a:t>, 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(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SOC – 0.6)^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2,</a:t>
                </a:r>
                <a:r>
                  <a:rPr lang="en-US" altLang="ko-KR" dirty="0" smtClean="0"/>
                  <a:t> </a:t>
                </a:r>
                <a:r>
                  <a:rPr lang="en-US" altLang="ko-KR" dirty="0" err="1"/>
                  <a:t>j_min</a:t>
                </a:r>
                <a:r>
                  <a:rPr lang="en-US" altLang="ko-KR" dirty="0"/>
                  <a:t>, </a:t>
                </a:r>
                <a:r>
                  <a:rPr lang="en-US" altLang="ko-KR" dirty="0" err="1"/>
                  <a:t>j_max</a:t>
                </a:r>
                <a:r>
                  <a:rPr lang="en-US" altLang="ko-KR" dirty="0"/>
                  <a:t>]</a:t>
                </a:r>
              </a:p>
              <a:p>
                <a:pPr marL="742950" lvl="1" indent="-285750">
                  <a:buFontTx/>
                  <a:buChar char="-"/>
                </a:pPr>
                <a:endParaRPr lang="en-US" altLang="ko-KR" b="1" dirty="0" smtClean="0">
                  <a:solidFill>
                    <a:srgbClr val="FF0000"/>
                  </a:solidFill>
                </a:endParaRPr>
              </a:p>
              <a:p>
                <a:pPr marL="285750" indent="-285750">
                  <a:buFontTx/>
                  <a:buChar char="-"/>
                </a:pPr>
                <a:endParaRPr lang="en-US" altLang="ko-KR" b="1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59832"/>
                <a:ext cx="11000874" cy="3737818"/>
              </a:xfrm>
              <a:prstGeom prst="rect">
                <a:avLst/>
              </a:prstGeom>
              <a:blipFill>
                <a:blip r:embed="rId2"/>
                <a:stretch>
                  <a:fillRect l="-61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9638270" y="2600729"/>
            <a:ext cx="2553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학습 진행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239328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Generalization </a:t>
            </a:r>
            <a:r>
              <a:rPr lang="ko-KR" altLang="en-US" dirty="0" smtClean="0">
                <a:solidFill>
                  <a:srgbClr val="FF0000"/>
                </a:solidFill>
              </a:rPr>
              <a:t>실험 </a:t>
            </a:r>
            <a:r>
              <a:rPr lang="en-US" altLang="ko-KR" dirty="0" smtClean="0">
                <a:solidFill>
                  <a:srgbClr val="FF0000"/>
                </a:solidFill>
              </a:rPr>
              <a:t>3 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endParaRPr lang="ko-KR" alt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38200" y="1459832"/>
                <a:ext cx="11000874" cy="62085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ko-KR" altLang="en-US" b="1" dirty="0" smtClean="0">
                    <a:solidFill>
                      <a:srgbClr val="FF0000"/>
                    </a:solidFill>
                  </a:rPr>
                  <a:t>표준모델 후보군 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: DDPG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ko-KR" altLang="en-US" b="1" dirty="0" smtClean="0">
                    <a:solidFill>
                      <a:srgbClr val="FF0000"/>
                    </a:solidFill>
                  </a:rPr>
                  <a:t>다수의 사이클 상에서 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Training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을 진행함 </a:t>
                </a:r>
                <a:endParaRPr lang="en-US" altLang="ko-KR" b="1" dirty="0" smtClean="0">
                  <a:solidFill>
                    <a:srgbClr val="FF0000"/>
                  </a:solidFill>
                </a:endParaRPr>
              </a:p>
              <a:p>
                <a:pPr marL="742950" lvl="1" indent="-285750">
                  <a:buFontTx/>
                  <a:buChar char="-"/>
                </a:pPr>
                <a:r>
                  <a:rPr lang="ko-KR" altLang="en-US" b="1" dirty="0" smtClean="0">
                    <a:solidFill>
                      <a:srgbClr val="FF0000"/>
                    </a:solidFill>
                  </a:rPr>
                  <a:t>셀 개수를 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100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개로 늘임 </a:t>
                </a:r>
                <a:endParaRPr lang="en-US" altLang="ko-KR" b="1" dirty="0" smtClean="0">
                  <a:solidFill>
                    <a:srgbClr val="FF0000"/>
                  </a:solidFill>
                </a:endParaRPr>
              </a:p>
              <a:p>
                <a:pPr marL="742950" lvl="1" indent="-285750">
                  <a:buFontTx/>
                  <a:buChar char="-"/>
                </a:pPr>
                <a:r>
                  <a:rPr lang="ko-KR" altLang="en-US" b="1" dirty="0" smtClean="0">
                    <a:solidFill>
                      <a:srgbClr val="FF0000"/>
                    </a:solidFill>
                  </a:rPr>
                  <a:t>배터리 모델은 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OC_SIM_DB_Bat_nimh_6_240_panasonic_MY01_Prius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ko-KR" altLang="en-US" b="1" dirty="0" smtClean="0">
                    <a:solidFill>
                      <a:srgbClr val="FF0000"/>
                    </a:solidFill>
                  </a:rPr>
                  <a:t>모터 모델은 </a:t>
                </a:r>
                <a:r>
                  <a:rPr lang="en-US" altLang="ko-KR" b="1" dirty="0">
                    <a:solidFill>
                      <a:srgbClr val="FF0000"/>
                    </a:solidFill>
                  </a:rPr>
                  <a:t>OC_SIM_DB_Mot_pm_95_145.mat</a:t>
                </a:r>
                <a:endParaRPr lang="en-US" altLang="ko-KR" b="1" dirty="0" smtClean="0">
                  <a:solidFill>
                    <a:srgbClr val="FF0000"/>
                  </a:solidFill>
                </a:endParaRPr>
              </a:p>
              <a:p>
                <a:pPr marL="742950" lvl="1" indent="-285750">
                  <a:buFontTx/>
                  <a:buChar char="-"/>
                </a:pPr>
                <a:endParaRPr lang="en-US" altLang="ko-KR" b="1" dirty="0">
                  <a:solidFill>
                    <a:srgbClr val="FF0000"/>
                  </a:solidFill>
                </a:endParaRPr>
              </a:p>
              <a:p>
                <a:pPr marL="285750" indent="-285750">
                  <a:buFontTx/>
                  <a:buChar char="-"/>
                </a:pPr>
                <a:r>
                  <a:rPr lang="ko-KR" altLang="en-US" dirty="0" smtClean="0"/>
                  <a:t>표준모델</a:t>
                </a:r>
                <a:endParaRPr lang="en-US" altLang="ko-KR" dirty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DDPG </a:t>
                </a:r>
                <a:endParaRPr lang="en-US" altLang="ko-KR" dirty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/>
                  <a:t>R = 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</a:rPr>
                      <m:t>− </m:t>
                    </m:r>
                    <m:acc>
                      <m:accPr>
                        <m:chr m:val="̇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𝑓𝑐</m:t>
                            </m:r>
                          </m:sub>
                        </m:sSub>
                      </m:e>
                    </m:acc>
                    <m:r>
                      <a:rPr lang="en-US" altLang="ko-KR" i="1">
                        <a:latin typeface="Cambria Math" panose="02040503050406030204" pitchFamily="18" charset="0"/>
                      </a:rPr>
                      <m:t> −10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begChr m:val="|"/>
                        <m:endChr m:val="|"/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𝑆𝑂𝐶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−0.6</m:t>
                        </m:r>
                      </m:e>
                    </m:d>
                  </m:oMath>
                </a14:m>
                <a:r>
                  <a:rPr lang="ko-KR" altLang="en-US" dirty="0"/>
                  <a:t>  </a:t>
                </a:r>
                <a:endParaRPr lang="en-US" altLang="ko-KR" dirty="0" smtClean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State = [power_out / 1000, SOC-0.6, j_min, j_max]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Batch </a:t>
                </a:r>
                <a:r>
                  <a:rPr lang="en-US" altLang="ko-KR" dirty="0"/>
                  <a:t>Normalization </a:t>
                </a:r>
                <a:r>
                  <a:rPr lang="ko-KR" altLang="en-US" dirty="0"/>
                  <a:t>적용함 </a:t>
                </a:r>
                <a:endParaRPr lang="en-US" altLang="ko-KR" dirty="0"/>
              </a:p>
              <a:p>
                <a:pPr lvl="1"/>
                <a:endParaRPr lang="en-US" altLang="ko-KR" b="1" dirty="0">
                  <a:solidFill>
                    <a:srgbClr val="FF0000"/>
                  </a:solidFill>
                </a:endParaRPr>
              </a:p>
              <a:p>
                <a:pPr marL="285750" indent="-285750">
                  <a:buFontTx/>
                  <a:buChar char="-"/>
                </a:pPr>
                <a:r>
                  <a:rPr lang="ko-KR" altLang="en-US" dirty="0" smtClean="0"/>
                  <a:t>모델 </a:t>
                </a:r>
                <a:r>
                  <a:rPr lang="en-US" altLang="ko-KR" dirty="0" smtClean="0"/>
                  <a:t>1 </a:t>
                </a:r>
                <a:endParaRPr lang="en-US" altLang="ko-KR" dirty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1</a:t>
                </a:r>
                <a:r>
                  <a:rPr lang="ko-KR" altLang="en-US" dirty="0" smtClean="0"/>
                  <a:t>개의 </a:t>
                </a:r>
                <a:r>
                  <a:rPr lang="ko-KR" altLang="en-US" dirty="0" err="1" smtClean="0"/>
                  <a:t>주행사이클</a:t>
                </a:r>
                <a:r>
                  <a:rPr lang="ko-KR" altLang="en-US" dirty="0" smtClean="0"/>
                  <a:t> 학습 </a:t>
                </a:r>
                <a:endParaRPr lang="en-US" altLang="ko-KR" dirty="0" smtClean="0"/>
              </a:p>
              <a:p>
                <a:pPr marL="742950" lvl="1" indent="-285750">
                  <a:buFontTx/>
                  <a:buChar char="-"/>
                </a:pPr>
                <a:endParaRPr lang="en-US" altLang="ko-KR" dirty="0"/>
              </a:p>
              <a:p>
                <a:pPr marL="285750" indent="-285750">
                  <a:buFontTx/>
                  <a:buChar char="-"/>
                </a:pPr>
                <a:r>
                  <a:rPr lang="ko-KR" altLang="en-US" dirty="0"/>
                  <a:t>모델 </a:t>
                </a:r>
                <a:r>
                  <a:rPr lang="en-US" altLang="ko-KR" dirty="0" smtClean="0"/>
                  <a:t>2 </a:t>
                </a:r>
                <a:endParaRPr lang="en-US" altLang="ko-KR" dirty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2</a:t>
                </a:r>
                <a:r>
                  <a:rPr lang="ko-KR" altLang="en-US" dirty="0" smtClean="0"/>
                  <a:t>개의 </a:t>
                </a:r>
                <a:r>
                  <a:rPr lang="ko-KR" altLang="en-US" dirty="0" err="1"/>
                  <a:t>주행사이클</a:t>
                </a:r>
                <a:r>
                  <a:rPr lang="ko-KR" altLang="en-US" dirty="0"/>
                  <a:t> 학습 </a:t>
                </a:r>
                <a:endParaRPr lang="en-US" altLang="ko-KR" dirty="0"/>
              </a:p>
              <a:p>
                <a:pPr marL="742950" lvl="1" indent="-285750">
                  <a:buFontTx/>
                  <a:buChar char="-"/>
                </a:pPr>
                <a:endParaRPr lang="en-US" altLang="ko-KR" dirty="0" smtClean="0"/>
              </a:p>
              <a:p>
                <a:pPr marL="742950" lvl="1" indent="-285750">
                  <a:buFontTx/>
                  <a:buChar char="-"/>
                </a:pPr>
                <a:endParaRPr lang="en-US" altLang="ko-KR" dirty="0"/>
              </a:p>
              <a:p>
                <a:pPr marL="742950" lvl="1" indent="-285750">
                  <a:buFontTx/>
                  <a:buChar char="-"/>
                </a:pPr>
                <a:endParaRPr lang="en-US" altLang="ko-KR" dirty="0"/>
              </a:p>
              <a:p>
                <a:pPr marL="742950" lvl="1" indent="-285750">
                  <a:buFontTx/>
                  <a:buChar char="-"/>
                </a:pPr>
                <a:endParaRPr lang="en-US" altLang="ko-KR" b="1" dirty="0" smtClean="0">
                  <a:solidFill>
                    <a:srgbClr val="FF0000"/>
                  </a:solidFill>
                </a:endParaRPr>
              </a:p>
              <a:p>
                <a:pPr marL="285750" indent="-285750">
                  <a:buFontTx/>
                  <a:buChar char="-"/>
                </a:pPr>
                <a:endParaRPr lang="en-US" altLang="ko-KR" b="1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59832"/>
                <a:ext cx="11000874" cy="6208559"/>
              </a:xfrm>
              <a:prstGeom prst="rect">
                <a:avLst/>
              </a:prstGeom>
              <a:blipFill>
                <a:blip r:embed="rId2"/>
                <a:stretch>
                  <a:fillRect l="-610" t="-88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5384550" y="5022562"/>
            <a:ext cx="2553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NEDC</a:t>
            </a:r>
            <a:r>
              <a:rPr lang="ko-KR" altLang="en-US" dirty="0" smtClean="0">
                <a:solidFill>
                  <a:srgbClr val="FF0000"/>
                </a:solidFill>
              </a:rPr>
              <a:t>로만 학습 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958994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Generalization </a:t>
            </a:r>
            <a:r>
              <a:rPr lang="ko-KR" altLang="en-US" dirty="0" smtClean="0">
                <a:solidFill>
                  <a:srgbClr val="FF0000"/>
                </a:solidFill>
              </a:rPr>
              <a:t>실험 </a:t>
            </a:r>
            <a:r>
              <a:rPr lang="en-US" altLang="ko-KR" dirty="0" smtClean="0">
                <a:solidFill>
                  <a:srgbClr val="FF0000"/>
                </a:solidFill>
              </a:rPr>
              <a:t>3 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1459832"/>
            <a:ext cx="1100087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모델 </a:t>
            </a:r>
            <a:r>
              <a:rPr lang="en-US" altLang="ko-KR" dirty="0"/>
              <a:t>3</a:t>
            </a:r>
            <a:r>
              <a:rPr lang="en-US" altLang="ko-KR" dirty="0" smtClean="0"/>
              <a:t> 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3</a:t>
            </a:r>
            <a:r>
              <a:rPr lang="ko-KR" altLang="en-US" dirty="0" smtClean="0"/>
              <a:t>개의 </a:t>
            </a:r>
            <a:r>
              <a:rPr lang="ko-KR" altLang="en-US" dirty="0" err="1" smtClean="0"/>
              <a:t>주행사이클</a:t>
            </a:r>
            <a:r>
              <a:rPr lang="ko-KR" altLang="en-US" dirty="0" smtClean="0"/>
              <a:t> 학습 </a:t>
            </a:r>
            <a:endParaRPr lang="en-US" altLang="ko-KR" dirty="0" smtClean="0"/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모델 </a:t>
            </a:r>
            <a:r>
              <a:rPr lang="en-US" altLang="ko-KR" dirty="0"/>
              <a:t>4</a:t>
            </a:r>
            <a:r>
              <a:rPr lang="en-US" altLang="ko-KR" dirty="0" smtClean="0"/>
              <a:t> 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/>
              <a:t>5</a:t>
            </a:r>
            <a:r>
              <a:rPr lang="ko-KR" altLang="en-US" dirty="0" smtClean="0"/>
              <a:t>개의 </a:t>
            </a:r>
            <a:r>
              <a:rPr lang="ko-KR" altLang="en-US" dirty="0" err="1"/>
              <a:t>주행사이클</a:t>
            </a:r>
            <a:r>
              <a:rPr lang="ko-KR" altLang="en-US" dirty="0"/>
              <a:t> 학습 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rgbClr val="FF0000"/>
                </a:solidFill>
              </a:rPr>
              <a:t>모델 </a:t>
            </a:r>
            <a:r>
              <a:rPr lang="en-US" altLang="ko-KR" dirty="0" smtClean="0">
                <a:solidFill>
                  <a:srgbClr val="FF0000"/>
                </a:solidFill>
              </a:rPr>
              <a:t>5 </a:t>
            </a:r>
            <a:endParaRPr lang="en-US" altLang="ko-KR" dirty="0">
              <a:solidFill>
                <a:srgbClr val="FF0000"/>
              </a:solidFill>
            </a:endParaRPr>
          </a:p>
          <a:p>
            <a:pPr marL="742950" lvl="1" indent="-285750">
              <a:buFontTx/>
              <a:buChar char="-"/>
            </a:pPr>
            <a:r>
              <a:rPr lang="en-US" altLang="ko-KR" dirty="0" smtClean="0">
                <a:solidFill>
                  <a:srgbClr val="FF0000"/>
                </a:solidFill>
              </a:rPr>
              <a:t>10</a:t>
            </a:r>
            <a:r>
              <a:rPr lang="ko-KR" altLang="en-US" dirty="0" smtClean="0">
                <a:solidFill>
                  <a:srgbClr val="FF0000"/>
                </a:solidFill>
              </a:rPr>
              <a:t>개의 </a:t>
            </a:r>
            <a:r>
              <a:rPr lang="ko-KR" altLang="en-US" dirty="0" err="1">
                <a:solidFill>
                  <a:srgbClr val="FF0000"/>
                </a:solidFill>
              </a:rPr>
              <a:t>주행사이클</a:t>
            </a:r>
            <a:r>
              <a:rPr lang="ko-KR" altLang="en-US" dirty="0">
                <a:solidFill>
                  <a:srgbClr val="FF0000"/>
                </a:solidFill>
              </a:rPr>
              <a:t> 학습 </a:t>
            </a:r>
            <a:endParaRPr lang="en-US" altLang="ko-KR" dirty="0">
              <a:solidFill>
                <a:srgbClr val="FF0000"/>
              </a:solidFill>
            </a:endParaRPr>
          </a:p>
          <a:p>
            <a:pPr marL="742950" lvl="1" indent="-285750">
              <a:buFontTx/>
              <a:buChar char="-"/>
            </a:pPr>
            <a:endParaRPr lang="en-US" altLang="ko-KR" dirty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rgbClr val="FF0000"/>
                </a:solidFill>
              </a:rPr>
              <a:t>모델 </a:t>
            </a:r>
            <a:r>
              <a:rPr lang="en-US" altLang="ko-KR" dirty="0" smtClean="0">
                <a:solidFill>
                  <a:srgbClr val="FF0000"/>
                </a:solidFill>
              </a:rPr>
              <a:t>6 </a:t>
            </a:r>
            <a:endParaRPr lang="en-US" altLang="ko-KR" dirty="0">
              <a:solidFill>
                <a:srgbClr val="FF0000"/>
              </a:solidFill>
            </a:endParaRPr>
          </a:p>
          <a:p>
            <a:pPr marL="742950" lvl="1" indent="-285750">
              <a:buFontTx/>
              <a:buChar char="-"/>
            </a:pPr>
            <a:r>
              <a:rPr lang="en-US" altLang="ko-KR" dirty="0" smtClean="0">
                <a:solidFill>
                  <a:srgbClr val="FF0000"/>
                </a:solidFill>
              </a:rPr>
              <a:t>15</a:t>
            </a:r>
            <a:r>
              <a:rPr lang="ko-KR" altLang="en-US" dirty="0">
                <a:solidFill>
                  <a:srgbClr val="FF0000"/>
                </a:solidFill>
              </a:rPr>
              <a:t>개의 </a:t>
            </a:r>
            <a:r>
              <a:rPr lang="ko-KR" altLang="en-US" dirty="0" err="1">
                <a:solidFill>
                  <a:srgbClr val="FF0000"/>
                </a:solidFill>
              </a:rPr>
              <a:t>주행사이클</a:t>
            </a:r>
            <a:r>
              <a:rPr lang="ko-KR" altLang="en-US" dirty="0">
                <a:solidFill>
                  <a:srgbClr val="FF0000"/>
                </a:solidFill>
              </a:rPr>
              <a:t> 학습 </a:t>
            </a:r>
            <a:endParaRPr lang="en-US" altLang="ko-KR" dirty="0">
              <a:solidFill>
                <a:srgbClr val="FF0000"/>
              </a:solidFill>
            </a:endParaRPr>
          </a:p>
          <a:p>
            <a:pPr marL="742950" lvl="1" indent="-285750">
              <a:buFontTx/>
              <a:buChar char="-"/>
            </a:pPr>
            <a:endParaRPr lang="en-US" altLang="ko-KR" dirty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rgbClr val="FF0000"/>
                </a:solidFill>
              </a:rPr>
              <a:t>모델 </a:t>
            </a:r>
            <a:r>
              <a:rPr lang="en-US" altLang="ko-KR" dirty="0" smtClean="0">
                <a:solidFill>
                  <a:srgbClr val="FF0000"/>
                </a:solidFill>
              </a:rPr>
              <a:t>7 </a:t>
            </a:r>
            <a:endParaRPr lang="en-US" altLang="ko-KR" dirty="0">
              <a:solidFill>
                <a:srgbClr val="FF0000"/>
              </a:solidFill>
            </a:endParaRPr>
          </a:p>
          <a:p>
            <a:pPr marL="742950" lvl="1" indent="-285750">
              <a:buFontTx/>
              <a:buChar char="-"/>
            </a:pPr>
            <a:r>
              <a:rPr lang="en-US" altLang="ko-KR" dirty="0" smtClean="0">
                <a:solidFill>
                  <a:srgbClr val="FF0000"/>
                </a:solidFill>
              </a:rPr>
              <a:t>20</a:t>
            </a:r>
            <a:r>
              <a:rPr lang="ko-KR" altLang="en-US" dirty="0" smtClean="0">
                <a:solidFill>
                  <a:srgbClr val="FF0000"/>
                </a:solidFill>
              </a:rPr>
              <a:t>개의 </a:t>
            </a:r>
            <a:r>
              <a:rPr lang="ko-KR" altLang="en-US" dirty="0" err="1">
                <a:solidFill>
                  <a:srgbClr val="FF0000"/>
                </a:solidFill>
              </a:rPr>
              <a:t>주행사이클</a:t>
            </a:r>
            <a:r>
              <a:rPr lang="ko-KR" altLang="en-US" dirty="0">
                <a:solidFill>
                  <a:srgbClr val="FF0000"/>
                </a:solidFill>
              </a:rPr>
              <a:t> 학습 </a:t>
            </a:r>
            <a:endParaRPr lang="en-US" altLang="ko-KR" dirty="0">
              <a:solidFill>
                <a:srgbClr val="FF0000"/>
              </a:solidFill>
            </a:endParaRPr>
          </a:p>
          <a:p>
            <a:pPr marL="742950" lvl="1" indent="-285750">
              <a:buFontTx/>
              <a:buChar char="-"/>
            </a:pP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rgbClr val="FF0000"/>
                </a:solidFill>
              </a:rPr>
              <a:t>모델 </a:t>
            </a:r>
            <a:r>
              <a:rPr lang="en-US" altLang="ko-KR" dirty="0">
                <a:solidFill>
                  <a:srgbClr val="FF0000"/>
                </a:solidFill>
              </a:rPr>
              <a:t>8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>
                <a:solidFill>
                  <a:srgbClr val="FF0000"/>
                </a:solidFill>
              </a:rPr>
              <a:t>24</a:t>
            </a:r>
            <a:r>
              <a:rPr lang="ko-KR" altLang="en-US" dirty="0" smtClean="0">
                <a:solidFill>
                  <a:srgbClr val="FF0000"/>
                </a:solidFill>
              </a:rPr>
              <a:t>개의 </a:t>
            </a:r>
            <a:r>
              <a:rPr lang="ko-KR" altLang="en-US" dirty="0" err="1">
                <a:solidFill>
                  <a:srgbClr val="FF0000"/>
                </a:solidFill>
              </a:rPr>
              <a:t>주행사이클</a:t>
            </a:r>
            <a:r>
              <a:rPr lang="ko-KR" altLang="en-US" dirty="0">
                <a:solidFill>
                  <a:srgbClr val="FF0000"/>
                </a:solidFill>
              </a:rPr>
              <a:t> 학습 </a:t>
            </a:r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24566" y="2323730"/>
            <a:ext cx="73897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solidFill>
                  <a:srgbClr val="FF0000"/>
                </a:solidFill>
              </a:rPr>
              <a:t>Cudec</a:t>
            </a:r>
            <a:r>
              <a:rPr lang="en-US" altLang="ko-KR" dirty="0" smtClean="0">
                <a:solidFill>
                  <a:srgbClr val="FF0000"/>
                </a:solidFill>
              </a:rPr>
              <a:t> freeway </a:t>
            </a:r>
            <a:r>
              <a:rPr lang="ko-KR" altLang="en-US" dirty="0" smtClean="0">
                <a:solidFill>
                  <a:srgbClr val="FF0000"/>
                </a:solidFill>
              </a:rPr>
              <a:t>사이클과 편차가 심해서 학습의 어려움을 </a:t>
            </a:r>
            <a:r>
              <a:rPr lang="ko-KR" altLang="en-US" dirty="0" err="1" smtClean="0">
                <a:solidFill>
                  <a:srgbClr val="FF0000"/>
                </a:solidFill>
              </a:rPr>
              <a:t>겪는거</a:t>
            </a:r>
            <a:r>
              <a:rPr lang="ko-KR" altLang="en-US" dirty="0" smtClean="0">
                <a:solidFill>
                  <a:srgbClr val="FF0000"/>
                </a:solidFill>
              </a:rPr>
              <a:t> 같음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ko-KR" altLang="en-US" dirty="0" smtClean="0">
                <a:solidFill>
                  <a:srgbClr val="FF0000"/>
                </a:solidFill>
              </a:rPr>
              <a:t>아마도 스택의 사이즈를 올리면 해결될 수 </a:t>
            </a:r>
            <a:r>
              <a:rPr lang="ko-KR" altLang="en-US" dirty="0" err="1" smtClean="0">
                <a:solidFill>
                  <a:srgbClr val="FF0000"/>
                </a:solidFill>
              </a:rPr>
              <a:t>있을듯</a:t>
            </a:r>
            <a:r>
              <a:rPr lang="en-US" altLang="ko-KR" dirty="0" smtClean="0">
                <a:solidFill>
                  <a:srgbClr val="FF0000"/>
                </a:solidFill>
              </a:rPr>
              <a:t>? </a:t>
            </a:r>
            <a:r>
              <a:rPr lang="ko-KR" altLang="en-US" dirty="0" smtClean="0">
                <a:solidFill>
                  <a:srgbClr val="FF0000"/>
                </a:solidFill>
              </a:rPr>
              <a:t>   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en-US" altLang="ko-KR" dirty="0" smtClean="0">
                <a:solidFill>
                  <a:srgbClr val="FF0000"/>
                </a:solidFill>
              </a:rPr>
              <a:t>Cell </a:t>
            </a:r>
            <a:r>
              <a:rPr lang="ko-KR" altLang="en-US" dirty="0" smtClean="0">
                <a:solidFill>
                  <a:srgbClr val="FF0000"/>
                </a:solidFill>
              </a:rPr>
              <a:t>개수와 면적 넓히기 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33869" y="1699931"/>
            <a:ext cx="4209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성공적 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976955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Generalization </a:t>
            </a:r>
            <a:r>
              <a:rPr lang="ko-KR" altLang="en-US" dirty="0" smtClean="0"/>
              <a:t>실험 </a:t>
            </a:r>
            <a:r>
              <a:rPr lang="en-US" altLang="ko-KR" dirty="0"/>
              <a:t>4</a:t>
            </a:r>
            <a:r>
              <a:rPr lang="en-US" altLang="ko-KR" dirty="0" smtClean="0"/>
              <a:t> 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38200" y="1459832"/>
                <a:ext cx="11000874" cy="62085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ko-KR" altLang="en-US" b="1" dirty="0" smtClean="0">
                    <a:solidFill>
                      <a:srgbClr val="FF0000"/>
                    </a:solidFill>
                  </a:rPr>
                  <a:t>표준모델 후보군 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: DDQN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ko-KR" altLang="en-US" b="1" dirty="0" smtClean="0">
                    <a:solidFill>
                      <a:srgbClr val="FF0000"/>
                    </a:solidFill>
                  </a:rPr>
                  <a:t>다수의 사이클 상에서 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Training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을 진행함 </a:t>
                </a:r>
                <a:endParaRPr lang="en-US" altLang="ko-KR" b="1" dirty="0" smtClean="0">
                  <a:solidFill>
                    <a:srgbClr val="FF0000"/>
                  </a:solidFill>
                </a:endParaRPr>
              </a:p>
              <a:p>
                <a:pPr marL="742950" lvl="1" indent="-285750">
                  <a:buFontTx/>
                  <a:buChar char="-"/>
                </a:pPr>
                <a:r>
                  <a:rPr lang="ko-KR" altLang="en-US" b="1" dirty="0" smtClean="0">
                    <a:solidFill>
                      <a:srgbClr val="FF0000"/>
                    </a:solidFill>
                  </a:rPr>
                  <a:t>셀 개수를 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100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개로 늘임 </a:t>
                </a:r>
                <a:endParaRPr lang="en-US" altLang="ko-KR" b="1" dirty="0" smtClean="0">
                  <a:solidFill>
                    <a:srgbClr val="FF0000"/>
                  </a:solidFill>
                </a:endParaRPr>
              </a:p>
              <a:p>
                <a:pPr marL="742950" lvl="1" indent="-285750">
                  <a:buFontTx/>
                  <a:buChar char="-"/>
                </a:pPr>
                <a:r>
                  <a:rPr lang="ko-KR" altLang="en-US" b="1" dirty="0" smtClean="0">
                    <a:solidFill>
                      <a:srgbClr val="FF0000"/>
                    </a:solidFill>
                  </a:rPr>
                  <a:t>배터리 모델은 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OC_SIM_DB_Bat_nimh_6_240_panasonic_MY01_Prius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ko-KR" altLang="en-US" b="1" dirty="0" smtClean="0">
                    <a:solidFill>
                      <a:srgbClr val="FF0000"/>
                    </a:solidFill>
                  </a:rPr>
                  <a:t>모터 모델은 </a:t>
                </a:r>
                <a:r>
                  <a:rPr lang="en-US" altLang="ko-KR" b="1" dirty="0">
                    <a:solidFill>
                      <a:srgbClr val="FF0000"/>
                    </a:solidFill>
                  </a:rPr>
                  <a:t>OC_SIM_DB_Mot_pm_95_145.mat</a:t>
                </a:r>
                <a:endParaRPr lang="en-US" altLang="ko-KR" b="1" dirty="0" smtClean="0">
                  <a:solidFill>
                    <a:srgbClr val="FF0000"/>
                  </a:solidFill>
                </a:endParaRPr>
              </a:p>
              <a:p>
                <a:pPr marL="742950" lvl="1" indent="-285750">
                  <a:buFontTx/>
                  <a:buChar char="-"/>
                </a:pPr>
                <a:endParaRPr lang="en-US" altLang="ko-KR" b="1" dirty="0">
                  <a:solidFill>
                    <a:srgbClr val="FF0000"/>
                  </a:solidFill>
                </a:endParaRPr>
              </a:p>
              <a:p>
                <a:pPr marL="285750" indent="-285750">
                  <a:buFontTx/>
                  <a:buChar char="-"/>
                </a:pPr>
                <a:r>
                  <a:rPr lang="ko-KR" altLang="en-US" dirty="0" smtClean="0"/>
                  <a:t>표준모델</a:t>
                </a:r>
                <a:endParaRPr lang="en-US" altLang="ko-KR" dirty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DDPG </a:t>
                </a:r>
                <a:endParaRPr lang="en-US" altLang="ko-KR" dirty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/>
                  <a:t>R = 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</a:rPr>
                      <m:t>− </m:t>
                    </m:r>
                    <m:acc>
                      <m:accPr>
                        <m:chr m:val="̇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𝑓𝑐</m:t>
                            </m:r>
                          </m:sub>
                        </m:sSub>
                      </m:e>
                    </m:acc>
                    <m:r>
                      <a:rPr lang="en-US" altLang="ko-KR" i="1">
                        <a:latin typeface="Cambria Math" panose="02040503050406030204" pitchFamily="18" charset="0"/>
                      </a:rPr>
                      <m:t> −10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begChr m:val="|"/>
                        <m:endChr m:val="|"/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𝑆𝑂𝐶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−0.6</m:t>
                        </m:r>
                      </m:e>
                    </m:d>
                  </m:oMath>
                </a14:m>
                <a:r>
                  <a:rPr lang="ko-KR" altLang="en-US" dirty="0"/>
                  <a:t>  </a:t>
                </a:r>
                <a:endParaRPr lang="en-US" altLang="ko-KR" dirty="0" smtClean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State = [power_out / 1000, SOC-0.6, j_min, j_max]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Batch </a:t>
                </a:r>
                <a:r>
                  <a:rPr lang="en-US" altLang="ko-KR" dirty="0"/>
                  <a:t>Normalization </a:t>
                </a:r>
                <a:r>
                  <a:rPr lang="ko-KR" altLang="en-US" dirty="0"/>
                  <a:t>적용함 </a:t>
                </a:r>
                <a:endParaRPr lang="en-US" altLang="ko-KR" dirty="0"/>
              </a:p>
              <a:p>
                <a:pPr lvl="1"/>
                <a:endParaRPr lang="en-US" altLang="ko-KR" b="1" dirty="0">
                  <a:solidFill>
                    <a:srgbClr val="FF0000"/>
                  </a:solidFill>
                </a:endParaRPr>
              </a:p>
              <a:p>
                <a:pPr marL="285750" indent="-285750">
                  <a:buFontTx/>
                  <a:buChar char="-"/>
                </a:pPr>
                <a:r>
                  <a:rPr lang="ko-KR" altLang="en-US" dirty="0" smtClean="0"/>
                  <a:t>모델 </a:t>
                </a:r>
                <a:r>
                  <a:rPr lang="en-US" altLang="ko-KR" dirty="0" smtClean="0"/>
                  <a:t>1 </a:t>
                </a:r>
                <a:endParaRPr lang="en-US" altLang="ko-KR" dirty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1</a:t>
                </a:r>
                <a:r>
                  <a:rPr lang="ko-KR" altLang="en-US" dirty="0" smtClean="0"/>
                  <a:t>개의 </a:t>
                </a:r>
                <a:r>
                  <a:rPr lang="ko-KR" altLang="en-US" dirty="0" err="1" smtClean="0"/>
                  <a:t>주행사이클</a:t>
                </a:r>
                <a:r>
                  <a:rPr lang="ko-KR" altLang="en-US" dirty="0" smtClean="0"/>
                  <a:t> 학습 </a:t>
                </a:r>
                <a:endParaRPr lang="en-US" altLang="ko-KR" dirty="0" smtClean="0"/>
              </a:p>
              <a:p>
                <a:pPr marL="742950" lvl="1" indent="-285750">
                  <a:buFontTx/>
                  <a:buChar char="-"/>
                </a:pPr>
                <a:endParaRPr lang="en-US" altLang="ko-KR" dirty="0"/>
              </a:p>
              <a:p>
                <a:pPr marL="285750" indent="-285750">
                  <a:buFontTx/>
                  <a:buChar char="-"/>
                </a:pPr>
                <a:r>
                  <a:rPr lang="ko-KR" altLang="en-US" dirty="0"/>
                  <a:t>모델 </a:t>
                </a:r>
                <a:r>
                  <a:rPr lang="en-US" altLang="ko-KR" dirty="0" smtClean="0"/>
                  <a:t>2 </a:t>
                </a:r>
                <a:endParaRPr lang="en-US" altLang="ko-KR" dirty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2</a:t>
                </a:r>
                <a:r>
                  <a:rPr lang="ko-KR" altLang="en-US" dirty="0" smtClean="0"/>
                  <a:t>개의 </a:t>
                </a:r>
                <a:r>
                  <a:rPr lang="ko-KR" altLang="en-US" dirty="0" err="1"/>
                  <a:t>주행사이클</a:t>
                </a:r>
                <a:r>
                  <a:rPr lang="ko-KR" altLang="en-US" dirty="0"/>
                  <a:t> 학습 </a:t>
                </a:r>
                <a:endParaRPr lang="en-US" altLang="ko-KR" dirty="0"/>
              </a:p>
              <a:p>
                <a:pPr marL="742950" lvl="1" indent="-285750">
                  <a:buFontTx/>
                  <a:buChar char="-"/>
                </a:pPr>
                <a:endParaRPr lang="en-US" altLang="ko-KR" dirty="0" smtClean="0"/>
              </a:p>
              <a:p>
                <a:pPr marL="742950" lvl="1" indent="-285750">
                  <a:buFontTx/>
                  <a:buChar char="-"/>
                </a:pPr>
                <a:endParaRPr lang="en-US" altLang="ko-KR" dirty="0"/>
              </a:p>
              <a:p>
                <a:pPr marL="742950" lvl="1" indent="-285750">
                  <a:buFontTx/>
                  <a:buChar char="-"/>
                </a:pPr>
                <a:endParaRPr lang="en-US" altLang="ko-KR" dirty="0"/>
              </a:p>
              <a:p>
                <a:pPr marL="742950" lvl="1" indent="-285750">
                  <a:buFontTx/>
                  <a:buChar char="-"/>
                </a:pPr>
                <a:endParaRPr lang="en-US" altLang="ko-KR" b="1" dirty="0" smtClean="0">
                  <a:solidFill>
                    <a:srgbClr val="FF0000"/>
                  </a:solidFill>
                </a:endParaRPr>
              </a:p>
              <a:p>
                <a:pPr marL="285750" indent="-285750">
                  <a:buFontTx/>
                  <a:buChar char="-"/>
                </a:pPr>
                <a:endParaRPr lang="en-US" altLang="ko-KR" b="1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59832"/>
                <a:ext cx="11000874" cy="6208559"/>
              </a:xfrm>
              <a:prstGeom prst="rect">
                <a:avLst/>
              </a:prstGeom>
              <a:blipFill>
                <a:blip r:embed="rId2"/>
                <a:stretch>
                  <a:fillRect l="-610" t="-88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5384550" y="5022562"/>
            <a:ext cx="2553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NEDC</a:t>
            </a:r>
            <a:r>
              <a:rPr lang="ko-KR" altLang="en-US" dirty="0" smtClean="0">
                <a:solidFill>
                  <a:srgbClr val="FF0000"/>
                </a:solidFill>
              </a:rPr>
              <a:t>로만 학습 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107785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Generalization </a:t>
            </a:r>
            <a:r>
              <a:rPr lang="ko-KR" altLang="en-US" dirty="0" smtClean="0"/>
              <a:t>실험 </a:t>
            </a:r>
            <a:r>
              <a:rPr lang="en-US" altLang="ko-KR" dirty="0"/>
              <a:t>4</a:t>
            </a:r>
            <a:r>
              <a:rPr lang="en-US" altLang="ko-KR" dirty="0" smtClean="0"/>
              <a:t> 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59832"/>
            <a:ext cx="1100087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모델 </a:t>
            </a:r>
            <a:r>
              <a:rPr lang="en-US" altLang="ko-KR" dirty="0"/>
              <a:t>3</a:t>
            </a:r>
            <a:r>
              <a:rPr lang="en-US" altLang="ko-KR" dirty="0" smtClean="0"/>
              <a:t> 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3</a:t>
            </a:r>
            <a:r>
              <a:rPr lang="ko-KR" altLang="en-US" dirty="0" smtClean="0"/>
              <a:t>개의 </a:t>
            </a:r>
            <a:r>
              <a:rPr lang="ko-KR" altLang="en-US" dirty="0" err="1" smtClean="0"/>
              <a:t>주행사이클</a:t>
            </a:r>
            <a:r>
              <a:rPr lang="ko-KR" altLang="en-US" dirty="0" smtClean="0"/>
              <a:t> 학습 </a:t>
            </a:r>
            <a:endParaRPr lang="en-US" altLang="ko-KR" dirty="0" smtClean="0"/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모델 </a:t>
            </a:r>
            <a:r>
              <a:rPr lang="en-US" altLang="ko-KR" dirty="0"/>
              <a:t>4</a:t>
            </a:r>
            <a:r>
              <a:rPr lang="en-US" altLang="ko-KR" dirty="0" smtClean="0"/>
              <a:t> 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/>
              <a:t>5</a:t>
            </a:r>
            <a:r>
              <a:rPr lang="ko-KR" altLang="en-US" dirty="0" smtClean="0"/>
              <a:t>개의 </a:t>
            </a:r>
            <a:r>
              <a:rPr lang="ko-KR" altLang="en-US" dirty="0" err="1"/>
              <a:t>주행사이클</a:t>
            </a:r>
            <a:r>
              <a:rPr lang="ko-KR" altLang="en-US" dirty="0"/>
              <a:t> 학습 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rgbClr val="FF0000"/>
                </a:solidFill>
              </a:rPr>
              <a:t>모델 </a:t>
            </a:r>
            <a:r>
              <a:rPr lang="en-US" altLang="ko-KR" dirty="0" smtClean="0">
                <a:solidFill>
                  <a:srgbClr val="FF0000"/>
                </a:solidFill>
              </a:rPr>
              <a:t>5 </a:t>
            </a:r>
            <a:endParaRPr lang="en-US" altLang="ko-KR" dirty="0">
              <a:solidFill>
                <a:srgbClr val="FF0000"/>
              </a:solidFill>
            </a:endParaRPr>
          </a:p>
          <a:p>
            <a:pPr marL="742950" lvl="1" indent="-285750">
              <a:buFontTx/>
              <a:buChar char="-"/>
            </a:pPr>
            <a:r>
              <a:rPr lang="en-US" altLang="ko-KR" dirty="0" smtClean="0">
                <a:solidFill>
                  <a:srgbClr val="FF0000"/>
                </a:solidFill>
              </a:rPr>
              <a:t>10</a:t>
            </a:r>
            <a:r>
              <a:rPr lang="ko-KR" altLang="en-US" dirty="0" smtClean="0">
                <a:solidFill>
                  <a:srgbClr val="FF0000"/>
                </a:solidFill>
              </a:rPr>
              <a:t>개의 </a:t>
            </a:r>
            <a:r>
              <a:rPr lang="ko-KR" altLang="en-US" dirty="0" err="1">
                <a:solidFill>
                  <a:srgbClr val="FF0000"/>
                </a:solidFill>
              </a:rPr>
              <a:t>주행사이클</a:t>
            </a:r>
            <a:r>
              <a:rPr lang="ko-KR" altLang="en-US" dirty="0">
                <a:solidFill>
                  <a:srgbClr val="FF0000"/>
                </a:solidFill>
              </a:rPr>
              <a:t> 학습 </a:t>
            </a:r>
            <a:endParaRPr lang="en-US" altLang="ko-KR" dirty="0">
              <a:solidFill>
                <a:srgbClr val="FF0000"/>
              </a:solidFill>
            </a:endParaRPr>
          </a:p>
          <a:p>
            <a:pPr marL="742950" lvl="1" indent="-285750">
              <a:buFontTx/>
              <a:buChar char="-"/>
            </a:pPr>
            <a:endParaRPr lang="en-US" altLang="ko-KR" dirty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rgbClr val="FF0000"/>
                </a:solidFill>
              </a:rPr>
              <a:t>모델 </a:t>
            </a:r>
            <a:r>
              <a:rPr lang="en-US" altLang="ko-KR" dirty="0" smtClean="0">
                <a:solidFill>
                  <a:srgbClr val="FF0000"/>
                </a:solidFill>
              </a:rPr>
              <a:t>6 </a:t>
            </a:r>
            <a:endParaRPr lang="en-US" altLang="ko-KR" dirty="0">
              <a:solidFill>
                <a:srgbClr val="FF0000"/>
              </a:solidFill>
            </a:endParaRPr>
          </a:p>
          <a:p>
            <a:pPr marL="742950" lvl="1" indent="-285750">
              <a:buFontTx/>
              <a:buChar char="-"/>
            </a:pPr>
            <a:r>
              <a:rPr lang="en-US" altLang="ko-KR" dirty="0" smtClean="0">
                <a:solidFill>
                  <a:srgbClr val="FF0000"/>
                </a:solidFill>
              </a:rPr>
              <a:t>15</a:t>
            </a:r>
            <a:r>
              <a:rPr lang="ko-KR" altLang="en-US" dirty="0">
                <a:solidFill>
                  <a:srgbClr val="FF0000"/>
                </a:solidFill>
              </a:rPr>
              <a:t>개의 </a:t>
            </a:r>
            <a:r>
              <a:rPr lang="ko-KR" altLang="en-US" dirty="0" err="1">
                <a:solidFill>
                  <a:srgbClr val="FF0000"/>
                </a:solidFill>
              </a:rPr>
              <a:t>주행사이클</a:t>
            </a:r>
            <a:r>
              <a:rPr lang="ko-KR" altLang="en-US" dirty="0">
                <a:solidFill>
                  <a:srgbClr val="FF0000"/>
                </a:solidFill>
              </a:rPr>
              <a:t> 학습 </a:t>
            </a:r>
            <a:endParaRPr lang="en-US" altLang="ko-KR" dirty="0">
              <a:solidFill>
                <a:srgbClr val="FF0000"/>
              </a:solidFill>
            </a:endParaRPr>
          </a:p>
          <a:p>
            <a:pPr marL="742950" lvl="1" indent="-285750">
              <a:buFontTx/>
              <a:buChar char="-"/>
            </a:pPr>
            <a:endParaRPr lang="en-US" altLang="ko-KR" dirty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rgbClr val="FF0000"/>
                </a:solidFill>
              </a:rPr>
              <a:t>모델 </a:t>
            </a:r>
            <a:r>
              <a:rPr lang="en-US" altLang="ko-KR" dirty="0" smtClean="0">
                <a:solidFill>
                  <a:srgbClr val="FF0000"/>
                </a:solidFill>
              </a:rPr>
              <a:t>7 </a:t>
            </a:r>
            <a:endParaRPr lang="en-US" altLang="ko-KR" dirty="0">
              <a:solidFill>
                <a:srgbClr val="FF0000"/>
              </a:solidFill>
            </a:endParaRPr>
          </a:p>
          <a:p>
            <a:pPr marL="742950" lvl="1" indent="-285750">
              <a:buFontTx/>
              <a:buChar char="-"/>
            </a:pPr>
            <a:r>
              <a:rPr lang="en-US" altLang="ko-KR" dirty="0" smtClean="0">
                <a:solidFill>
                  <a:srgbClr val="FF0000"/>
                </a:solidFill>
              </a:rPr>
              <a:t>20</a:t>
            </a:r>
            <a:r>
              <a:rPr lang="ko-KR" altLang="en-US" dirty="0" smtClean="0">
                <a:solidFill>
                  <a:srgbClr val="FF0000"/>
                </a:solidFill>
              </a:rPr>
              <a:t>개의 </a:t>
            </a:r>
            <a:r>
              <a:rPr lang="ko-KR" altLang="en-US" dirty="0" err="1">
                <a:solidFill>
                  <a:srgbClr val="FF0000"/>
                </a:solidFill>
              </a:rPr>
              <a:t>주행사이클</a:t>
            </a:r>
            <a:r>
              <a:rPr lang="ko-KR" altLang="en-US" dirty="0">
                <a:solidFill>
                  <a:srgbClr val="FF0000"/>
                </a:solidFill>
              </a:rPr>
              <a:t> 학습 </a:t>
            </a:r>
            <a:endParaRPr lang="en-US" altLang="ko-KR" dirty="0">
              <a:solidFill>
                <a:srgbClr val="FF0000"/>
              </a:solidFill>
            </a:endParaRPr>
          </a:p>
          <a:p>
            <a:pPr marL="742950" lvl="1" indent="-285750">
              <a:buFontTx/>
              <a:buChar char="-"/>
            </a:pP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rgbClr val="FF0000"/>
                </a:solidFill>
              </a:rPr>
              <a:t>모델 </a:t>
            </a:r>
            <a:r>
              <a:rPr lang="en-US" altLang="ko-KR" dirty="0">
                <a:solidFill>
                  <a:srgbClr val="FF0000"/>
                </a:solidFill>
              </a:rPr>
              <a:t>8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>
                <a:solidFill>
                  <a:srgbClr val="FF0000"/>
                </a:solidFill>
              </a:rPr>
              <a:t>24</a:t>
            </a:r>
            <a:r>
              <a:rPr lang="ko-KR" altLang="en-US" dirty="0" smtClean="0">
                <a:solidFill>
                  <a:srgbClr val="FF0000"/>
                </a:solidFill>
              </a:rPr>
              <a:t>개의 </a:t>
            </a:r>
            <a:r>
              <a:rPr lang="ko-KR" altLang="en-US" dirty="0" err="1">
                <a:solidFill>
                  <a:srgbClr val="FF0000"/>
                </a:solidFill>
              </a:rPr>
              <a:t>주행사이클</a:t>
            </a:r>
            <a:r>
              <a:rPr lang="ko-KR" altLang="en-US" dirty="0">
                <a:solidFill>
                  <a:srgbClr val="FF0000"/>
                </a:solidFill>
              </a:rPr>
              <a:t> 학습 </a:t>
            </a:r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850659" y="3847697"/>
            <a:ext cx="2553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학습 진행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4877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DDQN</a:t>
            </a:r>
            <a:r>
              <a:rPr lang="ko-KR" altLang="en-US" dirty="0" smtClean="0"/>
              <a:t> </a:t>
            </a:r>
            <a:r>
              <a:rPr lang="en-US" altLang="ko-KR" dirty="0" smtClean="0"/>
              <a:t>3_ver2 – </a:t>
            </a:r>
            <a:r>
              <a:rPr lang="ko-KR" altLang="en-US" dirty="0" smtClean="0"/>
              <a:t>결과  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59832"/>
            <a:ext cx="1100087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b="1" dirty="0" smtClean="0">
                <a:solidFill>
                  <a:srgbClr val="FF0000"/>
                </a:solidFill>
              </a:rPr>
              <a:t>다양한 </a:t>
            </a:r>
            <a:r>
              <a:rPr lang="en-US" altLang="ko-KR" b="1" dirty="0" smtClean="0">
                <a:solidFill>
                  <a:srgbClr val="FF0000"/>
                </a:solidFill>
              </a:rPr>
              <a:t>State</a:t>
            </a:r>
            <a:r>
              <a:rPr lang="ko-KR" altLang="en-US" b="1" dirty="0" smtClean="0">
                <a:solidFill>
                  <a:srgbClr val="FF0000"/>
                </a:solidFill>
              </a:rPr>
              <a:t>에 대한 실험을 진행함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Env1 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State:   [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>
                <a:solidFill>
                  <a:srgbClr val="FF0000"/>
                </a:solidFill>
              </a:rPr>
              <a:t>/1000</a:t>
            </a:r>
            <a:r>
              <a:rPr lang="en-US" altLang="ko-KR" dirty="0" smtClean="0"/>
              <a:t>, SOC, </a:t>
            </a:r>
            <a:r>
              <a:rPr lang="en-US" altLang="ko-KR" dirty="0" err="1" smtClean="0"/>
              <a:t>j_min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j_max</a:t>
            </a:r>
            <a:r>
              <a:rPr lang="en-US" altLang="ko-KR" dirty="0" smtClean="0"/>
              <a:t>]</a:t>
            </a:r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Env2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/>
              <a:t>, </a:t>
            </a:r>
            <a:r>
              <a:rPr lang="en-US" altLang="ko-KR" dirty="0"/>
              <a:t>SOC,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Env3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power_out_norm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>
                <a:solidFill>
                  <a:srgbClr val="FF0000"/>
                </a:solidFill>
              </a:rPr>
              <a:t>sp</a:t>
            </a:r>
            <a:r>
              <a:rPr lang="en-US" altLang="ko-KR" dirty="0"/>
              <a:t>, SOC,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742950" lvl="1" indent="-285750">
              <a:buFontTx/>
              <a:buChar char="-"/>
            </a:pPr>
            <a:r>
              <a:rPr lang="en-US" altLang="ko-KR" dirty="0">
                <a:solidFill>
                  <a:srgbClr val="FF0000"/>
                </a:solidFill>
              </a:rPr>
              <a:t>Normalization</a:t>
            </a:r>
            <a:r>
              <a:rPr lang="ko-KR" altLang="en-US" dirty="0">
                <a:solidFill>
                  <a:srgbClr val="FF0000"/>
                </a:solidFill>
              </a:rPr>
              <a:t>을 적용할 경우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학습이 </a:t>
            </a:r>
            <a:r>
              <a:rPr lang="ko-KR" altLang="en-US" dirty="0" err="1">
                <a:solidFill>
                  <a:srgbClr val="FF0000"/>
                </a:solidFill>
              </a:rPr>
              <a:t>불안정해짐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… </a:t>
            </a:r>
          </a:p>
          <a:p>
            <a:pPr marL="742950" lvl="1" indent="-285750">
              <a:buFontTx/>
              <a:buChar char="-"/>
            </a:pPr>
            <a:r>
              <a:rPr lang="ko-KR" altLang="en-US" dirty="0">
                <a:solidFill>
                  <a:srgbClr val="FF0000"/>
                </a:solidFill>
              </a:rPr>
              <a:t>원인을 파악할 필요가 있음 </a:t>
            </a:r>
            <a:r>
              <a:rPr lang="en-US" altLang="ko-KR" dirty="0">
                <a:solidFill>
                  <a:srgbClr val="FF0000"/>
                </a:solidFill>
              </a:rPr>
              <a:t>(reference model</a:t>
            </a:r>
            <a:r>
              <a:rPr lang="ko-KR" altLang="en-US" dirty="0">
                <a:solidFill>
                  <a:srgbClr val="FF0000"/>
                </a:solidFill>
              </a:rPr>
              <a:t>은 </a:t>
            </a:r>
            <a:r>
              <a:rPr lang="ko-KR" altLang="en-US" dirty="0" err="1">
                <a:solidFill>
                  <a:srgbClr val="FF0000"/>
                </a:solidFill>
              </a:rPr>
              <a:t>안정적임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458657" y="5522483"/>
            <a:ext cx="62139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Normalization</a:t>
            </a:r>
            <a:r>
              <a:rPr lang="ko-KR" altLang="en-US" b="1" dirty="0" smtClean="0">
                <a:solidFill>
                  <a:srgbClr val="FF0000"/>
                </a:solidFill>
              </a:rPr>
              <a:t>이 필수적인 요소임으로 결론을 내자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endParaRPr lang="en-US" altLang="ko-KR" b="1" dirty="0">
              <a:solidFill>
                <a:srgbClr val="FF0000"/>
              </a:solidFill>
            </a:endParaRPr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DDQN</a:t>
            </a:r>
            <a:r>
              <a:rPr lang="ko-KR" altLang="en-US" b="1" dirty="0" smtClean="0">
                <a:solidFill>
                  <a:srgbClr val="FF0000"/>
                </a:solidFill>
              </a:rPr>
              <a:t>은 </a:t>
            </a:r>
            <a:r>
              <a:rPr lang="en-US" altLang="ko-KR" b="1" dirty="0" smtClean="0">
                <a:solidFill>
                  <a:srgbClr val="FF0000"/>
                </a:solidFill>
              </a:rPr>
              <a:t>normalization</a:t>
            </a:r>
            <a:r>
              <a:rPr lang="ko-KR" altLang="en-US" b="1" dirty="0" smtClean="0">
                <a:solidFill>
                  <a:srgbClr val="FF0000"/>
                </a:solidFill>
              </a:rPr>
              <a:t>이 큰 효과를 보기 힘든 거 같음   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6222" y="430875"/>
            <a:ext cx="4906243" cy="3924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15121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Generalization </a:t>
            </a:r>
            <a:r>
              <a:rPr lang="ko-KR" altLang="en-US" dirty="0" smtClean="0"/>
              <a:t>실험 </a:t>
            </a:r>
            <a:r>
              <a:rPr lang="en-US" altLang="ko-KR" dirty="0"/>
              <a:t>5</a:t>
            </a:r>
            <a:r>
              <a:rPr lang="en-US" altLang="ko-KR" dirty="0" smtClean="0"/>
              <a:t> 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59832"/>
            <a:ext cx="1100087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 smtClean="0"/>
              <a:t>Easy case – city cycle</a:t>
            </a:r>
            <a:r>
              <a:rPr lang="ko-KR" altLang="en-US" dirty="0" smtClean="0"/>
              <a:t>만 모아서 학습과 테스트를 진행 </a:t>
            </a:r>
            <a:endParaRPr lang="en-US" altLang="ko-KR" dirty="0" smtClean="0"/>
          </a:p>
          <a:p>
            <a:r>
              <a:rPr lang="en-US" altLang="ko-KR" dirty="0" smtClean="0"/>
              <a:t>  </a:t>
            </a:r>
          </a:p>
          <a:p>
            <a:pPr marL="742950" lvl="1" indent="-285750">
              <a:buFontTx/>
              <a:buChar char="-"/>
            </a:pPr>
            <a:r>
              <a:rPr lang="ko-KR" altLang="en-US" dirty="0" smtClean="0"/>
              <a:t>대면적 사이즈를 </a:t>
            </a:r>
            <a:r>
              <a:rPr lang="en-US" altLang="ko-KR" dirty="0" smtClean="0"/>
              <a:t>150</a:t>
            </a:r>
            <a:r>
              <a:rPr lang="ko-KR" altLang="en-US" dirty="0" smtClean="0"/>
              <a:t>으로 축소시킴 </a:t>
            </a:r>
            <a:r>
              <a:rPr lang="en-US" altLang="ko-KR" dirty="0" smtClean="0"/>
              <a:t>.. 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DDQN 1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err="1" smtClean="0">
                <a:sym typeface="Wingdings" panose="05000000000000000000" pitchFamily="2" charset="2"/>
              </a:rPr>
              <a:t>학습사이클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1</a:t>
            </a:r>
            <a:r>
              <a:rPr lang="ko-KR" altLang="en-US" dirty="0" smtClean="0">
                <a:sym typeface="Wingdings" panose="05000000000000000000" pitchFamily="2" charset="2"/>
              </a:rPr>
              <a:t>개 </a:t>
            </a:r>
            <a:endParaRPr lang="en-US" altLang="ko-KR" dirty="0" smtClean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DDQN 2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 err="1">
                <a:sym typeface="Wingdings" panose="05000000000000000000" pitchFamily="2" charset="2"/>
              </a:rPr>
              <a:t>학습사이클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3</a:t>
            </a:r>
            <a:r>
              <a:rPr lang="ko-KR" altLang="en-US" dirty="0" smtClean="0">
                <a:sym typeface="Wingdings" panose="05000000000000000000" pitchFamily="2" charset="2"/>
              </a:rPr>
              <a:t>개 </a:t>
            </a:r>
            <a:endParaRPr lang="en-US" altLang="ko-KR" dirty="0" smtClean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DDQN 3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 err="1">
                <a:sym typeface="Wingdings" panose="05000000000000000000" pitchFamily="2" charset="2"/>
              </a:rPr>
              <a:t>학습사이클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7</a:t>
            </a:r>
            <a:r>
              <a:rPr lang="ko-KR" altLang="en-US" dirty="0" smtClean="0">
                <a:sym typeface="Wingdings" panose="05000000000000000000" pitchFamily="2" charset="2"/>
              </a:rPr>
              <a:t>개 </a:t>
            </a:r>
            <a:endParaRPr lang="en-US" altLang="ko-KR" dirty="0" smtClean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DDQN 4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 err="1">
                <a:sym typeface="Wingdings" panose="05000000000000000000" pitchFamily="2" charset="2"/>
              </a:rPr>
              <a:t>학습사이클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20</a:t>
            </a:r>
            <a:r>
              <a:rPr lang="ko-KR" altLang="en-US" dirty="0" smtClean="0">
                <a:sym typeface="Wingdings" panose="05000000000000000000" pitchFamily="2" charset="2"/>
              </a:rPr>
              <a:t>개 </a:t>
            </a:r>
            <a:endParaRPr lang="en-US" altLang="ko-KR" dirty="0" smtClean="0"/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DDPG 1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 err="1">
                <a:sym typeface="Wingdings" panose="05000000000000000000" pitchFamily="2" charset="2"/>
              </a:rPr>
              <a:t>학습사이클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1</a:t>
            </a:r>
            <a:r>
              <a:rPr lang="ko-KR" altLang="en-US" dirty="0">
                <a:sym typeface="Wingdings" panose="05000000000000000000" pitchFamily="2" charset="2"/>
              </a:rPr>
              <a:t>개 </a:t>
            </a:r>
            <a:endParaRPr lang="en-US" altLang="ko-KR" dirty="0" smtClean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DDPG 2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 err="1">
                <a:sym typeface="Wingdings" panose="05000000000000000000" pitchFamily="2" charset="2"/>
              </a:rPr>
              <a:t>학습사이클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3</a:t>
            </a:r>
            <a:r>
              <a:rPr lang="ko-KR" altLang="en-US" dirty="0" smtClean="0">
                <a:sym typeface="Wingdings" panose="05000000000000000000" pitchFamily="2" charset="2"/>
              </a:rPr>
              <a:t>개 </a:t>
            </a:r>
            <a:endParaRPr lang="en-US" altLang="ko-KR" dirty="0" smtClean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DDPG 3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err="1">
                <a:sym typeface="Wingdings" panose="05000000000000000000" pitchFamily="2" charset="2"/>
              </a:rPr>
              <a:t>학습사이클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7</a:t>
            </a:r>
            <a:r>
              <a:rPr lang="ko-KR" altLang="en-US" dirty="0" smtClean="0">
                <a:sym typeface="Wingdings" panose="05000000000000000000" pitchFamily="2" charset="2"/>
              </a:rPr>
              <a:t>개 </a:t>
            </a:r>
            <a:endParaRPr lang="en-US" altLang="ko-KR" dirty="0" smtClean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DDPG 4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err="1">
                <a:sym typeface="Wingdings" panose="05000000000000000000" pitchFamily="2" charset="2"/>
              </a:rPr>
              <a:t>학습사이클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20</a:t>
            </a:r>
            <a:r>
              <a:rPr lang="ko-KR" altLang="en-US" dirty="0" smtClean="0">
                <a:sym typeface="Wingdings" panose="05000000000000000000" pitchFamily="2" charset="2"/>
              </a:rPr>
              <a:t>개 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52822544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Generalization </a:t>
            </a:r>
            <a:r>
              <a:rPr lang="ko-KR" altLang="en-US" dirty="0" smtClean="0"/>
              <a:t>실험 </a:t>
            </a:r>
            <a:r>
              <a:rPr lang="en-US" altLang="ko-KR" dirty="0"/>
              <a:t>6</a:t>
            </a:r>
            <a:r>
              <a:rPr lang="en-US" altLang="ko-KR" dirty="0" smtClean="0"/>
              <a:t> 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59832"/>
            <a:ext cx="1100087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 smtClean="0"/>
              <a:t>All</a:t>
            </a:r>
            <a:r>
              <a:rPr lang="en-US" altLang="ko-KR" dirty="0" smtClean="0"/>
              <a:t> case</a:t>
            </a:r>
            <a:r>
              <a:rPr lang="ko-KR" altLang="en-US" dirty="0" smtClean="0"/>
              <a:t>에서 실험을 진행함 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액션의 가용 범위를 달리하면서 학습의 안정도와 일반화 파워를 확인함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DDPG1: </a:t>
            </a:r>
          </a:p>
          <a:p>
            <a:pPr marL="1200150" lvl="2" indent="-285750">
              <a:buFontTx/>
              <a:buChar char="-"/>
            </a:pPr>
            <a:r>
              <a:rPr lang="ko-KR" altLang="en-US" dirty="0" smtClean="0"/>
              <a:t>대면적 </a:t>
            </a:r>
            <a:r>
              <a:rPr lang="en-US" altLang="ko-KR" dirty="0" smtClean="0"/>
              <a:t>: 150 </a:t>
            </a:r>
          </a:p>
          <a:p>
            <a:pPr marL="1200150" lvl="2" indent="-285750">
              <a:buFontTx/>
              <a:buChar char="-"/>
            </a:pPr>
            <a:r>
              <a:rPr lang="ko-KR" altLang="en-US" dirty="0" smtClean="0"/>
              <a:t>셀 개수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en-US" altLang="ko-KR" dirty="0" smtClean="0"/>
              <a:t>150 </a:t>
            </a:r>
          </a:p>
          <a:p>
            <a:pPr marL="1200150" lvl="2" indent="-285750">
              <a:buFontTx/>
              <a:buChar char="-"/>
            </a:pPr>
            <a:r>
              <a:rPr lang="ko-KR" altLang="en-US" dirty="0" err="1" smtClean="0"/>
              <a:t>학습사이클</a:t>
            </a:r>
            <a:r>
              <a:rPr lang="ko-KR" altLang="en-US" dirty="0" smtClean="0"/>
              <a:t> 개수</a:t>
            </a:r>
            <a:r>
              <a:rPr lang="en-US" altLang="ko-KR" dirty="0" smtClean="0"/>
              <a:t>: 10</a:t>
            </a:r>
            <a:r>
              <a:rPr lang="ko-KR" altLang="en-US" dirty="0" smtClean="0"/>
              <a:t>개 </a:t>
            </a:r>
            <a:endParaRPr lang="en-US" altLang="ko-KR" dirty="0" smtClean="0"/>
          </a:p>
          <a:p>
            <a:pPr marL="1200150" lvl="2" indent="-285750">
              <a:buFontTx/>
              <a:buChar char="-"/>
            </a:pP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DDPG2: </a:t>
            </a:r>
            <a:endParaRPr lang="en-US" altLang="ko-KR" dirty="0"/>
          </a:p>
          <a:p>
            <a:pPr marL="1200150" lvl="2" indent="-285750">
              <a:buFontTx/>
              <a:buChar char="-"/>
            </a:pPr>
            <a:r>
              <a:rPr lang="ko-KR" altLang="en-US" dirty="0"/>
              <a:t>대면적 </a:t>
            </a:r>
            <a:r>
              <a:rPr lang="en-US" altLang="ko-KR" dirty="0"/>
              <a:t>: </a:t>
            </a:r>
            <a:r>
              <a:rPr lang="en-US" altLang="ko-KR" dirty="0" smtClean="0"/>
              <a:t>200 </a:t>
            </a:r>
            <a:endParaRPr lang="en-US" altLang="ko-KR" dirty="0"/>
          </a:p>
          <a:p>
            <a:pPr marL="1200150" lvl="2" indent="-285750">
              <a:buFontTx/>
              <a:buChar char="-"/>
            </a:pPr>
            <a:r>
              <a:rPr lang="ko-KR" altLang="en-US" dirty="0"/>
              <a:t>셀 개수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 smtClean="0"/>
              <a:t>200 </a:t>
            </a:r>
            <a:endParaRPr lang="en-US" altLang="ko-KR" dirty="0"/>
          </a:p>
          <a:p>
            <a:pPr marL="1200150" lvl="2" indent="-285750">
              <a:buFontTx/>
              <a:buChar char="-"/>
            </a:pPr>
            <a:r>
              <a:rPr lang="ko-KR" altLang="en-US" dirty="0" err="1" smtClean="0"/>
              <a:t>학습사이클</a:t>
            </a:r>
            <a:r>
              <a:rPr lang="ko-KR" altLang="en-US" dirty="0" smtClean="0"/>
              <a:t> 개수</a:t>
            </a:r>
            <a:r>
              <a:rPr lang="en-US" altLang="ko-KR" dirty="0" smtClean="0"/>
              <a:t>: 10</a:t>
            </a:r>
            <a:r>
              <a:rPr lang="ko-KR" altLang="en-US" dirty="0" smtClean="0"/>
              <a:t>개 </a:t>
            </a:r>
            <a:endParaRPr lang="en-US" altLang="ko-KR" dirty="0" smtClean="0"/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293942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0633" y="3131613"/>
            <a:ext cx="4958196" cy="3470738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DDPG</a:t>
            </a:r>
            <a:r>
              <a:rPr lang="ko-KR" altLang="en-US" dirty="0" smtClean="0">
                <a:solidFill>
                  <a:srgbClr val="FF0000"/>
                </a:solidFill>
              </a:rPr>
              <a:t>의 </a:t>
            </a:r>
            <a:r>
              <a:rPr lang="en-US" altLang="ko-KR" dirty="0" smtClean="0">
                <a:solidFill>
                  <a:srgbClr val="FF0000"/>
                </a:solidFill>
              </a:rPr>
              <a:t>State</a:t>
            </a:r>
            <a:r>
              <a:rPr lang="ko-KR" altLang="en-US" dirty="0" smtClean="0">
                <a:solidFill>
                  <a:srgbClr val="FF0000"/>
                </a:solidFill>
              </a:rPr>
              <a:t>의 중요성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3151" y="1502688"/>
            <a:ext cx="1100087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 smtClean="0"/>
              <a:t>State</a:t>
            </a:r>
            <a:r>
              <a:rPr lang="ko-KR" altLang="en-US" b="1" dirty="0" smtClean="0"/>
              <a:t>에 따라 학습의 안정성은 큰 차이를 보임</a:t>
            </a:r>
            <a:endParaRPr lang="en-US" altLang="ko-KR" b="1" dirty="0" smtClean="0"/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Normalization</a:t>
            </a:r>
            <a:r>
              <a:rPr lang="ko-KR" altLang="en-US" b="1" dirty="0" smtClean="0"/>
              <a:t>은 </a:t>
            </a:r>
            <a:r>
              <a:rPr lang="en-US" altLang="ko-KR" b="1" dirty="0" smtClean="0"/>
              <a:t>running normalization</a:t>
            </a:r>
            <a:r>
              <a:rPr lang="ko-KR" altLang="en-US" b="1" dirty="0" smtClean="0"/>
              <a:t>임 </a:t>
            </a:r>
            <a:endParaRPr lang="en-US" altLang="ko-KR" b="1" dirty="0" smtClean="0"/>
          </a:p>
          <a:p>
            <a:pPr marL="285750" indent="-285750">
              <a:buFontTx/>
              <a:buChar char="-"/>
            </a:pPr>
            <a:endParaRPr lang="en-US" altLang="ko-KR" b="1" dirty="0" smtClean="0"/>
          </a:p>
          <a:p>
            <a:pPr marL="742950" lvl="1" indent="-285750">
              <a:buFontTx/>
              <a:buChar char="-"/>
            </a:pPr>
            <a:r>
              <a:rPr lang="ko-KR" altLang="en-US" dirty="0" smtClean="0"/>
              <a:t>파란색 선</a:t>
            </a:r>
            <a:r>
              <a:rPr lang="en-US" altLang="ko-KR" dirty="0" smtClean="0"/>
              <a:t>: [ </a:t>
            </a:r>
            <a:r>
              <a:rPr lang="en-US" altLang="ko-KR" dirty="0" err="1" smtClean="0"/>
              <a:t>power_out_norm</a:t>
            </a:r>
            <a:r>
              <a:rPr lang="en-US" altLang="ko-KR" dirty="0" smtClean="0"/>
              <a:t>, SOC – 0.6, </a:t>
            </a:r>
            <a:r>
              <a:rPr lang="en-US" altLang="ko-KR" dirty="0" err="1" smtClean="0"/>
              <a:t>j_min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j_max</a:t>
            </a:r>
            <a:r>
              <a:rPr lang="en-US" altLang="ko-KR" dirty="0" smtClean="0"/>
              <a:t> ]</a:t>
            </a:r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742950" lvl="1" indent="-285750">
              <a:buFontTx/>
              <a:buChar char="-"/>
            </a:pPr>
            <a:r>
              <a:rPr lang="ko-KR" altLang="en-US" dirty="0" smtClean="0"/>
              <a:t>주황색 선</a:t>
            </a:r>
            <a:r>
              <a:rPr lang="en-US" altLang="ko-KR" dirty="0"/>
              <a:t>: [ </a:t>
            </a:r>
            <a:r>
              <a:rPr lang="en-US" altLang="ko-KR" dirty="0" err="1" smtClean="0"/>
              <a:t>power_out</a:t>
            </a:r>
            <a:r>
              <a:rPr lang="en-US" altLang="ko-KR" dirty="0" smtClean="0"/>
              <a:t> </a:t>
            </a:r>
            <a:r>
              <a:rPr lang="en-US" altLang="ko-KR" dirty="0"/>
              <a:t>SOC – 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 </a:t>
            </a:r>
            <a:r>
              <a:rPr lang="en-US" altLang="ko-KR" dirty="0" smtClean="0"/>
              <a:t>]_norm</a:t>
            </a:r>
            <a:r>
              <a:rPr lang="ko-KR" altLang="en-US" dirty="0" smtClean="0"/>
              <a:t> </a:t>
            </a:r>
            <a:r>
              <a:rPr lang="en-US" altLang="ko-KR" dirty="0" smtClean="0"/>
              <a:t> 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742950" lvl="1" indent="-285750">
              <a:buFontTx/>
              <a:buChar char="-"/>
            </a:pPr>
            <a:r>
              <a:rPr lang="ko-KR" altLang="en-US" dirty="0" smtClean="0"/>
              <a:t>빨간색 선</a:t>
            </a:r>
            <a:r>
              <a:rPr lang="en-US" altLang="ko-KR" dirty="0" smtClean="0"/>
              <a:t>: [ </a:t>
            </a:r>
            <a:r>
              <a:rPr lang="en-US" altLang="ko-KR" dirty="0" err="1" smtClean="0"/>
              <a:t>acc_norm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spd_norm</a:t>
            </a:r>
            <a:r>
              <a:rPr lang="en-US" altLang="ko-KR" dirty="0" smtClean="0"/>
              <a:t>, SOC – 0.6, </a:t>
            </a:r>
            <a:r>
              <a:rPr lang="en-US" altLang="ko-KR" dirty="0" err="1" smtClean="0"/>
              <a:t>j_min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j_max</a:t>
            </a:r>
            <a:r>
              <a:rPr lang="en-US" altLang="ko-KR" dirty="0" smtClean="0"/>
              <a:t>]</a:t>
            </a:r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 smtClean="0"/>
              <a:t>초록색 선</a:t>
            </a:r>
            <a:r>
              <a:rPr lang="en-US" altLang="ko-KR" dirty="0"/>
              <a:t>: [ </a:t>
            </a:r>
            <a:r>
              <a:rPr lang="en-US" altLang="ko-KR" dirty="0" err="1" smtClean="0"/>
              <a:t>acc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spd</a:t>
            </a:r>
            <a:r>
              <a:rPr lang="en-US" altLang="ko-KR" dirty="0" smtClean="0"/>
              <a:t>, </a:t>
            </a:r>
            <a:r>
              <a:rPr lang="en-US" altLang="ko-KR" dirty="0"/>
              <a:t>SOC – 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 smtClean="0"/>
              <a:t>]_norm 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lvl="1"/>
            <a:endParaRPr lang="en-US" altLang="ko-KR" dirty="0" smtClean="0"/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505181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DDQN</a:t>
            </a:r>
            <a:r>
              <a:rPr lang="ko-KR" altLang="en-US" dirty="0" smtClean="0">
                <a:solidFill>
                  <a:srgbClr val="FF0000"/>
                </a:solidFill>
              </a:rPr>
              <a:t>과 </a:t>
            </a:r>
            <a:r>
              <a:rPr lang="en-US" altLang="ko-KR" dirty="0" smtClean="0">
                <a:solidFill>
                  <a:srgbClr val="FF0000"/>
                </a:solidFill>
              </a:rPr>
              <a:t>DDPG</a:t>
            </a:r>
            <a:r>
              <a:rPr lang="ko-KR" altLang="en-US" dirty="0" smtClean="0">
                <a:solidFill>
                  <a:srgbClr val="FF0000"/>
                </a:solidFill>
              </a:rPr>
              <a:t>의 비교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1459832"/>
            <a:ext cx="1100087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DDQN</a:t>
            </a:r>
            <a:r>
              <a:rPr lang="ko-KR" altLang="en-US" b="1" dirty="0" smtClean="0">
                <a:solidFill>
                  <a:srgbClr val="FF0000"/>
                </a:solidFill>
              </a:rPr>
              <a:t>과 </a:t>
            </a:r>
            <a:r>
              <a:rPr lang="en-US" altLang="ko-KR" b="1" dirty="0" smtClean="0">
                <a:solidFill>
                  <a:srgbClr val="FF0000"/>
                </a:solidFill>
              </a:rPr>
              <a:t>DDPG </a:t>
            </a:r>
            <a:r>
              <a:rPr lang="ko-KR" altLang="en-US" b="1" dirty="0" smtClean="0">
                <a:solidFill>
                  <a:srgbClr val="FF0000"/>
                </a:solidFill>
              </a:rPr>
              <a:t>알고리즘의 학습 과정을 비교함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DDQN 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State:   [</a:t>
            </a:r>
            <a:r>
              <a:rPr lang="en-US" altLang="ko-KR" dirty="0" smtClean="0">
                <a:solidFill>
                  <a:srgbClr val="FF0000"/>
                </a:solidFill>
              </a:rPr>
              <a:t>norm(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  <a:r>
              <a:rPr lang="en-US" altLang="ko-KR" dirty="0" smtClean="0"/>
              <a:t>, SOC, </a:t>
            </a:r>
            <a:r>
              <a:rPr lang="en-US" altLang="ko-KR" dirty="0" err="1" smtClean="0"/>
              <a:t>j_min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j_max</a:t>
            </a:r>
            <a:r>
              <a:rPr lang="en-US" altLang="ko-KR" dirty="0" smtClean="0"/>
              <a:t>]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Replay memory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running mean</a:t>
            </a:r>
            <a:r>
              <a:rPr lang="ko-KR" altLang="en-US" dirty="0" smtClean="0"/>
              <a:t>과 </a:t>
            </a:r>
            <a:r>
              <a:rPr lang="en-US" altLang="ko-KR" dirty="0" err="1" smtClean="0"/>
              <a:t>std</a:t>
            </a:r>
            <a:r>
              <a:rPr lang="ko-KR" altLang="en-US" dirty="0" smtClean="0"/>
              <a:t>를 통한 정규화 진행 </a:t>
            </a:r>
            <a:r>
              <a:rPr lang="en-US" altLang="ko-KR" dirty="0" smtClean="0"/>
              <a:t> </a:t>
            </a:r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DDPG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smtClean="0">
                <a:solidFill>
                  <a:srgbClr val="FF0000"/>
                </a:solidFill>
              </a:rPr>
              <a:t>norm(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  <a:r>
              <a:rPr lang="en-US" altLang="ko-KR" dirty="0" smtClean="0"/>
              <a:t>, </a:t>
            </a:r>
            <a:r>
              <a:rPr lang="en-US" altLang="ko-KR" dirty="0"/>
              <a:t>SOC,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Replay memory</a:t>
            </a:r>
            <a:r>
              <a:rPr lang="ko-KR" altLang="en-US" dirty="0"/>
              <a:t>에서 </a:t>
            </a:r>
            <a:r>
              <a:rPr lang="en-US" altLang="ko-KR" dirty="0"/>
              <a:t>running mean</a:t>
            </a:r>
            <a:r>
              <a:rPr lang="ko-KR" altLang="en-US" dirty="0"/>
              <a:t>과 </a:t>
            </a:r>
            <a:r>
              <a:rPr lang="en-US" altLang="ko-KR" dirty="0" err="1"/>
              <a:t>std</a:t>
            </a:r>
            <a:r>
              <a:rPr lang="ko-KR" altLang="en-US" dirty="0"/>
              <a:t>를 통한 정규화 진행 </a:t>
            </a:r>
            <a:r>
              <a:rPr lang="en-US" altLang="ko-KR" dirty="0"/>
              <a:t> </a:t>
            </a:r>
          </a:p>
          <a:p>
            <a:pPr lvl="1"/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476326" y="5707149"/>
            <a:ext cx="5657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DDPG</a:t>
            </a:r>
            <a:r>
              <a:rPr lang="ko-KR" altLang="en-US" b="1" dirty="0" smtClean="0">
                <a:solidFill>
                  <a:srgbClr val="FF0000"/>
                </a:solidFill>
              </a:rPr>
              <a:t>의 우수성을 강조함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1412" y="370234"/>
            <a:ext cx="3737315" cy="321382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7635" y="3647174"/>
            <a:ext cx="3741092" cy="3136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425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DDQN</a:t>
            </a:r>
            <a:r>
              <a:rPr lang="ko-KR" altLang="en-US" dirty="0" smtClean="0">
                <a:solidFill>
                  <a:srgbClr val="FF0000"/>
                </a:solidFill>
              </a:rPr>
              <a:t>과 </a:t>
            </a:r>
            <a:r>
              <a:rPr lang="en-US" altLang="ko-KR" dirty="0" smtClean="0">
                <a:solidFill>
                  <a:srgbClr val="FF0000"/>
                </a:solidFill>
              </a:rPr>
              <a:t>DDPG</a:t>
            </a:r>
            <a:r>
              <a:rPr lang="ko-KR" altLang="en-US" dirty="0" smtClean="0">
                <a:solidFill>
                  <a:srgbClr val="FF0000"/>
                </a:solidFill>
              </a:rPr>
              <a:t>의 비교</a:t>
            </a:r>
            <a:r>
              <a:rPr lang="en-US" altLang="ko-KR" dirty="0" smtClean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1459832"/>
            <a:ext cx="1100087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DDQN</a:t>
            </a:r>
            <a:r>
              <a:rPr lang="ko-KR" altLang="en-US" b="1" dirty="0" smtClean="0">
                <a:solidFill>
                  <a:srgbClr val="FF0000"/>
                </a:solidFill>
              </a:rPr>
              <a:t>과 </a:t>
            </a:r>
            <a:r>
              <a:rPr lang="en-US" altLang="ko-KR" b="1" dirty="0" smtClean="0">
                <a:solidFill>
                  <a:srgbClr val="FF0000"/>
                </a:solidFill>
              </a:rPr>
              <a:t>DDPG </a:t>
            </a:r>
            <a:r>
              <a:rPr lang="ko-KR" altLang="en-US" b="1" dirty="0" smtClean="0">
                <a:solidFill>
                  <a:srgbClr val="FF0000"/>
                </a:solidFill>
              </a:rPr>
              <a:t>알고리즘의 학습 과정을 비교함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DDPG</a:t>
            </a:r>
            <a:r>
              <a:rPr lang="ko-KR" altLang="en-US" b="1" dirty="0" smtClean="0"/>
              <a:t>가 </a:t>
            </a:r>
            <a:r>
              <a:rPr lang="en-US" altLang="ko-KR" b="1" dirty="0" smtClean="0"/>
              <a:t>DDQN </a:t>
            </a:r>
            <a:r>
              <a:rPr lang="ko-KR" altLang="en-US" b="1" dirty="0" smtClean="0"/>
              <a:t>모델에 비해 학습속도가 빠르고 안정적으로 학습이 이루어짐을 볼 수 있음</a:t>
            </a:r>
            <a:endParaRPr lang="en-US" altLang="ko-KR" dirty="0" smtClean="0"/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4737" y="2397269"/>
            <a:ext cx="6004337" cy="420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9025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>
                <a:solidFill>
                  <a:srgbClr val="FF0000"/>
                </a:solidFill>
              </a:rPr>
              <a:t>DDPG_rewardFactor_comparison</a:t>
            </a:r>
            <a:endParaRPr lang="ko-KR" alt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38200" y="1459832"/>
                <a:ext cx="11000874" cy="26075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en-US" altLang="ko-KR" b="1" dirty="0" smtClean="0">
                    <a:solidFill>
                      <a:srgbClr val="FF0000"/>
                    </a:solidFill>
                  </a:rPr>
                  <a:t>DDPG 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알고리즘의 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reward factor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에 따른 결과를 비교함</a:t>
                </a:r>
                <a:endParaRPr lang="en-US" altLang="ko-KR" b="1" dirty="0" smtClean="0">
                  <a:solidFill>
                    <a:srgbClr val="FF0000"/>
                  </a:solidFill>
                </a:endParaRPr>
              </a:p>
              <a:p>
                <a:pPr lvl="1"/>
                <a:endParaRPr lang="en-US" altLang="ko-KR" dirty="0" smtClean="0"/>
              </a:p>
              <a:p>
                <a:pPr marL="285750" indent="-285750">
                  <a:buFontTx/>
                  <a:buChar char="-"/>
                </a:pPr>
                <a:r>
                  <a:rPr lang="en-US" altLang="ko-KR" b="1" dirty="0" smtClean="0"/>
                  <a:t>DDPG State &amp; Reward:</a:t>
                </a:r>
                <a:endParaRPr lang="en-US" altLang="ko-KR" b="1" dirty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/>
                  <a:t>State:   </a:t>
                </a:r>
                <a:r>
                  <a:rPr lang="en-US" altLang="ko-KR" dirty="0" smtClean="0"/>
                  <a:t>[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norm(</a:t>
                </a:r>
                <a:r>
                  <a:rPr lang="en-US" altLang="ko-KR" dirty="0" err="1" smtClean="0">
                    <a:solidFill>
                      <a:srgbClr val="FF0000"/>
                    </a:solidFill>
                  </a:rPr>
                  <a:t>power_out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)</a:t>
                </a:r>
                <a:r>
                  <a:rPr lang="en-US" altLang="ko-KR" dirty="0" smtClean="0"/>
                  <a:t>, </a:t>
                </a:r>
                <a:r>
                  <a:rPr lang="en-US" altLang="ko-KR" dirty="0"/>
                  <a:t>SOC, </a:t>
                </a:r>
                <a:r>
                  <a:rPr lang="en-US" altLang="ko-KR" dirty="0" err="1"/>
                  <a:t>j_min</a:t>
                </a:r>
                <a:r>
                  <a:rPr lang="en-US" altLang="ko-KR" dirty="0"/>
                  <a:t>, </a:t>
                </a:r>
                <a:r>
                  <a:rPr lang="en-US" altLang="ko-KR" dirty="0" err="1"/>
                  <a:t>j_max</a:t>
                </a:r>
                <a:r>
                  <a:rPr lang="en-US" altLang="ko-KR" dirty="0"/>
                  <a:t>]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/>
                  <a:t>Replay memory</a:t>
                </a:r>
                <a:r>
                  <a:rPr lang="ko-KR" altLang="en-US" dirty="0"/>
                  <a:t>에서 </a:t>
                </a:r>
                <a:r>
                  <a:rPr lang="en-US" altLang="ko-KR" dirty="0"/>
                  <a:t>running mean</a:t>
                </a:r>
                <a:r>
                  <a:rPr lang="ko-KR" altLang="en-US" dirty="0"/>
                  <a:t>과 </a:t>
                </a:r>
                <a:r>
                  <a:rPr lang="en-US" altLang="ko-KR" dirty="0" err="1"/>
                  <a:t>std</a:t>
                </a:r>
                <a:r>
                  <a:rPr lang="ko-KR" altLang="en-US" dirty="0"/>
                  <a:t>를 통한 정규화 진행 </a:t>
                </a:r>
                <a:r>
                  <a:rPr lang="en-US" altLang="ko-KR" dirty="0"/>
                  <a:t> </a:t>
                </a:r>
                <a:endParaRPr lang="en-US" altLang="ko-KR" dirty="0" smtClean="0"/>
              </a:p>
              <a:p>
                <a:pPr marL="742950" lvl="1" indent="-285750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̇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𝑓𝑐</m:t>
                            </m:r>
                          </m:sub>
                        </m:sSub>
                      </m:e>
                    </m:ac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ko-KR" alt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ko-KR" altLang="en-US" b="0" i="1" smtClean="0">
                        <a:latin typeface="Cambria Math" panose="02040503050406030204" pitchFamily="18" charset="0"/>
                      </a:rPr>
                      <m:t>∙</m:t>
                    </m:r>
                    <m:d>
                      <m:dPr>
                        <m:begChr m:val="|"/>
                        <m:endChr m:val="|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𝑆𝑂𝐶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−0.6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     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∵ </m:t>
                    </m:r>
                    <m:r>
                      <a:rPr lang="ko-KR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=[0.5,  1,  3,  5,  10,  100]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 smtClean="0"/>
                  <a:t>   </a:t>
                </a:r>
              </a:p>
              <a:p>
                <a:pPr marL="285750" indent="-285750">
                  <a:buFontTx/>
                  <a:buChar char="-"/>
                </a:pPr>
                <a:endParaRPr lang="en-US" altLang="ko-KR" dirty="0" smtClean="0"/>
              </a:p>
              <a:p>
                <a:pPr marL="285750" indent="-285750">
                  <a:buFontTx/>
                  <a:buChar char="-"/>
                </a:pPr>
                <a:endParaRPr lang="en-US" altLang="ko-KR" dirty="0" smtClean="0"/>
              </a:p>
              <a:p>
                <a:pPr lvl="1"/>
                <a:endParaRPr lang="en-US" altLang="ko-KR" dirty="0" smtClean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59832"/>
                <a:ext cx="11000874" cy="2607573"/>
              </a:xfrm>
              <a:prstGeom prst="rect">
                <a:avLst/>
              </a:prstGeom>
              <a:blipFill>
                <a:blip r:embed="rId2"/>
                <a:stretch>
                  <a:fillRect l="-610" t="-210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0174" y="3911986"/>
            <a:ext cx="3440496" cy="2884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0613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22814</TotalTime>
  <Words>2899</Words>
  <Application>Microsoft Office PowerPoint</Application>
  <PresentationFormat>와이드스크린</PresentationFormat>
  <Paragraphs>842</Paragraphs>
  <Slides>51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51</vt:i4>
      </vt:variant>
    </vt:vector>
  </HeadingPairs>
  <TitlesOfParts>
    <vt:vector size="56" baseType="lpstr">
      <vt:lpstr>맑은 고딕</vt:lpstr>
      <vt:lpstr>Arial</vt:lpstr>
      <vt:lpstr>Cambria Math</vt:lpstr>
      <vt:lpstr>Wingdings</vt:lpstr>
      <vt:lpstr>Office 테마</vt:lpstr>
      <vt:lpstr>실험 정리 </vt:lpstr>
      <vt:lpstr>Feature Scaling의 중요성 </vt:lpstr>
      <vt:lpstr>Feature Scaling의 중요성 2</vt:lpstr>
      <vt:lpstr>DDQN 3 – 결과   </vt:lpstr>
      <vt:lpstr>DDQN 3_ver2 – 결과   </vt:lpstr>
      <vt:lpstr>DDPG의 State의 중요성 </vt:lpstr>
      <vt:lpstr>DDQN과 DDPG의 비교</vt:lpstr>
      <vt:lpstr>DDQN과 DDPG의 비교2</vt:lpstr>
      <vt:lpstr>DDPG_rewardFactor_comparison</vt:lpstr>
      <vt:lpstr>DDPG_rewardFactor_comparison_ver2</vt:lpstr>
      <vt:lpstr>DDPG_batchNormalization_comparison</vt:lpstr>
      <vt:lpstr>DDQN 1</vt:lpstr>
      <vt:lpstr>DDQN 2  </vt:lpstr>
      <vt:lpstr>DDQN 2 – 결과   </vt:lpstr>
      <vt:lpstr>DDQN 3  </vt:lpstr>
      <vt:lpstr>DDQN 3 – 결과   </vt:lpstr>
      <vt:lpstr>DDQN 3_ver2 – 결과   </vt:lpstr>
      <vt:lpstr>DDQN 3_ver3 – 결과   </vt:lpstr>
      <vt:lpstr>DDPG 1</vt:lpstr>
      <vt:lpstr>DDPG 2</vt:lpstr>
      <vt:lpstr>DDPG 3  </vt:lpstr>
      <vt:lpstr>DDPG 4  </vt:lpstr>
      <vt:lpstr>DDPG 5  </vt:lpstr>
      <vt:lpstr>DDPG 5_ver2   </vt:lpstr>
      <vt:lpstr>DDPG 6  </vt:lpstr>
      <vt:lpstr>DDPG 6_ver2  </vt:lpstr>
      <vt:lpstr>DDPG 6_ver3  </vt:lpstr>
      <vt:lpstr>DDPG 6_ver3  </vt:lpstr>
      <vt:lpstr>DDPG 6_ver4  </vt:lpstr>
      <vt:lpstr>DDPG 7  </vt:lpstr>
      <vt:lpstr>DDPG 8  </vt:lpstr>
      <vt:lpstr>DDPG 9  </vt:lpstr>
      <vt:lpstr>DDPG 9_ver2  </vt:lpstr>
      <vt:lpstr>DDPG 9_ver3  </vt:lpstr>
      <vt:lpstr>DDPG 10  </vt:lpstr>
      <vt:lpstr>DDPG 10  </vt:lpstr>
      <vt:lpstr>DDPG 10_ver2   </vt:lpstr>
      <vt:lpstr>DDPG 11  </vt:lpstr>
      <vt:lpstr>DDPG 12  </vt:lpstr>
      <vt:lpstr>Generalization 실험 1  </vt:lpstr>
      <vt:lpstr>Generalization 실험 1  </vt:lpstr>
      <vt:lpstr>Generalization 실험 1  </vt:lpstr>
      <vt:lpstr>Generalization 실험 2  </vt:lpstr>
      <vt:lpstr>Generalization 실험 2  </vt:lpstr>
      <vt:lpstr>Generalization 실험 2  </vt:lpstr>
      <vt:lpstr>Generalization 실험 3  </vt:lpstr>
      <vt:lpstr>Generalization 실험 3  </vt:lpstr>
      <vt:lpstr>Generalization 실험 4  </vt:lpstr>
      <vt:lpstr>Generalization 실험 4  </vt:lpstr>
      <vt:lpstr>Generalization 실험 5  </vt:lpstr>
      <vt:lpstr>Generalization 실험 6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논문 정리</dc:title>
  <dc:creator>Windows 사용자</dc:creator>
  <cp:lastModifiedBy>Windows 사용자</cp:lastModifiedBy>
  <cp:revision>189</cp:revision>
  <dcterms:created xsi:type="dcterms:W3CDTF">2020-07-08T01:56:17Z</dcterms:created>
  <dcterms:modified xsi:type="dcterms:W3CDTF">2020-08-07T00:20:53Z</dcterms:modified>
</cp:coreProperties>
</file>