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9" r:id="rId4"/>
    <p:sldId id="297" r:id="rId5"/>
    <p:sldId id="298" r:id="rId6"/>
    <p:sldId id="295" r:id="rId7"/>
    <p:sldId id="301" r:id="rId8"/>
    <p:sldId id="304" r:id="rId9"/>
    <p:sldId id="303" r:id="rId10"/>
    <p:sldId id="272" r:id="rId11"/>
    <p:sldId id="279" r:id="rId12"/>
    <p:sldId id="281" r:id="rId13"/>
    <p:sldId id="280" r:id="rId14"/>
    <p:sldId id="284" r:id="rId15"/>
    <p:sldId id="296" r:id="rId16"/>
    <p:sldId id="278" r:id="rId17"/>
    <p:sldId id="283" r:id="rId18"/>
    <p:sldId id="285" r:id="rId19"/>
    <p:sldId id="286" r:id="rId20"/>
    <p:sldId id="287" r:id="rId21"/>
    <p:sldId id="292" r:id="rId22"/>
    <p:sldId id="290" r:id="rId23"/>
    <p:sldId id="293" r:id="rId24"/>
    <p:sldId id="299" r:id="rId25"/>
    <p:sldId id="294" r:id="rId26"/>
    <p:sldId id="302" r:id="rId27"/>
    <p:sldId id="291" r:id="rId28"/>
    <p:sldId id="288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9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6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7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5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실험 정리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07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blipFill>
                <a:blip r:embed="rId2"/>
                <a:stretch>
                  <a:fillRect l="-610" t="-1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073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blipFill>
                <a:blip r:embed="rId2"/>
                <a:stretch>
                  <a:fillRect l="-610" t="-13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828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kW </a:t>
            </a:r>
            <a:r>
              <a:rPr lang="ko-KR" altLang="en-US" b="1" dirty="0" smtClean="0">
                <a:solidFill>
                  <a:srgbClr val="FF0000"/>
                </a:solidFill>
              </a:rPr>
              <a:t>단위로 환산하여 </a:t>
            </a:r>
            <a:r>
              <a:rPr lang="en-US" altLang="ko-KR" b="1" dirty="0" smtClean="0">
                <a:solidFill>
                  <a:srgbClr val="FF0000"/>
                </a:solidFill>
              </a:rPr>
              <a:t>Feature scaling </a:t>
            </a:r>
            <a:r>
              <a:rPr lang="ko-KR" altLang="en-US" b="1" dirty="0" smtClean="0">
                <a:solidFill>
                  <a:srgbClr val="FF0000"/>
                </a:solidFill>
              </a:rPr>
              <a:t>수행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Feature scaling</a:t>
            </a:r>
            <a:r>
              <a:rPr lang="ko-KR" altLang="en-US" b="1" dirty="0" smtClean="0"/>
              <a:t>을 통해 학습 안정도를 크게 향상시킬 수 있음을 확인함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26" y="2383162"/>
            <a:ext cx="6467302" cy="431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16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694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1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3_ver2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power_out_norm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smtClean="0"/>
              <a:t>SOC</a:t>
            </a:r>
            <a:r>
              <a:rPr lang="en-US" altLang="ko-KR" dirty="0"/>
              <a:t>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dirty="0" smtClean="0">
                <a:solidFill>
                  <a:srgbClr val="FF0000"/>
                </a:solidFill>
              </a:rPr>
              <a:t>을 적용할 경우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학습이 </a:t>
            </a:r>
            <a:r>
              <a:rPr lang="ko-KR" altLang="en-US" dirty="0" err="1" smtClean="0">
                <a:solidFill>
                  <a:srgbClr val="FF0000"/>
                </a:solidFill>
              </a:rPr>
              <a:t>불안정해짐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…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rgbClr val="FF0000"/>
                </a:solidFill>
              </a:rPr>
              <a:t>원인을 파악할 필요가 있음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reference model</a:t>
            </a:r>
            <a:r>
              <a:rPr lang="ko-KR" altLang="en-US" dirty="0" smtClean="0">
                <a:solidFill>
                  <a:srgbClr val="FF0000"/>
                </a:solidFill>
              </a:rPr>
              <a:t>은 </a:t>
            </a:r>
            <a:r>
              <a:rPr lang="ko-KR" altLang="en-US" dirty="0" err="1" smtClean="0">
                <a:solidFill>
                  <a:srgbClr val="FF0000"/>
                </a:solidFill>
              </a:rPr>
              <a:t>안정적임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6203" y="5324290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필수적인 요소임으로 결론을 내자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58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blipFill>
                <a:blip r:embed="rId2"/>
                <a:stretch>
                  <a:fillRect l="-610" t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학습률을</a:t>
            </a:r>
            <a:r>
              <a:rPr lang="ko-KR" altLang="en-US" dirty="0" smtClean="0">
                <a:solidFill>
                  <a:srgbClr val="FF0000"/>
                </a:solidFill>
              </a:rPr>
              <a:t> 낮추니 성공하는 것으로 보임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39" y="799805"/>
            <a:ext cx="3214861" cy="32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21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 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blipFill>
                <a:blip r:embed="rId2"/>
                <a:stretch>
                  <a:fillRect l="-610" t="-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..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결국 </a:t>
            </a:r>
            <a:r>
              <a:rPr lang="en-US" altLang="ko-KR" dirty="0" smtClean="0">
                <a:solidFill>
                  <a:srgbClr val="FF0000"/>
                </a:solidFill>
              </a:rPr>
              <a:t>DDPG </a:t>
            </a:r>
            <a:r>
              <a:rPr lang="ko-KR" altLang="en-US" dirty="0" smtClean="0">
                <a:solidFill>
                  <a:srgbClr val="FF0000"/>
                </a:solidFill>
              </a:rPr>
              <a:t>알고리즘으로 가야함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490" y="834290"/>
            <a:ext cx="3676702" cy="33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13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sp_whl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3236" y="5483516"/>
            <a:ext cx="107002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Env1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에 대해서만 부분적으로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(Env2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Env3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많이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…)</a:t>
            </a:r>
          </a:p>
          <a:p>
            <a:endParaRPr lang="en-US" altLang="ko-KR" dirty="0"/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를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0.00001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로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낮추기 시도 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4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Decay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037" y="5506400"/>
            <a:ext cx="1100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안정도에 큰 영향을 미치지 못하는 것으로 보임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7372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Feature Scaling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10" y="1045151"/>
            <a:ext cx="4570869" cy="3047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8200" y="4192121"/>
            <a:ext cx="1100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평균이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이고 표준편차가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이 되도록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진행하면 학습의 안정도가 매우 커짐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6851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899" y="1779557"/>
            <a:ext cx="2947968" cy="22334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3763" y="6488668"/>
            <a:ext cx="860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Min-max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은</a:t>
            </a:r>
            <a:r>
              <a:rPr lang="en-US" altLang="ko-KR" b="1" dirty="0" smtClean="0">
                <a:solidFill>
                  <a:srgbClr val="FF0000"/>
                </a:solidFill>
              </a:rPr>
              <a:t> feature </a:t>
            </a:r>
            <a:r>
              <a:rPr lang="ko-KR" altLang="en-US" b="1" dirty="0" smtClean="0">
                <a:solidFill>
                  <a:srgbClr val="FF0000"/>
                </a:solidFill>
              </a:rPr>
              <a:t>값이 </a:t>
            </a:r>
            <a:r>
              <a:rPr lang="en-US" altLang="ko-KR" b="1" dirty="0" smtClean="0">
                <a:solidFill>
                  <a:srgbClr val="FF0000"/>
                </a:solidFill>
              </a:rPr>
              <a:t>[0, 1]</a:t>
            </a:r>
            <a:r>
              <a:rPr lang="ko-KR" altLang="en-US" b="1" dirty="0" smtClean="0">
                <a:solidFill>
                  <a:srgbClr val="FF0000"/>
                </a:solidFill>
              </a:rPr>
              <a:t>임</a:t>
            </a:r>
            <a:r>
              <a:rPr lang="en-US" altLang="ko-KR" b="1" dirty="0" smtClean="0">
                <a:solidFill>
                  <a:srgbClr val="FF0000"/>
                </a:solidFill>
              </a:rPr>
              <a:t>. 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부호는 나름의 의미가 있으므로 부호가 표현되어야 함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86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5_ver2 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normalization_ver2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[V]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6247" y="4701198"/>
            <a:ext cx="8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Mean-Standard deviation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보다 효과가 떨어지는 것으로 보임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957" y="929353"/>
            <a:ext cx="3075374" cy="307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64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[OOX]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[VVV]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[VXX]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[XXX]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2684188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299" y="1295047"/>
            <a:ext cx="2995589" cy="303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76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6_ver2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</a:t>
            </a:r>
            <a:r>
              <a:rPr lang="en-US" altLang="ko-KR" dirty="0" smtClean="0"/>
              <a:t>0.6]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699233" y="6454430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결론은 </a:t>
            </a:r>
            <a:r>
              <a:rPr lang="en-US" altLang="ko-KR" b="1" dirty="0" smtClean="0">
                <a:solidFill>
                  <a:srgbClr val="FF0000"/>
                </a:solidFill>
              </a:rPr>
              <a:t>Env1</a:t>
            </a:r>
            <a:r>
              <a:rPr lang="ko-KR" altLang="en-US" b="1" dirty="0" smtClean="0">
                <a:solidFill>
                  <a:srgbClr val="FF0000"/>
                </a:solidFill>
              </a:rPr>
              <a:t>이 가장 적합하다는 사실임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696" y="1027906"/>
            <a:ext cx="3222004" cy="330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61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 </a:t>
            </a:r>
            <a:r>
              <a:rPr lang="ko-KR" altLang="en-US" b="1" dirty="0" smtClean="0">
                <a:solidFill>
                  <a:srgbClr val="FF0000"/>
                </a:solidFill>
              </a:rPr>
              <a:t>차이에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 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 ]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263" y="1027906"/>
            <a:ext cx="4508297" cy="324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11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를 확장함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action_prev</a:t>
            </a:r>
            <a:r>
              <a:rPr lang="en-US" altLang="ko-KR" dirty="0" smtClean="0">
                <a:solidFill>
                  <a:srgbClr val="FF0000"/>
                </a:solidFill>
              </a:rPr>
              <a:t>, SOC </a:t>
            </a:r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en-US" altLang="ko-KR" dirty="0" smtClean="0">
                <a:solidFill>
                  <a:srgbClr val="FF0000"/>
                </a:solidFill>
              </a:rPr>
              <a:t>0.6, SOC]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</a:t>
            </a:r>
            <a:r>
              <a:rPr lang="en-US" altLang="ko-KR" dirty="0" smtClean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>
                <a:solidFill>
                  <a:srgbClr val="FF0000"/>
                </a:solidFill>
              </a:rPr>
              <a:t>action_prev</a:t>
            </a:r>
            <a:r>
              <a:rPr lang="en-US" altLang="ko-KR" dirty="0">
                <a:solidFill>
                  <a:srgbClr val="FF0000"/>
                </a:solidFill>
              </a:rPr>
              <a:t>, SOC - 0.6, SOC]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484771"/>
            <a:ext cx="3222004" cy="33072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6991" y="5095587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효과가 별로 없는 것으로 보임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416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8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 state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네트워크 업데이트 알고리즘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의 정의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/>
              <a:t>power_out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484771"/>
            <a:ext cx="3222004" cy="33072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56991" y="5095587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효과가 별로 없는 것으로 보임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56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9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신경망에서 </a:t>
            </a:r>
            <a:r>
              <a:rPr lang="en-US" altLang="ko-KR" b="1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적용함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Actor-Critic</a:t>
            </a:r>
            <a:r>
              <a:rPr lang="ko-KR" altLang="en-US" dirty="0" smtClean="0"/>
              <a:t>에 </a:t>
            </a:r>
            <a:r>
              <a:rPr lang="en-US" altLang="ko-KR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dirty="0" smtClean="0"/>
              <a:t>을 적용함</a:t>
            </a:r>
            <a:endParaRPr lang="en-US" altLang="ko-KR" dirty="0"/>
          </a:p>
          <a:p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862" y="88986"/>
            <a:ext cx="3325091" cy="2519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76262" y="2684188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282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Discount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Discount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2659067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5483048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55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Feature Scaling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</a:t>
            </a:r>
            <a:r>
              <a:rPr lang="en-US" altLang="ko-KR" dirty="0"/>
              <a:t>:   [</a:t>
            </a:r>
            <a:r>
              <a:rPr lang="en-US" altLang="ko-KR" dirty="0" err="1"/>
              <a:t>power_out</a:t>
            </a:r>
            <a:r>
              <a:rPr lang="en-US" altLang="ko-KR" dirty="0"/>
              <a:t>, 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 smtClean="0"/>
                  <a:t>Power_out</a:t>
                </a:r>
                <a:r>
                  <a:rPr lang="en-US" altLang="ko-KR" b="1" dirty="0" smtClean="0"/>
                  <a:t> [W]: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 [kW]: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blipFill>
                <a:blip r:embed="rId7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blipFill>
                <a:blip r:embed="rId8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35" y="2145977"/>
            <a:ext cx="4985639" cy="35611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4684" y="5893724"/>
            <a:ext cx="81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이후에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의 중요성 강조함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4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3 – </a:t>
            </a:r>
            <a:r>
              <a:rPr lang="ko-KR" altLang="en-US" dirty="0" smtClean="0">
                <a:solidFill>
                  <a:srgbClr val="FF0000"/>
                </a:solidFill>
              </a:rPr>
              <a:t>결과 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8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3_ver2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power_out_norm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Normalization</a:t>
            </a:r>
            <a:r>
              <a:rPr lang="ko-KR" altLang="en-US" dirty="0">
                <a:solidFill>
                  <a:srgbClr val="FF0000"/>
                </a:solidFill>
              </a:rPr>
              <a:t>을 적용할 경우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학습이 </a:t>
            </a:r>
            <a:r>
              <a:rPr lang="ko-KR" altLang="en-US" dirty="0" err="1">
                <a:solidFill>
                  <a:srgbClr val="FF0000"/>
                </a:solidFill>
              </a:rPr>
              <a:t>불안정해짐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…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원인을 파악할 필요가 있음 </a:t>
            </a:r>
            <a:r>
              <a:rPr lang="en-US" altLang="ko-KR" dirty="0">
                <a:solidFill>
                  <a:srgbClr val="FF0000"/>
                </a:solidFill>
              </a:rPr>
              <a:t>(reference model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ko-KR" altLang="en-US" dirty="0" err="1">
                <a:solidFill>
                  <a:srgbClr val="FF0000"/>
                </a:solidFill>
              </a:rPr>
              <a:t>안정적임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84639" y="4883716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필수적인 요소임으로 결론을 내자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15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33" y="3131613"/>
            <a:ext cx="4958196" cy="34707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State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151" y="1502688"/>
            <a:ext cx="110008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State</a:t>
            </a:r>
            <a:r>
              <a:rPr lang="ko-KR" altLang="en-US" b="1" dirty="0" smtClean="0"/>
              <a:t>에 따라 학습의 안정성은 큰 차이를 보임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Normalization</a:t>
            </a:r>
            <a:r>
              <a:rPr lang="ko-KR" altLang="en-US" b="1" dirty="0" smtClean="0"/>
              <a:t>은 </a:t>
            </a:r>
            <a:r>
              <a:rPr lang="en-US" altLang="ko-KR" b="1" dirty="0" smtClean="0"/>
              <a:t>running normalization</a:t>
            </a:r>
            <a:r>
              <a:rPr lang="ko-KR" altLang="en-US" b="1" dirty="0" smtClean="0"/>
              <a:t>임 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파란색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power_out_norm</a:t>
            </a:r>
            <a:r>
              <a:rPr lang="en-US" altLang="ko-KR" dirty="0" smtClean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 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주황색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 </a:t>
            </a:r>
            <a:r>
              <a:rPr lang="en-US" altLang="ko-KR" dirty="0" smtClean="0"/>
              <a:t>]_norm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빨간색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acc_norm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spd_</a:t>
            </a:r>
            <a:r>
              <a:rPr lang="en-US" altLang="ko-KR" dirty="0" err="1" smtClean="0"/>
              <a:t>norm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초록색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</a:t>
            </a:r>
            <a:r>
              <a:rPr lang="en-US" altLang="ko-KR" dirty="0" smtClean="0"/>
              <a:t>,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]_norm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518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비교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DDPG </a:t>
            </a:r>
            <a:r>
              <a:rPr lang="ko-KR" altLang="en-US" b="1" dirty="0" smtClean="0">
                <a:solidFill>
                  <a:srgbClr val="FF0000"/>
                </a:solidFill>
              </a:rPr>
              <a:t>알고리즘의 학습 과정을 비교함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DDQN </a:t>
            </a:r>
            <a:r>
              <a:rPr lang="en-US" altLang="ko-KR" b="1" dirty="0" smtClean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 smtClean="0"/>
              <a:t>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running mean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std</a:t>
            </a:r>
            <a:r>
              <a:rPr lang="ko-KR" altLang="en-US" dirty="0" smtClean="0"/>
              <a:t>를 통한 정규화 진행 </a:t>
            </a:r>
            <a:r>
              <a:rPr lang="en-US" altLang="ko-KR" dirty="0" smtClean="0"/>
              <a:t> 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DDPG</a:t>
            </a:r>
            <a:r>
              <a:rPr lang="en-US" altLang="ko-KR" b="1" dirty="0" smtClean="0"/>
              <a:t>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/>
              <a:t>running mean</a:t>
            </a:r>
            <a:r>
              <a:rPr lang="ko-KR" altLang="en-US" dirty="0"/>
              <a:t>과 </a:t>
            </a:r>
            <a:r>
              <a:rPr lang="en-US" altLang="ko-KR" dirty="0" err="1"/>
              <a:t>std</a:t>
            </a:r>
            <a:r>
              <a:rPr lang="ko-KR" altLang="en-US" dirty="0"/>
              <a:t>를 통한 정규화 진행 </a:t>
            </a:r>
            <a:r>
              <a:rPr lang="en-US" altLang="ko-KR" dirty="0"/>
              <a:t> 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76326" y="5707149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  <a:r>
              <a:rPr lang="ko-KR" altLang="en-US" b="1" dirty="0" smtClean="0">
                <a:solidFill>
                  <a:srgbClr val="FF0000"/>
                </a:solidFill>
              </a:rPr>
              <a:t>의 우수성을 강조함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412" y="370234"/>
            <a:ext cx="3737315" cy="32138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635" y="3647174"/>
            <a:ext cx="3741092" cy="313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2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비교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DDPG </a:t>
            </a:r>
            <a:r>
              <a:rPr lang="ko-KR" altLang="en-US" b="1" dirty="0" smtClean="0">
                <a:solidFill>
                  <a:srgbClr val="FF0000"/>
                </a:solidFill>
              </a:rPr>
              <a:t>알고리즘의 학습 과정을 비교함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DDQN </a:t>
            </a:r>
            <a:r>
              <a:rPr lang="en-US" altLang="ko-KR" b="1" dirty="0" smtClean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 smtClean="0"/>
              <a:t>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running mean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std</a:t>
            </a:r>
            <a:r>
              <a:rPr lang="ko-KR" altLang="en-US" dirty="0" smtClean="0"/>
              <a:t>를 통한 정규화 진행 </a:t>
            </a:r>
            <a:r>
              <a:rPr lang="en-US" altLang="ko-KR" dirty="0" smtClean="0"/>
              <a:t> 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DDPG</a:t>
            </a:r>
            <a:r>
              <a:rPr lang="en-US" altLang="ko-KR" b="1" dirty="0" smtClean="0"/>
              <a:t>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/>
              <a:t>running mean</a:t>
            </a:r>
            <a:r>
              <a:rPr lang="ko-KR" altLang="en-US" dirty="0"/>
              <a:t>과 </a:t>
            </a:r>
            <a:r>
              <a:rPr lang="en-US" altLang="ko-KR" dirty="0" err="1"/>
              <a:t>std</a:t>
            </a:r>
            <a:r>
              <a:rPr lang="ko-KR" altLang="en-US" dirty="0"/>
              <a:t>를 통한 정규화 진행 </a:t>
            </a:r>
            <a:r>
              <a:rPr lang="en-US" altLang="ko-KR" dirty="0"/>
              <a:t> 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76326" y="5707149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  <a:r>
              <a:rPr lang="ko-KR" altLang="en-US" b="1" dirty="0" smtClean="0">
                <a:solidFill>
                  <a:srgbClr val="FF0000"/>
                </a:solidFill>
              </a:rPr>
              <a:t>의 우수성을 강조함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412" y="370234"/>
            <a:ext cx="3737315" cy="32138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635" y="3647174"/>
            <a:ext cx="3741092" cy="313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0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DDPG_rewardFactor_comparison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알고리즘의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에 따른 결과를 비교함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</a:t>
                </a:r>
                <a:r>
                  <a:rPr lang="en-US" altLang="ko-KR" b="1" dirty="0" smtClean="0"/>
                  <a:t> State &amp; Reward: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Replay memory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running mean</a:t>
                </a:r>
                <a:r>
                  <a:rPr lang="ko-KR" altLang="en-US" dirty="0"/>
                  <a:t>과 </a:t>
                </a:r>
                <a:r>
                  <a:rPr lang="en-US" altLang="ko-KR" dirty="0" err="1"/>
                  <a:t>std</a:t>
                </a:r>
                <a:r>
                  <a:rPr lang="ko-KR" altLang="en-US" dirty="0"/>
                  <a:t>를 통한 정규화 진행 </a:t>
                </a:r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=[0.5,  1,  3,  5,  10,  100]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   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blipFill>
                <a:blip r:embed="rId2"/>
                <a:stretch>
                  <a:fillRect l="-610" t="-2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174" y="3911986"/>
            <a:ext cx="3440496" cy="28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6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18254</TotalTime>
  <Words>1797</Words>
  <Application>Microsoft Office PowerPoint</Application>
  <PresentationFormat>와이드스크린</PresentationFormat>
  <Paragraphs>386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Cambria Math</vt:lpstr>
      <vt:lpstr>Office 테마</vt:lpstr>
      <vt:lpstr>실험 정리 </vt:lpstr>
      <vt:lpstr>Feature Scaling의 중요성 </vt:lpstr>
      <vt:lpstr>Feature Scaling의 중요성 2</vt:lpstr>
      <vt:lpstr>DDQN 3 – 결과   </vt:lpstr>
      <vt:lpstr>DDQN 3_ver2 – 결과   </vt:lpstr>
      <vt:lpstr>DDPG의 State의 중요성 </vt:lpstr>
      <vt:lpstr>DDQN과 DDPG의 비교</vt:lpstr>
      <vt:lpstr>DDQN과 DDPG의 비교2</vt:lpstr>
      <vt:lpstr>DDPG_rewardFactor_comparison</vt:lpstr>
      <vt:lpstr>DDQN 1</vt:lpstr>
      <vt:lpstr>DDQN 2  </vt:lpstr>
      <vt:lpstr>DDQN 2 – 결과   </vt:lpstr>
      <vt:lpstr>DDQN 3  </vt:lpstr>
      <vt:lpstr>DDQN 3 – 결과   </vt:lpstr>
      <vt:lpstr>DDQN 3_ver2 – 결과   </vt:lpstr>
      <vt:lpstr>DDPG 1</vt:lpstr>
      <vt:lpstr>DDPG 2</vt:lpstr>
      <vt:lpstr>DDPG 3  </vt:lpstr>
      <vt:lpstr>DDPG 4  </vt:lpstr>
      <vt:lpstr>DDPG 5  </vt:lpstr>
      <vt:lpstr>DDPG 5_ver2   </vt:lpstr>
      <vt:lpstr>DDPG 6  </vt:lpstr>
      <vt:lpstr>DDPG 6_ver2  </vt:lpstr>
      <vt:lpstr>DDPG 6_ver3  </vt:lpstr>
      <vt:lpstr>DDPG 7  </vt:lpstr>
      <vt:lpstr>DDPG 8  </vt:lpstr>
      <vt:lpstr>DDPG 9  </vt:lpstr>
      <vt:lpstr>DDPG 5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정리</dc:title>
  <dc:creator>Windows 사용자</dc:creator>
  <cp:lastModifiedBy>Windows 사용자</cp:lastModifiedBy>
  <cp:revision>116</cp:revision>
  <dcterms:created xsi:type="dcterms:W3CDTF">2020-07-08T01:56:17Z</dcterms:created>
  <dcterms:modified xsi:type="dcterms:W3CDTF">2020-08-03T08:25:30Z</dcterms:modified>
</cp:coreProperties>
</file>