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97" r:id="rId5"/>
    <p:sldId id="298" r:id="rId6"/>
    <p:sldId id="295" r:id="rId7"/>
    <p:sldId id="301" r:id="rId8"/>
    <p:sldId id="272" r:id="rId9"/>
    <p:sldId id="279" r:id="rId10"/>
    <p:sldId id="281" r:id="rId11"/>
    <p:sldId id="280" r:id="rId12"/>
    <p:sldId id="284" r:id="rId13"/>
    <p:sldId id="296" r:id="rId14"/>
    <p:sldId id="278" r:id="rId15"/>
    <p:sldId id="283" r:id="rId16"/>
    <p:sldId id="285" r:id="rId17"/>
    <p:sldId id="286" r:id="rId18"/>
    <p:sldId id="287" r:id="rId19"/>
    <p:sldId id="292" r:id="rId20"/>
    <p:sldId id="290" r:id="rId21"/>
    <p:sldId id="293" r:id="rId22"/>
    <p:sldId id="299" r:id="rId23"/>
    <p:sldId id="294" r:id="rId24"/>
    <p:sldId id="291" r:id="rId25"/>
    <p:sldId id="28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kW </a:t>
            </a:r>
            <a:r>
              <a:rPr lang="ko-KR" altLang="en-US" b="1" dirty="0" smtClean="0">
                <a:solidFill>
                  <a:srgbClr val="FF0000"/>
                </a:solidFill>
              </a:rPr>
              <a:t>단위로 환산하여 </a:t>
            </a:r>
            <a:r>
              <a:rPr lang="en-US" altLang="ko-KR" b="1" dirty="0" smtClean="0">
                <a:solidFill>
                  <a:srgbClr val="FF0000"/>
                </a:solidFill>
              </a:rPr>
              <a:t>Feature scaling </a:t>
            </a:r>
            <a:r>
              <a:rPr lang="ko-KR" altLang="en-US" b="1" dirty="0" smtClean="0">
                <a:solidFill>
                  <a:srgbClr val="FF0000"/>
                </a:solidFill>
              </a:rPr>
              <a:t>수행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Feature scaling</a:t>
            </a:r>
            <a:r>
              <a:rPr lang="ko-KR" altLang="en-US" b="1" dirty="0" smtClean="0"/>
              <a:t>을 통해 학습 안정도를 크게 향상시킬 수 있음을 확인함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2383162"/>
            <a:ext cx="6467302" cy="43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6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694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4639" y="4883716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5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학습률을</a:t>
            </a:r>
            <a:r>
              <a:rPr lang="ko-KR" altLang="en-US" dirty="0" smtClean="0">
                <a:solidFill>
                  <a:srgbClr val="FF0000"/>
                </a:solidFill>
              </a:rPr>
              <a:t> 낮추니 성공하는 것으로 보임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939" y="799805"/>
            <a:ext cx="3214861" cy="32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 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654561"/>
              </a:xfrm>
              <a:prstGeom prst="rect">
                <a:avLst/>
              </a:prstGeom>
              <a:blipFill>
                <a:blip r:embed="rId2"/>
                <a:stretch>
                  <a:fillRect l="-610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1" y="5050309"/>
            <a:ext cx="301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..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결국 </a:t>
            </a:r>
            <a:r>
              <a:rPr lang="en-US" altLang="ko-KR" dirty="0" smtClean="0">
                <a:solidFill>
                  <a:srgbClr val="FF0000"/>
                </a:solidFill>
              </a:rPr>
              <a:t>DDPG </a:t>
            </a:r>
            <a:r>
              <a:rPr lang="ko-KR" altLang="en-US" dirty="0" smtClean="0">
                <a:solidFill>
                  <a:srgbClr val="FF0000"/>
                </a:solidFill>
              </a:rPr>
              <a:t>알고리즘으로 가야함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3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SOC - 0.6,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sp_whl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36" y="5483516"/>
            <a:ext cx="10700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Env1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대해서만 부분적으로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(Env2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Env3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은 많이 실패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…)</a:t>
            </a:r>
          </a:p>
          <a:p>
            <a:endParaRPr lang="en-US" altLang="ko-KR" dirty="0"/>
          </a:p>
          <a:p>
            <a:r>
              <a:rPr lang="en-US" altLang="ko-KR" sz="2400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0.00001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로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낮추기 시도 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Decay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9037" y="5506400"/>
            <a:ext cx="1100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Decay Rate</a:t>
            </a:r>
            <a:r>
              <a:rPr lang="ko-KR" altLang="en-US" b="1" dirty="0" smtClean="0">
                <a:solidFill>
                  <a:srgbClr val="FF0000"/>
                </a:solidFill>
              </a:rPr>
              <a:t>는 학습의 안정도에 큰 영향을 미치지 못하는 것으로 보임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73721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min-max </a:t>
            </a:r>
            <a:r>
              <a:rPr lang="en-US" altLang="ko-KR" dirty="0" smtClean="0"/>
              <a:t>normalization </a:t>
            </a:r>
            <a:r>
              <a:rPr lang="ko-KR" altLang="en-US" dirty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99" y="1779557"/>
            <a:ext cx="2947968" cy="223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763" y="6488668"/>
            <a:ext cx="860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Min-max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은</a:t>
            </a:r>
            <a:r>
              <a:rPr lang="en-US" altLang="ko-KR" b="1" dirty="0" smtClean="0">
                <a:solidFill>
                  <a:srgbClr val="FF0000"/>
                </a:solidFill>
              </a:rPr>
              <a:t> feature 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en-US" altLang="ko-KR" b="1" dirty="0" smtClean="0">
                <a:solidFill>
                  <a:srgbClr val="FF0000"/>
                </a:solidFill>
              </a:rPr>
              <a:t>[0, 1]</a:t>
            </a:r>
            <a:r>
              <a:rPr lang="ko-KR" altLang="en-US" b="1" dirty="0" smtClean="0">
                <a:solidFill>
                  <a:srgbClr val="FF0000"/>
                </a:solidFill>
              </a:rPr>
              <a:t>임</a:t>
            </a:r>
            <a:r>
              <a:rPr lang="en-US" altLang="ko-KR" b="1" dirty="0" smtClean="0">
                <a:solidFill>
                  <a:srgbClr val="FF0000"/>
                </a:solidFill>
              </a:rPr>
              <a:t>. 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부호는 나름의 의미가 있으므로 부호가 표현되어야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5_ver2 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min-max normalization_ver2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376757" y="4122289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6247" y="4701198"/>
            <a:ext cx="8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Mean-Standard deviation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보다 효과가 떨어지는 것으로 보임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957" y="929353"/>
            <a:ext cx="3075374" cy="30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10" y="1045151"/>
            <a:ext cx="4570869" cy="3047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189118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219386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706304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8200" y="4192121"/>
            <a:ext cx="1100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Power</a:t>
            </a:r>
            <a:r>
              <a:rPr lang="ko-KR" altLang="en-US" b="1" dirty="0" smtClean="0">
                <a:solidFill>
                  <a:srgbClr val="FF0000"/>
                </a:solidFill>
              </a:rPr>
              <a:t>의 평균이 </a:t>
            </a:r>
            <a:r>
              <a:rPr lang="en-US" altLang="ko-KR" b="1" dirty="0" smtClean="0">
                <a:solidFill>
                  <a:srgbClr val="FF0000"/>
                </a:solidFill>
              </a:rPr>
              <a:t>0</a:t>
            </a:r>
            <a:r>
              <a:rPr lang="ko-KR" altLang="en-US" b="1" dirty="0" smtClean="0">
                <a:solidFill>
                  <a:srgbClr val="FF0000"/>
                </a:solidFill>
              </a:rPr>
              <a:t>이고 표준편차가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 되도록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진행하면 학습의 안정도가 매우 커짐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685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[OOX]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[VVV]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</a:t>
            </a:r>
            <a:r>
              <a:rPr lang="en-US" altLang="ko-KR" dirty="0"/>
              <a:t>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[VXX]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[XXX]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99" y="1295047"/>
            <a:ext cx="2995589" cy="303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76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6_ver2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Replay memory</a:t>
            </a:r>
            <a:r>
              <a:rPr lang="ko-KR" altLang="en-US" b="1" dirty="0" smtClean="0">
                <a:solidFill>
                  <a:srgbClr val="FF0000"/>
                </a:solidFill>
              </a:rPr>
              <a:t>에서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</a:t>
            </a:r>
            <a:r>
              <a:rPr lang="ko-KR" altLang="en-US" b="1" dirty="0" smtClean="0">
                <a:solidFill>
                  <a:srgbClr val="FF0000"/>
                </a:solidFill>
              </a:rPr>
              <a:t>를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하는 방식을 활용하기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</a:t>
            </a:r>
            <a:r>
              <a:rPr lang="en-US" altLang="ko-KR" dirty="0" smtClean="0"/>
              <a:t>0.6]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[O]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/>
              <a:t>적용 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[V]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sp_whl</a:t>
            </a:r>
            <a:r>
              <a:rPr lang="ko-KR" altLang="en-US" dirty="0" smtClean="0"/>
              <a:t>에 </a:t>
            </a:r>
            <a:r>
              <a:rPr lang="ko-KR" altLang="en-US" dirty="0"/>
              <a:t>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</a:t>
            </a:r>
            <a:r>
              <a:rPr lang="en-US" altLang="ko-KR" dirty="0"/>
              <a:t>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sp_whl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모든 </a:t>
            </a:r>
            <a:r>
              <a:rPr lang="en-US" altLang="ko-KR" dirty="0"/>
              <a:t>Feature</a:t>
            </a:r>
            <a:r>
              <a:rPr lang="ko-KR" altLang="en-US" dirty="0"/>
              <a:t>에 대해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mean-</a:t>
            </a:r>
            <a:r>
              <a:rPr lang="en-US" altLang="ko-KR" dirty="0" err="1">
                <a:solidFill>
                  <a:srgbClr val="FF0000"/>
                </a:solidFill>
              </a:rPr>
              <a:t>std</a:t>
            </a:r>
            <a:r>
              <a:rPr lang="en-US" altLang="ko-KR" dirty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[X]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699233" y="645443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696" y="1027906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61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DDPG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6_ver3</a:t>
            </a:r>
            <a:r>
              <a:rPr lang="ko-KR" altLang="en-US" dirty="0" smtClean="0">
                <a:solidFill>
                  <a:srgbClr val="FF0000"/>
                </a:solidFill>
              </a:rPr>
              <a:t>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 </a:t>
            </a:r>
            <a:r>
              <a:rPr lang="ko-KR" altLang="en-US" b="1" dirty="0" smtClean="0">
                <a:solidFill>
                  <a:srgbClr val="FF0000"/>
                </a:solidFill>
              </a:rPr>
              <a:t>차이에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다수의 시험을 진행함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- </a:t>
            </a:r>
            <a:r>
              <a:rPr lang="en-US" altLang="ko-KR" dirty="0" smtClean="0"/>
              <a:t>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rgbClr val="FF0000"/>
                </a:solidFill>
              </a:rPr>
              <a:t>norm(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, </a:t>
            </a:r>
            <a:r>
              <a:rPr lang="en-US" altLang="ko-KR" dirty="0"/>
              <a:t>SOC </a:t>
            </a:r>
            <a:r>
              <a:rPr lang="en-US" altLang="ko-KR" dirty="0" smtClean="0"/>
              <a:t>– 0.6]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[ ]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740796" y="5722910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결론은 </a:t>
            </a:r>
            <a:r>
              <a:rPr lang="en-US" altLang="ko-KR" b="1" dirty="0" smtClean="0">
                <a:solidFill>
                  <a:srgbClr val="FF0000"/>
                </a:solidFill>
              </a:rPr>
              <a:t>Env1</a:t>
            </a:r>
            <a:r>
              <a:rPr lang="ko-KR" altLang="en-US" b="1" dirty="0" smtClean="0">
                <a:solidFill>
                  <a:srgbClr val="FF0000"/>
                </a:solidFill>
              </a:rPr>
              <a:t>이 가장 적합하다는 사실임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565" y="624807"/>
            <a:ext cx="3222004" cy="33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11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를 확장함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 smtClean="0">
                <a:solidFill>
                  <a:srgbClr val="FF0000"/>
                </a:solidFill>
              </a:rPr>
              <a:t>action_prev</a:t>
            </a:r>
            <a:r>
              <a:rPr lang="en-US" altLang="ko-KR" dirty="0" smtClean="0">
                <a:solidFill>
                  <a:srgbClr val="FF0000"/>
                </a:solidFill>
              </a:rPr>
              <a:t>, SOC </a:t>
            </a:r>
            <a:r>
              <a:rPr lang="en-US" altLang="ko-KR" dirty="0">
                <a:solidFill>
                  <a:srgbClr val="FF0000"/>
                </a:solidFill>
              </a:rPr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0.6, SOC]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</a:rPr>
              <a:t>Env1 State:</a:t>
            </a:r>
          </a:p>
          <a:p>
            <a:pPr marL="742950" lvl="2" indent="-285750">
              <a:buFontTx/>
              <a:buChar char="-"/>
            </a:pPr>
            <a:r>
              <a:rPr lang="en-US" altLang="ko-KR" dirty="0"/>
              <a:t>State</a:t>
            </a:r>
            <a:r>
              <a:rPr lang="en-US" altLang="ko-KR" dirty="0" smtClean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/1000, </a:t>
            </a:r>
            <a:r>
              <a:rPr lang="en-US" altLang="ko-KR" dirty="0" err="1">
                <a:solidFill>
                  <a:srgbClr val="FF0000"/>
                </a:solidFill>
              </a:rPr>
              <a:t>action_prev</a:t>
            </a:r>
            <a:r>
              <a:rPr lang="en-US" altLang="ko-KR" dirty="0">
                <a:solidFill>
                  <a:srgbClr val="FF0000"/>
                </a:solidFill>
              </a:rPr>
              <a:t>, SOC - 0.6, SOC]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</a:t>
            </a:r>
            <a:r>
              <a:rPr lang="en-US" altLang="ko-KR" dirty="0" smtClean="0"/>
              <a:t>memory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power_out</a:t>
            </a:r>
            <a:r>
              <a:rPr lang="ko-KR" altLang="en-US" dirty="0" smtClean="0"/>
              <a:t>에 대해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mean-</a:t>
            </a:r>
            <a:r>
              <a:rPr lang="en-US" altLang="ko-KR" dirty="0" err="1" smtClean="0">
                <a:solidFill>
                  <a:srgbClr val="FF0000"/>
                </a:solidFill>
              </a:rPr>
              <a:t>std</a:t>
            </a:r>
            <a:r>
              <a:rPr lang="en-US" altLang="ko-KR" dirty="0" smtClean="0">
                <a:solidFill>
                  <a:srgbClr val="FF0000"/>
                </a:solidFill>
              </a:rPr>
              <a:t> normalization </a:t>
            </a:r>
            <a:r>
              <a:rPr lang="ko-KR" altLang="en-US" dirty="0" smtClean="0"/>
              <a:t>적용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576262" y="4910921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666" y="1484771"/>
            <a:ext cx="3222004" cy="3307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6991" y="5095587"/>
            <a:ext cx="54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효과가 별로 없는 것으로 보임 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16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8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84771"/>
            <a:ext cx="11000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신경망에서 </a:t>
            </a:r>
            <a:r>
              <a:rPr lang="en-US" altLang="ko-KR" b="1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을 적용함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[</a:t>
            </a:r>
            <a:r>
              <a:rPr lang="en-US" altLang="ko-KR" dirty="0" err="1">
                <a:solidFill>
                  <a:srgbClr val="FF0000"/>
                </a:solidFill>
              </a:rPr>
              <a:t>power_out</a:t>
            </a:r>
            <a:r>
              <a:rPr lang="en-US" altLang="ko-KR" dirty="0">
                <a:solidFill>
                  <a:srgbClr val="FF0000"/>
                </a:solidFill>
              </a:rPr>
              <a:t>/1000</a:t>
            </a:r>
            <a:r>
              <a:rPr lang="en-US" altLang="ko-KR" dirty="0"/>
              <a:t>, SOC - 0.6,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Actor-Critic</a:t>
            </a:r>
            <a:r>
              <a:rPr lang="ko-KR" altLang="en-US" dirty="0" smtClean="0"/>
              <a:t>에 </a:t>
            </a:r>
            <a:r>
              <a:rPr lang="en-US" altLang="ko-KR" dirty="0" smtClean="0">
                <a:solidFill>
                  <a:srgbClr val="FF0000"/>
                </a:solidFill>
              </a:rPr>
              <a:t>Batch Normalization</a:t>
            </a:r>
            <a:r>
              <a:rPr lang="ko-KR" altLang="en-US" dirty="0" smtClean="0"/>
              <a:t>을 적용함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862" y="88986"/>
            <a:ext cx="3325091" cy="2519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6262" y="2684188"/>
            <a:ext cx="2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282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/>
              <a:t>5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Discount rate</a:t>
            </a:r>
            <a:r>
              <a:rPr lang="ko-KR" altLang="en-US" b="1" dirty="0" smtClean="0">
                <a:solidFill>
                  <a:srgbClr val="FF0000"/>
                </a:solidFill>
              </a:rPr>
              <a:t>에 따른 학습 안정도를 확인함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Discount Rate</a:t>
            </a:r>
            <a:r>
              <a:rPr lang="en-US" altLang="ko-KR" b="1" dirty="0"/>
              <a:t>: [0.0001, 0.00004, 0.00002, 0.00001, 0.000005]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2659067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5483048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55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Feature Scaling</a:t>
            </a:r>
            <a:r>
              <a:rPr lang="ko-KR" altLang="en-US" dirty="0" smtClean="0"/>
              <a:t>의 중요성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Feature </a:t>
            </a:r>
            <a:r>
              <a:rPr lang="ko-KR" altLang="en-US" b="1" dirty="0" smtClean="0"/>
              <a:t>사이의 값의 큰 차이는 학습의 불안정성을 가져옴</a:t>
            </a: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</a:t>
            </a:r>
            <a:r>
              <a:rPr lang="en-US" altLang="ko-KR" dirty="0"/>
              <a:t>:   [</a:t>
            </a:r>
            <a:r>
              <a:rPr lang="en-US" altLang="ko-KR" dirty="0" err="1"/>
              <a:t>power_out</a:t>
            </a:r>
            <a:r>
              <a:rPr lang="en-US" altLang="ko-KR" dirty="0"/>
              <a:t>, 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err="1" smtClean="0"/>
                  <a:t>Power_out</a:t>
                </a:r>
                <a:r>
                  <a:rPr lang="en-US" altLang="ko-KR" b="1" dirty="0" smtClean="0"/>
                  <a:t> [W]: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090554"/>
                <a:ext cx="5902037" cy="379656"/>
              </a:xfrm>
              <a:prstGeom prst="rect">
                <a:avLst/>
              </a:prstGeom>
              <a:blipFill>
                <a:blip r:embed="rId3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3120822"/>
                <a:ext cx="5902037" cy="375552"/>
              </a:xfrm>
              <a:prstGeom prst="rect">
                <a:avLst/>
              </a:prstGeom>
              <a:blipFill>
                <a:blip r:embed="rId4"/>
                <a:stretch>
                  <a:fillRect l="-826" t="-8065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2607740"/>
                <a:ext cx="5902037" cy="375552"/>
              </a:xfrm>
              <a:prstGeom prst="rect">
                <a:avLst/>
              </a:prstGeom>
              <a:blipFill>
                <a:blip r:embed="rId5"/>
                <a:stretch>
                  <a:fillRect l="-82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Power_out [kW]: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037731"/>
                <a:ext cx="5902037" cy="375552"/>
              </a:xfrm>
              <a:prstGeom prst="rect">
                <a:avLst/>
              </a:prstGeom>
              <a:blipFill>
                <a:blip r:embed="rId6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j</a:t>
                </a:r>
                <a:r>
                  <a:rPr lang="en-US" altLang="ko-KR" b="1" dirty="0" err="1" smtClean="0"/>
                  <a:t>_min</a:t>
                </a:r>
                <a:r>
                  <a:rPr lang="en-US" altLang="ko-KR" b="1" dirty="0" smtClean="0"/>
                  <a:t>, </a:t>
                </a:r>
                <a:r>
                  <a:rPr lang="en-US" altLang="ko-KR" b="1" dirty="0" err="1" smtClean="0"/>
                  <a:t>j_max</a:t>
                </a:r>
                <a:r>
                  <a:rPr lang="en-US" altLang="ko-KR" b="1" dirty="0" smtClean="0"/>
                  <a:t>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5067999"/>
                <a:ext cx="5902037" cy="375552"/>
              </a:xfrm>
              <a:prstGeom prst="rect">
                <a:avLst/>
              </a:prstGeom>
              <a:blipFill>
                <a:blip r:embed="rId7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SOC – 0.6: 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78" y="4554917"/>
                <a:ext cx="5902037" cy="375552"/>
              </a:xfrm>
              <a:prstGeom prst="rect">
                <a:avLst/>
              </a:prstGeom>
              <a:blipFill>
                <a:blip r:embed="rId8"/>
                <a:stretch>
                  <a:fillRect l="-826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35" y="2145977"/>
            <a:ext cx="4985639" cy="3561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4684" y="5893724"/>
            <a:ext cx="813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이후에 </a:t>
            </a:r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의 중요성 강조함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4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Env4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acc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891963" y="5548734"/>
            <a:ext cx="84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Tq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sp</a:t>
            </a:r>
            <a:r>
              <a:rPr lang="ko-KR" altLang="en-US" dirty="0" smtClean="0">
                <a:solidFill>
                  <a:srgbClr val="FF0000"/>
                </a:solidFill>
              </a:rPr>
              <a:t>를 사용하는 것 아니면 모두 유효할 것으로 보임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SOC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SOC </a:t>
            </a:r>
            <a:r>
              <a:rPr lang="ko-KR" altLang="en-US" b="1" dirty="0" smtClean="0">
                <a:solidFill>
                  <a:srgbClr val="FF0000"/>
                </a:solidFill>
              </a:rPr>
              <a:t>절대값을 사용하는 것 보단 </a:t>
            </a:r>
            <a:r>
              <a:rPr lang="en-US" altLang="ko-KR" b="1" dirty="0" smtClean="0">
                <a:solidFill>
                  <a:srgbClr val="FF0000"/>
                </a:solidFill>
              </a:rPr>
              <a:t>SOC-0.6</a:t>
            </a:r>
            <a:r>
              <a:rPr lang="ko-KR" altLang="en-US" b="1" dirty="0" smtClean="0">
                <a:solidFill>
                  <a:srgbClr val="FF0000"/>
                </a:solidFill>
              </a:rPr>
              <a:t>을 사용하는 것이 좋은 듯 </a:t>
            </a:r>
            <a:r>
              <a:rPr lang="en-US" altLang="ko-KR" b="1" dirty="0" smtClean="0">
                <a:solidFill>
                  <a:srgbClr val="FF0000"/>
                </a:solidFill>
              </a:rPr>
              <a:t>… 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03200"/>
            <a:ext cx="3709232" cy="24728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3" y="2528559"/>
            <a:ext cx="3709232" cy="247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8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3_ver2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다양한 </a:t>
            </a:r>
            <a:r>
              <a:rPr lang="en-US" altLang="ko-KR" b="1" dirty="0" smtClean="0">
                <a:solidFill>
                  <a:srgbClr val="FF0000"/>
                </a:solidFill>
              </a:rPr>
              <a:t>State</a:t>
            </a:r>
            <a:r>
              <a:rPr lang="ko-KR" altLang="en-US" b="1" dirty="0" smtClean="0">
                <a:solidFill>
                  <a:srgbClr val="FF0000"/>
                </a:solidFill>
              </a:rPr>
              <a:t>에 대한 실험을 진행함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Env1 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/1000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Env2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Env3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power_out_norm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sp</a:t>
            </a:r>
            <a:r>
              <a:rPr lang="en-US" altLang="ko-KR" dirty="0"/>
              <a:t>, 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84639" y="4883716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Normalization</a:t>
            </a:r>
            <a:r>
              <a:rPr lang="ko-KR" altLang="en-US" b="1" dirty="0" smtClean="0">
                <a:solidFill>
                  <a:srgbClr val="FF0000"/>
                </a:solidFill>
              </a:rPr>
              <a:t>이 필수적인 요소임으로 결론을 내자 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5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33" y="3131613"/>
            <a:ext cx="4958196" cy="34707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의 중요성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151" y="1502688"/>
            <a:ext cx="110008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/>
              <a:t>State</a:t>
            </a:r>
            <a:r>
              <a:rPr lang="ko-KR" altLang="en-US" b="1" dirty="0" smtClean="0"/>
              <a:t>에 따라 학습의 안정성은 큰 차이를 보임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Normalization</a:t>
            </a:r>
            <a:r>
              <a:rPr lang="ko-KR" altLang="en-US" b="1" dirty="0" smtClean="0"/>
              <a:t>은 </a:t>
            </a:r>
            <a:r>
              <a:rPr lang="en-US" altLang="ko-KR" b="1" dirty="0" smtClean="0"/>
              <a:t>running normalization</a:t>
            </a:r>
            <a:r>
              <a:rPr lang="ko-KR" altLang="en-US" b="1" dirty="0" smtClean="0"/>
              <a:t>임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파란색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power_out_norm</a:t>
            </a:r>
            <a:r>
              <a:rPr lang="en-US" altLang="ko-KR" dirty="0" smtClean="0"/>
              <a:t>, </a:t>
            </a:r>
            <a:r>
              <a:rPr lang="en-US" altLang="ko-KR" dirty="0" smtClean="0"/>
              <a:t>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 ]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주황색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power_out</a:t>
            </a:r>
            <a:r>
              <a:rPr lang="en-US" altLang="ko-KR" dirty="0" smtClean="0"/>
              <a:t>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 </a:t>
            </a:r>
            <a:r>
              <a:rPr lang="en-US" altLang="ko-KR" dirty="0" smtClean="0"/>
              <a:t>]_norm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빨간색 선</a:t>
            </a:r>
            <a:r>
              <a:rPr lang="en-US" altLang="ko-KR" dirty="0" smtClean="0"/>
              <a:t>: [ </a:t>
            </a:r>
            <a:r>
              <a:rPr lang="en-US" altLang="ko-KR" dirty="0" err="1" smtClean="0"/>
              <a:t>acc_norm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spd_</a:t>
            </a:r>
            <a:r>
              <a:rPr lang="en-US" altLang="ko-KR" dirty="0" err="1" smtClean="0"/>
              <a:t>norm</a:t>
            </a:r>
            <a:r>
              <a:rPr lang="en-US" altLang="ko-KR" dirty="0" smtClean="0"/>
              <a:t>, SOC – 0.6,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smtClean="0"/>
              <a:t>초록색 선</a:t>
            </a:r>
            <a:r>
              <a:rPr lang="en-US" altLang="ko-KR" dirty="0"/>
              <a:t>: [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spd</a:t>
            </a:r>
            <a:r>
              <a:rPr lang="en-US" altLang="ko-KR" dirty="0" smtClean="0"/>
              <a:t>, </a:t>
            </a:r>
            <a:r>
              <a:rPr lang="en-US" altLang="ko-KR" dirty="0"/>
              <a:t>SOC – 0.6,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 smtClean="0"/>
              <a:t>]_norm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518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DDPG</a:t>
            </a:r>
            <a:r>
              <a:rPr lang="ko-KR" altLang="en-US" dirty="0" smtClean="0"/>
              <a:t>의 비교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59832"/>
            <a:ext cx="11000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DDQN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DDPG </a:t>
            </a:r>
            <a:r>
              <a:rPr lang="ko-KR" altLang="en-US" b="1" dirty="0" smtClean="0">
                <a:solidFill>
                  <a:srgbClr val="FF0000"/>
                </a:solidFill>
              </a:rPr>
              <a:t>알고리즘의 학습 과정을 비교함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DDQN </a:t>
            </a:r>
            <a:r>
              <a:rPr lang="en-US" altLang="ko-KR" b="1" dirty="0" smtClean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State:   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</a:t>
            </a:r>
            <a:r>
              <a:rPr lang="en-US" altLang="ko-KR" dirty="0" smtClean="0"/>
              <a:t>, SOC, </a:t>
            </a:r>
            <a:r>
              <a:rPr lang="en-US" altLang="ko-KR" dirty="0" err="1" smtClean="0"/>
              <a:t>j_min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j_max</a:t>
            </a:r>
            <a:r>
              <a:rPr lang="en-US" altLang="ko-KR" dirty="0" smtClean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Replay memory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running mean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std</a:t>
            </a:r>
            <a:r>
              <a:rPr lang="ko-KR" altLang="en-US" dirty="0" smtClean="0"/>
              <a:t>를 통한 정규화 진행 </a:t>
            </a:r>
            <a:r>
              <a:rPr lang="en-US" altLang="ko-KR" dirty="0" smtClean="0"/>
              <a:t> </a:t>
            </a:r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742950" lvl="1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DDPG</a:t>
            </a:r>
            <a:r>
              <a:rPr lang="en-US" altLang="ko-KR" b="1" dirty="0" smtClean="0"/>
              <a:t> </a:t>
            </a:r>
            <a:r>
              <a:rPr lang="en-US" altLang="ko-KR" b="1" dirty="0"/>
              <a:t>State: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State:   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rgbClr val="FF0000"/>
                </a:solidFill>
              </a:rPr>
              <a:t>power_out</a:t>
            </a:r>
            <a:r>
              <a:rPr lang="en-US" altLang="ko-KR" dirty="0" smtClean="0">
                <a:solidFill>
                  <a:srgbClr val="FF0000"/>
                </a:solidFill>
              </a:rPr>
              <a:t> / 1000</a:t>
            </a:r>
            <a:r>
              <a:rPr lang="en-US" altLang="ko-KR" dirty="0" smtClean="0"/>
              <a:t>, </a:t>
            </a:r>
            <a:r>
              <a:rPr lang="en-US" altLang="ko-KR" dirty="0"/>
              <a:t>SOC, </a:t>
            </a:r>
            <a:r>
              <a:rPr lang="en-US" altLang="ko-KR" dirty="0" err="1"/>
              <a:t>j_min</a:t>
            </a:r>
            <a:r>
              <a:rPr lang="en-US" altLang="ko-KR" dirty="0"/>
              <a:t>, </a:t>
            </a:r>
            <a:r>
              <a:rPr lang="en-US" altLang="ko-KR" dirty="0" err="1"/>
              <a:t>j_max</a:t>
            </a:r>
            <a:r>
              <a:rPr lang="en-US" altLang="ko-KR" dirty="0"/>
              <a:t>]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Replay memory</a:t>
            </a:r>
            <a:r>
              <a:rPr lang="ko-KR" altLang="en-US" dirty="0"/>
              <a:t>에서 </a:t>
            </a:r>
            <a:r>
              <a:rPr lang="en-US" altLang="ko-KR" dirty="0"/>
              <a:t>running mean</a:t>
            </a:r>
            <a:r>
              <a:rPr lang="ko-KR" altLang="en-US" dirty="0"/>
              <a:t>과 </a:t>
            </a:r>
            <a:r>
              <a:rPr lang="en-US" altLang="ko-KR" dirty="0" err="1"/>
              <a:t>std</a:t>
            </a:r>
            <a:r>
              <a:rPr lang="ko-KR" altLang="en-US" dirty="0"/>
              <a:t>를 통한 정규화 진행 </a:t>
            </a:r>
            <a:r>
              <a:rPr lang="en-US" altLang="ko-KR" dirty="0"/>
              <a:t> </a:t>
            </a:r>
          </a:p>
          <a:p>
            <a:pPr lvl="1"/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76326" y="5707149"/>
            <a:ext cx="56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DDPG</a:t>
            </a:r>
            <a:r>
              <a:rPr lang="ko-KR" altLang="en-US" b="1" dirty="0" smtClean="0">
                <a:solidFill>
                  <a:srgbClr val="FF0000"/>
                </a:solidFill>
              </a:rPr>
              <a:t>의 우수성을 강조함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2" y="370234"/>
            <a:ext cx="3737315" cy="32138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35" y="3647174"/>
            <a:ext cx="3741092" cy="31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2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17980</TotalTime>
  <Words>1624</Words>
  <Application>Microsoft Office PowerPoint</Application>
  <PresentationFormat>와이드스크린</PresentationFormat>
  <Paragraphs>348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Cambria Math</vt:lpstr>
      <vt:lpstr>Office 테마</vt:lpstr>
      <vt:lpstr>실험 정리 </vt:lpstr>
      <vt:lpstr>Feature Scaling의 중요성 </vt:lpstr>
      <vt:lpstr>Feature Scaling의 중요성 2</vt:lpstr>
      <vt:lpstr>DDQN 3 – 결과   </vt:lpstr>
      <vt:lpstr>DDQN 3_ver2 – 결과   </vt:lpstr>
      <vt:lpstr>DDPG의 State의 중요성 </vt:lpstr>
      <vt:lpstr>DDQN과 DDPG의 비교</vt:lpstr>
      <vt:lpstr>DDQN 1</vt:lpstr>
      <vt:lpstr>DDQN 2  </vt:lpstr>
      <vt:lpstr>DDQN 2 – 결과   </vt:lpstr>
      <vt:lpstr>DDQN 3  </vt:lpstr>
      <vt:lpstr>DDQN 3 – 결과   </vt:lpstr>
      <vt:lpstr>DDQN 3_ver2 – 결과   </vt:lpstr>
      <vt:lpstr>DDPG 1</vt:lpstr>
      <vt:lpstr>DDPG 2</vt:lpstr>
      <vt:lpstr>DDPG 3  </vt:lpstr>
      <vt:lpstr>DDPG 4  </vt:lpstr>
      <vt:lpstr>DDPG 5  </vt:lpstr>
      <vt:lpstr>DDPG 5_ver2   </vt:lpstr>
      <vt:lpstr>DDPG 6  </vt:lpstr>
      <vt:lpstr>DDPG 6_ver2  </vt:lpstr>
      <vt:lpstr>DDPG 6_ver3  </vt:lpstr>
      <vt:lpstr>DDPG 7  </vt:lpstr>
      <vt:lpstr>DDPG 8  </vt:lpstr>
      <vt:lpstr>DDPG 5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Windows 사용자</cp:lastModifiedBy>
  <cp:revision>105</cp:revision>
  <dcterms:created xsi:type="dcterms:W3CDTF">2020-07-08T01:56:17Z</dcterms:created>
  <dcterms:modified xsi:type="dcterms:W3CDTF">2020-08-03T03:51:16Z</dcterms:modified>
</cp:coreProperties>
</file>