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742" r:id="rId3"/>
    <p:sldId id="745" r:id="rId4"/>
    <p:sldId id="747" r:id="rId5"/>
    <p:sldId id="748" r:id="rId6"/>
    <p:sldId id="749" r:id="rId7"/>
    <p:sldId id="750" r:id="rId8"/>
    <p:sldId id="752" r:id="rId9"/>
    <p:sldId id="753" r:id="rId10"/>
    <p:sldId id="779" r:id="rId11"/>
    <p:sldId id="781" r:id="rId12"/>
    <p:sldId id="758" r:id="rId13"/>
    <p:sldId id="760" r:id="rId14"/>
    <p:sldId id="761" r:id="rId15"/>
    <p:sldId id="759" r:id="rId16"/>
    <p:sldId id="762" r:id="rId17"/>
    <p:sldId id="763" r:id="rId18"/>
    <p:sldId id="764" r:id="rId19"/>
    <p:sldId id="766" r:id="rId20"/>
    <p:sldId id="778" r:id="rId21"/>
    <p:sldId id="754" r:id="rId22"/>
    <p:sldId id="785" r:id="rId23"/>
    <p:sldId id="775" r:id="rId24"/>
    <p:sldId id="776" r:id="rId25"/>
    <p:sldId id="786" r:id="rId26"/>
    <p:sldId id="787" r:id="rId27"/>
    <p:sldId id="783" r:id="rId28"/>
    <p:sldId id="790" r:id="rId29"/>
    <p:sldId id="784" r:id="rId30"/>
    <p:sldId id="791" r:id="rId31"/>
    <p:sldId id="792" r:id="rId32"/>
    <p:sldId id="788" r:id="rId33"/>
    <p:sldId id="773" r:id="rId34"/>
    <p:sldId id="774" r:id="rId35"/>
    <p:sldId id="756" r:id="rId36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" initials="S" lastIdx="1" clrIdx="0">
    <p:extLst>
      <p:ext uri="{19B8F6BF-5375-455C-9EA6-DF929625EA0E}">
        <p15:presenceInfo xmlns:p15="http://schemas.microsoft.com/office/powerpoint/2012/main" userId="S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206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27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8" y="1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300"/>
            </a:lvl1pPr>
          </a:lstStyle>
          <a:p>
            <a:fld id="{3B901715-3D7B-428B-8384-4092A176B88E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7412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8" y="6457412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300"/>
            </a:lvl1pPr>
          </a:lstStyle>
          <a:p>
            <a:fld id="{A7ED305D-286E-4720-B105-41B3B0F13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42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802" y="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300"/>
            </a:lvl1pPr>
          </a:lstStyle>
          <a:p>
            <a:fld id="{60BA251A-FC6C-4AD2-B979-CF895E41FE4D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71383"/>
            <a:ext cx="7941310" cy="2676585"/>
          </a:xfrm>
          <a:prstGeom prst="rect">
            <a:avLst/>
          </a:prstGeom>
        </p:spPr>
        <p:txBody>
          <a:bodyPr vert="horz" lIns="91429" tIns="45714" rIns="91429" bIns="4571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802" y="645661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300"/>
            </a:lvl1pPr>
          </a:lstStyle>
          <a:p>
            <a:fld id="{E38C8D1A-3873-4F9D-949C-982152523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6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61174"/>
            <a:ext cx="9144000" cy="1039195"/>
          </a:xfrm>
          <a:solidFill>
            <a:srgbClr val="00206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6586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048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756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5150"/>
            <a:ext cx="10515600" cy="4987210"/>
          </a:xfrm>
        </p:spPr>
        <p:txBody>
          <a:bodyPr/>
          <a:lstStyle>
            <a:lvl1pPr marL="228594" indent="-228594">
              <a:buFont typeface="Wingdings" panose="05000000000000000000" pitchFamily="2" charset="2"/>
              <a:buChar char="Ø"/>
              <a:defRPr sz="20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342905"/>
            <a:ext cx="2743200" cy="365125"/>
          </a:xfrm>
          <a:noFill/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084882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838200" y="6252628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975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DE21-F735-44C3-8A56-A2F19925A42D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9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286" y="1942156"/>
            <a:ext cx="10572278" cy="1889257"/>
          </a:xfrm>
        </p:spPr>
        <p:txBody>
          <a:bodyPr anchor="ctr" anchorCtr="0">
            <a:noAutofit/>
          </a:bodyPr>
          <a:lstStyle/>
          <a:p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2800" dirty="0" err="1" smtClean="0"/>
              <a:t>졸업심사</a:t>
            </a:r>
            <a:r>
              <a:rPr lang="ko-KR" altLang="en-US" sz="2800" dirty="0" smtClean="0"/>
              <a:t> 발표자료 초안 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553" y="5954773"/>
            <a:ext cx="2479739" cy="6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48867" y="1556913"/>
            <a:ext cx="1007054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표준모델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스택 정보</a:t>
            </a: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M: 900 kg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Cell number: 400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Effective area: 400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Idling current density: 0.00001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배터리 </a:t>
            </a: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OC_SIM_DB_Bat_nimh_6_240_panasonic_MY01_Prius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모터 </a:t>
            </a: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OC_SIM_DB_Mot_pm_95_145_X2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16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48867" y="1556913"/>
            <a:ext cx="10070544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셀 개수에 따른 학습의 유효성을 확인함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스택사이즈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실험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DDPG_200: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Cell number: 200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DDPG_300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300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DDPG_400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400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DDPG_500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500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DDPG_600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600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1698" y="2977707"/>
            <a:ext cx="5711176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가장 학습에 유효한 </a:t>
            </a:r>
            <a:r>
              <a:rPr lang="en-US" altLang="ko-KR" b="1" dirty="0" smtClean="0">
                <a:solidFill>
                  <a:srgbClr val="00B050"/>
                </a:solidFill>
              </a:rPr>
              <a:t>Cell Number</a:t>
            </a:r>
            <a:r>
              <a:rPr lang="ko-KR" altLang="en-US" b="1" dirty="0" smtClean="0">
                <a:solidFill>
                  <a:srgbClr val="00B050"/>
                </a:solidFill>
              </a:rPr>
              <a:t>를 도출함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모두 유효할 경우엔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</a:rPr>
              <a:t>가장 적은 수의 </a:t>
            </a:r>
            <a:r>
              <a:rPr lang="en-US" altLang="ko-KR" b="1" dirty="0" smtClean="0">
                <a:solidFill>
                  <a:srgbClr val="00B050"/>
                </a:solidFill>
              </a:rPr>
              <a:t>Cell Number</a:t>
            </a:r>
            <a:r>
              <a:rPr lang="ko-KR" altLang="en-US" b="1" dirty="0" smtClean="0">
                <a:solidFill>
                  <a:srgbClr val="00B050"/>
                </a:solidFill>
              </a:rPr>
              <a:t>를 선택함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Cell </a:t>
            </a:r>
            <a:r>
              <a:rPr lang="ko-KR" altLang="en-US" b="1" dirty="0" smtClean="0">
                <a:solidFill>
                  <a:schemeClr val="accent2"/>
                </a:solidFill>
              </a:rPr>
              <a:t>개수는 </a:t>
            </a:r>
            <a:r>
              <a:rPr lang="en-US" altLang="ko-KR" b="1" dirty="0" smtClean="0">
                <a:solidFill>
                  <a:schemeClr val="accent2"/>
                </a:solidFill>
              </a:rPr>
              <a:t>400</a:t>
            </a:r>
            <a:r>
              <a:rPr lang="ko-KR" altLang="en-US" b="1" dirty="0" smtClean="0">
                <a:solidFill>
                  <a:schemeClr val="accent2"/>
                </a:solidFill>
              </a:rPr>
              <a:t>로 선정 </a:t>
            </a:r>
            <a:endParaRPr lang="en-US" altLang="ko-KR" b="1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accent2"/>
                </a:solidFill>
              </a:rPr>
              <a:t>차량 무게를 </a:t>
            </a:r>
            <a:r>
              <a:rPr lang="en-US" altLang="ko-KR" b="1" dirty="0" smtClean="0">
                <a:solidFill>
                  <a:schemeClr val="accent2"/>
                </a:solidFill>
              </a:rPr>
              <a:t>1200kg</a:t>
            </a:r>
            <a:r>
              <a:rPr lang="ko-KR" altLang="en-US" b="1" dirty="0" smtClean="0">
                <a:solidFill>
                  <a:schemeClr val="accent2"/>
                </a:solidFill>
              </a:rPr>
              <a:t>으로 올려서 다시 실험 필요함 </a:t>
            </a:r>
            <a:endParaRPr lang="en-US" altLang="ko-KR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So, we Reinforcement learning is so difficult !!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For example, instability of training </a:t>
            </a:r>
            <a:r>
              <a:rPr lang="en-US" altLang="ko-KR" sz="1600" dirty="0">
                <a:ea typeface="굴림" panose="020B0600000101010101" pitchFamily="50" charset="-127"/>
              </a:rPr>
              <a:t>occurs due to differences in scale of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blipFill>
                <a:blip r:embed="rId3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54480" y="2856652"/>
                <a:ext cx="5902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856652"/>
                <a:ext cx="5902037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accent1"/>
                    </a:solidFill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blipFill>
                <a:blip r:embed="rId7"/>
                <a:stretch>
                  <a:fillRect l="-100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4480" y="4566397"/>
                <a:ext cx="5902037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566397"/>
                <a:ext cx="5902037" cy="372410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blipFill>
                <a:blip r:embed="rId9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accent2"/>
                    </a:solidFill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blipFill>
                <a:blip r:embed="rId1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966372" y="1156803"/>
            <a:ext cx="4887267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(DDQN 2)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다시하기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</a:t>
            </a:r>
            <a:r>
              <a:rPr lang="en-US" altLang="ko-KR" b="1" dirty="0" smtClean="0">
                <a:solidFill>
                  <a:srgbClr val="00B050"/>
                </a:solidFill>
              </a:rPr>
              <a:t>00 </a:t>
            </a: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대면적 </a:t>
            </a:r>
            <a:r>
              <a:rPr lang="en-US" altLang="ko-KR" b="1" dirty="0" smtClean="0">
                <a:solidFill>
                  <a:srgbClr val="00B050"/>
                </a:solidFill>
              </a:rPr>
              <a:t>200  </a:t>
            </a: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차중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1200  (</a:t>
            </a:r>
            <a:r>
              <a:rPr lang="ko-KR" altLang="en-US" b="1" dirty="0" smtClean="0">
                <a:solidFill>
                  <a:srgbClr val="00B050"/>
                </a:solidFill>
              </a:rPr>
              <a:t>실행 중</a:t>
            </a:r>
            <a:r>
              <a:rPr lang="en-US" altLang="ko-KR" b="1" dirty="0" smtClean="0">
                <a:solidFill>
                  <a:srgbClr val="00B050"/>
                </a:solidFill>
              </a:rPr>
              <a:t>)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2475111"/>
            <a:ext cx="51562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340"/>
              <p:cNvSpPr txBox="1">
                <a:spLocks noChangeArrowheads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>
                    <a:ea typeface="굴림" panose="020B0600000101010101" pitchFamily="50" charset="-127"/>
                  </a:rPr>
                  <a:t>However, in order to guarantee scalability, it is necessary to use the normalized feature as a state.</a:t>
                </a: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 smtClean="0">
                    <a:ea typeface="굴림" panose="020B0600000101010101" pitchFamily="50" charset="-127"/>
                  </a:rPr>
                  <a:t>Demanding power is normalized so that the mean is 0 and standard deviation is 1 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 smtClean="0">
                    <a:ea typeface="굴림" panose="020B0600000101010101" pitchFamily="50" charset="-127"/>
                  </a:rPr>
                  <a:t>To calculate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 smtClean="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 smtClean="0">
                    <a:ea typeface="굴림" panose="020B0600000101010101" pitchFamily="50" charset="-127"/>
                  </a:rPr>
                  <a:t> without trip information, </a:t>
                </a:r>
                <a:r>
                  <a:rPr lang="en-US" altLang="ko-KR" sz="1600" b="1" dirty="0" smtClean="0">
                    <a:ea typeface="굴림" panose="020B0600000101010101" pitchFamily="50" charset="-127"/>
                  </a:rPr>
                  <a:t>running mean </a:t>
                </a:r>
                <a:r>
                  <a:rPr lang="en-US" altLang="ko-KR" sz="1600" dirty="0" smtClean="0">
                    <a:ea typeface="굴림" panose="020B0600000101010101" pitchFamily="50" charset="-127"/>
                  </a:rPr>
                  <a:t>and </a:t>
                </a:r>
                <a:r>
                  <a:rPr lang="en-US" altLang="ko-KR" sz="1600" b="1" dirty="0" smtClean="0">
                    <a:ea typeface="굴림" panose="020B0600000101010101" pitchFamily="50" charset="-127"/>
                  </a:rPr>
                  <a:t>standard deviation </a:t>
                </a:r>
                <a:r>
                  <a:rPr lang="en-US" altLang="ko-KR" sz="1600" dirty="0" smtClean="0">
                    <a:ea typeface="굴림" panose="020B0600000101010101" pitchFamily="50" charset="-127"/>
                  </a:rPr>
                  <a:t>is derived from replay memory    </a:t>
                </a:r>
                <a:endParaRPr lang="en-US" altLang="ko-KR" sz="1600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7" name="Text Box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blipFill>
                <a:blip r:embed="rId2"/>
                <a:stretch>
                  <a:fillRect l="-242" t="-652" b="-17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𝒏𝒐𝒓𝒎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𝒅𝒎𝒅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𝒅𝒎𝒅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blipFill>
                <a:blip r:embed="rId4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𝐚𝐯𝐞𝐫𝐚𝐠𝐞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blipFill>
                <a:blip r:embed="rId5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𝐬𝐭𝐚𝐧𝐝𝐚𝐫𝐝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𝐝𝐞𝐯𝐢𝐚𝐭𝐢𝐨𝐧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blipFill>
                <a:blip r:embed="rId6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07441" y="5091631"/>
            <a:ext cx="5286894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그림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(running mean</a:t>
            </a:r>
            <a:r>
              <a:rPr lang="ko-KR" altLang="en-US" b="1" dirty="0" smtClean="0">
                <a:solidFill>
                  <a:srgbClr val="FF0000"/>
                </a:solidFill>
              </a:rPr>
              <a:t>과</a:t>
            </a:r>
            <a:r>
              <a:rPr lang="en-US" altLang="ko-KR" b="1" dirty="0" smtClean="0">
                <a:solidFill>
                  <a:srgbClr val="FF0000"/>
                </a:solidFill>
              </a:rPr>
              <a:t> standard deviation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도출하고 학습이 이루어지는 과정에 대해 그리기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  <a:blipFill>
                <a:blip r:embed="rId7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1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22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12285865" y="563911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0129" y="3372735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3372735"/>
                <a:ext cx="4838007" cy="369332"/>
              </a:xfrm>
              <a:prstGeom prst="rect">
                <a:avLst/>
              </a:prstGeom>
              <a:blipFill>
                <a:blip r:embed="rId2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0129" y="3933720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3933720"/>
                <a:ext cx="4838007" cy="369332"/>
              </a:xfrm>
              <a:prstGeom prst="rect">
                <a:avLst/>
              </a:prstGeom>
              <a:blipFill>
                <a:blip r:embed="rId3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0129" y="446366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B050"/>
                    </a:solidFill>
                  </a:rPr>
                  <a:t>Case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𝒏𝒐𝒓𝒎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4463667"/>
                <a:ext cx="4838007" cy="369332"/>
              </a:xfrm>
              <a:prstGeom prst="rect">
                <a:avLst/>
              </a:prstGeom>
              <a:blipFill>
                <a:blip r:embed="rId4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compare the learning speed and stability for the 3 cases: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67040" y="151133"/>
            <a:ext cx="3428697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(DDQN3_ver2)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 smtClean="0">
                <a:solidFill>
                  <a:srgbClr val="00B050"/>
                </a:solidFill>
              </a:rPr>
              <a:t>400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 smtClean="0">
                <a:solidFill>
                  <a:srgbClr val="00B050"/>
                </a:solidFill>
              </a:rPr>
              <a:t>200</a:t>
            </a: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차중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1200 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실행중</a:t>
            </a:r>
            <a:r>
              <a:rPr lang="ko-KR" altLang="en-US" b="1" dirty="0" smtClean="0">
                <a:solidFill>
                  <a:srgbClr val="00B050"/>
                </a:solidFill>
              </a:rPr>
              <a:t>  </a:t>
            </a:r>
            <a:r>
              <a:rPr lang="en-US" altLang="ko-KR" b="1" dirty="0" smtClean="0">
                <a:solidFill>
                  <a:srgbClr val="00B050"/>
                </a:solidFill>
              </a:rPr>
              <a:t> 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952" y="2296816"/>
            <a:ext cx="6750392" cy="393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current density used as an action is a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continuous value</a:t>
            </a:r>
            <a:r>
              <a:rPr lang="en-US" altLang="ko-KR" sz="1600" dirty="0" smtClean="0">
                <a:ea typeface="굴림" panose="020B0600000101010101" pitchFamily="50" charset="-127"/>
              </a:rPr>
              <a:t>, not a discrete value.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In our </a:t>
            </a:r>
            <a:r>
              <a:rPr lang="en-US" altLang="ko-KR" sz="1600" dirty="0">
                <a:ea typeface="굴림" panose="020B0600000101010101" pitchFamily="50" charset="-127"/>
              </a:rPr>
              <a:t>problem </a:t>
            </a:r>
            <a:r>
              <a:rPr lang="en-US" altLang="ko-KR" sz="1600" dirty="0" smtClean="0">
                <a:ea typeface="굴림" panose="020B0600000101010101" pitchFamily="50" charset="-127"/>
              </a:rPr>
              <a:t>situation, </a:t>
            </a:r>
            <a:r>
              <a:rPr lang="en-US" altLang="ko-KR" sz="1600" dirty="0">
                <a:ea typeface="굴림" panose="020B0600000101010101" pitchFamily="50" charset="-127"/>
              </a:rPr>
              <a:t>continuous action</a:t>
            </a:r>
            <a:r>
              <a:rPr lang="en-US" altLang="ko-KR" sz="1600" dirty="0" smtClean="0"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ea typeface="굴림" panose="020B0600000101010101" pitchFamily="50" charset="-127"/>
              </a:rPr>
              <a:t>is more suitable </a:t>
            </a:r>
            <a:r>
              <a:rPr lang="en-US" altLang="ko-KR" sz="1600" dirty="0" smtClean="0">
                <a:ea typeface="굴림" panose="020B0600000101010101" pitchFamily="50" charset="-127"/>
              </a:rPr>
              <a:t>than discretized action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used an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Actor-Critic(AC) model</a:t>
            </a:r>
            <a:r>
              <a:rPr lang="en-US" altLang="ko-KR" sz="1600" dirty="0" smtClean="0">
                <a:ea typeface="굴림" panose="020B0600000101010101" pitchFamily="50" charset="-127"/>
              </a:rPr>
              <a:t> to derive continuous action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7441" y="3861347"/>
            <a:ext cx="528689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그림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(Actor – Critic model </a:t>
            </a:r>
            <a:r>
              <a:rPr lang="ko-KR" altLang="en-US" b="1" dirty="0" smtClean="0">
                <a:solidFill>
                  <a:srgbClr val="FF0000"/>
                </a:solidFill>
              </a:rPr>
              <a:t>설명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6311071" y="2185973"/>
            <a:ext cx="490156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compare the learning process of the AC model and DQN model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AC model shows better learning process than DQN </a:t>
            </a:r>
            <a:r>
              <a:rPr lang="en-US" altLang="ko-KR" sz="1600" dirty="0" smtClean="0">
                <a:ea typeface="굴림" panose="020B0600000101010101" pitchFamily="50" charset="-127"/>
              </a:rPr>
              <a:t>model: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Fast learning speed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Stable convergence 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performance difference between the two models is thought to be caused by the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discretized error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22850" y="4887502"/>
            <a:ext cx="4429700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DDPG_DDQN_comparison_revised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 smtClean="0">
                <a:solidFill>
                  <a:srgbClr val="00B050"/>
                </a:solidFill>
              </a:rPr>
              <a:t>400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차중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1200 </a:t>
            </a: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다시 실행 필요함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2" y="1828800"/>
            <a:ext cx="5789605" cy="405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Normalized feature is one of the most important factors in securing model </a:t>
            </a:r>
            <a:r>
              <a:rPr lang="en-US" altLang="ko-KR" sz="1600" dirty="0" smtClean="0">
                <a:ea typeface="굴림" panose="020B0600000101010101" pitchFamily="50" charset="-127"/>
              </a:rPr>
              <a:t>scalability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</a:t>
            </a:r>
            <a:r>
              <a:rPr lang="en-US" altLang="ko-KR" sz="1600" dirty="0">
                <a:ea typeface="굴림" panose="020B0600000101010101" pitchFamily="50" charset="-127"/>
              </a:rPr>
              <a:t>used the batch normalization technique as a way to normalize </a:t>
            </a:r>
            <a:r>
              <a:rPr lang="en-US" altLang="ko-KR" sz="1600" dirty="0" smtClean="0">
                <a:ea typeface="굴림" panose="020B0600000101010101" pitchFamily="50" charset="-127"/>
              </a:rPr>
              <a:t>features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2819" y="3217025"/>
            <a:ext cx="849613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그림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(Batch normalization </a:t>
            </a:r>
            <a:r>
              <a:rPr lang="ko-KR" altLang="en-US" b="1" dirty="0" smtClean="0">
                <a:solidFill>
                  <a:srgbClr val="FF0000"/>
                </a:solidFill>
              </a:rPr>
              <a:t>이론 설명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및 </a:t>
            </a:r>
            <a:r>
              <a:rPr lang="en-US" altLang="ko-KR" b="1" dirty="0" smtClean="0">
                <a:solidFill>
                  <a:srgbClr val="FF0000"/>
                </a:solidFill>
              </a:rPr>
              <a:t>Batch-Norm</a:t>
            </a:r>
            <a:r>
              <a:rPr lang="ko-KR" altLang="en-US" b="1" dirty="0" smtClean="0">
                <a:solidFill>
                  <a:srgbClr val="FF0000"/>
                </a:solidFill>
              </a:rPr>
              <a:t>이 추가된 신경망 구조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It was confirmed that batch normalization accelerates the learning speed and increases the stability of the </a:t>
            </a:r>
            <a:r>
              <a:rPr lang="en-US" altLang="ko-KR" sz="1600" dirty="0" smtClean="0">
                <a:ea typeface="굴림" panose="020B0600000101010101" pitchFamily="50" charset="-127"/>
              </a:rPr>
              <a:t>learning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29510" y="3757931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10" y="3757931"/>
                <a:ext cx="4838007" cy="369332"/>
              </a:xfrm>
              <a:prstGeom prst="rect">
                <a:avLst/>
              </a:prstGeom>
              <a:blipFill>
                <a:blip r:embed="rId5"/>
                <a:stretch>
                  <a:fillRect l="-113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29510" y="4318916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𝒏𝒐𝒓𝒎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10" y="4318916"/>
                <a:ext cx="4838007" cy="369332"/>
              </a:xfrm>
              <a:prstGeom prst="rect">
                <a:avLst/>
              </a:prstGeom>
              <a:blipFill>
                <a:blip r:embed="rId6"/>
                <a:stretch>
                  <a:fillRect l="-113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29510" y="4848863"/>
                <a:ext cx="48380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B050"/>
                    </a:solidFill>
                  </a:rPr>
                  <a:t>Case 3: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ko-KR" altLang="en-US" b="1" dirty="0" smtClean="0">
                    <a:solidFill>
                      <a:schemeClr val="accent2"/>
                    </a:solidFill>
                  </a:rPr>
                  <a:t>  </a:t>
                </a:r>
                <a:r>
                  <a:rPr lang="en-US" altLang="ko-KR" b="1" dirty="0" smtClean="0">
                    <a:solidFill>
                      <a:schemeClr val="accent2"/>
                    </a:solidFill>
                  </a:rPr>
                  <a:t/>
                </a:r>
                <a:br>
                  <a:rPr lang="en-US" altLang="ko-KR" b="1" dirty="0" smtClean="0">
                    <a:solidFill>
                      <a:schemeClr val="accent2"/>
                    </a:solidFill>
                  </a:rPr>
                </a:br>
                <a:r>
                  <a:rPr lang="en-US" altLang="ko-KR" b="1" dirty="0" smtClean="0">
                    <a:solidFill>
                      <a:srgbClr val="00B050"/>
                    </a:solidFill>
                  </a:rPr>
                  <a:t>(Batch Normalization)</a:t>
                </a:r>
                <a:endParaRPr lang="ko-KR" alt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10" y="4848863"/>
                <a:ext cx="4838007" cy="646331"/>
              </a:xfrm>
              <a:prstGeom prst="rect">
                <a:avLst/>
              </a:prstGeom>
              <a:blipFill>
                <a:blip r:embed="rId7"/>
                <a:stretch>
                  <a:fillRect l="-1135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08000" y="2218572"/>
            <a:ext cx="5342832" cy="9233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DDPG_batchnorm_comparison_revised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 smtClean="0">
                <a:solidFill>
                  <a:srgbClr val="00B050"/>
                </a:solidFill>
              </a:rPr>
              <a:t>400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249" y="2028884"/>
            <a:ext cx="5537956" cy="387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Reference model was developed from extensive experiments: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Critic learning rate :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Actor learning rate 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등등</a:t>
            </a:r>
            <a:r>
              <a:rPr lang="en-US" altLang="ko-KR" sz="1600" dirty="0" smtClean="0">
                <a:ea typeface="굴림" panose="020B0600000101010101" pitchFamily="50" charset="-127"/>
              </a:rPr>
              <a:t>..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0608" y="3691178"/>
            <a:ext cx="304072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Actor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Critic</a:t>
            </a:r>
            <a:r>
              <a:rPr lang="ko-KR" altLang="en-US" b="1" dirty="0" smtClean="0">
                <a:solidFill>
                  <a:srgbClr val="FF0000"/>
                </a:solidFill>
              </a:rPr>
              <a:t>의 네트워크 구조도 그림 추가 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Introduction  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200" y="1156803"/>
            <a:ext cx="58369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Hybrid Electric Vehicle &amp; Fuel Cell Vehicle 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25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하이브리드차량에 대한 개괄적인 소개와 장점 부각</a:t>
            </a:r>
            <a:endParaRPr lang="en-US" altLang="ko-KR" sz="1600" b="1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</a:t>
            </a:r>
            <a:r>
              <a:rPr lang="ko-KR" altLang="en-US" sz="1600" b="1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 차량에 대한 소개와 장점 부각</a:t>
            </a:r>
            <a:endParaRPr lang="en-US" altLang="ko-KR" sz="1600" b="1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본 연구는 연료전지 </a:t>
            </a:r>
            <a:r>
              <a:rPr lang="ko-KR" altLang="en-US" sz="1600" b="1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 차량의 에너지 관리 전략 개발을 주제로 함을 밝힘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1085850" lvl="1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1085850" lvl="1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 indent="0">
              <a:defRPr/>
            </a:pPr>
            <a:r>
              <a:rPr lang="en-US" altLang="ko-KR" dirty="0">
                <a:ea typeface="굴림" panose="020B0600000101010101" pitchFamily="50" charset="-127"/>
              </a:rPr>
              <a:t/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b="1" dirty="0">
                <a:ea typeface="굴림" panose="020B0600000101010101" pitchFamily="50" charset="-127"/>
              </a:rPr>
              <a:t/>
            </a:r>
            <a:br>
              <a:rPr lang="en-US" altLang="ko-KR" b="1" dirty="0">
                <a:ea typeface="굴림" panose="020B0600000101010101" pitchFamily="50" charset="-127"/>
              </a:rPr>
            </a:br>
            <a:r>
              <a:rPr lang="en-US" altLang="ko-KR" sz="2000" b="1" dirty="0">
                <a:ea typeface="굴림" panose="020B0600000101010101" pitchFamily="50" charset="-127"/>
              </a:rPr>
              <a:t/>
            </a:r>
            <a:br>
              <a:rPr lang="en-US" altLang="ko-KR" sz="2000" b="1" dirty="0">
                <a:ea typeface="굴림" panose="020B0600000101010101" pitchFamily="50" charset="-127"/>
              </a:rPr>
            </a:br>
            <a:endParaRPr lang="en-US" altLang="ko-KR" sz="20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lvl="2" indent="0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   </a:t>
            </a:r>
            <a:r>
              <a:rPr lang="en-US" altLang="ko-KR" sz="2000" b="1" dirty="0">
                <a:ea typeface="굴림" panose="020B0600000101010101" pitchFamily="50" charset="-127"/>
              </a:rPr>
              <a:t/>
            </a:r>
            <a:br>
              <a:rPr lang="en-US" altLang="ko-KR" sz="2000" b="1" dirty="0">
                <a:ea typeface="굴림" panose="020B0600000101010101" pitchFamily="50" charset="-127"/>
              </a:rPr>
            </a:br>
            <a:endParaRPr lang="en-US" altLang="ko-KR" sz="20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3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24" y="2989068"/>
            <a:ext cx="7572776" cy="324547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은 학습이 잘 이루어짐을 강조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5108" y="1556853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추가 실험 추가 </a:t>
            </a:r>
            <a:r>
              <a:rPr lang="en-US" altLang="ko-KR" b="1" dirty="0" smtClean="0">
                <a:solidFill>
                  <a:srgbClr val="00B050"/>
                </a:solidFill>
              </a:rPr>
              <a:t>(visualization training)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8/14</a:t>
            </a:r>
            <a:r>
              <a:rPr lang="ko-KR" altLang="en-US" b="1" dirty="0" smtClean="0">
                <a:solidFill>
                  <a:srgbClr val="00B050"/>
                </a:solidFill>
              </a:rPr>
              <a:t>일 완성 예정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발표자료에 사용할 지 여부 불투명  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2" y="2989069"/>
            <a:ext cx="4327300" cy="32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most important factor of the </a:t>
            </a:r>
            <a:r>
              <a:rPr lang="en-US" altLang="ko-KR" sz="1600" dirty="0" smtClean="0">
                <a:ea typeface="굴림" panose="020B0600000101010101" pitchFamily="50" charset="-127"/>
              </a:rPr>
              <a:t>trained </a:t>
            </a:r>
            <a:r>
              <a:rPr lang="en-US" altLang="ko-KR" sz="1600" dirty="0">
                <a:ea typeface="굴림" panose="020B0600000101010101" pitchFamily="50" charset="-127"/>
              </a:rPr>
              <a:t>agent is to have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b="1" dirty="0" smtClean="0">
                <a:ea typeface="굴림" panose="020B0600000101010101" pitchFamily="50" charset="-127"/>
              </a:rPr>
              <a:t>generalization performance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</a:t>
            </a:r>
            <a:r>
              <a:rPr lang="en-US" altLang="ko-KR" sz="1600" dirty="0" smtClean="0">
                <a:ea typeface="굴림" panose="020B0600000101010101" pitchFamily="50" charset="-127"/>
              </a:rPr>
              <a:t>trained </a:t>
            </a:r>
            <a:r>
              <a:rPr lang="en-US" altLang="ko-KR" sz="1600" dirty="0">
                <a:ea typeface="굴림" panose="020B0600000101010101" pitchFamily="50" charset="-127"/>
              </a:rPr>
              <a:t>agent must perform effective energy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management not </a:t>
            </a:r>
            <a:r>
              <a:rPr lang="en-US" altLang="ko-KR" sz="1600" dirty="0">
                <a:ea typeface="굴림" panose="020B0600000101010101" pitchFamily="50" charset="-127"/>
              </a:rPr>
              <a:t>only on the </a:t>
            </a:r>
            <a:r>
              <a:rPr lang="en-US" altLang="ko-KR" sz="1600" dirty="0" smtClean="0">
                <a:ea typeface="굴림" panose="020B0600000101010101" pitchFamily="50" charset="-127"/>
              </a:rPr>
              <a:t>cycles used training process </a:t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but </a:t>
            </a:r>
            <a:r>
              <a:rPr lang="en-US" altLang="ko-KR" sz="1600" dirty="0">
                <a:ea typeface="굴림" panose="020B0600000101010101" pitchFamily="50" charset="-127"/>
              </a:rPr>
              <a:t>also on </a:t>
            </a:r>
            <a:r>
              <a:rPr lang="en-US" altLang="ko-KR" sz="1600" dirty="0" smtClean="0">
                <a:ea typeface="굴림" panose="020B0600000101010101" pitchFamily="50" charset="-127"/>
              </a:rPr>
              <a:t>the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cycles which are not used training process</a:t>
            </a:r>
            <a:r>
              <a:rPr lang="en-US" altLang="ko-KR" sz="1600" dirty="0" smtClean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verified the generalization performance of the agent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using </a:t>
            </a:r>
            <a:r>
              <a:rPr lang="en-US" altLang="ko-KR" sz="1600" dirty="0">
                <a:ea typeface="굴림" panose="020B0600000101010101" pitchFamily="50" charset="-127"/>
              </a:rPr>
              <a:t>unused cycles of </a:t>
            </a:r>
            <a:r>
              <a:rPr lang="en-US" altLang="ko-KR" sz="1600" dirty="0" smtClean="0">
                <a:ea typeface="굴림" panose="020B0600000101010101" pitchFamily="50" charset="-127"/>
              </a:rPr>
              <a:t>learning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3038" y="4891146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일반화에 대한 중요성 및 개념 설명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92" y="3269867"/>
            <a:ext cx="2958694" cy="295869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990" y="1129808"/>
            <a:ext cx="3025978" cy="2017319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625370" y="4624472"/>
            <a:ext cx="4823903" cy="1021144"/>
            <a:chOff x="2132535" y="3663902"/>
            <a:chExt cx="4823903" cy="1021144"/>
          </a:xfrm>
        </p:grpSpPr>
        <p:cxnSp>
          <p:nvCxnSpPr>
            <p:cNvPr id="26" name="직선 화살표 연결선 25"/>
            <p:cNvCxnSpPr/>
            <p:nvPr/>
          </p:nvCxnSpPr>
          <p:spPr>
            <a:xfrm>
              <a:off x="3874571" y="4327915"/>
              <a:ext cx="372534" cy="3571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rot="10800000">
              <a:off x="3203374" y="4023310"/>
              <a:ext cx="372534" cy="3571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132535" y="3663902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2060"/>
                  </a:solidFill>
                </a:rPr>
                <a:t>5cycle is superior 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60838" y="4234114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2060"/>
                  </a:solidFill>
                </a:rPr>
                <a:t>1cycle is superior 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학습 사이클 개수에 따른 일반화 성능을 실험함</a:t>
            </a:r>
            <a:r>
              <a:rPr lang="en-US" altLang="ko-KR" sz="1600" dirty="0" smtClean="0"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1 cycle 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vs</a:t>
            </a:r>
            <a:r>
              <a:rPr lang="en-US" altLang="ko-KR" sz="1600" dirty="0" smtClean="0">
                <a:ea typeface="굴림" panose="020B0600000101010101" pitchFamily="50" charset="-127"/>
              </a:rPr>
              <a:t>  5 cycles   </a:t>
            </a:r>
          </a:p>
          <a:p>
            <a:pPr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우리는 학습의 활용되지 않은 </a:t>
            </a:r>
            <a:r>
              <a:rPr lang="en-US" altLang="ko-KR" sz="1600" dirty="0" smtClean="0">
                <a:ea typeface="굴림" panose="020B0600000101010101" pitchFamily="50" charset="-127"/>
              </a:rPr>
              <a:t>19</a:t>
            </a:r>
            <a:r>
              <a:rPr lang="ko-KR" altLang="en-US" sz="1600" dirty="0" smtClean="0">
                <a:ea typeface="굴림" panose="020B0600000101010101" pitchFamily="50" charset="-127"/>
              </a:rPr>
              <a:t>가지 표준사이클을 통해 </a:t>
            </a:r>
            <a:r>
              <a:rPr lang="en-US" altLang="ko-KR" sz="1600" dirty="0">
                <a:ea typeface="굴림" panose="020B0600000101010101" pitchFamily="50" charset="-127"/>
              </a:rPr>
              <a:t/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ko-KR" altLang="en-US" sz="1600" dirty="0" smtClean="0">
                <a:ea typeface="굴림" panose="020B0600000101010101" pitchFamily="50" charset="-127"/>
              </a:rPr>
              <a:t>두 가지 </a:t>
            </a:r>
            <a:r>
              <a:rPr lang="en-US" altLang="ko-KR" sz="1600" dirty="0" smtClean="0"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ea typeface="굴림" panose="020B0600000101010101" pitchFamily="50" charset="-127"/>
              </a:rPr>
              <a:t>의 일반화 성능을 비교함 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역시 </a:t>
            </a:r>
            <a:r>
              <a:rPr lang="en-US" altLang="ko-KR" sz="1600" dirty="0" smtClean="0"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ea typeface="굴림" panose="020B0600000101010101" pitchFamily="50" charset="-127"/>
              </a:rPr>
              <a:t>는 학습사이클이 다양하고 다양한 경험을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ko-KR" altLang="en-US" sz="1600" dirty="0" smtClean="0">
                <a:ea typeface="굴림" panose="020B0600000101010101" pitchFamily="50" charset="-127"/>
              </a:rPr>
              <a:t>할수록 우수한 일반화 성능을 보임을 확인함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106739" y="4122907"/>
            <a:ext cx="4605981" cy="2032681"/>
            <a:chOff x="6942552" y="3772437"/>
            <a:chExt cx="4952209" cy="2269878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552" y="3773812"/>
              <a:ext cx="1690002" cy="1126669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2695" y="3772437"/>
              <a:ext cx="1692066" cy="1128044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489" y="3775661"/>
              <a:ext cx="1690002" cy="1126669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489" y="4915646"/>
              <a:ext cx="1690002" cy="1126669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552" y="4915646"/>
              <a:ext cx="1690002" cy="1126669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9188155" y="3440044"/>
            <a:ext cx="7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VS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15518" y="3760304"/>
            <a:ext cx="37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Agent trained with 5 cycles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80408" y="3085201"/>
            <a:ext cx="37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Agent trained with 1 cycles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807200" y="3758809"/>
            <a:ext cx="5087561" cy="2447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807199" y="1147223"/>
            <a:ext cx="5087561" cy="2372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84916" y="6367961"/>
            <a:ext cx="5342832" cy="64633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일반화에 대한 중요성 및 개념 설명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generalization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0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and 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모델의 </a:t>
            </a:r>
            <a:r>
              <a:rPr lang="en-US" altLang="ko-KR" sz="1600" dirty="0" smtClean="0">
                <a:ea typeface="굴림" panose="020B0600000101010101" pitchFamily="50" charset="-127"/>
              </a:rPr>
              <a:t>Generalized power</a:t>
            </a:r>
            <a:r>
              <a:rPr lang="ko-KR" altLang="en-US" sz="1600" dirty="0" smtClean="0">
                <a:ea typeface="굴림" panose="020B0600000101010101" pitchFamily="50" charset="-127"/>
              </a:rPr>
              <a:t>를 극대화하기 위해서 </a:t>
            </a:r>
            <a:r>
              <a:rPr lang="en-US" altLang="ko-KR" sz="1600" dirty="0" smtClean="0">
                <a:ea typeface="굴림" panose="020B0600000101010101" pitchFamily="50" charset="-127"/>
              </a:rPr>
              <a:t>driving cycle</a:t>
            </a:r>
            <a:r>
              <a:rPr lang="ko-KR" altLang="en-US" sz="1600" dirty="0" smtClean="0">
                <a:ea typeface="굴림" panose="020B0600000101010101" pitchFamily="50" charset="-127"/>
              </a:rPr>
              <a:t>의 통계적 성질을 기반으로 </a:t>
            </a:r>
            <a:r>
              <a:rPr lang="en-US" altLang="ko-KR" sz="1600" dirty="0" smtClean="0">
                <a:ea typeface="굴림" panose="020B0600000101010101" pitchFamily="50" charset="-127"/>
              </a:rPr>
              <a:t>MDP driver model</a:t>
            </a:r>
            <a:r>
              <a:rPr lang="ko-KR" altLang="en-US" sz="1600" dirty="0" smtClean="0">
                <a:ea typeface="굴림" panose="020B0600000101010101" pitchFamily="50" charset="-127"/>
              </a:rPr>
              <a:t>을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ko-KR" altLang="en-US" sz="1600" dirty="0" smtClean="0">
                <a:ea typeface="굴림" panose="020B0600000101010101" pitchFamily="50" charset="-127"/>
              </a:rPr>
              <a:t>개발하여 수많은 가상의 </a:t>
            </a:r>
            <a:r>
              <a:rPr lang="en-US" altLang="ko-KR" sz="1600" dirty="0" smtClean="0">
                <a:ea typeface="굴림" panose="020B0600000101010101" pitchFamily="50" charset="-127"/>
              </a:rPr>
              <a:t>driving cycle</a:t>
            </a:r>
            <a:r>
              <a:rPr lang="ko-KR" altLang="en-US" sz="1600" dirty="0" smtClean="0">
                <a:ea typeface="굴림" panose="020B0600000101010101" pitchFamily="50" charset="-127"/>
              </a:rPr>
              <a:t>을 </a:t>
            </a:r>
            <a:r>
              <a:rPr lang="ko-KR" altLang="en-US" sz="1600" dirty="0" err="1" smtClean="0">
                <a:ea typeface="굴림" panose="020B0600000101010101" pitchFamily="50" charset="-127"/>
              </a:rPr>
              <a:t>만듬</a:t>
            </a:r>
            <a:r>
              <a:rPr lang="ko-KR" altLang="en-US" sz="1600" dirty="0" smtClean="0">
                <a:ea typeface="굴림" panose="020B0600000101010101" pitchFamily="50" charset="-127"/>
              </a:rPr>
              <a:t> 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이러한 방식은 일종의 </a:t>
            </a:r>
            <a:r>
              <a:rPr lang="en-US" altLang="ko-KR" sz="1600" dirty="0" smtClean="0">
                <a:ea typeface="굴림" panose="020B0600000101010101" pitchFamily="50" charset="-127"/>
              </a:rPr>
              <a:t>data augmentation </a:t>
            </a:r>
            <a:r>
              <a:rPr lang="ko-KR" altLang="en-US" sz="1600" dirty="0" smtClean="0">
                <a:ea typeface="굴림" panose="020B0600000101010101" pitchFamily="50" charset="-127"/>
              </a:rPr>
              <a:t>방식으로 간주할 수 있음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Data Augmentation</a:t>
            </a:r>
            <a:r>
              <a:rPr lang="ko-KR" altLang="en-US" sz="1600" dirty="0" smtClean="0">
                <a:ea typeface="굴림" panose="020B0600000101010101" pitchFamily="50" charset="-127"/>
              </a:rPr>
              <a:t>은 이미지 인식 모델에 적용되어 모델의 일반화 성능을 크게 </a:t>
            </a:r>
            <a:r>
              <a:rPr lang="ko-KR" altLang="en-US" sz="1600" dirty="0" err="1" smtClean="0">
                <a:ea typeface="굴림" panose="020B0600000101010101" pitchFamily="50" charset="-127"/>
              </a:rPr>
              <a:t>증가시킨바</a:t>
            </a:r>
            <a:r>
              <a:rPr lang="ko-KR" altLang="en-US" sz="1600" dirty="0" smtClean="0">
                <a:ea typeface="굴림" panose="020B0600000101010101" pitchFamily="50" charset="-127"/>
              </a:rPr>
              <a:t> 있음</a:t>
            </a: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7527" y="3834143"/>
            <a:ext cx="823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이미지 분야의 </a:t>
            </a:r>
            <a:r>
              <a:rPr lang="en-US" altLang="ko-KR" dirty="0" smtClean="0">
                <a:solidFill>
                  <a:srgbClr val="FF0000"/>
                </a:solidFill>
              </a:rPr>
              <a:t>Data augmentation </a:t>
            </a:r>
            <a:r>
              <a:rPr lang="ko-KR" altLang="en-US" dirty="0" smtClean="0">
                <a:solidFill>
                  <a:srgbClr val="FF0000"/>
                </a:solidFill>
              </a:rPr>
              <a:t>기술 요약 정리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0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295" y="2228502"/>
            <a:ext cx="7895705" cy="394785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MDP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모델의 이론적 정리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(Transition matrix)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등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8463" y="1876242"/>
            <a:ext cx="287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Driver model</a:t>
            </a:r>
            <a:r>
              <a:rPr lang="ko-KR" altLang="en-US" dirty="0" smtClean="0">
                <a:solidFill>
                  <a:srgbClr val="FF0000"/>
                </a:solidFill>
              </a:rPr>
              <a:t>을 통해 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만들어진 </a:t>
            </a:r>
            <a:r>
              <a:rPr lang="en-US" altLang="ko-KR" dirty="0" smtClean="0">
                <a:solidFill>
                  <a:srgbClr val="FF0000"/>
                </a:solidFill>
              </a:rPr>
              <a:t>cycle </a:t>
            </a:r>
            <a:r>
              <a:rPr lang="ko-KR" altLang="en-US" dirty="0" smtClean="0">
                <a:solidFill>
                  <a:srgbClr val="FF0000"/>
                </a:solidFill>
              </a:rPr>
              <a:t>그림 소개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544" y="2389477"/>
            <a:ext cx="7552267" cy="3236686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학습에 따른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test cycle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SOC trajectory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fuel consumption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대해 확인해 봄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학습된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테스트 사이클에 대해서도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최대화 하는 방식의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동력분배를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수행하고 있음을 확인함 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4584" y="5802869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(visualization training)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347295"/>
            <a:ext cx="4428068" cy="33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1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5" y="2028884"/>
            <a:ext cx="6919981" cy="20759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5" y="4056096"/>
            <a:ext cx="6919981" cy="207599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Reference cycle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MDP driver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모델의 다양한 사이클을 통해서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SOC sustain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능력에 대한 일반화 능력을 검증함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11904" y="380150"/>
            <a:ext cx="5342832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MDP </a:t>
            </a:r>
            <a:r>
              <a:rPr lang="ko-KR" altLang="en-US" b="1" dirty="0" smtClean="0">
                <a:solidFill>
                  <a:srgbClr val="00B050"/>
                </a:solidFill>
              </a:rPr>
              <a:t>모델에 대한 </a:t>
            </a:r>
            <a:r>
              <a:rPr lang="en-US" altLang="ko-KR" b="1" dirty="0" smtClean="0">
                <a:solidFill>
                  <a:srgbClr val="00B050"/>
                </a:solidFill>
              </a:rPr>
              <a:t>100</a:t>
            </a:r>
            <a:r>
              <a:rPr lang="ko-KR" altLang="en-US" b="1" dirty="0" smtClean="0">
                <a:solidFill>
                  <a:srgbClr val="00B050"/>
                </a:solidFill>
              </a:rPr>
              <a:t>번의 실험결과 첨부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model_validation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model_validation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실행 중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714" y="1900497"/>
            <a:ext cx="3628396" cy="4354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027415" y="4621303"/>
                <a:ext cx="2009414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𝑨𝒗𝒆𝒓𝒂𝒈𝒆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𝑺𝑶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altLang="ko-KR" b="1" i="1" dirty="0" smtClean="0"/>
              </a:p>
              <a:p>
                <a:pPr algn="ctr"/>
                <a:endParaRPr lang="en-US" altLang="ko-KR" b="0" dirty="0" smtClean="0"/>
              </a:p>
              <a:p>
                <a:pPr algn="ctr"/>
                <a:r>
                  <a:rPr lang="en-US" altLang="ko-KR" b="1" i="1" dirty="0" smtClean="0"/>
                  <a:t>0.597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415" y="4621303"/>
                <a:ext cx="2009414" cy="945580"/>
              </a:xfrm>
              <a:prstGeom prst="rect">
                <a:avLst/>
              </a:prstGeom>
              <a:blipFill>
                <a:blip r:embed="rId9"/>
                <a:stretch>
                  <a:fillRect l="-3636"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13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223" y="3747998"/>
            <a:ext cx="4144246" cy="24865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93" y="1484932"/>
            <a:ext cx="6358503" cy="238443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설명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(PMP, ECMS)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Driving cycle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대해 완벽히 조정된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global optimum solution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준하는 결과를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나타냄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Shooting method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통해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constraint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조건을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만족하도록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도출하여 해당 사이클에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대해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최소화하도록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act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i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on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취하는 경우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최적에 가까운 결과를 도출할 수 있음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대해 결코 떨어지는 성능을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보이지 않음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505" y="4877762"/>
            <a:ext cx="5342832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동일한 주행사이클에서의 </a:t>
            </a:r>
            <a:r>
              <a:rPr lang="en-US" altLang="ko-KR" b="1" dirty="0" smtClean="0">
                <a:solidFill>
                  <a:srgbClr val="00B050"/>
                </a:solidFill>
              </a:rPr>
              <a:t>DDPG</a:t>
            </a:r>
            <a:r>
              <a:rPr lang="ko-KR" altLang="en-US" b="1" dirty="0" smtClean="0">
                <a:solidFill>
                  <a:srgbClr val="00B050"/>
                </a:solidFill>
              </a:rPr>
              <a:t>와 </a:t>
            </a:r>
            <a:r>
              <a:rPr lang="en-US" altLang="ko-KR" b="1" dirty="0" smtClean="0">
                <a:solidFill>
                  <a:srgbClr val="00B050"/>
                </a:solidFill>
              </a:rPr>
              <a:t>PMP</a:t>
            </a:r>
            <a:r>
              <a:rPr lang="ko-KR" altLang="en-US" b="1" dirty="0" smtClean="0">
                <a:solidFill>
                  <a:srgbClr val="00B050"/>
                </a:solidFill>
              </a:rPr>
              <a:t>의 비교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model_validation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test_model_with_ECMS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All</a:t>
            </a:r>
            <a:r>
              <a:rPr lang="ko-KR" altLang="en-US" b="1" dirty="0">
                <a:solidFill>
                  <a:schemeClr val="accent2"/>
                </a:solidFill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cycles model 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5293038"/>
                  </p:ext>
                </p:extLst>
              </p:nvPr>
            </p:nvGraphicFramePr>
            <p:xfrm>
              <a:off x="9151954" y="4054476"/>
              <a:ext cx="3229845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2313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14566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712966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38.53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38.39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Equivalent</a:t>
                          </a:r>
                          <a:r>
                            <a:rPr lang="en-US" altLang="ko-KR" sz="1400" b="1" i="0" baseline="0" dirty="0" smtClean="0"/>
                            <a:t> FC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400" b="1" i="0" dirty="0" smtClean="0"/>
                            <a:t>FC [%]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5293038"/>
                  </p:ext>
                </p:extLst>
              </p:nvPr>
            </p:nvGraphicFramePr>
            <p:xfrm>
              <a:off x="9151954" y="4054476"/>
              <a:ext cx="3229845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2313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14566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712966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38.53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38.39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Equivalent</a:t>
                          </a:r>
                          <a:r>
                            <a:rPr lang="en-US" altLang="ko-KR" sz="1400" b="1" i="0" baseline="0" dirty="0" smtClean="0"/>
                            <a:t> FC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57" t="-407843" r="-91071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84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337" y="3779890"/>
            <a:ext cx="3712093" cy="24330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93" y="1484932"/>
            <a:ext cx="6358503" cy="238443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설명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(PMP, ECMS)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Driving cycle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대해 완벽히 조정된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global optimum solution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준하는 결과를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나타냄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Shooting method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통해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constraint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조건을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만족하도록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도출하여 해당 사이클에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대해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최소화하도록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act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i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on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취하는 경우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최적에 가까운 결과를 도출할 수 있음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대해 결코 떨어지는 성능을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보이지 않음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505" y="4877762"/>
            <a:ext cx="5342832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동일한 주행사이클에서의 </a:t>
            </a:r>
            <a:r>
              <a:rPr lang="en-US" altLang="ko-KR" b="1" dirty="0" smtClean="0">
                <a:solidFill>
                  <a:srgbClr val="00B050"/>
                </a:solidFill>
              </a:rPr>
              <a:t>DDPG</a:t>
            </a:r>
            <a:r>
              <a:rPr lang="ko-KR" altLang="en-US" b="1" dirty="0" smtClean="0">
                <a:solidFill>
                  <a:srgbClr val="00B050"/>
                </a:solidFill>
              </a:rPr>
              <a:t>와 </a:t>
            </a:r>
            <a:r>
              <a:rPr lang="en-US" altLang="ko-KR" b="1" dirty="0" smtClean="0">
                <a:solidFill>
                  <a:srgbClr val="00B050"/>
                </a:solidFill>
              </a:rPr>
              <a:t>PMP</a:t>
            </a:r>
            <a:r>
              <a:rPr lang="ko-KR" altLang="en-US" b="1" dirty="0" smtClean="0">
                <a:solidFill>
                  <a:srgbClr val="00B050"/>
                </a:solidFill>
              </a:rPr>
              <a:t>의 비교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model_validation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test_model_with_ECMS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MDP </a:t>
            </a:r>
            <a:r>
              <a:rPr lang="ko-KR" altLang="en-US" b="1" dirty="0" smtClean="0">
                <a:solidFill>
                  <a:schemeClr val="accent2"/>
                </a:solidFill>
              </a:rPr>
              <a:t>모델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8872248"/>
                  </p:ext>
                </p:extLst>
              </p:nvPr>
            </p:nvGraphicFramePr>
            <p:xfrm>
              <a:off x="9143946" y="4148348"/>
              <a:ext cx="2954923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0032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82612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652279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Final</a:t>
                          </a:r>
                          <a:r>
                            <a:rPr lang="en-US" altLang="ko-KR" sz="1200" b="1" i="0" baseline="0" dirty="0" smtClean="0"/>
                            <a:t> </a:t>
                          </a:r>
                          <a:r>
                            <a:rPr lang="en-US" altLang="ko-KR" sz="1200" b="1" i="0" dirty="0" smtClean="0"/>
                            <a:t>SOC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FC </a:t>
                          </a:r>
                          <a:r>
                            <a:rPr lang="en-US" altLang="ko-KR" sz="1200" b="1" i="0" baseline="0" dirty="0" smtClean="0"/>
                            <a:t>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40.01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38.39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Equivalent</a:t>
                          </a:r>
                          <a:r>
                            <a:rPr lang="en-US" altLang="ko-KR" sz="1200" b="1" i="0" baseline="0" dirty="0" smtClean="0"/>
                            <a:t> FC 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2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200" b="1" i="0" dirty="0" smtClean="0"/>
                            <a:t>FC [%]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8872248"/>
                  </p:ext>
                </p:extLst>
              </p:nvPr>
            </p:nvGraphicFramePr>
            <p:xfrm>
              <a:off x="9143946" y="4148348"/>
              <a:ext cx="2954923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0032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82612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652279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Final</a:t>
                          </a:r>
                          <a:r>
                            <a:rPr lang="en-US" altLang="ko-KR" sz="1200" b="1" i="0" baseline="0" dirty="0" smtClean="0"/>
                            <a:t> </a:t>
                          </a:r>
                          <a:r>
                            <a:rPr lang="en-US" altLang="ko-KR" sz="1200" b="1" i="0" dirty="0" smtClean="0"/>
                            <a:t>SOC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FC </a:t>
                          </a:r>
                          <a:r>
                            <a:rPr lang="en-US" altLang="ko-KR" sz="1200" b="1" i="0" baseline="0" dirty="0" smtClean="0"/>
                            <a:t>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40.01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38.39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Equivalent</a:t>
                          </a:r>
                          <a:r>
                            <a:rPr lang="en-US" altLang="ko-KR" sz="1200" b="1" i="0" baseline="0" dirty="0" smtClean="0"/>
                            <a:t> FC 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27" t="-405882" r="-109402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0187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872" y="1764031"/>
            <a:ext cx="3193143" cy="447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" y="1764031"/>
            <a:ext cx="3193224" cy="4470514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미래주행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정보가 필요하므로 일반화 된 동력분배전략을 도출하기 어려움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비해 월등한 일반화 성능을 보임을 강조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8590" y="300263"/>
            <a:ext cx="5342832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동일한 주행사이클에서의 </a:t>
            </a:r>
            <a:r>
              <a:rPr lang="en-US" altLang="ko-KR" b="1" dirty="0" smtClean="0">
                <a:solidFill>
                  <a:srgbClr val="00B050"/>
                </a:solidFill>
              </a:rPr>
              <a:t>DDPG</a:t>
            </a:r>
            <a:r>
              <a:rPr lang="ko-KR" altLang="en-US" b="1" dirty="0" smtClean="0">
                <a:solidFill>
                  <a:srgbClr val="00B050"/>
                </a:solidFill>
              </a:rPr>
              <a:t>와 </a:t>
            </a:r>
            <a:r>
              <a:rPr lang="en-US" altLang="ko-KR" b="1" dirty="0" smtClean="0">
                <a:solidFill>
                  <a:srgbClr val="00B050"/>
                </a:solidFill>
              </a:rPr>
              <a:t>PMP</a:t>
            </a:r>
            <a:r>
              <a:rPr lang="ko-KR" altLang="en-US" b="1" dirty="0" smtClean="0">
                <a:solidFill>
                  <a:srgbClr val="00B050"/>
                </a:solidFill>
              </a:rPr>
              <a:t>의 비교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model_validation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test_model_with_ECMS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MDP </a:t>
            </a:r>
            <a:r>
              <a:rPr lang="ko-KR" altLang="en-US" b="1" dirty="0" smtClean="0">
                <a:solidFill>
                  <a:schemeClr val="accent2"/>
                </a:solidFill>
              </a:rPr>
              <a:t>모델 </a:t>
            </a:r>
            <a:r>
              <a:rPr lang="en-US" altLang="ko-KR" b="1" dirty="0" smtClean="0">
                <a:solidFill>
                  <a:schemeClr val="accent2"/>
                </a:solidFill>
              </a:rPr>
              <a:t>(all cycle</a:t>
            </a:r>
            <a:r>
              <a:rPr lang="ko-KR" altLang="en-US" b="1" dirty="0" smtClean="0">
                <a:solidFill>
                  <a:schemeClr val="accent2"/>
                </a:solidFill>
              </a:rPr>
              <a:t>은 삭제됨</a:t>
            </a:r>
            <a:r>
              <a:rPr lang="en-US" altLang="ko-KR" b="1" dirty="0" smtClean="0">
                <a:solidFill>
                  <a:schemeClr val="accent2"/>
                </a:solidFill>
              </a:rPr>
              <a:t>..)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3106923"/>
                  </p:ext>
                </p:extLst>
              </p:nvPr>
            </p:nvGraphicFramePr>
            <p:xfrm>
              <a:off x="2987784" y="4145775"/>
              <a:ext cx="2872845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154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72453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634161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Final</a:t>
                          </a:r>
                          <a:r>
                            <a:rPr lang="en-US" altLang="ko-KR" sz="1200" b="1" i="0" baseline="0" dirty="0" smtClean="0"/>
                            <a:t> </a:t>
                          </a:r>
                          <a:r>
                            <a:rPr lang="en-US" altLang="ko-KR" sz="1200" b="1" i="0" dirty="0" smtClean="0"/>
                            <a:t>SOC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0.601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0.519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FC </a:t>
                          </a:r>
                          <a:r>
                            <a:rPr lang="en-US" altLang="ko-KR" sz="1200" b="1" i="0" baseline="0" dirty="0" smtClean="0"/>
                            <a:t>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46.77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40.43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Equivalent</a:t>
                          </a:r>
                          <a:r>
                            <a:rPr lang="en-US" altLang="ko-KR" sz="1200" b="1" i="0" baseline="0" dirty="0" smtClean="0"/>
                            <a:t> FC 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2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200" b="1" i="0" dirty="0" smtClean="0"/>
                            <a:t>FC [%]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3106923"/>
                  </p:ext>
                </p:extLst>
              </p:nvPr>
            </p:nvGraphicFramePr>
            <p:xfrm>
              <a:off x="2987784" y="4145775"/>
              <a:ext cx="2872845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154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72453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634161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Final</a:t>
                          </a:r>
                          <a:r>
                            <a:rPr lang="en-US" altLang="ko-KR" sz="1200" b="1" i="0" baseline="0" dirty="0" smtClean="0"/>
                            <a:t> </a:t>
                          </a:r>
                          <a:r>
                            <a:rPr lang="en-US" altLang="ko-KR" sz="1200" b="1" i="0" dirty="0" smtClean="0"/>
                            <a:t>SOC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0.601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0.519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FC </a:t>
                          </a:r>
                          <a:r>
                            <a:rPr lang="en-US" altLang="ko-KR" sz="1200" b="1" i="0" baseline="0" dirty="0" smtClean="0"/>
                            <a:t>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46.77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40.43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Equivalent</a:t>
                          </a:r>
                          <a:r>
                            <a:rPr lang="en-US" altLang="ko-KR" sz="1200" b="1" i="0" baseline="0" dirty="0" smtClean="0"/>
                            <a:t> FC 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02" t="-407843" r="-91165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1191311"/>
                  </p:ext>
                </p:extLst>
              </p:nvPr>
            </p:nvGraphicFramePr>
            <p:xfrm>
              <a:off x="9112581" y="4145718"/>
              <a:ext cx="2872845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154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72453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634161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Final</a:t>
                          </a:r>
                          <a:r>
                            <a:rPr lang="en-US" altLang="ko-KR" sz="1200" b="1" i="0" baseline="0" dirty="0" smtClean="0"/>
                            <a:t> </a:t>
                          </a:r>
                          <a:r>
                            <a:rPr lang="en-US" altLang="ko-KR" sz="1200" b="1" i="0" dirty="0" smtClean="0"/>
                            <a:t>SOC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0.606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0.461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FC </a:t>
                          </a:r>
                          <a:r>
                            <a:rPr lang="en-US" altLang="ko-KR" sz="1200" b="1" i="0" baseline="0" dirty="0" smtClean="0"/>
                            <a:t>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55.81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43.50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Equivalent</a:t>
                          </a:r>
                          <a:r>
                            <a:rPr lang="en-US" altLang="ko-KR" sz="1200" b="1" i="0" baseline="0" dirty="0" smtClean="0"/>
                            <a:t> FC 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2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200" b="1" i="0" dirty="0" smtClean="0"/>
                            <a:t>FC [%]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1191311"/>
                  </p:ext>
                </p:extLst>
              </p:nvPr>
            </p:nvGraphicFramePr>
            <p:xfrm>
              <a:off x="9112581" y="4145718"/>
              <a:ext cx="2872845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154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72453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634161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Final</a:t>
                          </a:r>
                          <a:r>
                            <a:rPr lang="en-US" altLang="ko-KR" sz="1200" b="1" i="0" baseline="0" dirty="0" smtClean="0"/>
                            <a:t> </a:t>
                          </a:r>
                          <a:r>
                            <a:rPr lang="en-US" altLang="ko-KR" sz="1200" b="1" i="0" dirty="0" smtClean="0"/>
                            <a:t>SOC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0.606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0.461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FC </a:t>
                          </a:r>
                          <a:r>
                            <a:rPr lang="en-US" altLang="ko-KR" sz="1200" b="1" i="0" baseline="0" dirty="0" smtClean="0"/>
                            <a:t>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55.81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43.50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Equivalent</a:t>
                          </a:r>
                          <a:r>
                            <a:rPr lang="en-US" altLang="ko-KR" sz="1200" b="1" i="0" baseline="0" dirty="0" smtClean="0"/>
                            <a:t> FC 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402" t="-407843" r="-91566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Introduction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200" y="1156803"/>
            <a:ext cx="74196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Flow of Research for Power Management Strategy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key of power management strategy is efficiency and </a:t>
            </a:r>
            <a:r>
              <a:rPr lang="en-US" altLang="ko-KR" sz="1600" b="1" dirty="0"/>
              <a:t>applicability</a:t>
            </a:r>
            <a:endParaRPr lang="en-US" altLang="ko-KR" sz="1600" b="1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methodology of study can be divided by the need for future driving information  </a:t>
            </a: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759136"/>
              </p:ext>
            </p:extLst>
          </p:nvPr>
        </p:nvGraphicFramePr>
        <p:xfrm>
          <a:off x="5973683" y="2947837"/>
          <a:ext cx="5707934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960">
                  <a:extLst>
                    <a:ext uri="{9D8B030D-6E8A-4147-A177-3AD203B41FA5}">
                      <a16:colId xmlns:a16="http://schemas.microsoft.com/office/drawing/2014/main" val="397075829"/>
                    </a:ext>
                  </a:extLst>
                </a:gridCol>
                <a:gridCol w="1923359">
                  <a:extLst>
                    <a:ext uri="{9D8B030D-6E8A-4147-A177-3AD203B41FA5}">
                      <a16:colId xmlns:a16="http://schemas.microsoft.com/office/drawing/2014/main" val="1129212104"/>
                    </a:ext>
                  </a:extLst>
                </a:gridCol>
                <a:gridCol w="2083615">
                  <a:extLst>
                    <a:ext uri="{9D8B030D-6E8A-4147-A177-3AD203B41FA5}">
                      <a16:colId xmlns:a16="http://schemas.microsoft.com/office/drawing/2014/main" val="2098793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Group</a:t>
                      </a:r>
                      <a:r>
                        <a:rPr lang="en-US" altLang="ko-KR" baseline="0" dirty="0" smtClean="0"/>
                        <a:t> 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Group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Methodologies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DP, PMP, ECMS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Q-learning</a:t>
                      </a:r>
                      <a:r>
                        <a:rPr lang="en-US" altLang="ko-KR" sz="1400" baseline="0" dirty="0" smtClean="0"/>
                        <a:t>, DQN, RL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73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Assumption</a:t>
                      </a:r>
                      <a:r>
                        <a:rPr lang="en-US" altLang="ko-KR" sz="1600" b="1" baseline="0" dirty="0" smtClean="0"/>
                        <a:t>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Possibility to get future information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Limit</a:t>
                      </a:r>
                      <a:r>
                        <a:rPr lang="en-US" altLang="ko-KR" sz="1400" baseline="0" dirty="0" smtClean="0"/>
                        <a:t>ation of getting future information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112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Advantages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High</a:t>
                      </a:r>
                      <a:r>
                        <a:rPr lang="en-US" altLang="ko-KR" sz="1400" baseline="0" dirty="0" smtClean="0"/>
                        <a:t> potential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of efficiency 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Stable management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5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Disadvantages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Unstable</a:t>
                      </a:r>
                      <a:r>
                        <a:rPr lang="en-US" altLang="ko-KR" sz="1400" baseline="0" dirty="0" smtClean="0"/>
                        <a:t> management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Low potential 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of</a:t>
                      </a:r>
                      <a:r>
                        <a:rPr lang="en-US" altLang="ko-KR" sz="1400" baseline="0" dirty="0" smtClean="0"/>
                        <a:t> efficiency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692234"/>
                  </a:ext>
                </a:extLst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951196" y="2672474"/>
            <a:ext cx="5784699" cy="3148455"/>
            <a:chOff x="934570" y="2593472"/>
            <a:chExt cx="5784699" cy="3148455"/>
          </a:xfrm>
        </p:grpSpPr>
        <p:grpSp>
          <p:nvGrpSpPr>
            <p:cNvPr id="7" name="그룹 6"/>
            <p:cNvGrpSpPr/>
            <p:nvPr/>
          </p:nvGrpSpPr>
          <p:grpSpPr>
            <a:xfrm>
              <a:off x="1951349" y="2593472"/>
              <a:ext cx="2950590" cy="914818"/>
              <a:chOff x="1536569" y="2617529"/>
              <a:chExt cx="3098167" cy="914818"/>
            </a:xfrm>
          </p:grpSpPr>
          <p:sp>
            <p:nvSpPr>
              <p:cNvPr id="5" name="다이아몬드 4"/>
              <p:cNvSpPr/>
              <p:nvPr/>
            </p:nvSpPr>
            <p:spPr>
              <a:xfrm>
                <a:off x="1536569" y="2617529"/>
                <a:ext cx="2601797" cy="914818"/>
              </a:xfrm>
              <a:prstGeom prst="diamond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183767" y="2782551"/>
                <a:ext cx="24509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The need for </a:t>
                </a:r>
              </a:p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future info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" name="모서리가 둥근 직사각형 2"/>
            <p:cNvSpPr/>
            <p:nvPr/>
          </p:nvSpPr>
          <p:spPr>
            <a:xfrm>
              <a:off x="3784861" y="3805617"/>
              <a:ext cx="1574275" cy="85242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RL, DQN, </a:t>
              </a:r>
              <a:br>
                <a:rPr lang="en-US" altLang="ko-KR" dirty="0" smtClean="0">
                  <a:solidFill>
                    <a:srgbClr val="002060"/>
                  </a:solidFill>
                </a:rPr>
              </a:br>
              <a:r>
                <a:rPr lang="en-US" altLang="ko-KR" dirty="0" smtClean="0">
                  <a:solidFill>
                    <a:srgbClr val="002060"/>
                  </a:solidFill>
                </a:rPr>
                <a:t>Q-learning 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 flipH="1">
              <a:off x="3190280" y="3510412"/>
              <a:ext cx="1381720" cy="295205"/>
              <a:chOff x="1951347" y="3508290"/>
              <a:chExt cx="1238936" cy="465814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3190281" y="3508290"/>
                <a:ext cx="0" cy="17365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 flipV="1">
                <a:off x="1951347" y="3681942"/>
                <a:ext cx="1238936" cy="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1951347" y="3681942"/>
                <a:ext cx="1" cy="29216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직선 연결선 38"/>
            <p:cNvCxnSpPr>
              <a:stCxn id="3" idx="2"/>
            </p:cNvCxnSpPr>
            <p:nvPr/>
          </p:nvCxnSpPr>
          <p:spPr>
            <a:xfrm flipH="1">
              <a:off x="4571998" y="4658037"/>
              <a:ext cx="1" cy="462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589569" y="5157152"/>
              <a:ext cx="312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2060"/>
                  </a:solidFill>
                </a:rPr>
                <a:t>Make optimal policy </a:t>
              </a:r>
              <a:br>
                <a:rPr lang="en-US" altLang="ko-KR" sz="1600" b="1" dirty="0" smtClean="0">
                  <a:solidFill>
                    <a:srgbClr val="002060"/>
                  </a:solidFill>
                </a:rPr>
              </a:br>
              <a:r>
                <a:rPr lang="en-US" altLang="ko-KR" sz="1600" b="1" dirty="0" smtClean="0">
                  <a:solidFill>
                    <a:srgbClr val="002060"/>
                  </a:solidFill>
                </a:rPr>
                <a:t>from current state  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1248" y="3251180"/>
              <a:ext cx="73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2">
                      <a:lumMod val="75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808560" y="3510412"/>
              <a:ext cx="1381720" cy="295205"/>
              <a:chOff x="1951347" y="3508290"/>
              <a:chExt cx="1238936" cy="465814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3190281" y="3508290"/>
                <a:ext cx="0" cy="17365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flipH="1" flipV="1">
                <a:off x="1951347" y="3681942"/>
                <a:ext cx="1238936" cy="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1951347" y="3681942"/>
                <a:ext cx="1" cy="29216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모서리가 둥근 직사각형 50"/>
            <p:cNvSpPr/>
            <p:nvPr/>
          </p:nvSpPr>
          <p:spPr>
            <a:xfrm>
              <a:off x="1021422" y="3805617"/>
              <a:ext cx="1574275" cy="85242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DP, PMP, </a:t>
              </a:r>
              <a:br>
                <a:rPr lang="en-US" altLang="ko-KR" dirty="0" smtClean="0">
                  <a:solidFill>
                    <a:srgbClr val="002060"/>
                  </a:solidFill>
                </a:rPr>
              </a:br>
              <a:r>
                <a:rPr lang="en-US" altLang="ko-KR" dirty="0" smtClean="0">
                  <a:solidFill>
                    <a:srgbClr val="002060"/>
                  </a:solidFill>
                </a:rPr>
                <a:t>ECMS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05883" y="3251129"/>
              <a:ext cx="73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2">
                      <a:lumMod val="75000"/>
                    </a:schemeClr>
                  </a:solidFill>
                </a:rPr>
                <a:t>Yes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34570" y="5157150"/>
              <a:ext cx="312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2060"/>
                  </a:solidFill>
                </a:rPr>
                <a:t>Achieve optimality </a:t>
              </a:r>
              <a:br>
                <a:rPr lang="en-US" altLang="ko-KR" sz="1600" b="1" dirty="0" smtClean="0">
                  <a:solidFill>
                    <a:srgbClr val="002060"/>
                  </a:solidFill>
                </a:rPr>
              </a:br>
              <a:r>
                <a:rPr lang="en-US" altLang="ko-KR" sz="1600" b="1" dirty="0" smtClean="0">
                  <a:solidFill>
                    <a:srgbClr val="002060"/>
                  </a:solidFill>
                </a:rPr>
                <a:t>from future info  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 flipH="1">
              <a:off x="1808558" y="4666648"/>
              <a:ext cx="1" cy="462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82" y="2670078"/>
            <a:ext cx="5346700" cy="3564467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</a:t>
            </a:r>
            <a:r>
              <a:rPr lang="en-US" altLang="ko-KR" sz="2000" b="1" dirty="0" smtClean="0">
                <a:ea typeface="굴림" panose="020B0600000101010101" pitchFamily="50" charset="-127"/>
              </a:rPr>
              <a:t>calable </a:t>
            </a:r>
            <a:r>
              <a:rPr lang="en-US" altLang="ko-KR" sz="2000" b="1" dirty="0">
                <a:ea typeface="굴림" panose="020B0600000101010101" pitchFamily="50" charset="-127"/>
              </a:rPr>
              <a:t>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연료소모율과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SOC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유지 간의 중요도를 선정하는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fac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이므로 문제상황에 따라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다양하게 산정될 수 있음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따라서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Scalable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한 동력분배전략의 개발을 위해선 최적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도출하는 방법론의 개발이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선행 되어야함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8590" y="4220016"/>
            <a:ext cx="5342832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00B050"/>
                </a:solidFill>
              </a:rPr>
              <a:t>DDPG_rewardfactor_comparison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post_process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동일한 테스트 사이클에서 연비 평가를 할 필요 </a:t>
            </a:r>
            <a:r>
              <a:rPr lang="en-US" altLang="ko-KR" b="1" dirty="0" smtClean="0">
                <a:solidFill>
                  <a:srgbClr val="00B050"/>
                </a:solidFill>
              </a:rPr>
              <a:t/>
            </a:r>
            <a:br>
              <a:rPr lang="en-US" altLang="ko-KR" b="1" dirty="0" smtClean="0">
                <a:solidFill>
                  <a:srgbClr val="00B050"/>
                </a:solidFill>
              </a:rPr>
            </a:br>
            <a:r>
              <a:rPr lang="ko-KR" altLang="en-US" b="1" dirty="0" smtClean="0">
                <a:solidFill>
                  <a:srgbClr val="00B050"/>
                </a:solidFill>
              </a:rPr>
              <a:t>있음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7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</a:t>
            </a:r>
            <a:r>
              <a:rPr lang="en-US" altLang="ko-KR" sz="2000" b="1" dirty="0">
                <a:ea typeface="굴림" panose="020B0600000101010101" pitchFamily="50" charset="-127"/>
              </a:rPr>
              <a:t>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따른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energy management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거동 실험 진행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사람이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에게 학습방향성을 전달하는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rule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임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따라서 우리는 사람의 주관 관여하지 않고 최적의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도출하기 위한 방법론을 도출함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546" y="4135651"/>
            <a:ext cx="5342832" cy="9233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이론과 그림 </a:t>
            </a:r>
            <a:r>
              <a:rPr lang="ko-KR" altLang="en-US" b="1" dirty="0" smtClean="0">
                <a:solidFill>
                  <a:srgbClr val="00B050"/>
                </a:solidFill>
              </a:rPr>
              <a:t>설명 </a:t>
            </a:r>
            <a:r>
              <a:rPr lang="en-US" altLang="ko-KR" b="1" dirty="0" smtClean="0">
                <a:solidFill>
                  <a:srgbClr val="00B050"/>
                </a:solidFill>
              </a:rPr>
              <a:t/>
            </a:r>
            <a:br>
              <a:rPr lang="en-US" altLang="ko-KR" b="1" dirty="0" smtClean="0">
                <a:solidFill>
                  <a:srgbClr val="00B050"/>
                </a:solidFill>
              </a:rPr>
            </a:br>
            <a:r>
              <a:rPr lang="en-US" altLang="ko-KR" b="1" dirty="0" smtClean="0">
                <a:solidFill>
                  <a:srgbClr val="00B050"/>
                </a:solidFill>
              </a:rPr>
              <a:t/>
            </a:r>
            <a:br>
              <a:rPr lang="en-US" altLang="ko-KR" b="1" dirty="0" smtClean="0">
                <a:solidFill>
                  <a:srgbClr val="00B050"/>
                </a:solidFill>
              </a:rPr>
            </a:b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smtClean="0">
                <a:solidFill>
                  <a:srgbClr val="00B050"/>
                </a:solidFill>
              </a:rPr>
              <a:t>린스타트업과 같은 피드백 루프로 설명</a:t>
            </a:r>
            <a:r>
              <a:rPr lang="en-US" altLang="ko-KR" b="1" dirty="0" smtClean="0">
                <a:solidFill>
                  <a:srgbClr val="00B050"/>
                </a:solidFill>
              </a:rPr>
              <a:t>) </a:t>
            </a:r>
            <a:r>
              <a:rPr lang="ko-KR" altLang="en-US" b="1" dirty="0" smtClean="0">
                <a:solidFill>
                  <a:srgbClr val="00B050"/>
                </a:solidFill>
              </a:rPr>
              <a:t> 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</a:t>
            </a:r>
            <a:r>
              <a:rPr lang="en-US" altLang="ko-KR" sz="2000" b="1" dirty="0">
                <a:ea typeface="굴림" panose="020B0600000101010101" pitchFamily="50" charset="-127"/>
              </a:rPr>
              <a:t>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913"/>
            <a:ext cx="10306072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기존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일반화 약점을 보완하기 위해 주행 중에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조정하는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A-ECMS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활발한 연구가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진행 됨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A-ECMS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ML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활용하여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성능과 일반화를 강화하고자하는 노력을 지속적으로 수행 중임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비해 월등한 일반화 성능을 보임을 강조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5175" y="3957284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Reward factor 10</a:t>
            </a:r>
            <a:r>
              <a:rPr lang="ko-KR" altLang="en-US" b="1" dirty="0" smtClean="0">
                <a:solidFill>
                  <a:srgbClr val="00B050"/>
                </a:solidFill>
              </a:rPr>
              <a:t>과</a:t>
            </a:r>
            <a:r>
              <a:rPr lang="en-US" altLang="ko-KR" b="1" dirty="0" smtClean="0">
                <a:solidFill>
                  <a:srgbClr val="00B050"/>
                </a:solidFill>
              </a:rPr>
              <a:t> reward factor 7.81</a:t>
            </a:r>
            <a:r>
              <a:rPr lang="ko-KR" altLang="en-US" b="1" dirty="0" smtClean="0">
                <a:solidFill>
                  <a:srgbClr val="00B050"/>
                </a:solidFill>
              </a:rPr>
              <a:t>의 차이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Scalable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한 동력분배전략 개발을 위해서는 다양한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단품의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크기와 구조에서도 동일한 학습프레임워크상에서 유효한 동력분배전략을 개발해야 함 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단품의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크기를 변경하고 동일한 학습프레임워크상에서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학습시킴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7123" y="3635798"/>
            <a:ext cx="69679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변경된 스펙 소개 </a:t>
            </a:r>
            <a:r>
              <a:rPr lang="en-US" altLang="ko-KR" b="1" dirty="0" smtClean="0">
                <a:solidFill>
                  <a:srgbClr val="FF0000"/>
                </a:solidFill>
              </a:rPr>
              <a:t>.. 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큰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용량의 연료전지 차량 모델을 도입하여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batchnormalization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통해서 </a:t>
            </a:r>
            <a:r>
              <a:rPr lang="en-US" altLang="ko-KR" b="1" dirty="0" smtClean="0">
                <a:solidFill>
                  <a:srgbClr val="FF0000"/>
                </a:solidFill>
              </a:rPr>
              <a:t>scalable</a:t>
            </a:r>
            <a:r>
              <a:rPr lang="ko-KR" altLang="en-US" b="1" dirty="0" smtClean="0">
                <a:solidFill>
                  <a:srgbClr val="FF0000"/>
                </a:solidFill>
              </a:rPr>
              <a:t>한 제어가 가능함을 강조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연료전지 차량 구조 변경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직렬형</a:t>
            </a:r>
            <a:r>
              <a:rPr lang="ko-KR" altLang="en-US" b="1" dirty="0" smtClean="0">
                <a:solidFill>
                  <a:srgbClr val="FF0000"/>
                </a:solidFill>
              </a:rPr>
              <a:t> 구조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Transfer learning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활용하여 학습시간을 단축시킬 수 있단 점을 강조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2175" y="3236787"/>
            <a:ext cx="5557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Transfer learning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간략한 소개 그림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일반화가 이루어진 결과에 대한 소개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2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DRL on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차량에서 연료전지는 열화에 매우 민감한 요소이므로 열화를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차량모델의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개발뿐 아니라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비용함수에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열화 관련 비용을 추가하여 열화를 고려한 전략을 개발할 필요가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열화 모델 개발에 대한 소개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비용함수의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재정의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동력분배와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그렇지 않은 모델의 결과 분석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Reinforcement - Learning based power management strategy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강화학습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기반의 동력분배전략의 개발과 관련하여 많은 연구와 관심이 집중되고 있음을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일반화 되고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실차에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적용가능한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실용적인 동력분배전략의 개발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최근 심층인공신경망과 결합하여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강화학습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분야에 일어난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Breakthrough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 (DRL)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연구논문 개수의 증가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2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Limitations of Existing Study 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5" y="1556853"/>
            <a:ext cx="1042244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 (DRL)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활용한 빈약한 기존의 연구를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은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머신러닝분야에서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학습의 난이도가 가장 어려운 분야 중 하나이지만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동력분배전략과 관련된 연구에서는 아직 체계적이고 많은 연구가 진행되지 않고 있음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indent="0"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indent="0"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 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일반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경우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, 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활용한 연구논문은 약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9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개만 발표되어 있으며 연료전지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차량의 경우엔 전무함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>
              <a:defRPr/>
            </a:pPr>
            <a:endParaRPr lang="en-US" altLang="ko-KR" sz="1600" b="1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가장 큰 장점 중 하나는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확장성임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기존의 연구는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실차적용가능성에만 초점을 두고 있음을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학습 프레임워크는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구조나 동력원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및 내연기관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상관없이 거의 유사하게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적용될 수 있음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따라서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확장성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(Scalability)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강조하여 차량의 종류가 변화하더라도 동일한 학습 프레임워크상에서 동력분배전략을 개발함으로써 시간과 비용을 최소화 할 수 있다는 점을 강조함 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b="1" dirty="0"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9824" y="2355973"/>
            <a:ext cx="83546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“</a:t>
            </a:r>
            <a:r>
              <a:rPr lang="en-US" altLang="ko-KR" sz="1400" i="1" dirty="0" smtClean="0"/>
              <a:t>Supervised learning </a:t>
            </a:r>
            <a:r>
              <a:rPr lang="en-US" altLang="ko-KR" sz="1400" i="1" dirty="0"/>
              <a:t>wants to work. Even if you screw something up you’ll usually get something non-random back. RL must be forced to work. If you screw something up or don’t tune something well enough you’re exceedingly likely to get a policy that is even worse than random</a:t>
            </a:r>
            <a:r>
              <a:rPr lang="en-US" altLang="ko-KR" sz="1400" i="1" dirty="0" smtClean="0"/>
              <a:t>.</a:t>
            </a:r>
            <a:r>
              <a:rPr lang="en-US" altLang="ko-KR" sz="1400" dirty="0" smtClean="0"/>
              <a:t>” 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	</a:t>
            </a:r>
          </a:p>
          <a:p>
            <a:pPr algn="ctr"/>
            <a:r>
              <a:rPr lang="en-US" altLang="ko-KR" sz="1400" b="1" dirty="0" smtClean="0"/>
              <a:t>- Andrej </a:t>
            </a:r>
            <a:r>
              <a:rPr lang="en-US" altLang="ko-KR" sz="1400" b="1" dirty="0" err="1" smtClean="0"/>
              <a:t>Karpathy</a:t>
            </a:r>
            <a:r>
              <a:rPr lang="en-US" altLang="ko-KR" sz="1400" b="1" dirty="0" smtClean="0"/>
              <a:t> - 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880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Novelty of the study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본 연구의 독창성을 강조함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하이브리드차량에 적용된 최초의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연구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통해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동력분배전략의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Scalability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확보함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체계적이고 광범위한 연구를 진행함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Configuration of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차량의 구조 소개함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모델의 수식 기반 소개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 스펙 소개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4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Introduction of Deep Reinforcement Learning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일반적인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구조를 소개함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Markov decision process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Bellman Equation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심층인공신경망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+ Q-</a:t>
            </a:r>
            <a:r>
              <a:rPr lang="en-US" altLang="ko-KR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learining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6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Environment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역할을 정의함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Environment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FCHEV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모델에 대응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학습이 이루어진 심층인공신경망에 대응됨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State, action, reward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정의에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대한 소개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9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51614</TotalTime>
  <Words>1625</Words>
  <Application>Microsoft Office PowerPoint</Application>
  <PresentationFormat>와이드스크린</PresentationFormat>
  <Paragraphs>466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굴림</vt:lpstr>
      <vt:lpstr>맑은 고딕</vt:lpstr>
      <vt:lpstr>Arial</vt:lpstr>
      <vt:lpstr>Cambria Math</vt:lpstr>
      <vt:lpstr>Wingdings</vt:lpstr>
      <vt:lpstr>Office 테마</vt:lpstr>
      <vt:lpstr>  졸업심사 발표자료 초안   </vt:lpstr>
      <vt:lpstr>Introduction    </vt:lpstr>
      <vt:lpstr>Introduction </vt:lpstr>
      <vt:lpstr>Motivations  </vt:lpstr>
      <vt:lpstr>Motivations  </vt:lpstr>
      <vt:lpstr>Motivations  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song</dc:creator>
  <cp:lastModifiedBy>Windows 사용자</cp:lastModifiedBy>
  <cp:revision>508</cp:revision>
  <cp:lastPrinted>2020-08-13T08:10:35Z</cp:lastPrinted>
  <dcterms:created xsi:type="dcterms:W3CDTF">2016-05-25T09:22:52Z</dcterms:created>
  <dcterms:modified xsi:type="dcterms:W3CDTF">2020-08-15T10:15:40Z</dcterms:modified>
</cp:coreProperties>
</file>