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334" r:id="rId4"/>
    <p:sldId id="289" r:id="rId5"/>
    <p:sldId id="297" r:id="rId6"/>
    <p:sldId id="298" r:id="rId7"/>
    <p:sldId id="295" r:id="rId8"/>
    <p:sldId id="301" r:id="rId9"/>
    <p:sldId id="304" r:id="rId10"/>
    <p:sldId id="303" r:id="rId11"/>
    <p:sldId id="306" r:id="rId12"/>
    <p:sldId id="316" r:id="rId13"/>
    <p:sldId id="272" r:id="rId14"/>
    <p:sldId id="279" r:id="rId15"/>
    <p:sldId id="281" r:id="rId16"/>
    <p:sldId id="280" r:id="rId17"/>
    <p:sldId id="284" r:id="rId18"/>
    <p:sldId id="296" r:id="rId19"/>
    <p:sldId id="314" r:id="rId20"/>
    <p:sldId id="278" r:id="rId21"/>
    <p:sldId id="283" r:id="rId22"/>
    <p:sldId id="285" r:id="rId23"/>
    <p:sldId id="286" r:id="rId24"/>
    <p:sldId id="287" r:id="rId25"/>
    <p:sldId id="292" r:id="rId26"/>
    <p:sldId id="290" r:id="rId27"/>
    <p:sldId id="293" r:id="rId28"/>
    <p:sldId id="299" r:id="rId29"/>
    <p:sldId id="313" r:id="rId30"/>
    <p:sldId id="305" r:id="rId31"/>
    <p:sldId id="294" r:id="rId32"/>
    <p:sldId id="302" r:id="rId33"/>
    <p:sldId id="307" r:id="rId34"/>
    <p:sldId id="310" r:id="rId35"/>
    <p:sldId id="309" r:id="rId36"/>
    <p:sldId id="308" r:id="rId37"/>
    <p:sldId id="312" r:id="rId38"/>
    <p:sldId id="315" r:id="rId39"/>
    <p:sldId id="311" r:id="rId40"/>
    <p:sldId id="291" r:id="rId41"/>
    <p:sldId id="288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8" r:id="rId53"/>
    <p:sldId id="327" r:id="rId54"/>
    <p:sldId id="329" r:id="rId55"/>
    <p:sldId id="330" r:id="rId56"/>
    <p:sldId id="333" r:id="rId57"/>
    <p:sldId id="331" r:id="rId58"/>
    <p:sldId id="332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DDPG_rewardFactor_comparison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DDPG_rewardFactor_comparison_ver2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알고리즘의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따른 결과를 비교함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 State &amp; Reward: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Replay memory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running mean</a:t>
                </a:r>
                <a:r>
                  <a:rPr lang="ko-KR" altLang="en-US" dirty="0"/>
                  <a:t>과 </a:t>
                </a:r>
                <a:r>
                  <a:rPr lang="en-US" altLang="ko-KR" dirty="0" err="1"/>
                  <a:t>std</a:t>
                </a:r>
                <a:r>
                  <a:rPr lang="ko-KR" altLang="en-US" dirty="0"/>
                  <a:t>를 통한 정규화 진행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=[0.5,  1,  3,  5,  10,  100]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  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2607573"/>
              </a:xfrm>
              <a:prstGeom prst="rect">
                <a:avLst/>
              </a:prstGeom>
              <a:blipFill>
                <a:blip r:embed="rId2"/>
                <a:stretch>
                  <a:fillRect l="-610" t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2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DDPG_batchNormalization_comparison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591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알고리즘에서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Batch Normalization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의 위력을 강조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−10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DDPG1: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DDPG2: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/ 1000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DDPG3:</a:t>
                </a:r>
                <a:endParaRPr lang="en-US" altLang="ko-KR" b="1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State:   </a:t>
                </a:r>
                <a:r>
                  <a:rPr lang="en-US" altLang="ko-KR" dirty="0" smtClean="0"/>
                  <a:t>[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/ 1000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rgbClr val="FF0000"/>
                    </a:solidFill>
                  </a:rPr>
                  <a:t>Batch normalization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591065"/>
              </a:xfrm>
              <a:prstGeom prst="rect">
                <a:avLst/>
              </a:prstGeom>
              <a:blipFill>
                <a:blip r:embed="rId2"/>
                <a:stretch>
                  <a:fillRect l="-610" t="-1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74" y="3911986"/>
            <a:ext cx="3440496" cy="28840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92921" y="2339671"/>
            <a:ext cx="2735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연산량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부족으로 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확인 불가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65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smtClean="0"/>
              <a:t>SOC</a:t>
            </a:r>
            <a:r>
              <a:rPr lang="en-US" altLang="ko-KR" dirty="0"/>
              <a:t>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dirty="0" smtClean="0">
                <a:solidFill>
                  <a:srgbClr val="FF0000"/>
                </a:solidFill>
              </a:rPr>
              <a:t>을 적용할 경우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학습이 </a:t>
            </a:r>
            <a:r>
              <a:rPr lang="ko-KR" altLang="en-US" dirty="0" err="1" smtClean="0">
                <a:solidFill>
                  <a:srgbClr val="FF0000"/>
                </a:solidFill>
              </a:rPr>
              <a:t>불안정해짐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 smtClean="0">
                <a:solidFill>
                  <a:srgbClr val="FF0000"/>
                </a:solidFill>
              </a:rPr>
              <a:t>(reference model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ko-KR" altLang="en-US" dirty="0" err="1" smtClean="0">
                <a:solidFill>
                  <a:srgbClr val="FF0000"/>
                </a:solidFill>
              </a:rPr>
              <a:t>안정적임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6203" y="5324290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58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/1000, </a:t>
            </a:r>
            <a:r>
              <a:rPr lang="en-US" altLang="ko-KR" dirty="0" smtClean="0"/>
              <a:t>SOC</a:t>
            </a:r>
            <a:r>
              <a:rPr lang="en-US" altLang="ko-KR" dirty="0"/>
              <a:t>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dirty="0" smtClean="0">
                <a:solidFill>
                  <a:srgbClr val="FF0000"/>
                </a:solidFill>
              </a:rPr>
              <a:t>을 적용함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6203" y="5324290"/>
            <a:ext cx="637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 악영향을 줄 뿐임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8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실험정리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의 의미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 smtClean="0"/>
              <a:t>실험정리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는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단품조합이</a:t>
            </a:r>
            <a:r>
              <a:rPr lang="ko-KR" altLang="en-US" b="1" dirty="0" smtClean="0"/>
              <a:t> 학습에 지대한 영향을 미친다는 사실로부터 출발함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주요 모델 재원</a:t>
            </a:r>
            <a:r>
              <a:rPr lang="en-US" altLang="ko-KR" dirty="0" smtClean="0"/>
              <a:t>: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err="1" smtClean="0"/>
              <a:t>ㅁㄴㅇㄹ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236" y="5483516"/>
            <a:ext cx="10700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Env1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대해서만 부분적으로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(Env2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Env3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많이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…)</a:t>
            </a:r>
          </a:p>
          <a:p>
            <a:endParaRPr lang="en-US" altLang="ko-KR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0.00001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낮추기 시도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Decay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037" y="5506400"/>
            <a:ext cx="11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안정도에 큰 영향을 미치지 못하는 것으로 보임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73721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99" y="1779557"/>
            <a:ext cx="2947968" cy="223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3763" y="6488668"/>
            <a:ext cx="860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Min-max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</a:t>
            </a:r>
            <a:r>
              <a:rPr lang="en-US" altLang="ko-KR" b="1" dirty="0" smtClean="0">
                <a:solidFill>
                  <a:srgbClr val="FF0000"/>
                </a:solidFill>
              </a:rPr>
              <a:t> feature </a:t>
            </a:r>
            <a:r>
              <a:rPr lang="ko-KR" altLang="en-US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b="1" dirty="0" smtClean="0">
                <a:solidFill>
                  <a:srgbClr val="FF0000"/>
                </a:solidFill>
              </a:rPr>
              <a:t>[0, 1]</a:t>
            </a:r>
            <a:r>
              <a:rPr lang="ko-KR" altLang="en-US" b="1" dirty="0" smtClean="0">
                <a:solidFill>
                  <a:srgbClr val="FF0000"/>
                </a:solidFill>
              </a:rPr>
              <a:t>임</a:t>
            </a:r>
            <a:r>
              <a:rPr lang="en-US" altLang="ko-KR" b="1" dirty="0" smtClean="0">
                <a:solidFill>
                  <a:srgbClr val="FF0000"/>
                </a:solidFill>
              </a:rPr>
              <a:t>. 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부호는 나름의 의미가 있으므로 부호가 표현되어야 함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86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5_ver2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normalization_ver2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6247" y="4701198"/>
            <a:ext cx="8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Mean-Standard deviation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보다 효과가 떨어지는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957" y="929353"/>
            <a:ext cx="3075374" cy="30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64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[OOX]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[VVV]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[VXX]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[XXX]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299" y="1295047"/>
            <a:ext cx="2995589" cy="30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76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</a:t>
            </a:r>
            <a:r>
              <a:rPr lang="en-US" altLang="ko-KR" dirty="0" smtClean="0"/>
              <a:t>0.6]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699233" y="6454430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결론은 </a:t>
            </a:r>
            <a:r>
              <a:rPr lang="en-US" altLang="ko-KR" b="1" dirty="0" smtClean="0">
                <a:solidFill>
                  <a:srgbClr val="FF0000"/>
                </a:solidFill>
              </a:rPr>
              <a:t>Env1</a:t>
            </a:r>
            <a:r>
              <a:rPr lang="ko-KR" altLang="en-US" b="1" dirty="0" smtClean="0">
                <a:solidFill>
                  <a:srgbClr val="FF0000"/>
                </a:solidFill>
              </a:rPr>
              <a:t>이 가장 적합하다는 사실임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696" y="1027906"/>
            <a:ext cx="3222004" cy="33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61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[O, O, O, O, O, O, O, O, O, X]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[O, </a:t>
            </a:r>
            <a:r>
              <a:rPr lang="en-US" altLang="ko-KR" dirty="0" smtClean="0"/>
              <a:t>V, V, V, </a:t>
            </a:r>
            <a:r>
              <a:rPr lang="en-US" altLang="ko-KR" dirty="0"/>
              <a:t>O, O, V</a:t>
            </a:r>
            <a:r>
              <a:rPr lang="en-US" altLang="ko-KR" dirty="0" smtClean="0"/>
              <a:t>, </a:t>
            </a:r>
            <a:r>
              <a:rPr lang="en-US" altLang="ko-KR" dirty="0"/>
              <a:t>O, O, O]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143" y="1141394"/>
            <a:ext cx="4223429" cy="30399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4462" y="5116282"/>
            <a:ext cx="694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전체적으로는 </a:t>
            </a:r>
            <a:r>
              <a:rPr lang="en-US" altLang="ko-KR" b="1" dirty="0" smtClean="0">
                <a:solidFill>
                  <a:srgbClr val="FF0000"/>
                </a:solidFill>
              </a:rPr>
              <a:t>Env1 state</a:t>
            </a:r>
            <a:r>
              <a:rPr lang="ko-KR" altLang="en-US" b="1" dirty="0" smtClean="0">
                <a:solidFill>
                  <a:srgbClr val="FF0000"/>
                </a:solidFill>
              </a:rPr>
              <a:t>가 좋은 성능을 보이는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11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[O, O, O, O, O, O, O, O, O, X]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[O, </a:t>
            </a:r>
            <a:r>
              <a:rPr lang="en-US" altLang="ko-KR" dirty="0" smtClean="0"/>
              <a:t>V, V, V, </a:t>
            </a:r>
            <a:r>
              <a:rPr lang="en-US" altLang="ko-KR" dirty="0"/>
              <a:t>O, O, V</a:t>
            </a:r>
            <a:r>
              <a:rPr lang="en-US" altLang="ko-KR" dirty="0" smtClean="0"/>
              <a:t>, </a:t>
            </a:r>
            <a:r>
              <a:rPr lang="en-US" altLang="ko-KR" dirty="0"/>
              <a:t>O, O, O]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5045" y="5559072"/>
            <a:ext cx="88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전체적으로는 </a:t>
            </a:r>
            <a:r>
              <a:rPr lang="en-US" altLang="ko-KR" b="1" dirty="0" smtClean="0">
                <a:solidFill>
                  <a:srgbClr val="FF0000"/>
                </a:solidFill>
              </a:rPr>
              <a:t>current density constraint</a:t>
            </a:r>
            <a:r>
              <a:rPr lang="ko-KR" altLang="en-US" b="1" dirty="0" smtClean="0">
                <a:solidFill>
                  <a:srgbClr val="FF0000"/>
                </a:solidFill>
              </a:rPr>
              <a:t>가 있는 것이 성능상 좋은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814" y="1690688"/>
            <a:ext cx="5161186" cy="361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7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35936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6_ver4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알고리즘 구성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 smtClean="0">
                <a:solidFill>
                  <a:srgbClr val="FF0000"/>
                </a:solidFill>
              </a:rPr>
              <a:t>인공신경망</a:t>
            </a:r>
            <a:r>
              <a:rPr lang="ko-KR" altLang="en-US" b="1" dirty="0" smtClean="0">
                <a:solidFill>
                  <a:srgbClr val="FF0000"/>
                </a:solidFill>
              </a:rPr>
              <a:t> 간소화하기 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019" y="9886"/>
            <a:ext cx="3059646" cy="22022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19" y="2312836"/>
            <a:ext cx="3923124" cy="17968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019" y="4173436"/>
            <a:ext cx="3145146" cy="2659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241879"/>
            <a:ext cx="6941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학습의 안정성이 떨어지는 결과를 초래함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인공신경망</a:t>
            </a:r>
            <a:r>
              <a:rPr lang="ko-KR" altLang="en-US" b="1" dirty="0" smtClean="0">
                <a:solidFill>
                  <a:srgbClr val="FF0000"/>
                </a:solidFill>
              </a:rPr>
              <a:t> 구조가 결과에 많은 영향을 끼치는 것으로 보임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확인이 필요한 부분임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555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확장함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action_prev</a:t>
            </a:r>
            <a:r>
              <a:rPr lang="en-US" altLang="ko-KR" dirty="0" smtClean="0">
                <a:solidFill>
                  <a:srgbClr val="FF0000"/>
                </a:solidFill>
              </a:rPr>
              <a:t>, SOC </a:t>
            </a: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0.6, SOC]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>
                <a:solidFill>
                  <a:srgbClr val="FF0000"/>
                </a:solidFill>
              </a:rPr>
              <a:t>action_prev</a:t>
            </a:r>
            <a:r>
              <a:rPr lang="en-US" altLang="ko-KR" dirty="0">
                <a:solidFill>
                  <a:srgbClr val="FF0000"/>
                </a:solidFill>
              </a:rPr>
              <a:t>, SOC - 0.6, SOC]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484771"/>
            <a:ext cx="3222004" cy="3307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효과가 별로 없는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16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 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네트워크 업데이트 알고리즘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의 정의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/>
              <a:t>power_out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더 효과를 확인할 필요가 있음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56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POMDP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</a:t>
            </a:r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1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4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Stack_size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8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Stack_size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16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690687"/>
            <a:ext cx="3021397" cy="3101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8714" y="6223546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오히려 스택 모델은 성능 악화를 일으킴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552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9_ver2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에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따른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영향도를</a:t>
            </a:r>
            <a:r>
              <a:rPr lang="ko-KR" altLang="en-US" b="1" dirty="0" smtClean="0">
                <a:solidFill>
                  <a:srgbClr val="FF0000"/>
                </a:solidFill>
              </a:rPr>
              <a:t> 비교하는 실험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Discount factor: 0.0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0.3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0.6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0.95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44855" y="4409793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563" y="1201071"/>
            <a:ext cx="3021397" cy="3101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615665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작은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불안정성을 키움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0.95 </a:t>
            </a:r>
            <a:r>
              <a:rPr lang="ko-KR" altLang="en-US" b="1" dirty="0" smtClean="0">
                <a:solidFill>
                  <a:srgbClr val="FF0000"/>
                </a:solidFill>
              </a:rPr>
              <a:t>이상의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을 설정하는 것이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중요한듯</a:t>
            </a:r>
            <a:r>
              <a:rPr lang="ko-KR" altLang="en-US" b="1" dirty="0" smtClean="0">
                <a:solidFill>
                  <a:srgbClr val="FF0000"/>
                </a:solidFill>
              </a:rPr>
              <a:t>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562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9_ver3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Terminal state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POMDP</a:t>
            </a:r>
            <a:r>
              <a:rPr lang="ko-KR" altLang="en-US" b="1" dirty="0" smtClean="0">
                <a:solidFill>
                  <a:srgbClr val="FF0000"/>
                </a:solidFill>
              </a:rPr>
              <a:t>를 고려한 </a:t>
            </a:r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1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RNN </a:t>
            </a:r>
            <a:r>
              <a:rPr lang="ko-KR" altLang="en-US" dirty="0" smtClean="0">
                <a:solidFill>
                  <a:srgbClr val="FF0000"/>
                </a:solidFill>
              </a:rPr>
              <a:t>네트워크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</a:rPr>
              <a:t>Stack_size</a:t>
            </a:r>
            <a:r>
              <a:rPr lang="en-US" altLang="ko-KR" dirty="0" smtClean="0">
                <a:solidFill>
                  <a:srgbClr val="FF0000"/>
                </a:solidFill>
              </a:rPr>
              <a:t>: 4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978" y="920129"/>
            <a:ext cx="3772085" cy="38719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91563" y="5463402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만들어야함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80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변동성 있는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), 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5 (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실패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10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실패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15 ()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20 ()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blipFill>
                <a:blip r:embed="rId2"/>
                <a:stretch>
                  <a:fillRect l="-610" t="-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변동성 있는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reward factor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), 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25</a:t>
                </a: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50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70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[norm(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), 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100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6766532"/>
              </a:xfrm>
              <a:prstGeom prst="rect">
                <a:avLst/>
              </a:prstGeom>
              <a:blipFill>
                <a:blip r:embed="rId2"/>
                <a:stretch>
                  <a:fillRect l="-610" t="-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836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10_ver2 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84771"/>
                <a:ext cx="11000874" cy="7043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Tx/>
                  <a:buChar char="-"/>
                </a:pPr>
                <a:r>
                  <a:rPr lang="ko-KR" altLang="en-US" b="1" dirty="0" smtClean="0"/>
                  <a:t>변동성 있는 </a:t>
                </a:r>
                <a:r>
                  <a:rPr lang="en-US" altLang="ko-KR" b="1" dirty="0" smtClean="0"/>
                  <a:t>reward factor </a:t>
                </a:r>
                <a:r>
                  <a:rPr lang="ko-KR" altLang="en-US" b="1" dirty="0" smtClean="0"/>
                  <a:t>적용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&amp;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적용 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−</m:t>
                    </m:r>
                    <m:acc>
                      <m:accPr>
                        <m:chr m:val="̇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𝒇𝒄</m:t>
                            </m:r>
                          </m:sub>
                        </m:sSub>
                      </m:e>
                    </m:acc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𝑺𝑶𝑪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1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), </a:t>
                </a:r>
                <a:r>
                  <a:rPr lang="en-US" altLang="ko-KR" dirty="0" smtClean="0"/>
                  <a:t>SOC </a:t>
                </a:r>
                <a:r>
                  <a:rPr lang="en-US" altLang="ko-KR" dirty="0"/>
                  <a:t>- 0.6,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= 20</a:t>
                </a: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2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20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적용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3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[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norm(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),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40</a:t>
                </a: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DDPG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/>
                  <a:t>State: </a:t>
                </a:r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, </a:t>
                </a:r>
                <a:r>
                  <a:rPr lang="en-US" altLang="ko-KR" dirty="0"/>
                  <a:t>SOC - 0.6,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>
                    <a:solidFill>
                      <a:srgbClr val="FF0000"/>
                    </a:solidFill>
                  </a:rPr>
                  <a:t>Reward_factor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40</a:t>
                </a:r>
              </a:p>
              <a:p>
                <a:pPr marL="742950" lvl="2" indent="-285750">
                  <a:buFontTx/>
                  <a:buChar char="-"/>
                </a:pPr>
                <a:r>
                  <a:rPr lang="en-US" altLang="ko-KR" dirty="0" err="1" smtClean="0">
                    <a:solidFill>
                      <a:srgbClr val="FF0000"/>
                    </a:solidFill>
                  </a:rPr>
                  <a:t>BatchNormalization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적용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742950" lvl="2" indent="-285750">
                  <a:buFontTx/>
                  <a:buChar char="-"/>
                </a:pP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742950" lvl="2" indent="-285750">
                  <a:buFontTx/>
                  <a:buChar char="-"/>
                </a:pPr>
                <a:endParaRPr lang="en-US" altLang="ko-KR" b="1" dirty="0"/>
              </a:p>
              <a:p>
                <a:pPr marL="742950" lvl="2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 smtClean="0"/>
              </a:p>
              <a:p>
                <a:pPr marL="285750" lvl="1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771"/>
                <a:ext cx="11000874" cy="7043531"/>
              </a:xfrm>
              <a:prstGeom prst="rect">
                <a:avLst/>
              </a:prstGeom>
              <a:blipFill>
                <a:blip r:embed="rId2"/>
                <a:stretch>
                  <a:fillRect l="-610" t="-8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94867" y="468337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63" y="1117109"/>
            <a:ext cx="3430939" cy="3521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9411" y="5513872"/>
            <a:ext cx="442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증가시킬 필요가 있음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Reward Factor</a:t>
            </a:r>
            <a:r>
              <a:rPr lang="ko-KR" altLang="en-US" b="1" dirty="0" smtClean="0">
                <a:solidFill>
                  <a:srgbClr val="FF0000"/>
                </a:solidFill>
              </a:rPr>
              <a:t>가 너무 낮음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300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11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93084"/>
            <a:ext cx="1100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에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따른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영향도를</a:t>
            </a:r>
            <a:r>
              <a:rPr lang="ko-KR" altLang="en-US" b="1" dirty="0" smtClean="0">
                <a:solidFill>
                  <a:srgbClr val="FF0000"/>
                </a:solidFill>
              </a:rPr>
              <a:t> 비교하는 실험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DDPG 1: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>
                <a:solidFill>
                  <a:srgbClr val="FF0000"/>
                </a:solidFill>
              </a:rPr>
              <a:t>[norm(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), SOC </a:t>
            </a:r>
            <a:r>
              <a:rPr lang="en-US" altLang="ko-KR" dirty="0">
                <a:solidFill>
                  <a:srgbClr val="FF0000"/>
                </a:solidFill>
              </a:rPr>
              <a:t>- 0.6, </a:t>
            </a:r>
            <a:r>
              <a:rPr lang="en-US" altLang="ko-KR" dirty="0" err="1" smtClean="0">
                <a:solidFill>
                  <a:srgbClr val="FF0000"/>
                </a:solidFill>
              </a:rPr>
              <a:t>J_min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J_max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Discount factor: 0.95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/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2: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0.97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3: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0.98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</a:t>
            </a:r>
            <a:r>
              <a:rPr lang="en-US" altLang="ko-KR" b="1" dirty="0" smtClean="0">
                <a:solidFill>
                  <a:srgbClr val="FF0000"/>
                </a:solidFill>
              </a:rPr>
              <a:t>4: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>
                <a:solidFill>
                  <a:srgbClr val="FF0000"/>
                </a:solidFill>
              </a:rPr>
              <a:t>[norm(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), SOC - 0.6, </a:t>
            </a:r>
            <a:r>
              <a:rPr lang="en-US" altLang="ko-KR" dirty="0" err="1">
                <a:solidFill>
                  <a:srgbClr val="FF0000"/>
                </a:solidFill>
              </a:rPr>
              <a:t>J_min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J_max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Discount factor: </a:t>
            </a:r>
            <a:r>
              <a:rPr lang="en-US" altLang="ko-KR" dirty="0" smtClean="0">
                <a:solidFill>
                  <a:srgbClr val="FF0000"/>
                </a:solidFill>
              </a:rPr>
              <a:t>0.99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endParaRPr lang="en-US" altLang="ko-KR" b="1" dirty="0" smtClean="0"/>
          </a:p>
          <a:p>
            <a:pPr marL="285750" lvl="1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21585" y="4482660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337" y="985138"/>
            <a:ext cx="3373308" cy="34626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41966" y="5059761"/>
            <a:ext cx="5478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낮은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불안정성을 높임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하지만 또 </a:t>
            </a:r>
            <a:r>
              <a:rPr lang="en-US" altLang="ko-KR" b="1" dirty="0" smtClean="0">
                <a:solidFill>
                  <a:srgbClr val="FF0000"/>
                </a:solidFill>
              </a:rPr>
              <a:t>1.0 </a:t>
            </a:r>
            <a:r>
              <a:rPr lang="ko-KR" altLang="en-US" b="1" dirty="0" smtClean="0">
                <a:solidFill>
                  <a:srgbClr val="FF0000"/>
                </a:solidFill>
              </a:rPr>
              <a:t>근처의 </a:t>
            </a:r>
            <a:r>
              <a:rPr lang="en-US" altLang="ko-KR" b="1" dirty="0" smtClean="0">
                <a:solidFill>
                  <a:srgbClr val="FF0000"/>
                </a:solidFill>
              </a:rPr>
              <a:t>discount factor </a:t>
            </a:r>
            <a:r>
              <a:rPr lang="ko-KR" altLang="en-US" b="1" dirty="0" smtClean="0">
                <a:solidFill>
                  <a:srgbClr val="FF0000"/>
                </a:solidFill>
              </a:rPr>
              <a:t>또한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학습의 불안정성을 높임   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0.95 </a:t>
            </a:r>
            <a:r>
              <a:rPr lang="ko-KR" altLang="en-US" b="1" dirty="0" smtClean="0">
                <a:solidFill>
                  <a:srgbClr val="FF0000"/>
                </a:solidFill>
              </a:rPr>
              <a:t>정도의</a:t>
            </a:r>
            <a:r>
              <a:rPr lang="en-US" altLang="ko-KR" b="1" dirty="0" smtClean="0">
                <a:solidFill>
                  <a:srgbClr val="FF0000"/>
                </a:solidFill>
              </a:rPr>
              <a:t> discount factor</a:t>
            </a:r>
            <a:r>
              <a:rPr lang="ko-KR" altLang="en-US" b="1" dirty="0" smtClean="0">
                <a:solidFill>
                  <a:srgbClr val="FF0000"/>
                </a:solidFill>
              </a:rPr>
              <a:t>를 추천함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5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 Scaling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</a:t>
            </a:r>
            <a:r>
              <a:rPr lang="en-US" altLang="ko-KR" dirty="0"/>
              <a:t>:   [</a:t>
            </a:r>
            <a:r>
              <a:rPr lang="en-US" altLang="ko-KR" dirty="0" err="1"/>
              <a:t>power_out</a:t>
            </a:r>
            <a:r>
              <a:rPr lang="en-US" altLang="ko-KR" dirty="0"/>
              <a:t>, 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Power_out</a:t>
                </a:r>
                <a:r>
                  <a:rPr lang="en-US" altLang="ko-KR" b="1" dirty="0" smtClean="0"/>
                  <a:t> [W]: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 [kW]: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blipFill>
                <a:blip r:embed="rId7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blipFill>
                <a:blip r:embed="rId8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35" y="2145977"/>
            <a:ext cx="4985639" cy="3561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4684" y="5893724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이후에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의 중요성 강조함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41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신경망에서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적용함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1 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1000)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457200" lvl="2"/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742950" lvl="2" indent="-285750">
              <a:buFontTx/>
              <a:buChar char="-"/>
            </a:pPr>
            <a:endParaRPr lang="en-US" altLang="ko-KR" b="1" dirty="0" smtClean="0"/>
          </a:p>
          <a:p>
            <a:pPr marL="742950" lvl="2" indent="-285750">
              <a:buFontTx/>
              <a:buChar char="-"/>
            </a:pPr>
            <a:endParaRPr lang="en-US" altLang="ko-KR" b="1" dirty="0"/>
          </a:p>
          <a:p>
            <a:pPr marL="285750" lvl="1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DDPG 2 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State: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2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Batch normalization </a:t>
            </a:r>
            <a:r>
              <a:rPr lang="ko-KR" altLang="en-US" dirty="0" smtClean="0">
                <a:solidFill>
                  <a:srgbClr val="FF0000"/>
                </a:solidFill>
              </a:rPr>
              <a:t>적용 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2"/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846" y="0"/>
            <a:ext cx="2924375" cy="30045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268" y="3133713"/>
            <a:ext cx="2989532" cy="36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82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45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DDPG &amp; DDQN 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  or  </a:t>
                </a:r>
                <a:r>
                  <a:rPr lang="en-US" altLang="ko-KR" dirty="0" smtClean="0"/>
                  <a:t>R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Input layer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에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Batch normalization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적용함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State = [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/ 1000, SOC-0.6,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j_min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altLang="ko-KR" b="1" dirty="0" err="1" smtClean="0">
                    <a:solidFill>
                      <a:srgbClr val="FF0000"/>
                    </a:solidFill>
                  </a:rPr>
                  <a:t>j_max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DDQN1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[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/ 1000, 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 smtClean="0"/>
                  <a:t>2: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DDPG1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45063"/>
              </a:xfrm>
              <a:prstGeom prst="rect">
                <a:avLst/>
              </a:prstGeom>
              <a:blipFill>
                <a:blip r:embed="rId2"/>
                <a:stretch>
                  <a:fillRect l="-610" t="-1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850659" y="3847697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0659" y="54252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537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/>
                  <a:t>3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</a:t>
                </a:r>
                <a:r>
                  <a:rPr lang="en-US" altLang="ko-KR" dirty="0" smtClean="0"/>
                  <a:t>PG2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[norm(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/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1000),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4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DDPG3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5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DDPG4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blipFill>
                <a:blip r:embed="rId2"/>
                <a:stretch>
                  <a:fillRect l="-610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03740" y="20724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3740" y="3709198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299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1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6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DDPG5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(SOC – 0.6)^2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 </a:t>
                </a:r>
                <a:r>
                  <a:rPr lang="en-US" altLang="ko-KR" dirty="0"/>
                  <a:t>7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DDPG6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SOC – 0.6)^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2,</a:t>
                </a:r>
                <a:r>
                  <a:rPr lang="en-US" altLang="ko-KR" dirty="0" smtClean="0"/>
                  <a:t>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blipFill>
                <a:blip r:embed="rId2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638270" y="2600729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09411" y="4839266"/>
            <a:ext cx="4429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실패임 </a:t>
            </a:r>
            <a:r>
              <a:rPr lang="en-US" altLang="ko-KR" b="1" dirty="0" smtClean="0">
                <a:solidFill>
                  <a:srgbClr val="FF0000"/>
                </a:solidFill>
              </a:rPr>
              <a:t>…. 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여타의 다른 사이클에 대해서도 학습을 진행할 필요성이 있음</a:t>
            </a:r>
            <a:r>
              <a:rPr lang="en-US" altLang="ko-KR" b="1" dirty="0" smtClean="0">
                <a:solidFill>
                  <a:srgbClr val="FF0000"/>
                </a:solidFill>
              </a:rPr>
              <a:t>….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배치노멀라이재이션을</a:t>
            </a:r>
            <a:r>
              <a:rPr lang="ko-KR" altLang="en-US" b="1" dirty="0" smtClean="0">
                <a:solidFill>
                  <a:srgbClr val="FF0000"/>
                </a:solidFill>
              </a:rPr>
              <a:t> 할 때 큰 효과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기대 가능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108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845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다수의 사이클 상에서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Training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진행함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셀 개수를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100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개로 늘임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배터리 모델은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OC_SIM_DB_Bat_nimh_6_240_panasonic_MY01_Prius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DDQN1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[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/ 1000, 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 smtClean="0"/>
                  <a:t>2: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DDPG1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845814"/>
              </a:xfrm>
              <a:prstGeom prst="rect">
                <a:avLst/>
              </a:prstGeom>
              <a:blipFill>
                <a:blip r:embed="rId2"/>
                <a:stretch>
                  <a:fillRect l="-610" t="-1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850659" y="3847697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0659" y="54252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669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표준모델 </a:t>
                </a:r>
                <a:r>
                  <a:rPr lang="en-US" altLang="ko-KR" dirty="0"/>
                  <a:t>3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DD</a:t>
                </a:r>
                <a:r>
                  <a:rPr lang="en-US" altLang="ko-KR" dirty="0" smtClean="0"/>
                  <a:t>PG2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State =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[norm(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/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1000),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SOC-0.6,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j_min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j_max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4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DDPG3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5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DDPG4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SOC-0.6,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4868064"/>
              </a:xfrm>
              <a:prstGeom prst="rect">
                <a:avLst/>
              </a:prstGeom>
              <a:blipFill>
                <a:blip r:embed="rId2"/>
                <a:stretch>
                  <a:fillRect l="-610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03740" y="207244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03740" y="3709198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7224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표준모델 </a:t>
                </a:r>
                <a:r>
                  <a:rPr lang="en-US" altLang="ko-KR" dirty="0"/>
                  <a:t>6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DDPG5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State = [</a:t>
                </a:r>
                <a:r>
                  <a:rPr lang="en-US" altLang="ko-KR" dirty="0" err="1"/>
                  <a:t>power_out</a:t>
                </a:r>
                <a:r>
                  <a:rPr lang="en-US" altLang="ko-KR" dirty="0"/>
                  <a:t> / 1000, 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(SOC – 0.6)^2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Normalization </a:t>
                </a:r>
                <a:r>
                  <a:rPr lang="ko-KR" altLang="en-US" dirty="0" smtClean="0"/>
                  <a:t>적용함 </a:t>
                </a:r>
                <a:endParaRPr lang="en-US" altLang="ko-KR" dirty="0" smtClean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 </a:t>
                </a:r>
                <a:r>
                  <a:rPr lang="en-US" altLang="ko-KR" dirty="0"/>
                  <a:t>7</a:t>
                </a:r>
                <a:r>
                  <a:rPr lang="en-US" altLang="ko-KR" dirty="0" smtClean="0"/>
                  <a:t>: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DDPG6 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 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−30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[norm(</a:t>
                </a:r>
                <a:r>
                  <a:rPr lang="en-US" altLang="ko-KR" dirty="0" err="1" smtClean="0"/>
                  <a:t>power_out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/ </a:t>
                </a:r>
                <a:r>
                  <a:rPr lang="en-US" altLang="ko-KR" dirty="0" smtClean="0"/>
                  <a:t>1000), </a:t>
                </a:r>
                <a:r>
                  <a:rPr lang="en-US" altLang="ko-KR" dirty="0"/>
                  <a:t>SOC-0.6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SOC – 0.6)^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2,</a:t>
                </a:r>
                <a:r>
                  <a:rPr lang="en-US" altLang="ko-KR" dirty="0" smtClean="0"/>
                  <a:t> </a:t>
                </a:r>
                <a:r>
                  <a:rPr lang="en-US" altLang="ko-KR" dirty="0" err="1"/>
                  <a:t>j_min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j_max</a:t>
                </a:r>
                <a:r>
                  <a:rPr lang="en-US" altLang="ko-KR" dirty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737818"/>
              </a:xfrm>
              <a:prstGeom prst="rect">
                <a:avLst/>
              </a:prstGeom>
              <a:blipFill>
                <a:blip r:embed="rId2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638270" y="2600729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3932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3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 DDPG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다수의 사이클 상에서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Training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진행함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셀 개수를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150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개로 늘임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배터리 모델은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OC_SIM_DB_Bat_nimh_6_240_panasonic_MY01_Prius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모터 모델은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OC_SIM_DB_Mot_pm_95_145.mat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= [power_out / 1000, SOC-0.6, j_min, j_max]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</a:t>
                </a:r>
                <a:r>
                  <a:rPr lang="en-US" altLang="ko-KR" dirty="0"/>
                  <a:t>Normalization </a:t>
                </a:r>
                <a:r>
                  <a:rPr lang="ko-KR" altLang="en-US" dirty="0"/>
                  <a:t>적용함 </a:t>
                </a:r>
                <a:endParaRPr lang="en-US" altLang="ko-KR" dirty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모델 </a:t>
                </a:r>
                <a:r>
                  <a:rPr lang="en-US" altLang="ko-KR" dirty="0" smtClean="0"/>
                  <a:t>1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 smtClean="0"/>
                  <a:t>주행사이클</a:t>
                </a:r>
                <a:r>
                  <a:rPr lang="ko-KR" altLang="en-US" dirty="0" smtClean="0"/>
                  <a:t> 학습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모델 </a:t>
                </a:r>
                <a:r>
                  <a:rPr lang="en-US" altLang="ko-KR" dirty="0" smtClean="0"/>
                  <a:t>2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/>
                  <a:t>주행사이클</a:t>
                </a:r>
                <a:r>
                  <a:rPr lang="ko-KR" altLang="en-US" dirty="0"/>
                  <a:t> 학습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blipFill>
                <a:blip r:embed="rId2"/>
                <a:stretch>
                  <a:fillRect l="-610" t="-8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84550" y="5022562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NEDC</a:t>
            </a:r>
            <a:r>
              <a:rPr lang="ko-KR" altLang="en-US" dirty="0" smtClean="0">
                <a:solidFill>
                  <a:srgbClr val="FF0000"/>
                </a:solidFill>
              </a:rPr>
              <a:t>로만 학습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5899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 smtClean="0">
                <a:solidFill>
                  <a:srgbClr val="FF0000"/>
                </a:solidFill>
              </a:rPr>
              <a:t>3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모델 </a:t>
            </a:r>
            <a:r>
              <a:rPr lang="en-US" altLang="ko-KR" dirty="0"/>
              <a:t>3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주행사이클</a:t>
            </a:r>
            <a:r>
              <a:rPr lang="ko-KR" altLang="en-US" dirty="0" smtClean="0"/>
              <a:t> 학습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4</a:t>
            </a:r>
            <a:r>
              <a:rPr lang="ko-KR" altLang="en-US" dirty="0" smtClean="0"/>
              <a:t>개의 </a:t>
            </a:r>
            <a:r>
              <a:rPr lang="ko-KR" altLang="en-US" dirty="0" err="1"/>
              <a:t>주행사이클</a:t>
            </a:r>
            <a:r>
              <a:rPr lang="ko-KR" altLang="en-US" dirty="0"/>
              <a:t> 학습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5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 smtClean="0">
                <a:solidFill>
                  <a:srgbClr val="FF0000"/>
                </a:solidFill>
              </a:rPr>
              <a:t>개로 변경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6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15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개로 변경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7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r>
              <a:rPr lang="ko-KR" altLang="en-US" dirty="0" smtClean="0">
                <a:solidFill>
                  <a:srgbClr val="FF0000"/>
                </a:solidFill>
              </a:rPr>
              <a:t>개로 변경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24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학습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8</a:t>
            </a:r>
            <a:r>
              <a:rPr lang="ko-KR" altLang="en-US" dirty="0" smtClean="0">
                <a:solidFill>
                  <a:srgbClr val="FF0000"/>
                </a:solidFill>
              </a:rPr>
              <a:t>개로 변경 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076" y="4407473"/>
            <a:ext cx="7389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오히려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개의 주행사이클에서 학습된 모델의 일반화가 더 잘되는듯</a:t>
            </a:r>
            <a:r>
              <a:rPr lang="en-US" altLang="ko-KR" dirty="0" smtClean="0">
                <a:solidFill>
                  <a:srgbClr val="FF0000"/>
                </a:solidFill>
              </a:rPr>
              <a:t>… 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학습의 안정성으로 인한 효과가 다수의 사이클을 경험하는 효과보다 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큰 것으로 예상 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076" y="1848751"/>
            <a:ext cx="7389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현재 모델 </a:t>
            </a:r>
            <a:r>
              <a:rPr lang="en-US" altLang="ko-KR" dirty="0" smtClean="0">
                <a:solidFill>
                  <a:srgbClr val="FF0000"/>
                </a:solidFill>
              </a:rPr>
              <a:t>1, 3, 4</a:t>
            </a:r>
            <a:r>
              <a:rPr lang="ko-KR" altLang="en-US" dirty="0" smtClean="0">
                <a:solidFill>
                  <a:srgbClr val="FF0000"/>
                </a:solidFill>
              </a:rPr>
              <a:t>에 대해서 유효한 모델을 얻음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여러가지 주행사이클을 모두 한번에 학습에 활용하지 않고 순차적으로 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활용한다면 어떨까</a:t>
            </a:r>
            <a:r>
              <a:rPr lang="en-US" altLang="ko-KR" dirty="0" smtClean="0">
                <a:solidFill>
                  <a:srgbClr val="FF0000"/>
                </a:solidFill>
              </a:rPr>
              <a:t>? … 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695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표준모델 후보군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: DDQN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다수의 사이클 상에서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Training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진행함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셀 개수를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100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개로 늘임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배터리 모델은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OC_SIM_DB_Bat_nimh_6_240_panasonic_MY01_Prius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모터 모델은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OC_SIM_DB_Mot_pm_95_145.mat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Tx/>
                  <a:buChar char="-"/>
                </a:pP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표준모델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DDPG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/>
                  <a:t>R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r>
                  <a:rPr lang="ko-KR" altLang="en-US" dirty="0"/>
                  <a:t> 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 = [power_out / 1000, SOC-0.6, j_min, j_max]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Batch </a:t>
                </a:r>
                <a:r>
                  <a:rPr lang="en-US" altLang="ko-KR" dirty="0"/>
                  <a:t>Normalization </a:t>
                </a:r>
                <a:r>
                  <a:rPr lang="ko-KR" altLang="en-US" dirty="0"/>
                  <a:t>적용함 </a:t>
                </a:r>
                <a:endParaRPr lang="en-US" altLang="ko-KR" dirty="0"/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모델 </a:t>
                </a:r>
                <a:r>
                  <a:rPr lang="en-US" altLang="ko-KR" dirty="0" smtClean="0"/>
                  <a:t>1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 smtClean="0"/>
                  <a:t>주행사이클</a:t>
                </a:r>
                <a:r>
                  <a:rPr lang="ko-KR" altLang="en-US" dirty="0" smtClean="0"/>
                  <a:t> 학습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모델 </a:t>
                </a:r>
                <a:r>
                  <a:rPr lang="en-US" altLang="ko-KR" dirty="0" smtClean="0"/>
                  <a:t>2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</a:t>
                </a:r>
                <a:r>
                  <a:rPr lang="ko-KR" altLang="en-US" dirty="0" err="1"/>
                  <a:t>주행사이클</a:t>
                </a:r>
                <a:r>
                  <a:rPr lang="ko-KR" altLang="en-US" dirty="0"/>
                  <a:t> 학습 </a:t>
                </a: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dirty="0"/>
              </a:p>
              <a:p>
                <a:pPr marL="742950" lvl="1" indent="-285750">
                  <a:buFontTx/>
                  <a:buChar char="-"/>
                </a:pP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6208559"/>
              </a:xfrm>
              <a:prstGeom prst="rect">
                <a:avLst/>
              </a:prstGeom>
              <a:blipFill>
                <a:blip r:embed="rId2"/>
                <a:stretch>
                  <a:fillRect l="-610" t="-8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84550" y="5022562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NEDC</a:t>
            </a:r>
            <a:r>
              <a:rPr lang="ko-KR" altLang="en-US" dirty="0" smtClean="0">
                <a:solidFill>
                  <a:srgbClr val="FF0000"/>
                </a:solidFill>
              </a:rPr>
              <a:t>로만 학습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7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3 – </a:t>
            </a:r>
            <a:r>
              <a:rPr lang="ko-KR" altLang="en-US" dirty="0" smtClean="0">
                <a:solidFill>
                  <a:srgbClr val="FF0000"/>
                </a:solidFill>
              </a:rPr>
              <a:t>결과 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858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모델 </a:t>
            </a:r>
            <a:r>
              <a:rPr lang="en-US" altLang="ko-KR" dirty="0"/>
              <a:t>3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주행사이클</a:t>
            </a:r>
            <a:r>
              <a:rPr lang="ko-KR" altLang="en-US" dirty="0" smtClean="0"/>
              <a:t> 학습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5</a:t>
            </a:r>
            <a:r>
              <a:rPr lang="ko-KR" altLang="en-US" dirty="0" smtClean="0"/>
              <a:t>개의 </a:t>
            </a:r>
            <a:r>
              <a:rPr lang="ko-KR" altLang="en-US" dirty="0" err="1"/>
              <a:t>주행사이클</a:t>
            </a:r>
            <a:r>
              <a:rPr lang="ko-KR" altLang="en-US" dirty="0"/>
              <a:t> 학습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5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6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15</a:t>
            </a:r>
            <a:r>
              <a:rPr lang="ko-KR" altLang="en-US" dirty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 smtClean="0">
                <a:solidFill>
                  <a:srgbClr val="FF0000"/>
                </a:solidFill>
              </a:rPr>
              <a:t>7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모델 </a:t>
            </a:r>
            <a:r>
              <a:rPr lang="en-US" altLang="ko-KR" dirty="0">
                <a:solidFill>
                  <a:srgbClr val="FF0000"/>
                </a:solidFill>
              </a:rPr>
              <a:t>8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24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>
                <a:solidFill>
                  <a:srgbClr val="FF0000"/>
                </a:solidFill>
              </a:rPr>
              <a:t>주행사이클</a:t>
            </a:r>
            <a:r>
              <a:rPr lang="ko-KR" altLang="en-US" dirty="0">
                <a:solidFill>
                  <a:srgbClr val="FF0000"/>
                </a:solidFill>
              </a:rPr>
              <a:t> 학습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0659" y="3847697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진행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8779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Easy case – city cycle</a:t>
            </a:r>
            <a:r>
              <a:rPr lang="ko-KR" altLang="en-US" dirty="0" smtClean="0"/>
              <a:t>만 모아서 학습과 테스트를 진행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대면적 사이즈를 </a:t>
            </a:r>
            <a:r>
              <a:rPr lang="en-US" altLang="ko-KR" dirty="0" smtClean="0"/>
              <a:t>150</a:t>
            </a:r>
            <a:r>
              <a:rPr lang="ko-KR" altLang="en-US" dirty="0" smtClean="0"/>
              <a:t>으로 축소시킴 </a:t>
            </a:r>
            <a:r>
              <a:rPr lang="en-US" altLang="ko-KR" dirty="0" smtClean="0"/>
              <a:t>..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1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2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3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4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1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2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3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4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903123" y="4281055"/>
            <a:ext cx="645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Generalized </a:t>
            </a:r>
            <a:r>
              <a:rPr lang="ko-KR" altLang="en-US" dirty="0" smtClean="0">
                <a:solidFill>
                  <a:srgbClr val="FF0000"/>
                </a:solidFill>
              </a:rPr>
              <a:t>모델로 소개함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254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 </a:t>
            </a:r>
            <a:r>
              <a:rPr lang="ko-KR" altLang="en-US" dirty="0" smtClean="0">
                <a:solidFill>
                  <a:srgbClr val="FF0000"/>
                </a:solidFill>
              </a:rPr>
              <a:t>실험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실험결과 정리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 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대면적 사이즈를 </a:t>
            </a:r>
            <a:r>
              <a:rPr lang="en-US" altLang="ko-KR" dirty="0" smtClean="0"/>
              <a:t>150</a:t>
            </a:r>
            <a:r>
              <a:rPr lang="ko-KR" altLang="en-US" dirty="0" smtClean="0"/>
              <a:t>으로 축소시킴 </a:t>
            </a:r>
            <a:r>
              <a:rPr lang="en-US" altLang="ko-KR" dirty="0" smtClean="0"/>
              <a:t>..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1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2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3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DDQN 4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1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2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3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DDPG 4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학습사이클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20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개 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903123" y="4281055"/>
            <a:ext cx="645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Generalized </a:t>
            </a:r>
            <a:r>
              <a:rPr lang="ko-KR" altLang="en-US" dirty="0" smtClean="0">
                <a:solidFill>
                  <a:srgbClr val="FF0000"/>
                </a:solidFill>
              </a:rPr>
              <a:t>모델로 소개함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790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Generalization </a:t>
            </a:r>
            <a:r>
              <a:rPr lang="ko-KR" altLang="en-US" dirty="0" smtClean="0"/>
              <a:t>실험 </a:t>
            </a:r>
            <a:r>
              <a:rPr lang="en-US" altLang="ko-KR" dirty="0"/>
              <a:t>6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All case</a:t>
            </a:r>
            <a:r>
              <a:rPr lang="ko-KR" altLang="en-US" dirty="0" smtClean="0"/>
              <a:t>에서 실험을 진행함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액션의 가용 범위를 달리하면서 학습의 안정도와 일반화 파워를 확인함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DDPG1: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대면적 </a:t>
            </a:r>
            <a:r>
              <a:rPr lang="en-US" altLang="ko-KR" dirty="0" smtClean="0"/>
              <a:t>: 150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셀 개수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150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err="1" smtClean="0"/>
              <a:t>학습사이클</a:t>
            </a:r>
            <a:r>
              <a:rPr lang="ko-KR" altLang="en-US" dirty="0" smtClean="0"/>
              <a:t> 개수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DDPG2: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</a:t>
            </a:r>
            <a:r>
              <a:rPr lang="en-US" altLang="ko-KR" dirty="0" smtClean="0"/>
              <a:t>200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200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 err="1" smtClean="0"/>
              <a:t>학습사이클</a:t>
            </a:r>
            <a:r>
              <a:rPr lang="ko-KR" altLang="en-US" dirty="0" smtClean="0"/>
              <a:t> 개수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88397" y="3260325"/>
            <a:ext cx="645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실험 진행 중 </a:t>
            </a:r>
            <a:r>
              <a:rPr lang="en-US" altLang="ko-KR" dirty="0" smtClean="0">
                <a:solidFill>
                  <a:srgbClr val="FF0000"/>
                </a:solidFill>
              </a:rPr>
              <a:t>(Desktop)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9426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Generalization_MDP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MDP Driver model</a:t>
            </a:r>
            <a:r>
              <a:rPr lang="ko-KR" altLang="en-US" dirty="0" smtClean="0"/>
              <a:t>을 만들어 일반화하는 작업을 진행함 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기존의 학습된 네트워크 </a:t>
            </a:r>
            <a:r>
              <a:rPr lang="en-US" altLang="ko-KR" dirty="0" smtClean="0">
                <a:solidFill>
                  <a:srgbClr val="FF0000"/>
                </a:solidFill>
              </a:rPr>
              <a:t>(Generalization5 model)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사이클을 적용하여 학습을 진행함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DDPG1: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</a:t>
            </a:r>
            <a:r>
              <a:rPr lang="en-US" altLang="ko-KR" dirty="0" smtClean="0"/>
              <a:t>150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150 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MDP </a:t>
            </a:r>
            <a:r>
              <a:rPr lang="ko-KR" altLang="en-US" dirty="0" smtClean="0"/>
              <a:t>모델로 학습을 진행함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DDPG2: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</a:t>
            </a:r>
            <a:r>
              <a:rPr lang="en-US" altLang="ko-KR" dirty="0" smtClean="0"/>
              <a:t>200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200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여러 개의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모델로 학습을 진행함 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DDPG3: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200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한 개의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사이클에 대해 학습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사이클 학습</a:t>
            </a:r>
            <a:r>
              <a:rPr lang="en-US" altLang="ko-KR" dirty="0"/>
              <a:t>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745779" y="4699462"/>
            <a:ext cx="176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학습이 안됨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43110" y="6165273"/>
            <a:ext cx="176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확인 필요함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84320" y="2953112"/>
            <a:ext cx="757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학습이 잘됨</a:t>
            </a:r>
            <a:r>
              <a:rPr lang="en-US" altLang="ko-KR" dirty="0" smtClean="0">
                <a:solidFill>
                  <a:srgbClr val="FF0000"/>
                </a:solidFill>
              </a:rPr>
              <a:t>,  200/200</a:t>
            </a:r>
            <a:r>
              <a:rPr lang="ko-KR" altLang="en-US" dirty="0" smtClean="0">
                <a:solidFill>
                  <a:srgbClr val="FF0000"/>
                </a:solidFill>
              </a:rPr>
              <a:t>으로 스택 사이즈를 증가하여 학습을 진행 중</a:t>
            </a:r>
            <a:r>
              <a:rPr lang="en-US" altLang="ko-KR" dirty="0" smtClean="0">
                <a:solidFill>
                  <a:srgbClr val="FF0000"/>
                </a:solidFill>
              </a:rPr>
              <a:t>… 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576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Generalization_MDP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MDP Driver model</a:t>
            </a:r>
            <a:r>
              <a:rPr lang="ko-KR" altLang="en-US" dirty="0" smtClean="0"/>
              <a:t>을 만들어 일반화하는 작업을 진행함 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기존의 학습된 네트워크 </a:t>
            </a:r>
            <a:r>
              <a:rPr lang="en-US" altLang="ko-KR" dirty="0" smtClean="0">
                <a:solidFill>
                  <a:srgbClr val="FF0000"/>
                </a:solidFill>
              </a:rPr>
              <a:t>(Generalization5 model)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사이클을 적용하여 학습을 진행함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DDPG1: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</a:t>
            </a:r>
            <a:r>
              <a:rPr lang="en-US" altLang="ko-KR" dirty="0" smtClean="0"/>
              <a:t>150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150 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MDP </a:t>
            </a:r>
            <a:r>
              <a:rPr lang="ko-KR" altLang="en-US" dirty="0" smtClean="0"/>
              <a:t>모델로 학습을 진행함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DDPG2: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</a:t>
            </a:r>
            <a:r>
              <a:rPr lang="en-US" altLang="ko-KR" dirty="0" smtClean="0"/>
              <a:t>200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smtClean="0"/>
              <a:t>200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여러 개의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모델로 학습을 진행함 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DDPG3: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200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  <a:endParaRPr lang="en-US" altLang="ko-KR" dirty="0" smtClean="0"/>
          </a:p>
          <a:p>
            <a:pPr marL="1200150" lvl="2" indent="-285750">
              <a:buFontTx/>
              <a:buChar char="-"/>
            </a:pPr>
            <a:r>
              <a:rPr lang="ko-KR" altLang="en-US" dirty="0" smtClean="0"/>
              <a:t>한 개의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사이클에 대해 학습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</a:t>
            </a:r>
            <a:r>
              <a:rPr lang="en-US" altLang="ko-KR" dirty="0" smtClean="0"/>
              <a:t>MDP </a:t>
            </a:r>
            <a:r>
              <a:rPr lang="ko-KR" altLang="en-US" dirty="0" smtClean="0"/>
              <a:t>사이클 학습</a:t>
            </a:r>
            <a:r>
              <a:rPr lang="en-US" altLang="ko-KR" dirty="0"/>
              <a:t>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745779" y="4699462"/>
            <a:ext cx="176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학습이 안됨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43110" y="6165273"/>
            <a:ext cx="176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확인 필요함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84320" y="2953112"/>
            <a:ext cx="757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학습이 잘됨</a:t>
            </a:r>
            <a:r>
              <a:rPr lang="en-US" altLang="ko-KR" dirty="0" smtClean="0">
                <a:solidFill>
                  <a:srgbClr val="FF0000"/>
                </a:solidFill>
              </a:rPr>
              <a:t>,  200/200</a:t>
            </a:r>
            <a:r>
              <a:rPr lang="ko-KR" altLang="en-US" dirty="0" smtClean="0">
                <a:solidFill>
                  <a:srgbClr val="FF0000"/>
                </a:solidFill>
              </a:rPr>
              <a:t>으로 스택 사이즈를 증가하여 학습을 진행 중</a:t>
            </a:r>
            <a:r>
              <a:rPr lang="en-US" altLang="ko-KR" dirty="0" smtClean="0">
                <a:solidFill>
                  <a:srgbClr val="FF0000"/>
                </a:solidFill>
              </a:rPr>
              <a:t>… 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0988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Generalization_MDP_ver2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MDP Driver model</a:t>
            </a:r>
            <a:r>
              <a:rPr lang="ko-KR" altLang="en-US" dirty="0" smtClean="0"/>
              <a:t>을 만들어 일반화하는 작업을 진행함 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배터리를 </a:t>
            </a:r>
            <a:r>
              <a:rPr lang="en-US" altLang="ko-KR" dirty="0" smtClean="0"/>
              <a:t>OC_SIM_DB_Bat_nimh_30_300_ovonic</a:t>
            </a:r>
            <a:r>
              <a:rPr lang="ko-KR" altLang="en-US" dirty="0" smtClean="0"/>
              <a:t>로 교체하여 학습을 진행함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MDP </a:t>
            </a:r>
            <a:r>
              <a:rPr lang="ko-KR" altLang="en-US" dirty="0" smtClean="0"/>
              <a:t>모델로 학습을 진행함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DDPG1: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200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/>
              <a:t>여러 개의 </a:t>
            </a:r>
            <a:r>
              <a:rPr lang="en-US" altLang="ko-KR" dirty="0"/>
              <a:t>MDP </a:t>
            </a:r>
            <a:r>
              <a:rPr lang="ko-KR" altLang="en-US" dirty="0"/>
              <a:t>모델로 학습을 진행함 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DDPG2: 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대면적 </a:t>
            </a:r>
            <a:r>
              <a:rPr lang="en-US" altLang="ko-KR" dirty="0"/>
              <a:t>: 200 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/>
              <a:t>셀 개수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/>
              <a:t>한 개의 </a:t>
            </a:r>
            <a:r>
              <a:rPr lang="en-US" altLang="ko-KR" dirty="0"/>
              <a:t>MDP </a:t>
            </a:r>
            <a:r>
              <a:rPr lang="ko-KR" altLang="en-US" dirty="0"/>
              <a:t>사이클에 대해 학습 후</a:t>
            </a:r>
            <a:r>
              <a:rPr lang="en-US" altLang="ko-KR" dirty="0"/>
              <a:t>, </a:t>
            </a:r>
            <a:r>
              <a:rPr lang="ko-KR" altLang="en-US" dirty="0"/>
              <a:t>다양한 </a:t>
            </a:r>
            <a:r>
              <a:rPr lang="en-US" altLang="ko-KR" dirty="0"/>
              <a:t>MDP </a:t>
            </a:r>
            <a:r>
              <a:rPr lang="ko-KR" altLang="en-US" dirty="0"/>
              <a:t>사이클 학습</a:t>
            </a: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81927" y="5684889"/>
            <a:ext cx="7571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학습이 잘 된다면 전의 모델의 배터리 모델을 변경시켜야 할 듯 </a:t>
            </a:r>
            <a:r>
              <a:rPr lang="en-US" altLang="ko-KR" dirty="0" smtClean="0">
                <a:solidFill>
                  <a:srgbClr val="FF0000"/>
                </a:solidFill>
              </a:rPr>
              <a:t>… 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학습이 너무 잘됨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r>
              <a:rPr lang="ko-KR" altLang="en-US" dirty="0" smtClean="0">
                <a:solidFill>
                  <a:srgbClr val="FF0000"/>
                </a:solidFill>
              </a:rPr>
              <a:t>결국 학습은 배터리와 연료전지의 용량이 중요함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0624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Scalability1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차중을</a:t>
            </a:r>
            <a:r>
              <a:rPr lang="ko-KR" altLang="en-US" dirty="0" smtClean="0"/>
              <a:t> 증가시키고 연료전지의 사이즈와 배터리 종류를 달리하여 학습의 </a:t>
            </a:r>
            <a:r>
              <a:rPr lang="en-US" altLang="ko-KR" dirty="0" smtClean="0"/>
              <a:t>Scalability</a:t>
            </a:r>
            <a:r>
              <a:rPr lang="ko-KR" altLang="en-US" dirty="0" smtClean="0"/>
              <a:t>를 확인함</a:t>
            </a:r>
            <a:r>
              <a:rPr lang="en-US" altLang="ko-KR" dirty="0" smtClean="0"/>
              <a:t>: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셀 개수</a:t>
            </a:r>
            <a:r>
              <a:rPr lang="en-US" altLang="ko-KR" dirty="0" smtClean="0"/>
              <a:t>: 300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표면적</a:t>
            </a:r>
            <a:r>
              <a:rPr lang="en-US" altLang="ko-KR" dirty="0" smtClean="0"/>
              <a:t>: 200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err="1" smtClean="0"/>
              <a:t>차중</a:t>
            </a:r>
            <a:r>
              <a:rPr lang="en-US" altLang="ko-KR" dirty="0" smtClean="0"/>
              <a:t>: 1500kg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배터리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en-US" altLang="ko-KR" dirty="0" err="1" smtClean="0">
                <a:solidFill>
                  <a:srgbClr val="FF0000"/>
                </a:solidFill>
              </a:rPr>
              <a:t>Panasonic_prius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nimh_30_300_ovonic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학습은 표준 사이클에서 학습을 진행함 </a:t>
            </a:r>
            <a:r>
              <a:rPr lang="en-US" altLang="ko-KR" dirty="0" smtClean="0"/>
              <a:t>(data/city/01_FTP72_fuds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이후에 </a:t>
            </a:r>
            <a:r>
              <a:rPr lang="en-US" altLang="ko-KR" dirty="0" smtClean="0"/>
              <a:t>MDP</a:t>
            </a:r>
            <a:r>
              <a:rPr lang="ko-KR" altLang="en-US" dirty="0" smtClean="0"/>
              <a:t>에서 학습을 진행함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Transfer learning</a:t>
            </a:r>
            <a:r>
              <a:rPr lang="ko-KR" altLang="en-US" dirty="0" smtClean="0"/>
              <a:t>과도 학습 속도를 비교해야 함</a:t>
            </a:r>
            <a:r>
              <a:rPr lang="en-US" altLang="ko-KR" dirty="0" smtClean="0"/>
              <a:t>: 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DDPG1 : Transfer learning</a:t>
            </a:r>
            <a:r>
              <a:rPr lang="ko-KR" altLang="en-US" dirty="0" smtClean="0"/>
              <a:t>을 적용하지 않음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DDPG2 : Transfer learning</a:t>
            </a:r>
            <a:r>
              <a:rPr lang="ko-KR" altLang="en-US" dirty="0" smtClean="0"/>
              <a:t>을 적용함</a:t>
            </a:r>
            <a:r>
              <a:rPr lang="en-US" altLang="ko-KR" dirty="0" smtClean="0"/>
              <a:t>.. (generalization 5</a:t>
            </a:r>
            <a:r>
              <a:rPr lang="ko-KR" altLang="en-US" dirty="0"/>
              <a:t> </a:t>
            </a:r>
            <a:r>
              <a:rPr lang="en-US" altLang="ko-KR" dirty="0" smtClean="0"/>
              <a:t>model)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781927" y="5676576"/>
            <a:ext cx="757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재원에 따른 학습의 정도가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7166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Scalability2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차중을</a:t>
            </a:r>
            <a:r>
              <a:rPr lang="ko-KR" altLang="en-US" dirty="0" smtClean="0"/>
              <a:t> 증가시키고 연료전지의 사이즈와 배터리 종류를 달리하여 학습의 </a:t>
            </a:r>
            <a:r>
              <a:rPr lang="en-US" altLang="ko-KR" dirty="0" smtClean="0"/>
              <a:t>Scalability</a:t>
            </a:r>
            <a:r>
              <a:rPr lang="ko-KR" altLang="en-US" dirty="0" smtClean="0"/>
              <a:t>를 확인함</a:t>
            </a:r>
            <a:r>
              <a:rPr lang="en-US" altLang="ko-KR" dirty="0" smtClean="0"/>
              <a:t>: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셀 개수</a:t>
            </a:r>
            <a:r>
              <a:rPr lang="en-US" altLang="ko-KR" dirty="0" smtClean="0"/>
              <a:t>: 300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표면적</a:t>
            </a:r>
            <a:r>
              <a:rPr lang="en-US" altLang="ko-KR" dirty="0" smtClean="0"/>
              <a:t>: 200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err="1" smtClean="0"/>
              <a:t>차중</a:t>
            </a:r>
            <a:r>
              <a:rPr lang="en-US" altLang="ko-KR" dirty="0" smtClean="0"/>
              <a:t>: 1500kg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배터리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en-US" altLang="ko-KR" dirty="0" err="1" smtClean="0">
                <a:solidFill>
                  <a:srgbClr val="FF0000"/>
                </a:solidFill>
              </a:rPr>
              <a:t>Panasonic_prius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nimh_30_300_ovonic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추가적으로 </a:t>
            </a:r>
            <a:r>
              <a:rPr lang="ko-KR" altLang="en-US" dirty="0" err="1" smtClean="0"/>
              <a:t>하이브리드</a:t>
            </a:r>
            <a:r>
              <a:rPr lang="ko-KR" altLang="en-US" dirty="0" smtClean="0"/>
              <a:t> 구조를 </a:t>
            </a:r>
            <a:r>
              <a:rPr lang="ko-KR" altLang="en-US" dirty="0" err="1" smtClean="0">
                <a:solidFill>
                  <a:srgbClr val="FF0000"/>
                </a:solidFill>
              </a:rPr>
              <a:t>병렬형에서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직렬형으로</a:t>
            </a:r>
            <a:r>
              <a:rPr lang="ko-KR" altLang="en-US" dirty="0" smtClean="0">
                <a:solidFill>
                  <a:srgbClr val="FF0000"/>
                </a:solidFill>
              </a:rPr>
              <a:t> 변경함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학습은 표준 사이클에서 학습을 진행함 </a:t>
            </a:r>
            <a:r>
              <a:rPr lang="en-US" altLang="ko-KR" dirty="0" smtClean="0"/>
              <a:t>(data/city/01_FTP72_fuds)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이후에 </a:t>
            </a:r>
            <a:r>
              <a:rPr lang="en-US" altLang="ko-KR" dirty="0" smtClean="0"/>
              <a:t>MDP</a:t>
            </a:r>
            <a:r>
              <a:rPr lang="ko-KR" altLang="en-US" dirty="0" smtClean="0"/>
              <a:t>에서 학습을 진행함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Transfer learning</a:t>
            </a:r>
            <a:r>
              <a:rPr lang="ko-KR" altLang="en-US" dirty="0" smtClean="0"/>
              <a:t>과도 학습 속도를 비교해야 함</a:t>
            </a:r>
            <a:r>
              <a:rPr lang="en-US" altLang="ko-KR" dirty="0" smtClean="0"/>
              <a:t>: 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DDPG1 : Transfer learning</a:t>
            </a:r>
            <a:r>
              <a:rPr lang="ko-KR" altLang="en-US" dirty="0" smtClean="0"/>
              <a:t>을 적용하지 않음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DDPG2 : Transfer learning</a:t>
            </a:r>
            <a:r>
              <a:rPr lang="ko-KR" altLang="en-US" dirty="0" smtClean="0"/>
              <a:t>을 적용함</a:t>
            </a:r>
            <a:r>
              <a:rPr lang="en-US" altLang="ko-KR" dirty="0" smtClean="0"/>
              <a:t>.. (generalization 5</a:t>
            </a:r>
            <a:r>
              <a:rPr lang="ko-KR" altLang="en-US" dirty="0"/>
              <a:t> </a:t>
            </a:r>
            <a:r>
              <a:rPr lang="en-US" altLang="ko-KR" dirty="0" smtClean="0"/>
              <a:t>model)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9610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Normalization</a:t>
            </a:r>
            <a:r>
              <a:rPr lang="ko-KR" altLang="en-US" dirty="0">
                <a:solidFill>
                  <a:srgbClr val="FF0000"/>
                </a:solidFill>
              </a:rPr>
              <a:t>을 적용할 경우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학습이 </a:t>
            </a:r>
            <a:r>
              <a:rPr lang="ko-KR" altLang="en-US" dirty="0" err="1">
                <a:solidFill>
                  <a:srgbClr val="FF0000"/>
                </a:solidFill>
              </a:rPr>
              <a:t>불안정해짐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… 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원인을 파악할 필요가 있음 </a:t>
            </a:r>
            <a:r>
              <a:rPr lang="en-US" altLang="ko-KR" dirty="0">
                <a:solidFill>
                  <a:srgbClr val="FF0000"/>
                </a:solidFill>
              </a:rPr>
              <a:t>(reference model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ko-KR" altLang="en-US" dirty="0" err="1">
                <a:solidFill>
                  <a:srgbClr val="FF0000"/>
                </a:solidFill>
              </a:rPr>
              <a:t>안정적임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58657" y="5522483"/>
            <a:ext cx="6213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은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큰 효과를 보기 힘든 거 같음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430875"/>
            <a:ext cx="4906243" cy="39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5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3" y="3131613"/>
            <a:ext cx="4958196" cy="34707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State</a:t>
            </a:r>
            <a:r>
              <a:rPr lang="ko-KR" altLang="en-US" dirty="0" smtClean="0">
                <a:solidFill>
                  <a:srgbClr val="FF0000"/>
                </a:solidFill>
              </a:rPr>
              <a:t>의 중요성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151" y="1502688"/>
            <a:ext cx="110008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State</a:t>
            </a:r>
            <a:r>
              <a:rPr lang="ko-KR" altLang="en-US" b="1" dirty="0" smtClean="0"/>
              <a:t>에 따라 학습의 안정성은 큰 차이를 보임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Normalization</a:t>
            </a:r>
            <a:r>
              <a:rPr lang="ko-KR" altLang="en-US" b="1" dirty="0" smtClean="0"/>
              <a:t>은 </a:t>
            </a:r>
            <a:r>
              <a:rPr lang="en-US" altLang="ko-KR" b="1" dirty="0" smtClean="0"/>
              <a:t>running normalization</a:t>
            </a:r>
            <a:r>
              <a:rPr lang="ko-KR" altLang="en-US" b="1" dirty="0" smtClean="0"/>
              <a:t>임 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파란색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power_out_norm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 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주황색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 </a:t>
            </a:r>
            <a:r>
              <a:rPr lang="en-US" altLang="ko-KR" dirty="0" smtClean="0"/>
              <a:t>]_norm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빨간색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acc_norm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spd_norm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초록색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</a:t>
            </a:r>
            <a:r>
              <a:rPr lang="en-US" altLang="ko-KR" dirty="0" smtClean="0"/>
              <a:t>,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]_norm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18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DDQN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running mean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std</a:t>
            </a:r>
            <a:r>
              <a:rPr lang="ko-KR" altLang="en-US" dirty="0" smtClean="0"/>
              <a:t>를 통한 정규화 진행 </a:t>
            </a:r>
            <a:r>
              <a:rPr lang="en-US" altLang="ko-KR" dirty="0" smtClean="0"/>
              <a:t> 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/>
              <a:t>running mean</a:t>
            </a:r>
            <a:r>
              <a:rPr lang="ko-KR" altLang="en-US" dirty="0"/>
              <a:t>과 </a:t>
            </a:r>
            <a:r>
              <a:rPr lang="en-US" altLang="ko-KR" dirty="0" err="1"/>
              <a:t>std</a:t>
            </a:r>
            <a:r>
              <a:rPr lang="ko-KR" altLang="en-US" dirty="0"/>
              <a:t>를 통한 정규화 진행 </a:t>
            </a:r>
            <a:r>
              <a:rPr lang="en-US" altLang="ko-KR" dirty="0"/>
              <a:t> 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76326" y="5707149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  <a:r>
              <a:rPr lang="ko-KR" altLang="en-US" b="1" dirty="0" smtClean="0">
                <a:solidFill>
                  <a:srgbClr val="FF0000"/>
                </a:solidFill>
              </a:rPr>
              <a:t>의 우수성을 강조함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12" y="370234"/>
            <a:ext cx="3737315" cy="32138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635" y="3647174"/>
            <a:ext cx="3741092" cy="31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2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DDQN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의 비교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DDQN </a:t>
            </a:r>
            <a:r>
              <a:rPr lang="ko-KR" altLang="en-US" b="1" dirty="0" smtClean="0"/>
              <a:t>모델에 비해 학습속도가 빠르고 안정적으로 학습이 이루어짐을 볼 수 있음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37" y="2397269"/>
            <a:ext cx="6004337" cy="42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0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26187</TotalTime>
  <Words>3433</Words>
  <Application>Microsoft Office PowerPoint</Application>
  <PresentationFormat>와이드스크린</PresentationFormat>
  <Paragraphs>965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3" baseType="lpstr">
      <vt:lpstr>맑은 고딕</vt:lpstr>
      <vt:lpstr>Arial</vt:lpstr>
      <vt:lpstr>Cambria Math</vt:lpstr>
      <vt:lpstr>Wingdings</vt:lpstr>
      <vt:lpstr>Office 테마</vt:lpstr>
      <vt:lpstr>실험 정리 2</vt:lpstr>
      <vt:lpstr>실험정리 2의 의미 </vt:lpstr>
      <vt:lpstr>Feature Scaling의 중요성 </vt:lpstr>
      <vt:lpstr>Feature Scaling의 중요성 2</vt:lpstr>
      <vt:lpstr>DDQN 3 – 결과   </vt:lpstr>
      <vt:lpstr>DDQN 3_ver2 – 결과   </vt:lpstr>
      <vt:lpstr>DDPG의 State의 중요성 </vt:lpstr>
      <vt:lpstr>DDQN과 DDPG의 비교</vt:lpstr>
      <vt:lpstr>DDQN과 DDPG의 비교2</vt:lpstr>
      <vt:lpstr>DDPG_rewardFactor_comparison</vt:lpstr>
      <vt:lpstr>DDPG_rewardFactor_comparison_ver2</vt:lpstr>
      <vt:lpstr>DDPG_batchNormalization_comparison</vt:lpstr>
      <vt:lpstr>DDQN 1</vt:lpstr>
      <vt:lpstr>DDQN 2  </vt:lpstr>
      <vt:lpstr>DDQN 2 – 결과   </vt:lpstr>
      <vt:lpstr>DDQN 3  </vt:lpstr>
      <vt:lpstr>DDQN 3 – 결과   </vt:lpstr>
      <vt:lpstr>DDQN 3_ver2 – 결과   </vt:lpstr>
      <vt:lpstr>DDQN 3_ver3 – 결과   </vt:lpstr>
      <vt:lpstr>DDPG 1</vt:lpstr>
      <vt:lpstr>DDPG 2</vt:lpstr>
      <vt:lpstr>DDPG 3  </vt:lpstr>
      <vt:lpstr>DDPG 4  </vt:lpstr>
      <vt:lpstr>DDPG 5  </vt:lpstr>
      <vt:lpstr>DDPG 5_ver2   </vt:lpstr>
      <vt:lpstr>DDPG 6  </vt:lpstr>
      <vt:lpstr>DDPG 6_ver2  </vt:lpstr>
      <vt:lpstr>DDPG 6_ver3  </vt:lpstr>
      <vt:lpstr>DDPG 6_ver3  </vt:lpstr>
      <vt:lpstr>DDPG 6_ver4  </vt:lpstr>
      <vt:lpstr>DDPG 7  </vt:lpstr>
      <vt:lpstr>DDPG 8  </vt:lpstr>
      <vt:lpstr>DDPG 9  </vt:lpstr>
      <vt:lpstr>DDPG 9_ver2  </vt:lpstr>
      <vt:lpstr>DDPG 9_ver3  </vt:lpstr>
      <vt:lpstr>DDPG 10  </vt:lpstr>
      <vt:lpstr>DDPG 10  </vt:lpstr>
      <vt:lpstr>DDPG 10_ver2   </vt:lpstr>
      <vt:lpstr>DDPG 11  </vt:lpstr>
      <vt:lpstr>DDPG 12  </vt:lpstr>
      <vt:lpstr>Generalization 실험 1  </vt:lpstr>
      <vt:lpstr>Generalization 실험 1  </vt:lpstr>
      <vt:lpstr>Generalization 실험 1  </vt:lpstr>
      <vt:lpstr>Generalization 실험 2  </vt:lpstr>
      <vt:lpstr>Generalization 실험 2  </vt:lpstr>
      <vt:lpstr>Generalization 실험 2  </vt:lpstr>
      <vt:lpstr>Generalization 실험 3  </vt:lpstr>
      <vt:lpstr>Generalization 실험 3  </vt:lpstr>
      <vt:lpstr>Generalization 실험 4  </vt:lpstr>
      <vt:lpstr>Generalization 실험 4  </vt:lpstr>
      <vt:lpstr>Generalization 실험 5  </vt:lpstr>
      <vt:lpstr>Generalization 실험 5  </vt:lpstr>
      <vt:lpstr>Generalization 실험 6  </vt:lpstr>
      <vt:lpstr>Generalization_MDP </vt:lpstr>
      <vt:lpstr>Generalization_MDP </vt:lpstr>
      <vt:lpstr>Generalization_MDP_ver2 </vt:lpstr>
      <vt:lpstr>Scalability1   </vt:lpstr>
      <vt:lpstr>Scalability2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213</cp:revision>
  <dcterms:created xsi:type="dcterms:W3CDTF">2020-07-08T01:56:17Z</dcterms:created>
  <dcterms:modified xsi:type="dcterms:W3CDTF">2020-08-10T08:08:45Z</dcterms:modified>
</cp:coreProperties>
</file>