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742" r:id="rId3"/>
    <p:sldId id="745" r:id="rId4"/>
    <p:sldId id="747" r:id="rId5"/>
    <p:sldId id="748" r:id="rId6"/>
    <p:sldId id="749" r:id="rId7"/>
    <p:sldId id="750" r:id="rId8"/>
    <p:sldId id="752" r:id="rId9"/>
    <p:sldId id="753" r:id="rId10"/>
    <p:sldId id="779" r:id="rId11"/>
    <p:sldId id="781" r:id="rId12"/>
    <p:sldId id="758" r:id="rId13"/>
    <p:sldId id="760" r:id="rId14"/>
    <p:sldId id="761" r:id="rId15"/>
    <p:sldId id="759" r:id="rId16"/>
    <p:sldId id="762" r:id="rId17"/>
    <p:sldId id="763" r:id="rId18"/>
    <p:sldId id="764" r:id="rId19"/>
    <p:sldId id="766" r:id="rId20"/>
    <p:sldId id="778" r:id="rId21"/>
    <p:sldId id="754" r:id="rId22"/>
    <p:sldId id="785" r:id="rId23"/>
    <p:sldId id="775" r:id="rId24"/>
    <p:sldId id="776" r:id="rId25"/>
    <p:sldId id="786" r:id="rId26"/>
    <p:sldId id="787" r:id="rId27"/>
    <p:sldId id="783" r:id="rId28"/>
    <p:sldId id="790" r:id="rId29"/>
    <p:sldId id="784" r:id="rId30"/>
    <p:sldId id="791" r:id="rId31"/>
    <p:sldId id="792" r:id="rId32"/>
    <p:sldId id="788" r:id="rId33"/>
    <p:sldId id="773" r:id="rId34"/>
    <p:sldId id="774" r:id="rId35"/>
    <p:sldId id="756" r:id="rId36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" initials="S" lastIdx="1" clrIdx="0">
    <p:extLst>
      <p:ext uri="{19B8F6BF-5375-455C-9EA6-DF929625EA0E}">
        <p15:presenceInfo xmlns:p15="http://schemas.microsoft.com/office/powerpoint/2012/main" userId="S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1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8" y="1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3B901715-3D7B-428B-8384-4092A176B88E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8" y="6457412"/>
            <a:ext cx="4302625" cy="34026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A7ED305D-286E-4720-B105-41B3B0F13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42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2" y="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300"/>
            </a:lvl1pPr>
          </a:lstStyle>
          <a:p>
            <a:fld id="{60BA251A-FC6C-4AD2-B979-CF895E41FE4D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2" y="6456612"/>
            <a:ext cx="4301543" cy="341064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300"/>
            </a:lvl1pPr>
          </a:lstStyle>
          <a:p>
            <a:fld id="{E38C8D1A-3873-4F9D-949C-982152523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1174"/>
            <a:ext cx="9144000" cy="1039195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658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5150"/>
            <a:ext cx="10515600" cy="4987210"/>
          </a:xfr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342905"/>
            <a:ext cx="2743200" cy="365125"/>
          </a:xfrm>
          <a:noFill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084882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838200" y="6252628"/>
            <a:ext cx="105156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7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DE21-F735-44C3-8A56-A2F19925A42D}" type="datetimeFigureOut">
              <a:rPr lang="ko-KR" altLang="en-US" smtClean="0"/>
              <a:t>2020-08-15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E6EA-4D15-4E09-A324-3F9473FCE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286" y="1942156"/>
            <a:ext cx="10572278" cy="1889257"/>
          </a:xfrm>
        </p:spPr>
        <p:txBody>
          <a:bodyPr anchor="ctr" anchorCtr="0">
            <a:noAutofit/>
          </a:bodyPr>
          <a:lstStyle/>
          <a:p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err="1" smtClean="0"/>
              <a:t>졸업심사</a:t>
            </a:r>
            <a:r>
              <a:rPr lang="ko-KR" altLang="en-US" sz="2800" dirty="0" smtClean="0"/>
              <a:t> 발표자료 초안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553" y="5954773"/>
            <a:ext cx="2479739" cy="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표준모델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스택 정보</a:t>
            </a: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M: 900 kg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400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Idling current density: 0.00001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배터리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OC_SIM_DB_Bat_nimh_6_240_panasonic_MY01_Prius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모터 </a:t>
            </a:r>
            <a:r>
              <a:rPr lang="ko-KR" altLang="en-US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정보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OC_SIM_DB_Mot_pm_95_145_X2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1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48867" y="1556913"/>
            <a:ext cx="1007054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셀 개수에 따른 학습의 유효성을 확인함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스택사이즈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실험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DDPG_200: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Cell number: 200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DDPG_300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300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DDPG_400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400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DDPG_500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500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DDPG_600</a:t>
            </a:r>
            <a:r>
              <a:rPr lang="en-US" altLang="ko-KR" sz="1600" b="1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Cell number: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600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Effective area: 200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1698" y="2977707"/>
            <a:ext cx="5711176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가장 학습에 유효한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도출함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모두 유효할 경우엔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가장 적은 수의 </a:t>
            </a:r>
            <a:r>
              <a:rPr lang="en-US" altLang="ko-KR" b="1" dirty="0" smtClean="0">
                <a:solidFill>
                  <a:srgbClr val="00B050"/>
                </a:solidFill>
              </a:rPr>
              <a:t>Cell Number</a:t>
            </a:r>
            <a:r>
              <a:rPr lang="ko-KR" altLang="en-US" b="1" dirty="0" smtClean="0">
                <a:solidFill>
                  <a:srgbClr val="00B050"/>
                </a:solidFill>
              </a:rPr>
              <a:t>를 선택함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Cell </a:t>
            </a:r>
            <a:r>
              <a:rPr lang="ko-KR" altLang="en-US" b="1" dirty="0" smtClean="0">
                <a:solidFill>
                  <a:schemeClr val="accent2"/>
                </a:solidFill>
              </a:rPr>
              <a:t>개수는 </a:t>
            </a:r>
            <a:r>
              <a:rPr lang="en-US" altLang="ko-KR" b="1" dirty="0" smtClean="0">
                <a:solidFill>
                  <a:schemeClr val="accent2"/>
                </a:solidFill>
              </a:rPr>
              <a:t>400</a:t>
            </a:r>
            <a:r>
              <a:rPr lang="ko-KR" altLang="en-US" b="1" dirty="0" smtClean="0">
                <a:solidFill>
                  <a:schemeClr val="accent2"/>
                </a:solidFill>
              </a:rPr>
              <a:t>로 선정 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accent2"/>
                </a:solidFill>
              </a:rPr>
              <a:t>차량 무게를 </a:t>
            </a:r>
            <a:r>
              <a:rPr lang="en-US" altLang="ko-KR" b="1" dirty="0" smtClean="0">
                <a:solidFill>
                  <a:schemeClr val="accent2"/>
                </a:solidFill>
              </a:rPr>
              <a:t>1200kg</a:t>
            </a:r>
            <a:r>
              <a:rPr lang="ko-KR" altLang="en-US" b="1" dirty="0" smtClean="0">
                <a:solidFill>
                  <a:schemeClr val="accent2"/>
                </a:solidFill>
              </a:rPr>
              <a:t>으로 올려서 다시 실험 필요함 </a:t>
            </a:r>
            <a:endParaRPr lang="en-US" altLang="ko-KR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So, we Reinforcement learning is so difficult !!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For example, instability of training </a:t>
            </a:r>
            <a:r>
              <a:rPr lang="en-US" altLang="ko-KR" sz="1600" dirty="0">
                <a:ea typeface="굴림" panose="020B0600000101010101" pitchFamily="50" charset="-127"/>
              </a:rPr>
              <a:t>occurs due to differences in scale of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513547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856652"/>
                <a:ext cx="5902037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627128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251576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223292"/>
                <a:ext cx="4838007" cy="369332"/>
              </a:xfrm>
              <a:prstGeom prst="rect">
                <a:avLst/>
              </a:prstGeom>
              <a:blipFill>
                <a:blip r:embed="rId7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𝑑𝑚𝑑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566397"/>
                <a:ext cx="5902037" cy="372410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accent2"/>
                    </a:solidFill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5336873"/>
                <a:ext cx="5902037" cy="375552"/>
              </a:xfrm>
              <a:prstGeom prst="rect">
                <a:avLst/>
              </a:prstGeom>
              <a:blipFill>
                <a:blip r:embed="rId9"/>
                <a:stretch>
                  <a:fillRect l="-310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</m:oMath>
                </a14:m>
                <a:r>
                  <a:rPr lang="en-US" altLang="ko-KR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2"/>
                    </a:solidFill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4961321"/>
                <a:ext cx="5902037" cy="37555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66372" y="1156803"/>
            <a:ext cx="4887267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 2)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다시하기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셀 개수 </a:t>
            </a:r>
            <a:r>
              <a:rPr lang="en-US" altLang="ko-KR" b="1" dirty="0">
                <a:solidFill>
                  <a:srgbClr val="00B050"/>
                </a:solidFill>
              </a:rPr>
              <a:t>4</a:t>
            </a:r>
            <a:r>
              <a:rPr lang="en-US" altLang="ko-KR" b="1" dirty="0" smtClean="0">
                <a:solidFill>
                  <a:srgbClr val="00B050"/>
                </a:solidFill>
              </a:rPr>
              <a:t>00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 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 (</a:t>
            </a:r>
            <a:r>
              <a:rPr lang="ko-KR" altLang="en-US" b="1" dirty="0" smtClean="0">
                <a:solidFill>
                  <a:srgbClr val="00B050"/>
                </a:solidFill>
              </a:rPr>
              <a:t>실행 완료</a:t>
            </a:r>
            <a:r>
              <a:rPr lang="en-US" altLang="ko-KR" b="1" dirty="0">
                <a:solidFill>
                  <a:srgbClr val="00B050"/>
                </a:solidFill>
              </a:rPr>
              <a:t>,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2475111"/>
            <a:ext cx="5156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40"/>
              <p:cNvSpPr txBox="1">
                <a:spLocks noChangeArrowheads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>
                    <a:ea typeface="굴림" panose="020B0600000101010101" pitchFamily="50" charset="-127"/>
                  </a:rPr>
                  <a:t>However, in order to guarantee scalability, it is necessary to use the normalized feature as a state.</a:t>
                </a: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Demanding power is normalized so that the mean is 0 and standard deviation is 1 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altLang="ko-KR" sz="1600" dirty="0" smtClean="0">
                  <a:ea typeface="굴림" panose="020B0600000101010101" pitchFamily="50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dirty="0" smtClean="0">
                    <a:ea typeface="굴림" panose="020B0600000101010101" pitchFamily="50" charset="-127"/>
                  </a:rPr>
                  <a:t>To calculate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 smtClean="0">
                    <a:ea typeface="굴림" panose="020B0600000101010101" pitchFamily="50" charset="-127"/>
                  </a:rPr>
                  <a:t> without trip information,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running mean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and </a:t>
                </a:r>
                <a:r>
                  <a:rPr lang="en-US" altLang="ko-KR" sz="1600" b="1" dirty="0" smtClean="0">
                    <a:ea typeface="굴림" panose="020B0600000101010101" pitchFamily="50" charset="-127"/>
                  </a:rPr>
                  <a:t>standard deviation </a:t>
                </a:r>
                <a:r>
                  <a:rPr lang="en-US" altLang="ko-KR" sz="1600" dirty="0" smtClean="0">
                    <a:ea typeface="굴림" panose="020B0600000101010101" pitchFamily="50" charset="-127"/>
                  </a:rPr>
                  <a:t>is derived from replay memory    </a:t>
                </a:r>
                <a:endParaRPr lang="en-US" altLang="ko-KR" sz="16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Text 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556853"/>
                <a:ext cx="10070544" cy="2800767"/>
              </a:xfrm>
              <a:prstGeom prst="rect">
                <a:avLst/>
              </a:prstGeom>
              <a:blipFill>
                <a:blip r:embed="rId2"/>
                <a:stretch>
                  <a:fillRect l="-242" t="-652" b="-17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𝒅𝒎𝒅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81" y="2559757"/>
                <a:ext cx="1968359" cy="51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𝒅𝒎𝒅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178" y="2472959"/>
                <a:ext cx="3217026" cy="338554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𝐚𝐯𝐞𝐫𝐚𝐠𝐞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53" y="2752589"/>
                <a:ext cx="4144953" cy="338554"/>
              </a:xfrm>
              <a:prstGeom prst="rect">
                <a:avLst/>
              </a:prstGeom>
              <a:blipFill>
                <a:blip r:embed="rId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𝐬𝐭𝐚𝐧𝐝𝐚𝐫𝐝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𝐝𝐞𝐯𝐢𝐚𝐭𝐢𝐨𝐧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𝐨𝐟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𝐝𝐞𝐦𝐚𝐧𝐝𝐢𝐧𝐠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𝐩𝐨𝐰𝐞𝐫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494" y="3077063"/>
                <a:ext cx="4981589" cy="338554"/>
              </a:xfrm>
              <a:prstGeom prst="rect">
                <a:avLst/>
              </a:prstGeom>
              <a:blipFill>
                <a:blip r:embed="rId6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07441" y="5091631"/>
            <a:ext cx="528689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(running mean</a:t>
            </a:r>
            <a:r>
              <a:rPr lang="ko-KR" altLang="en-US" b="1" dirty="0" smtClean="0">
                <a:solidFill>
                  <a:srgbClr val="FF0000"/>
                </a:solidFill>
              </a:rPr>
              <a:t>과</a:t>
            </a:r>
            <a:r>
              <a:rPr lang="en-US" altLang="ko-KR" b="1" dirty="0" smtClean="0">
                <a:solidFill>
                  <a:srgbClr val="FF0000"/>
                </a:solidFill>
              </a:rPr>
              <a:t> standard deviation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도출하고 학습이 이루어지는 과정에 대해 그리기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5" y="4230969"/>
                <a:ext cx="1158714" cy="494238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963" y="4100737"/>
                <a:ext cx="1858073" cy="728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12285865" y="563911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372735"/>
                <a:ext cx="4838007" cy="369332"/>
              </a:xfrm>
              <a:prstGeom prst="rect">
                <a:avLst/>
              </a:prstGeom>
              <a:blipFill>
                <a:blip r:embed="rId2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3933720"/>
                <a:ext cx="4838007" cy="369332"/>
              </a:xfrm>
              <a:prstGeom prst="rect">
                <a:avLst/>
              </a:prstGeom>
              <a:blipFill>
                <a:blip r:embed="rId3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9" y="4463667"/>
                <a:ext cx="4838007" cy="369332"/>
              </a:xfrm>
              <a:prstGeom prst="rect">
                <a:avLst/>
              </a:prstGeom>
              <a:blipFill>
                <a:blip r:embed="rId4"/>
                <a:stretch>
                  <a:fillRect l="-100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speed and stability for the 3 cases: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7040" y="151133"/>
            <a:ext cx="3428697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(DDQN3_ver2)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 smtClean="0">
                <a:solidFill>
                  <a:srgbClr val="00B050"/>
                </a:solidFill>
              </a:rPr>
              <a:t>200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다시 돌리기</a:t>
            </a:r>
            <a:r>
              <a:rPr lang="en-US" altLang="ko-KR" b="1" dirty="0" smtClean="0">
                <a:solidFill>
                  <a:srgbClr val="00B050"/>
                </a:solidFill>
              </a:rPr>
              <a:t>,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err="1" smtClean="0">
                <a:solidFill>
                  <a:srgbClr val="00B050"/>
                </a:solidFill>
              </a:rPr>
              <a:t>데스크탑</a:t>
            </a:r>
            <a:r>
              <a:rPr lang="en-US" altLang="ko-KR" b="1" dirty="0" smtClean="0">
                <a:solidFill>
                  <a:srgbClr val="00B050"/>
                </a:solidFill>
              </a:rPr>
              <a:t> 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52" y="2296816"/>
            <a:ext cx="6750392" cy="39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current density used as an action is a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continuous value</a:t>
            </a:r>
            <a:r>
              <a:rPr lang="en-US" altLang="ko-KR" sz="1600" dirty="0" smtClean="0">
                <a:ea typeface="굴림" panose="020B0600000101010101" pitchFamily="50" charset="-127"/>
              </a:rPr>
              <a:t>, not a discrete value.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In our </a:t>
            </a:r>
            <a:r>
              <a:rPr lang="en-US" altLang="ko-KR" sz="1600" dirty="0">
                <a:ea typeface="굴림" panose="020B0600000101010101" pitchFamily="50" charset="-127"/>
              </a:rPr>
              <a:t>problem </a:t>
            </a:r>
            <a:r>
              <a:rPr lang="en-US" altLang="ko-KR" sz="1600" dirty="0" smtClean="0">
                <a:ea typeface="굴림" panose="020B0600000101010101" pitchFamily="50" charset="-127"/>
              </a:rPr>
              <a:t>situation, </a:t>
            </a:r>
            <a:r>
              <a:rPr lang="en-US" altLang="ko-KR" sz="1600" dirty="0">
                <a:ea typeface="굴림" panose="020B0600000101010101" pitchFamily="50" charset="-127"/>
              </a:rPr>
              <a:t>continuous action</a:t>
            </a:r>
            <a:r>
              <a:rPr lang="en-US" altLang="ko-KR" sz="1600" dirty="0" smtClean="0"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ea typeface="굴림" panose="020B0600000101010101" pitchFamily="50" charset="-127"/>
              </a:rPr>
              <a:t>is more suitable </a:t>
            </a:r>
            <a:r>
              <a:rPr lang="en-US" altLang="ko-KR" sz="1600" dirty="0" smtClean="0">
                <a:ea typeface="굴림" panose="020B0600000101010101" pitchFamily="50" charset="-127"/>
              </a:rPr>
              <a:t>than discretized action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used an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Actor-Critic(AC) model</a:t>
            </a:r>
            <a:r>
              <a:rPr lang="en-US" altLang="ko-KR" sz="1600" dirty="0" smtClean="0">
                <a:ea typeface="굴림" panose="020B0600000101010101" pitchFamily="50" charset="-127"/>
              </a:rPr>
              <a:t> to derive continuous action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7441" y="3861347"/>
            <a:ext cx="528689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(Actor – Critic model </a:t>
            </a:r>
            <a:r>
              <a:rPr lang="ko-KR" altLang="en-US" b="1" dirty="0" smtClean="0">
                <a:solidFill>
                  <a:srgbClr val="FF0000"/>
                </a:solidFill>
              </a:rPr>
              <a:t>설명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6311071" y="2185973"/>
            <a:ext cx="490156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compare the learning process of the AC model and DQN model</a:t>
            </a:r>
          </a:p>
          <a:p>
            <a:pPr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AC model shows better learning process than DQN </a:t>
            </a:r>
            <a:r>
              <a:rPr lang="en-US" altLang="ko-KR" sz="1600" dirty="0" smtClean="0">
                <a:ea typeface="굴림" panose="020B0600000101010101" pitchFamily="50" charset="-127"/>
              </a:rPr>
              <a:t>model: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Fast learning speed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Stable convergence 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performance difference between the two models is thought to be caused by 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discretized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2850" y="4887502"/>
            <a:ext cx="4429700" cy="203132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DDPG_DDQN_comparison_revised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2" y="1828800"/>
            <a:ext cx="5789605" cy="40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Normalized feature is one of the most important factors in securing model </a:t>
            </a:r>
            <a:r>
              <a:rPr lang="en-US" altLang="ko-KR" sz="1600" dirty="0" smtClean="0">
                <a:ea typeface="굴림" panose="020B0600000101010101" pitchFamily="50" charset="-127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We </a:t>
            </a:r>
            <a:r>
              <a:rPr lang="en-US" altLang="ko-KR" sz="1600" dirty="0">
                <a:ea typeface="굴림" panose="020B0600000101010101" pitchFamily="50" charset="-127"/>
              </a:rPr>
              <a:t>used the batch normalization technique as a way to normalize </a:t>
            </a:r>
            <a:r>
              <a:rPr lang="en-US" altLang="ko-KR" sz="1600" dirty="0" smtClean="0">
                <a:ea typeface="굴림" panose="020B0600000101010101" pitchFamily="50" charset="-127"/>
              </a:rPr>
              <a:t>features</a:t>
            </a:r>
            <a:endParaRPr lang="en-US" altLang="ko-KR" sz="1600" dirty="0"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4480" y="3217025"/>
            <a:ext cx="48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2819" y="3217025"/>
            <a:ext cx="849613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그림 추가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(Batch normalization </a:t>
            </a:r>
            <a:r>
              <a:rPr lang="ko-KR" altLang="en-US" b="1" dirty="0" smtClean="0">
                <a:solidFill>
                  <a:srgbClr val="FF0000"/>
                </a:solidFill>
              </a:rPr>
              <a:t>이론 설명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및 </a:t>
            </a:r>
            <a:r>
              <a:rPr lang="en-US" altLang="ko-KR" b="1" dirty="0" smtClean="0">
                <a:solidFill>
                  <a:srgbClr val="FF0000"/>
                </a:solidFill>
              </a:rPr>
              <a:t>Batch-Norm</a:t>
            </a:r>
            <a:r>
              <a:rPr lang="ko-KR" altLang="en-US" b="1" dirty="0" smtClean="0">
                <a:solidFill>
                  <a:srgbClr val="FF0000"/>
                </a:solidFill>
              </a:rPr>
              <a:t>이 추가된 신경망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7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It was confirmed that batch normalization accelerates the learning speed and increases the stability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1"/>
                    </a:solidFill>
                  </a:rPr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3757931"/>
                <a:ext cx="4838007" cy="369332"/>
              </a:xfrm>
              <a:prstGeom prst="rect">
                <a:avLst/>
              </a:prstGeom>
              <a:blipFill>
                <a:blip r:embed="rId5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𝒏𝒐𝒓𝒎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318916"/>
                <a:ext cx="4838007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00B050"/>
                    </a:solidFill>
                  </a:rPr>
                  <a:t>Case 3: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𝒅𝒎𝒅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𝑺𝑶𝑪</m:t>
                    </m:r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ko-KR" altLang="en-US" b="1" dirty="0" smtClean="0">
                    <a:solidFill>
                      <a:schemeClr val="accent2"/>
                    </a:solidFill>
                  </a:rPr>
                  <a:t>  </a:t>
                </a:r>
                <a:r>
                  <a:rPr lang="en-US" altLang="ko-KR" b="1" dirty="0" smtClean="0">
                    <a:solidFill>
                      <a:schemeClr val="accent2"/>
                    </a:solidFill>
                  </a:rPr>
                  <a:t/>
                </a:r>
                <a:br>
                  <a:rPr lang="en-US" altLang="ko-KR" b="1" dirty="0" smtClean="0">
                    <a:solidFill>
                      <a:schemeClr val="accent2"/>
                    </a:solidFill>
                  </a:rPr>
                </a:br>
                <a:r>
                  <a:rPr lang="en-US" altLang="ko-KR" b="1" dirty="0" smtClean="0">
                    <a:solidFill>
                      <a:srgbClr val="00B050"/>
                    </a:solidFill>
                  </a:rPr>
                  <a:t>(Batch Normalization)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10" y="4848863"/>
                <a:ext cx="4838007" cy="646331"/>
              </a:xfrm>
              <a:prstGeom prst="rect">
                <a:avLst/>
              </a:prstGeom>
              <a:blipFill>
                <a:blip r:embed="rId7"/>
                <a:stretch>
                  <a:fillRect l="-1135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8000" y="2218572"/>
            <a:ext cx="5342832" cy="175432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DDPG_batchnorm_comparison_revised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셀 개수 </a:t>
            </a:r>
            <a:r>
              <a:rPr lang="en-US" altLang="ko-KR" b="1" dirty="0" smtClean="0">
                <a:solidFill>
                  <a:srgbClr val="00B050"/>
                </a:solidFill>
              </a:rPr>
              <a:t>400 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대면적 </a:t>
            </a:r>
            <a:r>
              <a:rPr lang="en-US" altLang="ko-KR" b="1" dirty="0">
                <a:solidFill>
                  <a:srgbClr val="00B050"/>
                </a:solidFill>
              </a:rPr>
              <a:t>200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rgbClr val="00B050"/>
                </a:solidFill>
              </a:rPr>
              <a:t>차중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1200 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 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1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249" y="2028884"/>
            <a:ext cx="5537956" cy="38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Reference model was developed from extensive experiments: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Critic learning rate :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Actor learning rate 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등등</a:t>
            </a:r>
            <a:r>
              <a:rPr lang="en-US" altLang="ko-KR" sz="1600" dirty="0" smtClean="0">
                <a:ea typeface="굴림" panose="020B0600000101010101" pitchFamily="50" charset="-127"/>
              </a:rPr>
              <a:t>..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0608" y="3691178"/>
            <a:ext cx="304072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Actor</a:t>
            </a:r>
            <a:r>
              <a:rPr lang="ko-KR" altLang="en-US" b="1" dirty="0" smtClean="0">
                <a:solidFill>
                  <a:srgbClr val="FF0000"/>
                </a:solidFill>
              </a:rPr>
              <a:t>와 </a:t>
            </a:r>
            <a:r>
              <a:rPr lang="en-US" altLang="ko-KR" b="1" dirty="0" smtClean="0">
                <a:solidFill>
                  <a:srgbClr val="FF0000"/>
                </a:solidFill>
              </a:rPr>
              <a:t>Critic</a:t>
            </a:r>
            <a:r>
              <a:rPr lang="ko-KR" altLang="en-US" b="1" dirty="0" smtClean="0">
                <a:solidFill>
                  <a:srgbClr val="FF0000"/>
                </a:solidFill>
              </a:rPr>
              <a:t>의 네트워크 구조도 그림 추가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 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5836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Hybrid Electric Vehicle &amp; Fuel Cell Vehicle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25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하이브리드차량에 대한 개괄적인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차량에 대한 소개와 장점 부각</a:t>
            </a: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연구는 연료전지 </a:t>
            </a:r>
            <a:r>
              <a:rPr lang="ko-KR" altLang="en-US" sz="1600" b="1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b="1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에너지 관리 전략 개발을 주제로 함을 밝힘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marL="1085850" lvl="1" indent="-342900">
              <a:buFont typeface="Wingdings" panose="05000000000000000000" pitchFamily="2" charset="2"/>
              <a:buChar char="ü"/>
              <a:defRPr/>
            </a:pPr>
            <a:endParaRPr lang="en-US" altLang="ko-KR" dirty="0"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en-US" altLang="ko-KR" dirty="0">
                <a:ea typeface="굴림" panose="020B0600000101010101" pitchFamily="50" charset="-127"/>
              </a:rPr>
              <a:t/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b="1" dirty="0">
                <a:ea typeface="굴림" panose="020B0600000101010101" pitchFamily="50" charset="-127"/>
              </a:rPr>
              <a:t/>
            </a:r>
            <a:br>
              <a:rPr lang="en-US" altLang="ko-KR" b="1" dirty="0">
                <a:ea typeface="굴림" panose="020B0600000101010101" pitchFamily="50" charset="-127"/>
              </a:rPr>
            </a:b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eaLnBrk="1" hangingPunct="1">
              <a:defRPr/>
            </a:pPr>
            <a:endParaRPr lang="en-US" altLang="ko-KR" b="1" dirty="0">
              <a:ea typeface="굴림" panose="020B0600000101010101" pitchFamily="50" charset="-127"/>
            </a:endParaRPr>
          </a:p>
          <a:p>
            <a:pPr lvl="2" indent="0">
              <a:defRPr/>
            </a:pPr>
            <a:r>
              <a:rPr lang="en-US" altLang="ko-KR" b="1" dirty="0">
                <a:ea typeface="굴림" panose="020B0600000101010101" pitchFamily="50" charset="-127"/>
              </a:rPr>
              <a:t>   </a:t>
            </a:r>
            <a:r>
              <a:rPr lang="en-US" altLang="ko-KR" sz="2000" b="1" dirty="0">
                <a:ea typeface="굴림" panose="020B0600000101010101" pitchFamily="50" charset="-127"/>
              </a:rPr>
              <a:t/>
            </a:r>
            <a:br>
              <a:rPr lang="en-US" altLang="ko-KR" sz="2000" b="1" dirty="0">
                <a:ea typeface="굴림" panose="020B0600000101010101" pitchFamily="50" charset="-127"/>
              </a:rPr>
            </a:br>
            <a:endParaRPr lang="en-US" altLang="ko-KR" sz="20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24" y="2989068"/>
            <a:ext cx="7572776" cy="324547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2000" b="1" dirty="0" smtClean="0">
                <a:ea typeface="굴림" panose="020B0600000101010101" pitchFamily="50" charset="-127"/>
              </a:rPr>
              <a:t>학습의 안정도 개선을 위한 연구진행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학습이 잘 이루어짐을 강조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5108" y="1556853"/>
            <a:ext cx="5342832" cy="147732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추가 실험 추가 </a:t>
            </a:r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8/14</a:t>
            </a:r>
            <a:r>
              <a:rPr lang="ko-KR" altLang="en-US" b="1" dirty="0" smtClean="0">
                <a:solidFill>
                  <a:srgbClr val="00B050"/>
                </a:solidFill>
              </a:rPr>
              <a:t>일 완성 예정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발표자료에 사용할 지 여부 불투명 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" y="2989069"/>
            <a:ext cx="4327300" cy="32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most important factor of 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is to have </a:t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en-US" altLang="ko-KR" sz="1600" b="1" dirty="0" smtClean="0">
                <a:ea typeface="굴림" panose="020B0600000101010101" pitchFamily="50" charset="-127"/>
              </a:rPr>
              <a:t>generalization performance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The </a:t>
            </a:r>
            <a:r>
              <a:rPr lang="en-US" altLang="ko-KR" sz="1600" dirty="0" smtClean="0">
                <a:ea typeface="굴림" panose="020B0600000101010101" pitchFamily="50" charset="-127"/>
              </a:rPr>
              <a:t>trained </a:t>
            </a:r>
            <a:r>
              <a:rPr lang="en-US" altLang="ko-KR" sz="1600" dirty="0">
                <a:ea typeface="굴림" panose="020B0600000101010101" pitchFamily="50" charset="-127"/>
              </a:rPr>
              <a:t>agent must perform effective energy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management not </a:t>
            </a:r>
            <a:r>
              <a:rPr lang="en-US" altLang="ko-KR" sz="1600" dirty="0">
                <a:ea typeface="굴림" panose="020B0600000101010101" pitchFamily="50" charset="-127"/>
              </a:rPr>
              <a:t>only on the </a:t>
            </a:r>
            <a:r>
              <a:rPr lang="en-US" altLang="ko-KR" sz="1600" dirty="0" smtClean="0">
                <a:ea typeface="굴림" panose="020B0600000101010101" pitchFamily="50" charset="-127"/>
              </a:rPr>
              <a:t>cycles used training process </a:t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but </a:t>
            </a:r>
            <a:r>
              <a:rPr lang="en-US" altLang="ko-KR" sz="1600" dirty="0">
                <a:ea typeface="굴림" panose="020B0600000101010101" pitchFamily="50" charset="-127"/>
              </a:rPr>
              <a:t>also on </a:t>
            </a:r>
            <a:r>
              <a:rPr lang="en-US" altLang="ko-KR" sz="1600" dirty="0" smtClean="0">
                <a:ea typeface="굴림" panose="020B0600000101010101" pitchFamily="50" charset="-127"/>
              </a:rPr>
              <a:t>the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cycles which are not used training process</a:t>
            </a:r>
            <a:r>
              <a:rPr lang="en-US" altLang="ko-KR" sz="1600" dirty="0" smtClean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ea typeface="굴림" panose="020B0600000101010101" pitchFamily="50" charset="-127"/>
              </a:rPr>
              <a:t>We verified the generalization performance of the agent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en-US" altLang="ko-KR" sz="1600" dirty="0" smtClean="0">
                <a:ea typeface="굴림" panose="020B0600000101010101" pitchFamily="50" charset="-127"/>
              </a:rPr>
              <a:t>using </a:t>
            </a:r>
            <a:r>
              <a:rPr lang="en-US" altLang="ko-KR" sz="1600" dirty="0">
                <a:ea typeface="굴림" panose="020B0600000101010101" pitchFamily="50" charset="-127"/>
              </a:rPr>
              <a:t>unused cycles of </a:t>
            </a:r>
            <a:r>
              <a:rPr lang="en-US" altLang="ko-KR" sz="1600" dirty="0" smtClean="0">
                <a:ea typeface="굴림" panose="020B0600000101010101" pitchFamily="50" charset="-127"/>
              </a:rPr>
              <a:t>learning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3038" y="4891146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992" y="3269867"/>
            <a:ext cx="2958694" cy="29586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990" y="1129808"/>
            <a:ext cx="3025978" cy="2017319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625370" y="4624472"/>
            <a:ext cx="4823903" cy="1021144"/>
            <a:chOff x="2132535" y="3663902"/>
            <a:chExt cx="4823903" cy="1021144"/>
          </a:xfrm>
        </p:grpSpPr>
        <p:cxnSp>
          <p:nvCxnSpPr>
            <p:cNvPr id="26" name="직선 화살표 연결선 25"/>
            <p:cNvCxnSpPr/>
            <p:nvPr/>
          </p:nvCxnSpPr>
          <p:spPr>
            <a:xfrm>
              <a:off x="3874571" y="4327915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10800000">
              <a:off x="3203374" y="4023310"/>
              <a:ext cx="372534" cy="357131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32535" y="3663902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5cycle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60838" y="4234114"/>
              <a:ext cx="2895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2060"/>
                  </a:solidFill>
                </a:rPr>
                <a:t>1cycle is superior </a:t>
              </a:r>
              <a:endParaRPr lang="ko-KR" altLang="en-US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학습 사이클 개수에 따른 일반화 성능을 실험함</a:t>
            </a:r>
            <a:r>
              <a:rPr lang="en-US" altLang="ko-KR" sz="1600" dirty="0" smtClean="0"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1 cycle  </a:t>
            </a:r>
            <a:r>
              <a:rPr lang="en-US" altLang="ko-KR" sz="1600" b="1" dirty="0" smtClean="0">
                <a:ea typeface="굴림" panose="020B0600000101010101" pitchFamily="50" charset="-127"/>
              </a:rPr>
              <a:t>vs</a:t>
            </a:r>
            <a:r>
              <a:rPr lang="en-US" altLang="ko-KR" sz="1600" dirty="0" smtClean="0">
                <a:ea typeface="굴림" panose="020B0600000101010101" pitchFamily="50" charset="-127"/>
              </a:rPr>
              <a:t>  5 cycles   </a:t>
            </a:r>
          </a:p>
          <a:p>
            <a:pPr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우리는 학습의 활용되지 않은 </a:t>
            </a:r>
            <a:r>
              <a:rPr lang="en-US" altLang="ko-KR" sz="1600" dirty="0" smtClean="0">
                <a:ea typeface="굴림" panose="020B0600000101010101" pitchFamily="50" charset="-127"/>
              </a:rPr>
              <a:t>19</a:t>
            </a:r>
            <a:r>
              <a:rPr lang="ko-KR" altLang="en-US" sz="1600" dirty="0" smtClean="0">
                <a:ea typeface="굴림" panose="020B0600000101010101" pitchFamily="50" charset="-127"/>
              </a:rPr>
              <a:t>가지 표준사이클을 통해 </a:t>
            </a:r>
            <a:r>
              <a:rPr lang="en-US" altLang="ko-KR" sz="1600" dirty="0">
                <a:ea typeface="굴림" panose="020B0600000101010101" pitchFamily="50" charset="-127"/>
              </a:rPr>
              <a:t/>
            </a:r>
            <a:br>
              <a:rPr lang="en-US" altLang="ko-KR" sz="1600" dirty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두 가지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의 일반화 성능을 비교함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역시 </a:t>
            </a:r>
            <a:r>
              <a:rPr lang="en-US" altLang="ko-KR" sz="1600" dirty="0" smtClean="0"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ea typeface="굴림" panose="020B0600000101010101" pitchFamily="50" charset="-127"/>
              </a:rPr>
              <a:t>는 학습사이클이 다양하고 다양한 경험을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할수록 우수한 일반화 성능을 보임을 확인함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106739" y="4122907"/>
            <a:ext cx="4605981" cy="2032681"/>
            <a:chOff x="6942552" y="3772437"/>
            <a:chExt cx="4952209" cy="226987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3773812"/>
              <a:ext cx="1690002" cy="112666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2695" y="3772437"/>
              <a:ext cx="1692066" cy="1128044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3775661"/>
              <a:ext cx="1690002" cy="1126669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489" y="4915646"/>
              <a:ext cx="1690002" cy="112666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552" y="4915646"/>
              <a:ext cx="1690002" cy="112666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188155" y="3440044"/>
            <a:ext cx="7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VS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5518" y="3760304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5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408" y="3085201"/>
            <a:ext cx="377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Agent trained with 1 cycles 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07200" y="3758809"/>
            <a:ext cx="5087561" cy="2447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7199" y="1147223"/>
            <a:ext cx="5087561" cy="2372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84916" y="6367961"/>
            <a:ext cx="5342832" cy="64633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일반화에 대한 중요성 및 개념 설명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generalization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and 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모델의 </a:t>
            </a:r>
            <a:r>
              <a:rPr lang="en-US" altLang="ko-KR" sz="1600" dirty="0" smtClean="0">
                <a:ea typeface="굴림" panose="020B0600000101010101" pitchFamily="50" charset="-127"/>
              </a:rPr>
              <a:t>Generalized power</a:t>
            </a:r>
            <a:r>
              <a:rPr lang="ko-KR" altLang="en-US" sz="1600" dirty="0" smtClean="0">
                <a:ea typeface="굴림" panose="020B0600000101010101" pitchFamily="50" charset="-127"/>
              </a:rPr>
              <a:t>를 극대화하기 위해서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의 통계적 성질을 기반으로 </a:t>
            </a:r>
            <a:r>
              <a:rPr lang="en-US" altLang="ko-KR" sz="1600" dirty="0" smtClean="0">
                <a:ea typeface="굴림" panose="020B0600000101010101" pitchFamily="50" charset="-127"/>
              </a:rPr>
              <a:t>MDP driver model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en-US" altLang="ko-KR" sz="1600" dirty="0" smtClean="0"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ea typeface="굴림" panose="020B0600000101010101" pitchFamily="50" charset="-127"/>
              </a:rPr>
            </a:br>
            <a:r>
              <a:rPr lang="ko-KR" altLang="en-US" sz="1600" dirty="0" smtClean="0">
                <a:ea typeface="굴림" panose="020B0600000101010101" pitchFamily="50" charset="-127"/>
              </a:rPr>
              <a:t>개발하여 수많은 가상의 </a:t>
            </a:r>
            <a:r>
              <a:rPr lang="en-US" altLang="ko-KR" sz="1600" dirty="0" smtClean="0"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ea typeface="굴림" panose="020B0600000101010101" pitchFamily="50" charset="-127"/>
              </a:rPr>
              <a:t>을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만듬</a:t>
            </a:r>
            <a:r>
              <a:rPr lang="ko-KR" altLang="en-US" sz="1600" dirty="0" smtClean="0"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ea typeface="굴림" panose="020B0600000101010101" pitchFamily="50" charset="-127"/>
              </a:rPr>
              <a:t>이러한 방식은 일종의 </a:t>
            </a:r>
            <a:r>
              <a:rPr lang="en-US" altLang="ko-KR" sz="1600" dirty="0" smtClean="0">
                <a:ea typeface="굴림" panose="020B0600000101010101" pitchFamily="50" charset="-127"/>
              </a:rPr>
              <a:t>data augmentation </a:t>
            </a:r>
            <a:r>
              <a:rPr lang="ko-KR" altLang="en-US" sz="1600" dirty="0" smtClean="0">
                <a:ea typeface="굴림" panose="020B0600000101010101" pitchFamily="50" charset="-127"/>
              </a:rPr>
              <a:t>방식으로 간주할 수 있음</a:t>
            </a:r>
            <a:endParaRPr lang="en-US" altLang="ko-KR" sz="1600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Data Augmentation</a:t>
            </a:r>
            <a:r>
              <a:rPr lang="ko-KR" altLang="en-US" sz="1600" dirty="0" smtClean="0">
                <a:ea typeface="굴림" panose="020B0600000101010101" pitchFamily="50" charset="-127"/>
              </a:rPr>
              <a:t>은 이미지 인식 모델에 적용되어 모델의 일반화 성능을 크게 </a:t>
            </a:r>
            <a:r>
              <a:rPr lang="ko-KR" altLang="en-US" sz="1600" dirty="0" err="1" smtClean="0">
                <a:ea typeface="굴림" panose="020B0600000101010101" pitchFamily="50" charset="-127"/>
              </a:rPr>
              <a:t>증가시킨바</a:t>
            </a:r>
            <a:r>
              <a:rPr lang="ko-KR" altLang="en-US" sz="1600" dirty="0" smtClean="0">
                <a:ea typeface="굴림" panose="020B0600000101010101" pitchFamily="50" charset="-127"/>
              </a:rPr>
              <a:t> 있음</a:t>
            </a: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7527" y="3834143"/>
            <a:ext cx="823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분야의 </a:t>
            </a:r>
            <a:r>
              <a:rPr lang="en-US" altLang="ko-KR" dirty="0" smtClean="0">
                <a:solidFill>
                  <a:srgbClr val="FF0000"/>
                </a:solidFill>
              </a:rPr>
              <a:t>Data augmentation </a:t>
            </a:r>
            <a:r>
              <a:rPr lang="ko-KR" altLang="en-US" dirty="0" smtClean="0">
                <a:solidFill>
                  <a:srgbClr val="FF0000"/>
                </a:solidFill>
              </a:rPr>
              <a:t>기술 요약 정리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95" y="2228502"/>
            <a:ext cx="7895705" cy="394785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이론적 정리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(Transition matrix)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등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8463" y="1876242"/>
            <a:ext cx="287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Driver model</a:t>
            </a:r>
            <a:r>
              <a:rPr lang="ko-KR" altLang="en-US" dirty="0" smtClean="0">
                <a:solidFill>
                  <a:srgbClr val="FF0000"/>
                </a:solidFill>
              </a:rPr>
              <a:t>을 통해 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만들어진 </a:t>
            </a:r>
            <a:r>
              <a:rPr lang="en-US" altLang="ko-KR" dirty="0" smtClean="0">
                <a:solidFill>
                  <a:srgbClr val="FF0000"/>
                </a:solidFill>
              </a:rPr>
              <a:t>cycle </a:t>
            </a:r>
            <a:r>
              <a:rPr lang="ko-KR" altLang="en-US" dirty="0" smtClean="0">
                <a:solidFill>
                  <a:srgbClr val="FF0000"/>
                </a:solidFill>
              </a:rPr>
              <a:t>그림 소개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44" y="2389477"/>
            <a:ext cx="7552267" cy="323668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학습에 따른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test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trajectory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fuel consumption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확인해 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학습된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테스트 사이클에 대해서도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최대화 하는 방식의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동력분배를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수행하고 있음을 확인함 </a:t>
            </a:r>
            <a:endParaRPr lang="en-US" altLang="ko-KR" sz="1600" b="1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4584" y="5802869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(visualization training)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47295"/>
            <a:ext cx="4428068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" y="2028884"/>
            <a:ext cx="6919981" cy="20759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" y="4056096"/>
            <a:ext cx="6919981" cy="207599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Generalized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MDP driver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모델의 다양한 사이클을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sustain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능력에 대한 일반화 능력을 검증함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1904" y="380150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MDP </a:t>
            </a:r>
            <a:r>
              <a:rPr lang="ko-KR" altLang="en-US" b="1" dirty="0" smtClean="0">
                <a:solidFill>
                  <a:srgbClr val="00B050"/>
                </a:solidFill>
              </a:rPr>
              <a:t>모델에 대한 </a:t>
            </a:r>
            <a:r>
              <a:rPr lang="en-US" altLang="ko-KR" b="1" dirty="0" smtClean="0">
                <a:solidFill>
                  <a:srgbClr val="00B050"/>
                </a:solidFill>
              </a:rPr>
              <a:t>100</a:t>
            </a:r>
            <a:r>
              <a:rPr lang="ko-KR" altLang="en-US" b="1" dirty="0" smtClean="0">
                <a:solidFill>
                  <a:srgbClr val="00B050"/>
                </a:solidFill>
              </a:rPr>
              <a:t>번의 실험결과 첨부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실행 중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714" y="1900497"/>
            <a:ext cx="3628396" cy="435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27415" y="4621303"/>
                <a:ext cx="2009414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𝑺𝑶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altLang="ko-KR" b="1" i="1" dirty="0" smtClean="0"/>
              </a:p>
              <a:p>
                <a:pPr algn="ctr"/>
                <a:endParaRPr lang="en-US" altLang="ko-KR" b="0" dirty="0" smtClean="0"/>
              </a:p>
              <a:p>
                <a:pPr algn="ctr"/>
                <a:r>
                  <a:rPr lang="en-US" altLang="ko-KR" b="1" i="1" dirty="0" smtClean="0"/>
                  <a:t>0.597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415" y="4621303"/>
                <a:ext cx="2009414" cy="945580"/>
              </a:xfrm>
              <a:prstGeom prst="rect">
                <a:avLst/>
              </a:prstGeom>
              <a:blipFill>
                <a:blip r:embed="rId9"/>
                <a:stretch>
                  <a:fillRect l="-3636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1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23" y="3747998"/>
            <a:ext cx="4144246" cy="24865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93" y="1484932"/>
            <a:ext cx="6358503" cy="23844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5" y="4877762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 smtClean="0">
                <a:solidFill>
                  <a:srgbClr val="00B050"/>
                </a:solidFill>
              </a:rPr>
              <a:t>model_validation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test_model_with_ECMS</a:t>
            </a:r>
            <a:r>
              <a:rPr lang="en-US" altLang="ko-KR" b="1" dirty="0" smtClean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All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</a:rPr>
              <a:t>cycles model 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293038"/>
                  </p:ext>
                </p:extLst>
              </p:nvPr>
            </p:nvGraphicFramePr>
            <p:xfrm>
              <a:off x="9151954" y="4054476"/>
              <a:ext cx="3229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313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14566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12966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38.53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Equivalent</a:t>
                          </a:r>
                          <a:r>
                            <a:rPr lang="en-US" altLang="ko-KR" sz="1400" b="1" i="0" baseline="0" dirty="0" smtClean="0"/>
                            <a:t> FC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400" b="1" i="0" dirty="0" smtClean="0"/>
                            <a:t>FC [%]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293038"/>
                  </p:ext>
                </p:extLst>
              </p:nvPr>
            </p:nvGraphicFramePr>
            <p:xfrm>
              <a:off x="9151954" y="4054476"/>
              <a:ext cx="3229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313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14566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712966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Final</a:t>
                          </a:r>
                          <a:r>
                            <a:rPr lang="en-US" altLang="ko-KR" sz="1400" b="1" i="0" baseline="0" dirty="0" smtClean="0"/>
                            <a:t> </a:t>
                          </a:r>
                          <a:r>
                            <a:rPr lang="en-US" altLang="ko-KR" sz="1400" b="1" i="0" dirty="0" smtClean="0"/>
                            <a:t>SOC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FC </a:t>
                          </a:r>
                          <a:r>
                            <a:rPr lang="en-US" altLang="ko-KR" sz="1400" b="1" i="0" baseline="0" dirty="0" smtClean="0"/>
                            <a:t>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38.53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i="0" dirty="0" smtClean="0"/>
                            <a:t>Equivalent</a:t>
                          </a:r>
                          <a:r>
                            <a:rPr lang="en-US" altLang="ko-KR" sz="1400" b="1" i="0" baseline="0" dirty="0" smtClean="0"/>
                            <a:t> FC [g]</a:t>
                          </a:r>
                          <a:endParaRPr lang="ko-KR" altLang="en-US" sz="1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7" t="-407843" r="-91071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4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37" y="3779890"/>
            <a:ext cx="3712093" cy="24330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93" y="1484932"/>
            <a:ext cx="6358503" cy="238443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Reference model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설명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(PMP, ECMS)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Driving cycle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완벽히 조정된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global optimum solution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준하는 결과를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나타냄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Shooting method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constraint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조건을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만족하도록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도출하여 해당 사이클에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최소화하도록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act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on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취하는 경우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최적에 가까운 결과를 도출할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대해 결코 떨어지는 성능을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보이지 않음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505" y="4877762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MDP </a:t>
            </a:r>
            <a:r>
              <a:rPr lang="ko-KR" altLang="en-US" b="1" dirty="0" smtClean="0">
                <a:solidFill>
                  <a:schemeClr val="accent2"/>
                </a:solidFill>
              </a:rPr>
              <a:t>모델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872248"/>
                  </p:ext>
                </p:extLst>
              </p:nvPr>
            </p:nvGraphicFramePr>
            <p:xfrm>
              <a:off x="9143946" y="4148348"/>
              <a:ext cx="2954923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032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8261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52279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40.01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872248"/>
                  </p:ext>
                </p:extLst>
              </p:nvPr>
            </p:nvGraphicFramePr>
            <p:xfrm>
              <a:off x="9143946" y="4148348"/>
              <a:ext cx="2954923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0032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882612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52279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0.601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0.596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40.01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38.39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27" t="-405882" r="-109402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18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72" y="1764031"/>
            <a:ext cx="3193143" cy="447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" y="1764031"/>
            <a:ext cx="3193224" cy="4470514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Generalized and scalable 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미래주행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정보가 필요하므로 일반화 된 동력분배전략을 도출하기 어려움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590" y="300263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주행사이클에서의 </a:t>
            </a:r>
            <a:r>
              <a:rPr lang="en-US" altLang="ko-KR" b="1" dirty="0" smtClean="0">
                <a:solidFill>
                  <a:srgbClr val="00B050"/>
                </a:solidFill>
              </a:rPr>
              <a:t>DDPG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00B050"/>
                </a:solidFill>
              </a:rPr>
              <a:t>PMP</a:t>
            </a:r>
            <a:r>
              <a:rPr lang="ko-KR" altLang="en-US" b="1" dirty="0" smtClean="0">
                <a:solidFill>
                  <a:srgbClr val="00B050"/>
                </a:solidFill>
              </a:rPr>
              <a:t>의 비교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en-US" altLang="ko-KR" b="1" dirty="0" err="1">
                <a:solidFill>
                  <a:srgbClr val="00B050"/>
                </a:solidFill>
              </a:rPr>
              <a:t>model_validation</a:t>
            </a:r>
            <a:r>
              <a:rPr lang="en-US" altLang="ko-KR" b="1" dirty="0">
                <a:solidFill>
                  <a:srgbClr val="00B050"/>
                </a:solidFill>
              </a:rPr>
              <a:t>/</a:t>
            </a:r>
            <a:r>
              <a:rPr lang="en-US" altLang="ko-KR" b="1" dirty="0" err="1">
                <a:solidFill>
                  <a:srgbClr val="00B050"/>
                </a:solidFill>
              </a:rPr>
              <a:t>test_model_with_ECMS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accent2"/>
                </a:solidFill>
              </a:rPr>
              <a:t>MDP </a:t>
            </a:r>
            <a:r>
              <a:rPr lang="ko-KR" altLang="en-US" b="1" dirty="0" smtClean="0">
                <a:solidFill>
                  <a:schemeClr val="accent2"/>
                </a:solidFill>
              </a:rPr>
              <a:t>모델 </a:t>
            </a:r>
            <a:r>
              <a:rPr lang="en-US" altLang="ko-KR" b="1" dirty="0" smtClean="0">
                <a:solidFill>
                  <a:schemeClr val="accent2"/>
                </a:solidFill>
              </a:rPr>
              <a:t>(all cycle</a:t>
            </a:r>
            <a:r>
              <a:rPr lang="ko-KR" altLang="en-US" b="1" dirty="0" smtClean="0">
                <a:solidFill>
                  <a:schemeClr val="accent2"/>
                </a:solidFill>
              </a:rPr>
              <a:t>은 삭제됨</a:t>
            </a:r>
            <a:r>
              <a:rPr lang="en-US" altLang="ko-KR" b="1" dirty="0" smtClean="0">
                <a:solidFill>
                  <a:schemeClr val="accent2"/>
                </a:solidFill>
              </a:rPr>
              <a:t>..)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106923"/>
                  </p:ext>
                </p:extLst>
              </p:nvPr>
            </p:nvGraphicFramePr>
            <p:xfrm>
              <a:off x="2987784" y="4145775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0.601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46.77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40.43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106923"/>
                  </p:ext>
                </p:extLst>
              </p:nvPr>
            </p:nvGraphicFramePr>
            <p:xfrm>
              <a:off x="2987784" y="4145775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0.601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46.77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40.43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2" t="-407843" r="-91165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191311"/>
                  </p:ext>
                </p:extLst>
              </p:nvPr>
            </p:nvGraphicFramePr>
            <p:xfrm>
              <a:off x="9112581" y="4145718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0.606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0.461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55.81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1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ko-KR" sz="1200" b="1" i="0" dirty="0" smtClean="0"/>
                            <a:t>FC [%]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191311"/>
                  </p:ext>
                </p:extLst>
              </p:nvPr>
            </p:nvGraphicFramePr>
            <p:xfrm>
              <a:off x="9112581" y="4145718"/>
              <a:ext cx="2872845" cy="1561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154">
                      <a:extLst>
                        <a:ext uri="{9D8B030D-6E8A-4147-A177-3AD203B41FA5}">
                          <a16:colId xmlns:a16="http://schemas.microsoft.com/office/drawing/2014/main" val="3726243108"/>
                        </a:ext>
                      </a:extLst>
                    </a:gridCol>
                    <a:gridCol w="724530">
                      <a:extLst>
                        <a:ext uri="{9D8B030D-6E8A-4147-A177-3AD203B41FA5}">
                          <a16:colId xmlns:a16="http://schemas.microsoft.com/office/drawing/2014/main" val="472462486"/>
                        </a:ext>
                      </a:extLst>
                    </a:gridCol>
                    <a:gridCol w="634161">
                      <a:extLst>
                        <a:ext uri="{9D8B030D-6E8A-4147-A177-3AD203B41FA5}">
                          <a16:colId xmlns:a16="http://schemas.microsoft.com/office/drawing/2014/main" val="4076666659"/>
                        </a:ext>
                      </a:extLst>
                    </a:gridCol>
                  </a:tblGrid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DDPG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PMP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5415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Final</a:t>
                          </a:r>
                          <a:r>
                            <a:rPr lang="en-US" altLang="ko-KR" sz="1200" b="1" i="0" baseline="0" dirty="0" smtClean="0"/>
                            <a:t> </a:t>
                          </a:r>
                          <a:r>
                            <a:rPr lang="en-US" altLang="ko-KR" sz="1200" b="1" i="0" dirty="0" smtClean="0"/>
                            <a:t>SOC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>
                              <a:solidFill>
                                <a:schemeClr val="accent2"/>
                              </a:solidFill>
                            </a:rPr>
                            <a:t>0.606</a:t>
                          </a:r>
                          <a:endParaRPr lang="ko-KR" altLang="en-US" sz="14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0.461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661599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FC </a:t>
                          </a:r>
                          <a:r>
                            <a:rPr lang="en-US" altLang="ko-KR" sz="1200" b="1" i="0" baseline="0" dirty="0" smtClean="0"/>
                            <a:t>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55.81 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43.50</a:t>
                          </a: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9154260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i="0" dirty="0" smtClean="0"/>
                            <a:t>Equivalent</a:t>
                          </a:r>
                          <a:r>
                            <a:rPr lang="en-US" altLang="ko-KR" sz="1200" b="1" i="0" baseline="0" dirty="0" smtClean="0"/>
                            <a:t> FC [g]</a:t>
                          </a:r>
                          <a:endParaRPr lang="ko-KR" altLang="en-US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242488"/>
                      </a:ext>
                    </a:extLst>
                  </a:tr>
                  <a:tr h="3123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02" t="-407843" r="-91566" b="-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15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Introduction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200" y="1156803"/>
            <a:ext cx="74196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Flow of Research for Power Management Strategy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key of power management strategy is efficiency and </a:t>
            </a:r>
            <a:r>
              <a:rPr lang="en-US" altLang="ko-KR" sz="1600" b="1" dirty="0"/>
              <a:t>applicability</a:t>
            </a: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ea typeface="굴림" panose="020B0600000101010101" pitchFamily="50" charset="-127"/>
              </a:rPr>
              <a:t>The methodology of study can be divided by the need for future driving information  </a:t>
            </a: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59136"/>
              </p:ext>
            </p:extLst>
          </p:nvPr>
        </p:nvGraphicFramePr>
        <p:xfrm>
          <a:off x="5973683" y="2947837"/>
          <a:ext cx="570793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397075829"/>
                    </a:ext>
                  </a:extLst>
                </a:gridCol>
                <a:gridCol w="1923359">
                  <a:extLst>
                    <a:ext uri="{9D8B030D-6E8A-4147-A177-3AD203B41FA5}">
                      <a16:colId xmlns:a16="http://schemas.microsoft.com/office/drawing/2014/main" val="1129212104"/>
                    </a:ext>
                  </a:extLst>
                </a:gridCol>
                <a:gridCol w="2083615">
                  <a:extLst>
                    <a:ext uri="{9D8B030D-6E8A-4147-A177-3AD203B41FA5}">
                      <a16:colId xmlns:a16="http://schemas.microsoft.com/office/drawing/2014/main" val="209879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</a:t>
                      </a:r>
                      <a:r>
                        <a:rPr lang="en-US" altLang="ko-KR" baseline="0" dirty="0" smtClean="0"/>
                        <a:t> 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Group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Methodologies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DP, PMP, ECMS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Q-learning</a:t>
                      </a:r>
                      <a:r>
                        <a:rPr lang="en-US" altLang="ko-KR" sz="1400" baseline="0" dirty="0" smtClean="0"/>
                        <a:t>, DQN, RL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Assumption</a:t>
                      </a:r>
                      <a:r>
                        <a:rPr lang="en-US" altLang="ko-KR" sz="1600" b="1" baseline="0" dirty="0" smtClean="0"/>
                        <a:t>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Possibility to get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Limit</a:t>
                      </a:r>
                      <a:r>
                        <a:rPr lang="en-US" altLang="ko-KR" sz="1400" baseline="0" dirty="0" smtClean="0"/>
                        <a:t>ation of getting future information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1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Advantages 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High</a:t>
                      </a:r>
                      <a:r>
                        <a:rPr lang="en-US" altLang="ko-KR" sz="1400" baseline="0" dirty="0" smtClean="0"/>
                        <a:t> potential</a:t>
                      </a:r>
                      <a:br>
                        <a:rPr lang="en-US" altLang="ko-KR" sz="1400" baseline="0" dirty="0" smtClean="0"/>
                      </a:br>
                      <a:r>
                        <a:rPr lang="en-US" altLang="ko-KR" sz="1400" baseline="0" dirty="0" smtClean="0"/>
                        <a:t>of efficiency 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Stable management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Disadvantages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Unstable</a:t>
                      </a:r>
                      <a:r>
                        <a:rPr lang="en-US" altLang="ko-KR" sz="1400" baseline="0" dirty="0" smtClean="0"/>
                        <a:t> management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Low potential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of</a:t>
                      </a:r>
                      <a:r>
                        <a:rPr lang="en-US" altLang="ko-KR" sz="1400" baseline="0" dirty="0" smtClean="0"/>
                        <a:t> efficiency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692234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951196" y="2672474"/>
            <a:ext cx="5784699" cy="3148455"/>
            <a:chOff x="934570" y="2593472"/>
            <a:chExt cx="5784699" cy="3148455"/>
          </a:xfrm>
        </p:grpSpPr>
        <p:grpSp>
          <p:nvGrpSpPr>
            <p:cNvPr id="7" name="그룹 6"/>
            <p:cNvGrpSpPr/>
            <p:nvPr/>
          </p:nvGrpSpPr>
          <p:grpSpPr>
            <a:xfrm>
              <a:off x="1951349" y="2593472"/>
              <a:ext cx="2950590" cy="914818"/>
              <a:chOff x="1536569" y="2617529"/>
              <a:chExt cx="3098167" cy="914818"/>
            </a:xfrm>
          </p:grpSpPr>
          <p:sp>
            <p:nvSpPr>
              <p:cNvPr id="5" name="다이아몬드 4"/>
              <p:cNvSpPr/>
              <p:nvPr/>
            </p:nvSpPr>
            <p:spPr>
              <a:xfrm>
                <a:off x="1536569" y="2617529"/>
                <a:ext cx="2601797" cy="914818"/>
              </a:xfrm>
              <a:prstGeom prst="diamond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183767" y="2782551"/>
                <a:ext cx="24509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The need for </a:t>
                </a:r>
              </a:p>
              <a:p>
                <a:r>
                  <a:rPr lang="en-US" altLang="ko-KR" sz="1600" dirty="0" smtClean="0">
                    <a:solidFill>
                      <a:schemeClr val="bg1"/>
                    </a:solidFill>
                  </a:rPr>
                  <a:t>future info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모서리가 둥근 직사각형 2"/>
            <p:cNvSpPr/>
            <p:nvPr/>
          </p:nvSpPr>
          <p:spPr>
            <a:xfrm>
              <a:off x="3784861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RL, DQN,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Q-learning 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 flipH="1">
              <a:off x="319028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직선 연결선 38"/>
            <p:cNvCxnSpPr>
              <a:stCxn id="3" idx="2"/>
            </p:cNvCxnSpPr>
            <p:nvPr/>
          </p:nvCxnSpPr>
          <p:spPr>
            <a:xfrm flipH="1">
              <a:off x="4571998" y="4658037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9569" y="5157152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Make optimal policy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current state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71248" y="3251180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No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808560" y="3510412"/>
              <a:ext cx="1381720" cy="295205"/>
              <a:chOff x="1951347" y="3508290"/>
              <a:chExt cx="1238936" cy="465814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3190281" y="3508290"/>
                <a:ext cx="0" cy="17365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H="1" flipV="1">
                <a:off x="1951347" y="3681942"/>
                <a:ext cx="1238936" cy="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1951347" y="3681942"/>
                <a:ext cx="1" cy="292162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모서리가 둥근 직사각형 50"/>
            <p:cNvSpPr/>
            <p:nvPr/>
          </p:nvSpPr>
          <p:spPr>
            <a:xfrm>
              <a:off x="1021422" y="3805617"/>
              <a:ext cx="1574275" cy="85242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2060"/>
                  </a:solidFill>
                </a:rPr>
                <a:t>DP, PMP, </a:t>
              </a:r>
              <a:br>
                <a:rPr lang="en-US" altLang="ko-KR" dirty="0" smtClean="0">
                  <a:solidFill>
                    <a:srgbClr val="002060"/>
                  </a:solidFill>
                </a:rPr>
              </a:br>
              <a:r>
                <a:rPr lang="en-US" altLang="ko-KR" dirty="0" smtClean="0">
                  <a:solidFill>
                    <a:srgbClr val="002060"/>
                  </a:solidFill>
                </a:rPr>
                <a:t>ECMS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05883" y="3251129"/>
              <a:ext cx="73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2">
                      <a:lumMod val="75000"/>
                    </a:schemeClr>
                  </a:solidFill>
                </a:rPr>
                <a:t>Yes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34570" y="5157150"/>
              <a:ext cx="3129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002060"/>
                  </a:solidFill>
                </a:rPr>
                <a:t>Achieve optimality </a:t>
              </a:r>
              <a:br>
                <a:rPr lang="en-US" altLang="ko-KR" sz="1600" b="1" dirty="0" smtClean="0">
                  <a:solidFill>
                    <a:srgbClr val="002060"/>
                  </a:solidFill>
                </a:rPr>
              </a:br>
              <a:r>
                <a:rPr lang="en-US" altLang="ko-KR" sz="1600" b="1" dirty="0" smtClean="0">
                  <a:solidFill>
                    <a:srgbClr val="002060"/>
                  </a:solidFill>
                </a:rPr>
                <a:t>from future info  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1808558" y="4666648"/>
              <a:ext cx="1" cy="462348"/>
            </a:xfrm>
            <a:prstGeom prst="line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82" y="2670078"/>
            <a:ext cx="5346700" cy="356446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S</a:t>
            </a:r>
            <a:r>
              <a:rPr lang="en-US" altLang="ko-KR" sz="2000" b="1" dirty="0" smtClean="0">
                <a:ea typeface="굴림" panose="020B0600000101010101" pitchFamily="50" charset="-127"/>
              </a:rPr>
              <a:t>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연료소모율과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유지 간의 중요도를 선정하는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이므로 문제상황에 따라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다양하게 산정될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동력분배전략의 개발을 위해선 최적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방법론의 개발이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선행 되어야함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8590" y="4220016"/>
            <a:ext cx="5342832" cy="120032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rgbClr val="00B050"/>
                </a:solidFill>
              </a:rPr>
              <a:t>DDPG_rewardfactor_comparison</a:t>
            </a:r>
            <a:r>
              <a:rPr lang="en-US" altLang="ko-KR" b="1" dirty="0" smtClean="0">
                <a:solidFill>
                  <a:srgbClr val="00B050"/>
                </a:solidFill>
              </a:rPr>
              <a:t>/</a:t>
            </a:r>
            <a:r>
              <a:rPr lang="en-US" altLang="ko-KR" b="1" dirty="0" err="1" smtClean="0">
                <a:solidFill>
                  <a:srgbClr val="00B050"/>
                </a:solidFill>
              </a:rPr>
              <a:t>post_process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동일한 테스트 사이클에서 연비 평가를 할 필요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ko-KR" altLang="en-US" b="1" dirty="0" smtClean="0">
                <a:solidFill>
                  <a:srgbClr val="00B050"/>
                </a:solidFill>
              </a:rPr>
              <a:t>있음 </a:t>
            </a: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실행 중</a:t>
            </a:r>
            <a:r>
              <a:rPr lang="en-US" altLang="ko-KR" b="1" dirty="0" smtClean="0">
                <a:solidFill>
                  <a:srgbClr val="00B050"/>
                </a:solidFill>
              </a:rPr>
              <a:t>, </a:t>
            </a:r>
            <a:r>
              <a:rPr lang="ko-KR" altLang="en-US" b="1" dirty="0" smtClean="0">
                <a:solidFill>
                  <a:srgbClr val="00B050"/>
                </a:solidFill>
              </a:rPr>
              <a:t>노트북 </a:t>
            </a:r>
            <a:r>
              <a:rPr lang="en-US" altLang="ko-KR" b="1" dirty="0" smtClean="0">
                <a:solidFill>
                  <a:srgbClr val="00B050"/>
                </a:solidFill>
              </a:rPr>
              <a:t>2)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3060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우리는 학습이 수렴하는 구간의 최종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SOC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분포를 통해서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반복적으로 조정하여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최적의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도출하는 방법론을 개발함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이러한 방법론을 통해서 문제 상황에 따라 자동으로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reward factor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도출할 수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9168" y="2054122"/>
            <a:ext cx="5342832" cy="92333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00B050"/>
                </a:solidFill>
              </a:rPr>
              <a:t>이론과 그림 설명 </a:t>
            </a: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/>
            </a:r>
            <a:br>
              <a:rPr lang="en-US" altLang="ko-KR" b="1" dirty="0" smtClean="0">
                <a:solidFill>
                  <a:srgbClr val="00B050"/>
                </a:solidFill>
              </a:rPr>
            </a:br>
            <a:r>
              <a:rPr lang="en-US" altLang="ko-KR" b="1" dirty="0" smtClean="0">
                <a:solidFill>
                  <a:srgbClr val="00B050"/>
                </a:solidFill>
              </a:rPr>
              <a:t>(</a:t>
            </a:r>
            <a:r>
              <a:rPr lang="ko-KR" altLang="en-US" b="1" dirty="0" smtClean="0">
                <a:solidFill>
                  <a:srgbClr val="00B050"/>
                </a:solidFill>
              </a:rPr>
              <a:t>린스타트업과 같은 피드백 루프로 설명</a:t>
            </a:r>
            <a:r>
              <a:rPr lang="en-US" altLang="ko-KR" b="1" dirty="0" smtClean="0">
                <a:solidFill>
                  <a:srgbClr val="00B050"/>
                </a:solidFill>
              </a:rPr>
              <a:t>) 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115616" y="4341975"/>
            <a:ext cx="222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1115616" y="3191608"/>
            <a:ext cx="0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1115615" y="3545339"/>
            <a:ext cx="1441938" cy="838867"/>
          </a:xfrm>
          <a:custGeom>
            <a:avLst/>
            <a:gdLst>
              <a:gd name="connsiteX0" fmla="*/ 0 w 1441938"/>
              <a:gd name="connsiteY0" fmla="*/ 838867 h 838867"/>
              <a:gd name="connsiteX1" fmla="*/ 334107 w 1441938"/>
              <a:gd name="connsiteY1" fmla="*/ 91520 h 838867"/>
              <a:gd name="connsiteX2" fmla="*/ 1441938 w 1441938"/>
              <a:gd name="connsiteY2" fmla="*/ 12390 h 838867"/>
              <a:gd name="connsiteX3" fmla="*/ 1441938 w 1441938"/>
              <a:gd name="connsiteY3" fmla="*/ 12390 h 8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938" h="838867">
                <a:moveTo>
                  <a:pt x="0" y="838867"/>
                </a:moveTo>
                <a:cubicBezTo>
                  <a:pt x="46892" y="534066"/>
                  <a:pt x="93784" y="229266"/>
                  <a:pt x="334107" y="91520"/>
                </a:cubicBezTo>
                <a:cubicBezTo>
                  <a:pt x="574430" y="-46226"/>
                  <a:pt x="1441938" y="12390"/>
                  <a:pt x="1441938" y="12390"/>
                </a:cubicBezTo>
                <a:lnTo>
                  <a:pt x="1441938" y="1239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</a:t>
            </a:r>
            <a:r>
              <a:rPr lang="en-US" altLang="ko-KR" sz="2000" b="1" dirty="0">
                <a:ea typeface="굴림" panose="020B0600000101010101" pitchFamily="50" charset="-127"/>
              </a:rPr>
              <a:t>Power management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913"/>
            <a:ext cx="1030607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일반화 약점을 보완하기 위해 주행 중에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EF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조정하는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활발한 연구가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진행 됨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A-ECMS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ECMS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성능과 일반화를 강화하고자하는 노력을 지속적으로 수행 중임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DDPG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PMP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비해 월등한 일반화 성능을 보임을 강조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5175" y="3957284"/>
            <a:ext cx="534283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Reward factor 10</a:t>
            </a:r>
            <a:r>
              <a:rPr lang="ko-KR" altLang="en-US" b="1" dirty="0" smtClean="0">
                <a:solidFill>
                  <a:srgbClr val="00B050"/>
                </a:solidFill>
              </a:rPr>
              <a:t>과</a:t>
            </a:r>
            <a:r>
              <a:rPr lang="en-US" altLang="ko-KR" b="1" dirty="0" smtClean="0">
                <a:solidFill>
                  <a:srgbClr val="00B050"/>
                </a:solidFill>
              </a:rPr>
              <a:t> reward factor 7.81</a:t>
            </a:r>
            <a:r>
              <a:rPr lang="ko-KR" altLang="en-US" b="1" dirty="0" smtClean="0">
                <a:solidFill>
                  <a:srgbClr val="00B050"/>
                </a:solidFill>
              </a:rPr>
              <a:t>의 차이 </a:t>
            </a:r>
            <a:endParaRPr lang="en-US" altLang="ko-KR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Scalable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한 동력분배전략 개발을 위해서는 다양한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크기와 구조에서도 동일한 학습프레임워크상에서 유효한 동력분배전략을 개발해야 함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단품의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크기를 변경하고 동일한 학습프레임워크상에서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학습시킴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7123" y="3635798"/>
            <a:ext cx="6967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변경된 스펙 소개 </a:t>
            </a:r>
            <a:r>
              <a:rPr lang="en-US" altLang="ko-KR" b="1" dirty="0" smtClean="0">
                <a:solidFill>
                  <a:srgbClr val="FF0000"/>
                </a:solidFill>
              </a:rPr>
              <a:t>.. 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큰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용량의 연료전지 차량 모델을 도입하여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batchnormalization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통해서 </a:t>
            </a:r>
            <a:r>
              <a:rPr lang="en-US" altLang="ko-KR" b="1" dirty="0" smtClean="0">
                <a:solidFill>
                  <a:srgbClr val="FF0000"/>
                </a:solidFill>
              </a:rPr>
              <a:t>scalable</a:t>
            </a:r>
            <a:r>
              <a:rPr lang="ko-KR" altLang="en-US" b="1" dirty="0" smtClean="0">
                <a:solidFill>
                  <a:srgbClr val="FF0000"/>
                </a:solidFill>
              </a:rPr>
              <a:t>한 제어가 가능함을 강조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연료전지 차량 구조 변경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직렬형</a:t>
            </a:r>
            <a:r>
              <a:rPr lang="ko-KR" altLang="en-US" b="1" dirty="0" smtClean="0">
                <a:solidFill>
                  <a:srgbClr val="FF0000"/>
                </a:solidFill>
              </a:rPr>
              <a:t> 구조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Scalable Power management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Transfer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활용하여 학습시간을 단축시킬 수 있단 점을 강조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2175" y="3236787"/>
            <a:ext cx="55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Transfer learning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간략한 소개 그림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일반화가 이루어진 결과에 대한 소개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2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DRL on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차량에서 연료전지는 열화에 매우 민감한 요소이므로 열화를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차량모델의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개발뿐 아니라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열화 관련 비용을 추가하여 열화를 고려한 전략을 개발할 필요가 있음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열화 모델 개발에 대한 소개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비용함수의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재정의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열화요인을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고려한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동력분배와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그렇지 않은 모델의 결과 분석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Reinforcement - Learning based power management strategy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기반의 동력분배전략의 개발과 관련하여 많은 연구와 관심이 집중되고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일반화 되고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실차에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적용가능한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실용적인 동력분배전략의 개발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최근 심층인공신경망과 결합하여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강화학습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분야에 일어난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Breakthrough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동력분배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연구논문 개수의 증가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>
                <a:ea typeface="굴림" panose="020B0600000101010101" pitchFamily="50" charset="-127"/>
              </a:rPr>
              <a:t>Limitations of Existing Study 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5" y="1556853"/>
            <a:ext cx="104224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 (DRL)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빈약한 기존의 연구를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Deep reinforcement learning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머신러닝분야에서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학습의 난이도가 가장 어려운 분야 중 하나이지만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동력분배전략과 관련된 연구에서는 아직 체계적이고 많은 연구가 진행되지 않고 있음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lvl="1" indent="0"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 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경우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, 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활용한 연구논문은 약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9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개만 발표되어 있으며 연료전지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하이브리드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차량의 경우엔 전무함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>
              <a:defRPr/>
            </a:pPr>
            <a:endParaRPr lang="en-US" altLang="ko-KR" sz="1600" b="1" dirty="0" smtClean="0"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가장 큰 장점 중 하나는 </a:t>
            </a:r>
            <a:r>
              <a:rPr lang="ko-KR" altLang="en-US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확장성임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.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기존의 연구는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실차적용가능성에만 초점을 두고 있음을 강조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학습 프레임워크는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구조나 동력원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및 내연기관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상관없이 거의 유사하게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적용될 수 있음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따라서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확장성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(Scalability)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강조하여 차량의 종류가 변화하더라도 동일한 학습 프레임워크상에서 동력분배전략을 개발함으로써 시간과 비용을 최소화 할 수 있다는 점을 강조함 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/>
            </a:r>
            <a:b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</a:b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824" y="2355973"/>
            <a:ext cx="83546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en-US" altLang="ko-KR" sz="1400" i="1" dirty="0" smtClean="0"/>
              <a:t>Supervised learning </a:t>
            </a:r>
            <a:r>
              <a:rPr lang="en-US" altLang="ko-KR" sz="1400" i="1" dirty="0"/>
              <a:t>wants to work. Even if you screw something up you’ll usually get something non-random back. RL must be forced to work. If you screw something up or don’t tune something well enough you’re exceedingly likely to get a policy that is even worse than random</a:t>
            </a:r>
            <a:r>
              <a:rPr lang="en-US" altLang="ko-KR" sz="1400" i="1" dirty="0" smtClean="0"/>
              <a:t>.</a:t>
            </a:r>
            <a:r>
              <a:rPr lang="en-US" altLang="ko-KR" sz="1400" dirty="0" smtClean="0"/>
              <a:t>” 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	</a:t>
            </a:r>
          </a:p>
          <a:p>
            <a:pPr algn="ctr"/>
            <a:r>
              <a:rPr lang="en-US" altLang="ko-KR" sz="1400" b="1" dirty="0" smtClean="0"/>
              <a:t>- Andrej </a:t>
            </a:r>
            <a:r>
              <a:rPr lang="en-US" altLang="ko-KR" sz="1400" b="1" dirty="0" err="1" smtClean="0"/>
              <a:t>Karpathy</a:t>
            </a:r>
            <a:r>
              <a:rPr lang="en-US" altLang="ko-KR" sz="1400" b="1" dirty="0" smtClean="0"/>
              <a:t> - 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88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Motivations  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Novelty of the study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본 연구의 독창성을 강조함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하이브리드차량에 적용된 최초의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연구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을 통해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동력분배전략의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Scalability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를 확보함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에 대한 체계적이고 광범위한 연구를 진행함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sz="1600" b="1" dirty="0" smtClean="0">
                <a:ea typeface="굴림" panose="020B0600000101010101" pitchFamily="50" charset="-127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Configuration of FCHEV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차량의 구조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모델의 수식 기반 소개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연료전지 차량 스펙 소개 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Introduction of Deep Reinforcement Learning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일반적인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DRL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구조를 소개함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Markov decision process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Bellman Equation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심층인공신경망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+ Q-</a:t>
            </a:r>
            <a:r>
              <a:rPr lang="en-US" altLang="ko-KR" sz="1600" dirty="0" err="1" smtClean="0">
                <a:solidFill>
                  <a:srgbClr val="FF0000"/>
                </a:solidFill>
                <a:ea typeface="굴림" panose="020B0600000101010101" pitchFamily="50" charset="-127"/>
              </a:rPr>
              <a:t>learining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sz="1600" b="1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Research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0285110" y="6234545"/>
            <a:ext cx="272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RECL</a:t>
            </a:r>
            <a:endParaRPr lang="ko-KR" altLang="en-US" sz="2800" b="1" i="1" dirty="0">
              <a:solidFill>
                <a:srgbClr val="002060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Text Box 339"/>
          <p:cNvSpPr txBox="1">
            <a:spLocks noChangeArrowheads="1"/>
          </p:cNvSpPr>
          <p:nvPr/>
        </p:nvSpPr>
        <p:spPr bwMode="auto">
          <a:xfrm>
            <a:off x="323850" y="13414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 altLang="pt-PT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38199" y="1156803"/>
            <a:ext cx="857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b="1" dirty="0" smtClean="0">
                <a:ea typeface="굴림" panose="020B0600000101010101" pitchFamily="50" charset="-127"/>
              </a:rPr>
              <a:t>Research Framework </a:t>
            </a:r>
            <a:endParaRPr lang="ko-KR" altLang="en-US" sz="2000" b="1" dirty="0">
              <a:ea typeface="굴림" panose="020B0600000101010101" pitchFamily="50" charset="-127"/>
            </a:endParaRPr>
          </a:p>
        </p:txBody>
      </p:sp>
      <p:sp>
        <p:nvSpPr>
          <p:cNvPr id="17" name="Text Box 340"/>
          <p:cNvSpPr txBox="1">
            <a:spLocks noChangeArrowheads="1"/>
          </p:cNvSpPr>
          <p:nvPr/>
        </p:nvSpPr>
        <p:spPr bwMode="auto">
          <a:xfrm>
            <a:off x="1115616" y="1556853"/>
            <a:ext cx="100705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역할을 정의함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Environment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FCHEV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모델에 대응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Agent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는 학습이 이루어진 심층인공신경망에 대응됨 </a:t>
            </a:r>
            <a:endParaRPr lang="en-US" altLang="ko-KR" sz="1600" dirty="0" smtClean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1085850" lvl="1" indent="-342900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State, action, reward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의 정의에</a:t>
            </a:r>
            <a:r>
              <a:rPr lang="en-US" altLang="ko-KR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ea typeface="굴림" panose="020B0600000101010101" pitchFamily="50" charset="-127"/>
              </a:rPr>
              <a:t>대한 소개 </a:t>
            </a:r>
            <a:endParaRPr lang="en-US" altLang="ko-KR" sz="16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51682</TotalTime>
  <Words>1619</Words>
  <Application>Microsoft Office PowerPoint</Application>
  <PresentationFormat>와이드스크린</PresentationFormat>
  <Paragraphs>468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굴림</vt:lpstr>
      <vt:lpstr>맑은 고딕</vt:lpstr>
      <vt:lpstr>Arial</vt:lpstr>
      <vt:lpstr>Cambria Math</vt:lpstr>
      <vt:lpstr>Wingdings</vt:lpstr>
      <vt:lpstr>Office 테마</vt:lpstr>
      <vt:lpstr>  졸업심사 발표자료 초안   </vt:lpstr>
      <vt:lpstr>Introduction    </vt:lpstr>
      <vt:lpstr>Introduction </vt:lpstr>
      <vt:lpstr>Motivations  </vt:lpstr>
      <vt:lpstr>Motivations  </vt:lpstr>
      <vt:lpstr>Motivations  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  <vt:lpstr>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song</dc:creator>
  <cp:lastModifiedBy>RECL</cp:lastModifiedBy>
  <cp:revision>515</cp:revision>
  <cp:lastPrinted>2020-08-13T08:10:35Z</cp:lastPrinted>
  <dcterms:created xsi:type="dcterms:W3CDTF">2016-05-25T09:22:52Z</dcterms:created>
  <dcterms:modified xsi:type="dcterms:W3CDTF">2020-08-15T11:35:21Z</dcterms:modified>
</cp:coreProperties>
</file>