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81" r:id="rId12"/>
    <p:sldId id="758" r:id="rId13"/>
    <p:sldId id="760" r:id="rId14"/>
    <p:sldId id="761" r:id="rId15"/>
    <p:sldId id="759" r:id="rId16"/>
    <p:sldId id="762" r:id="rId17"/>
    <p:sldId id="763" r:id="rId18"/>
    <p:sldId id="764" r:id="rId19"/>
    <p:sldId id="766" r:id="rId20"/>
    <p:sldId id="778" r:id="rId21"/>
    <p:sldId id="754" r:id="rId22"/>
    <p:sldId id="785" r:id="rId23"/>
    <p:sldId id="775" r:id="rId24"/>
    <p:sldId id="776" r:id="rId25"/>
    <p:sldId id="786" r:id="rId26"/>
    <p:sldId id="787" r:id="rId27"/>
    <p:sldId id="783" r:id="rId28"/>
    <p:sldId id="790" r:id="rId29"/>
    <p:sldId id="784" r:id="rId30"/>
    <p:sldId id="791" r:id="rId31"/>
    <p:sldId id="792" r:id="rId32"/>
    <p:sldId id="788" r:id="rId33"/>
    <p:sldId id="793" r:id="rId34"/>
    <p:sldId id="773" r:id="rId35"/>
    <p:sldId id="774" r:id="rId36"/>
    <p:sldId id="756" r:id="rId37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M: 900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배터리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모터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셀 개수에 따른 학습의 유효성을 확인함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스택사이즈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DDPG_200: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DDPG_300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300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DDPG_400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400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DDPG_500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500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DDPG_600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600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1698" y="2977707"/>
            <a:ext cx="5711176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가장 학습에 유효한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도출함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모두 유효할 경우엔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가장 적은 수의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선택함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Cell </a:t>
            </a:r>
            <a:r>
              <a:rPr lang="ko-KR" altLang="en-US" b="1" dirty="0" smtClean="0">
                <a:solidFill>
                  <a:schemeClr val="accent2"/>
                </a:solidFill>
              </a:rPr>
              <a:t>개수는 </a:t>
            </a:r>
            <a:r>
              <a:rPr lang="en-US" altLang="ko-KR" b="1" dirty="0" smtClean="0">
                <a:solidFill>
                  <a:schemeClr val="accent2"/>
                </a:solidFill>
              </a:rPr>
              <a:t>400</a:t>
            </a:r>
            <a:r>
              <a:rPr lang="ko-KR" altLang="en-US" b="1" dirty="0" smtClean="0">
                <a:solidFill>
                  <a:schemeClr val="accent2"/>
                </a:solidFill>
              </a:rPr>
              <a:t>로 선정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차량 무게를 </a:t>
            </a:r>
            <a:r>
              <a:rPr lang="en-US" altLang="ko-KR" b="1" dirty="0" smtClean="0">
                <a:solidFill>
                  <a:schemeClr val="accent2"/>
                </a:solidFill>
              </a:rPr>
              <a:t>1200kg</a:t>
            </a:r>
            <a:r>
              <a:rPr lang="ko-KR" altLang="en-US" b="1" dirty="0" smtClean="0">
                <a:solidFill>
                  <a:schemeClr val="accent2"/>
                </a:solidFill>
              </a:rPr>
              <a:t>으로 올려서 다시 실험 필요함 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 2)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다시하기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</a:t>
            </a:r>
            <a:r>
              <a:rPr lang="en-US" altLang="ko-KR" b="1" dirty="0" smtClean="0">
                <a:solidFill>
                  <a:srgbClr val="00B050"/>
                </a:solidFill>
              </a:rPr>
              <a:t>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 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완료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2850" y="4887502"/>
            <a:ext cx="4429700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DDPG_DDQN_comparison_revised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accent2"/>
                    </a:solidFill>
                  </a:rPr>
                </a:br>
                <a:r>
                  <a:rPr lang="en-US" altLang="ko-KR" b="1" dirty="0" smtClean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8000" y="2218572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32" y="2028884"/>
            <a:ext cx="5703286" cy="39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8/14</a:t>
            </a:r>
            <a:r>
              <a:rPr lang="ko-KR" altLang="en-US" b="1" dirty="0" smtClean="0">
                <a:solidFill>
                  <a:srgbClr val="00B050"/>
                </a:solidFill>
              </a:rPr>
              <a:t>일 완성 예정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 smtClean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vs</a:t>
            </a:r>
            <a:r>
              <a:rPr lang="en-US" altLang="ko-KR" sz="1600" dirty="0" smtClean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 smtClean="0">
                <a:ea typeface="굴림" panose="020B0600000101010101" pitchFamily="50" charset="-127"/>
              </a:rPr>
              <a:t>19</a:t>
            </a:r>
            <a:r>
              <a:rPr lang="ko-KR" altLang="en-US" sz="1600" dirty="0" smtClean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두 가지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역시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8642" y="5354640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</a:t>
            </a:r>
            <a:r>
              <a:rPr lang="ko-KR" altLang="en-US" b="1" dirty="0" smtClean="0">
                <a:solidFill>
                  <a:srgbClr val="00B050"/>
                </a:solidFill>
              </a:rPr>
              <a:t>설명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</a:t>
            </a:r>
            <a:r>
              <a:rPr lang="ko-KR" altLang="en-US" b="1" dirty="0" smtClean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재실험</a:t>
            </a:r>
            <a:r>
              <a:rPr lang="ko-KR" altLang="en-US" b="1" dirty="0" smtClean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실험 중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모델의 </a:t>
            </a:r>
            <a:r>
              <a:rPr lang="en-US" altLang="ko-KR" sz="1600" dirty="0" smtClean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 smtClean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 smtClean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만듬</a:t>
            </a:r>
            <a:r>
              <a:rPr lang="ko-KR" altLang="en-US" sz="1600" dirty="0" smtClean="0"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 smtClean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 smtClean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 smtClean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증가시킨바</a:t>
            </a:r>
            <a:r>
              <a:rPr lang="ko-KR" altLang="en-US" sz="1600" dirty="0" smtClean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분야의 </a:t>
            </a:r>
            <a:r>
              <a:rPr lang="en-US" altLang="ko-KR" dirty="0" smtClean="0">
                <a:solidFill>
                  <a:srgbClr val="FF0000"/>
                </a:solidFill>
              </a:rPr>
              <a:t>Data augmentation </a:t>
            </a:r>
            <a:r>
              <a:rPr lang="ko-KR" altLang="en-US" dirty="0" smtClean="0">
                <a:solidFill>
                  <a:srgbClr val="FF0000"/>
                </a:solidFill>
              </a:rPr>
              <a:t>기술 요약 정리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8463" y="1876242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Driver model</a:t>
            </a:r>
            <a:r>
              <a:rPr lang="ko-KR" altLang="en-US" dirty="0" smtClean="0">
                <a:solidFill>
                  <a:srgbClr val="FF0000"/>
                </a:solidFill>
              </a:rPr>
              <a:t>을 통해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만들어진 </a:t>
            </a:r>
            <a:r>
              <a:rPr lang="en-US" altLang="ko-KR" dirty="0" smtClean="0">
                <a:solidFill>
                  <a:srgbClr val="FF0000"/>
                </a:solidFill>
              </a:rPr>
              <a:t>cycle </a:t>
            </a:r>
            <a:r>
              <a:rPr lang="ko-KR" altLang="en-US" dirty="0" smtClean="0">
                <a:solidFill>
                  <a:srgbClr val="FF0000"/>
                </a:solidFill>
              </a:rPr>
              <a:t>그림 소개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44" y="2389477"/>
            <a:ext cx="7552267" cy="323668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학습에 따른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test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fuel consumption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확인해 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584" y="5802869"/>
            <a:ext cx="5342832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올려서 다시 하기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47295"/>
            <a:ext cx="4428068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2028884"/>
            <a:ext cx="6919981" cy="20759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4056096"/>
            <a:ext cx="6919981" cy="207599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1904" y="380150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MDP </a:t>
            </a:r>
            <a:r>
              <a:rPr lang="ko-KR" altLang="en-US" b="1" dirty="0" smtClean="0">
                <a:solidFill>
                  <a:srgbClr val="00B050"/>
                </a:solidFill>
              </a:rPr>
              <a:t>모델에 대한 </a:t>
            </a:r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번의 실험결과 첨부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  <a:r>
              <a:rPr lang="ko-KR" altLang="en-US" b="1" dirty="0" smtClean="0">
                <a:solidFill>
                  <a:srgbClr val="00B050"/>
                </a:solidFill>
              </a:rPr>
              <a:t>다시 해야함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14" y="1900497"/>
            <a:ext cx="3628396" cy="435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/>
              </a:p>
              <a:p>
                <a:pPr algn="ctr"/>
                <a:endParaRPr lang="en-US" altLang="ko-KR" b="0" dirty="0" smtClean="0"/>
              </a:p>
              <a:p>
                <a:pPr algn="ctr"/>
                <a:r>
                  <a:rPr lang="en-US" altLang="ko-KR" b="1" i="1" dirty="0" smtClean="0"/>
                  <a:t>0.597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blipFill>
                <a:blip r:embed="rId9"/>
                <a:stretch>
                  <a:fillRect l="-3636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23" y="3747998"/>
            <a:ext cx="4144246" cy="2486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  <a:r>
              <a:rPr lang="ko-KR" altLang="en-US" b="1" dirty="0">
                <a:solidFill>
                  <a:srgbClr val="00B050"/>
                </a:solidFill>
              </a:rPr>
              <a:t>다시 해야함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All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cycles model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7" t="-407843" r="-91071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4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37" y="3779890"/>
            <a:ext cx="3712093" cy="2433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  <a:r>
              <a:rPr lang="ko-KR" altLang="en-US" b="1" dirty="0">
                <a:solidFill>
                  <a:srgbClr val="00B050"/>
                </a:solidFill>
              </a:rPr>
              <a:t>다시 해야함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27" t="-405882" r="-10940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18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72" y="1764031"/>
            <a:ext cx="3193143" cy="447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" y="1764031"/>
            <a:ext cx="3193224" cy="447051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미래주행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정보가 필요하므로 일반화 된 동력분배전략을 도출하기 어려움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30026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  <a:r>
              <a:rPr lang="ko-KR" altLang="en-US" b="1" dirty="0">
                <a:solidFill>
                  <a:srgbClr val="00B050"/>
                </a:solidFill>
              </a:rPr>
              <a:t>다시 해야함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 </a:t>
            </a:r>
            <a:r>
              <a:rPr lang="en-US" altLang="ko-KR" b="1" dirty="0" smtClean="0">
                <a:solidFill>
                  <a:schemeClr val="accent2"/>
                </a:solidFill>
              </a:rPr>
              <a:t>(all cycle</a:t>
            </a:r>
            <a:r>
              <a:rPr lang="ko-KR" altLang="en-US" b="1" dirty="0" smtClean="0">
                <a:solidFill>
                  <a:schemeClr val="accent2"/>
                </a:solidFill>
              </a:rPr>
              <a:t>은 삭제됨</a:t>
            </a:r>
            <a:r>
              <a:rPr lang="en-US" altLang="ko-KR" b="1" dirty="0" smtClean="0">
                <a:solidFill>
                  <a:schemeClr val="accent2"/>
                </a:solidFill>
              </a:rPr>
              <a:t>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" t="-407843" r="-91165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02" t="-407843" r="-9156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82" y="2670078"/>
            <a:ext cx="5346700" cy="356446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4220016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DDPG_rewardfactor_comparison2/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  <a:r>
              <a:rPr lang="ko-KR" altLang="en-US" b="1" dirty="0">
                <a:solidFill>
                  <a:srgbClr val="00B050"/>
                </a:solidFill>
              </a:rPr>
              <a:t>다시 </a:t>
            </a:r>
            <a:r>
              <a:rPr lang="ko-KR" altLang="en-US" b="1" dirty="0" smtClean="0">
                <a:solidFill>
                  <a:srgbClr val="00B050"/>
                </a:solidFill>
              </a:rPr>
              <a:t>해야함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1, </a:t>
            </a:r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이러한 방법론을 통해서 문제 상황에 따라 자동으로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도출할 수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8610" y="3577826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DDPG_adaptive_rewardfactor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린스타트업과 같은 피드백 루프로 설명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  <a:r>
              <a:rPr lang="ko-KR" altLang="en-US" b="1" dirty="0">
                <a:solidFill>
                  <a:srgbClr val="00B050"/>
                </a:solidFill>
              </a:rPr>
              <a:t>다시 해야함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노트북 </a:t>
            </a:r>
            <a:r>
              <a:rPr lang="en-US" altLang="ko-KR" b="1" dirty="0">
                <a:solidFill>
                  <a:srgbClr val="00B050"/>
                </a:solidFill>
              </a:rPr>
              <a:t>1, </a:t>
            </a:r>
            <a:r>
              <a:rPr lang="ko-KR" altLang="en-US" b="1" dirty="0" smtClean="0">
                <a:solidFill>
                  <a:srgbClr val="00B050"/>
                </a:solidFill>
              </a:rPr>
              <a:t>실행 </a:t>
            </a:r>
            <a:r>
              <a:rPr lang="ko-KR" altLang="en-US" b="1" dirty="0">
                <a:solidFill>
                  <a:srgbClr val="00B050"/>
                </a:solidFill>
              </a:rPr>
              <a:t>중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2" name="아래로 구부러진 화살표 1"/>
          <p:cNvSpPr/>
          <p:nvPr/>
        </p:nvSpPr>
        <p:spPr>
          <a:xfrm>
            <a:off x="2836256" y="2715945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아래로 구부러진 화살표 11"/>
          <p:cNvSpPr/>
          <p:nvPr/>
        </p:nvSpPr>
        <p:spPr>
          <a:xfrm rot="7525627">
            <a:off x="4609281" y="5259240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3548299">
            <a:off x="1072249" y="5221941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5925" y="3319158"/>
            <a:ext cx="3190699" cy="1509612"/>
            <a:chOff x="551644" y="3306593"/>
            <a:chExt cx="3190699" cy="1509612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1246909" y="4497188"/>
              <a:ext cx="15627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1246909" y="3565261"/>
              <a:ext cx="0" cy="931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/>
            <p:cNvSpPr/>
            <p:nvPr/>
          </p:nvSpPr>
          <p:spPr>
            <a:xfrm>
              <a:off x="1255222" y="3829618"/>
              <a:ext cx="1429789" cy="650945"/>
            </a:xfrm>
            <a:custGeom>
              <a:avLst/>
              <a:gdLst>
                <a:gd name="connsiteX0" fmla="*/ 0 w 1454727"/>
                <a:gd name="connsiteY0" fmla="*/ 725221 h 725221"/>
                <a:gd name="connsiteX1" fmla="*/ 141316 w 1454727"/>
                <a:gd name="connsiteY1" fmla="*/ 218144 h 725221"/>
                <a:gd name="connsiteX2" fmla="*/ 482138 w 1454727"/>
                <a:gd name="connsiteY2" fmla="*/ 43577 h 725221"/>
                <a:gd name="connsiteX3" fmla="*/ 1180407 w 1454727"/>
                <a:gd name="connsiteY3" fmla="*/ 2013 h 725221"/>
                <a:gd name="connsiteX4" fmla="*/ 1454727 w 1454727"/>
                <a:gd name="connsiteY4" fmla="*/ 10326 h 72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725221">
                  <a:moveTo>
                    <a:pt x="0" y="725221"/>
                  </a:moveTo>
                  <a:cubicBezTo>
                    <a:pt x="30480" y="528486"/>
                    <a:pt x="60960" y="331751"/>
                    <a:pt x="141316" y="218144"/>
                  </a:cubicBezTo>
                  <a:cubicBezTo>
                    <a:pt x="221672" y="104537"/>
                    <a:pt x="308956" y="79599"/>
                    <a:pt x="482138" y="43577"/>
                  </a:cubicBezTo>
                  <a:cubicBezTo>
                    <a:pt x="655320" y="7555"/>
                    <a:pt x="1018309" y="7555"/>
                    <a:pt x="1180407" y="2013"/>
                  </a:cubicBezTo>
                  <a:cubicBezTo>
                    <a:pt x="1342505" y="-3529"/>
                    <a:pt x="1398616" y="3398"/>
                    <a:pt x="1454727" y="1032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921162" y="3646287"/>
              <a:ext cx="755536" cy="3666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0280" y="4539206"/>
              <a:ext cx="113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episode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1644" y="3306593"/>
              <a:ext cx="1138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Episodic</a:t>
              </a:r>
            </a:p>
            <a:p>
              <a:r>
                <a:rPr lang="en-US" altLang="ko-KR" sz="1200" dirty="0" smtClean="0"/>
                <a:t>reward</a:t>
              </a:r>
              <a:endParaRPr lang="ko-KR" altLang="en-US" sz="1200" dirty="0"/>
            </a:p>
          </p:txBody>
        </p:sp>
        <p:cxnSp>
          <p:nvCxnSpPr>
            <p:cNvPr id="28" name="직선 연결선 27"/>
            <p:cNvCxnSpPr>
              <a:stCxn id="24" idx="0"/>
              <a:endCxn id="24" idx="3"/>
            </p:cNvCxnSpPr>
            <p:nvPr/>
          </p:nvCxnSpPr>
          <p:spPr>
            <a:xfrm flipH="1">
              <a:off x="2031808" y="3646287"/>
              <a:ext cx="267122" cy="3129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24" idx="4"/>
            </p:cNvCxnSpPr>
            <p:nvPr/>
          </p:nvCxnSpPr>
          <p:spPr>
            <a:xfrm flipH="1">
              <a:off x="2298930" y="3707133"/>
              <a:ext cx="290813" cy="3058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11052" y="3980836"/>
              <a:ext cx="21312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Training </a:t>
              </a:r>
            </a:p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Convergence region 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>
            <a:off x="4648429" y="4382723"/>
            <a:ext cx="2533767" cy="14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850" y="2734383"/>
            <a:ext cx="279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Finding 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Convergence region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70C0"/>
                    </a:solidFill>
                  </a:rPr>
                  <a:t>Checking distribution of </a:t>
                </a:r>
                <a:br>
                  <a:rPr lang="en-US" altLang="ko-KR" sz="1600" b="1" dirty="0" smtClean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𝒄𝒐𝒏𝒗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blipFill>
                <a:blip r:embed="rId2"/>
                <a:stretch>
                  <a:fillRect t="-3030"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자유형 51"/>
          <p:cNvSpPr/>
          <p:nvPr/>
        </p:nvSpPr>
        <p:spPr>
          <a:xfrm>
            <a:off x="4648429" y="3603265"/>
            <a:ext cx="1281487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자유형 52"/>
          <p:cNvSpPr/>
          <p:nvPr/>
        </p:nvSpPr>
        <p:spPr>
          <a:xfrm flipH="1">
            <a:off x="5929915" y="3603265"/>
            <a:ext cx="1194092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5929915" y="3362104"/>
            <a:ext cx="0" cy="102061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83976" y="3362104"/>
            <a:ext cx="0" cy="102061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𝑺𝑶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400" b="1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altLang="ko-KR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/>
          <p:cNvCxnSpPr/>
          <p:nvPr/>
        </p:nvCxnSpPr>
        <p:spPr>
          <a:xfrm>
            <a:off x="5915312" y="3993401"/>
            <a:ext cx="45406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2029650" y="5191524"/>
            <a:ext cx="369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Update reward factor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𝒔𝒆𝒍𝒆𝒄𝒕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913"/>
            <a:ext cx="103060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일반화 약점을 보완하기 위해 주행 중에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조정하는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활발한 연구가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진행 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성능과 일반화를 강화하고자하는 노력을 지속적으로 수행 중임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175" y="3957284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Reward factor 10</a:t>
            </a:r>
            <a:r>
              <a:rPr lang="ko-KR" altLang="en-US" b="1" dirty="0" smtClean="0">
                <a:solidFill>
                  <a:srgbClr val="00B050"/>
                </a:solidFill>
              </a:rPr>
              <a:t>과</a:t>
            </a:r>
            <a:r>
              <a:rPr lang="en-US" altLang="ko-KR" b="1" dirty="0" smtClean="0">
                <a:solidFill>
                  <a:srgbClr val="00B050"/>
                </a:solidFill>
              </a:rPr>
              <a:t> reward factor 7.81</a:t>
            </a:r>
            <a:r>
              <a:rPr lang="ko-KR" altLang="en-US" b="1" dirty="0" smtClean="0">
                <a:solidFill>
                  <a:srgbClr val="00B050"/>
                </a:solidFill>
              </a:rPr>
              <a:t>의 차이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 smtClean="0">
                <a:solidFill>
                  <a:srgbClr val="00B050"/>
                </a:solidFill>
              </a:rPr>
              <a:t>scalability</a:t>
            </a:r>
            <a:r>
              <a:rPr lang="ko-KR" altLang="en-US" b="1" dirty="0" smtClean="0">
                <a:solidFill>
                  <a:srgbClr val="00B050"/>
                </a:solidFill>
              </a:rPr>
              <a:t>를 보여줄 수 있음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 smtClean="0">
                <a:solidFill>
                  <a:srgbClr val="00B050"/>
                </a:solidFill>
              </a:rPr>
              <a:t>문제</a:t>
            </a:r>
            <a:r>
              <a:rPr lang="ko-KR" altLang="en-US" b="1" dirty="0" smtClean="0">
                <a:solidFill>
                  <a:srgbClr val="00B050"/>
                </a:solidFill>
              </a:rPr>
              <a:t>로 문제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크기와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동일한 학습프레임워크상에서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4243" y="3935056"/>
            <a:ext cx="6967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변경된 스펙 소개 </a:t>
            </a:r>
            <a:r>
              <a:rPr lang="en-US" altLang="ko-KR" b="1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큰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용량의 연료전지 차량 모델을 도입하여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batchnormalization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통해서 </a:t>
            </a:r>
            <a:r>
              <a:rPr lang="en-US" altLang="ko-KR" b="1" dirty="0" smtClean="0">
                <a:solidFill>
                  <a:srgbClr val="FF0000"/>
                </a:solidFill>
              </a:rPr>
              <a:t>scalable</a:t>
            </a:r>
            <a:r>
              <a:rPr lang="ko-KR" altLang="en-US" b="1" dirty="0" smtClean="0">
                <a:solidFill>
                  <a:srgbClr val="FF0000"/>
                </a:solidFill>
              </a:rPr>
              <a:t>한 제어가 가능함을 강조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연료전지 차량 구조 변경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직렬형</a:t>
            </a:r>
            <a:r>
              <a:rPr lang="ko-KR" altLang="en-US" b="1" dirty="0" smtClean="0">
                <a:solidFill>
                  <a:srgbClr val="FF0000"/>
                </a:solidFill>
              </a:rPr>
              <a:t>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시리즈 구조는 향후 시간이 되면 다시 진행함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2175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Transfer learning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52045</TotalTime>
  <Words>1707</Words>
  <Application>Microsoft Office PowerPoint</Application>
  <PresentationFormat>와이드스크린</PresentationFormat>
  <Paragraphs>513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531</cp:revision>
  <cp:lastPrinted>2020-08-13T08:10:35Z</cp:lastPrinted>
  <dcterms:created xsi:type="dcterms:W3CDTF">2016-05-25T09:22:52Z</dcterms:created>
  <dcterms:modified xsi:type="dcterms:W3CDTF">2020-08-16T08:28:19Z</dcterms:modified>
</cp:coreProperties>
</file>