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98" r:id="rId12"/>
    <p:sldId id="809" r:id="rId13"/>
    <p:sldId id="810" r:id="rId14"/>
    <p:sldId id="760" r:id="rId15"/>
    <p:sldId id="763" r:id="rId16"/>
    <p:sldId id="764" r:id="rId17"/>
    <p:sldId id="766" r:id="rId18"/>
    <p:sldId id="811" r:id="rId19"/>
    <p:sldId id="812" r:id="rId20"/>
    <p:sldId id="813" r:id="rId21"/>
    <p:sldId id="814" r:id="rId22"/>
    <p:sldId id="754" r:id="rId23"/>
    <p:sldId id="776" r:id="rId24"/>
    <p:sldId id="787" r:id="rId25"/>
    <p:sldId id="795" r:id="rId26"/>
    <p:sldId id="796" r:id="rId27"/>
    <p:sldId id="797" r:id="rId28"/>
    <p:sldId id="815" r:id="rId29"/>
    <p:sldId id="793" r:id="rId30"/>
    <p:sldId id="773" r:id="rId31"/>
    <p:sldId id="774" r:id="rId32"/>
    <p:sldId id="756" r:id="rId33"/>
    <p:sldId id="801" r:id="rId34"/>
    <p:sldId id="802" r:id="rId35"/>
    <p:sldId id="803" r:id="rId36"/>
    <p:sldId id="804" r:id="rId37"/>
    <p:sldId id="805" r:id="rId38"/>
    <p:sldId id="806" r:id="rId39"/>
    <p:sldId id="807" r:id="rId40"/>
    <p:sldId id="808" r:id="rId41"/>
    <p:sldId id="786" r:id="rId42"/>
    <p:sldId id="778" r:id="rId43"/>
    <p:sldId id="785" r:id="rId44"/>
    <p:sldId id="775" r:id="rId4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  <p:cmAuthor id="2" name="Windows 사용자" initials="W사" lastIdx="1" clrIdx="1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2T16:37:01.83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3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5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/>
              <a:t>졸업심사 발표자료 </a:t>
            </a:r>
            <a:r>
              <a:rPr lang="ko-KR" altLang="en-US" sz="2800" dirty="0" err="1"/>
              <a:t>중안</a:t>
            </a:r>
            <a:r>
              <a:rPr lang="ko-KR" altLang="en-US" sz="2800" dirty="0"/>
              <a:t>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M: 1200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 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 0.01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변경 예정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배터리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모터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55" y="1553774"/>
            <a:ext cx="2106600" cy="12639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17" y="4061013"/>
            <a:ext cx="1535663" cy="102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7" y="4076818"/>
            <a:ext cx="1535662" cy="1023775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 flipH="1">
            <a:off x="1874408" y="3136480"/>
            <a:ext cx="617585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4" idx="1"/>
          </p:cNvCxnSpPr>
          <p:nvPr/>
        </p:nvCxnSpPr>
        <p:spPr>
          <a:xfrm flipH="1" flipV="1">
            <a:off x="3249374" y="3142682"/>
            <a:ext cx="696595" cy="1048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157" y="30820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5157" y="58101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/>
          <p:cNvSpPr/>
          <p:nvPr/>
        </p:nvSpPr>
        <p:spPr>
          <a:xfrm rot="5400000">
            <a:off x="8205931" y="4301101"/>
            <a:ext cx="703384" cy="5506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2"/>
            <a:endCxn id="3" idx="1"/>
          </p:cNvCxnSpPr>
          <p:nvPr/>
        </p:nvCxnSpPr>
        <p:spPr>
          <a:xfrm>
            <a:off x="8557623" y="3342741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9" idx="0"/>
          </p:cNvCxnSpPr>
          <p:nvPr/>
        </p:nvCxnSpPr>
        <p:spPr>
          <a:xfrm>
            <a:off x="8557623" y="4859302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03487" y="4259172"/>
            <a:ext cx="1086338" cy="634548"/>
            <a:chOff x="5866421" y="3188464"/>
            <a:chExt cx="1086338" cy="634548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5866421" y="3188464"/>
              <a:ext cx="1086338" cy="6345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960205" y="3517999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60204" y="3334337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960204" y="3697753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97270" y="4904724"/>
            <a:ext cx="92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Motor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3" idx="2"/>
            <a:endCxn id="11" idx="3"/>
          </p:cNvCxnSpPr>
          <p:nvPr/>
        </p:nvCxnSpPr>
        <p:spPr>
          <a:xfrm flipH="1">
            <a:off x="7789825" y="4576446"/>
            <a:ext cx="49245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62955" y="4327160"/>
            <a:ext cx="831325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DC/AC</a:t>
            </a:r>
            <a:endParaRPr lang="ko-KR" altLang="en-US" sz="1600" b="1" dirty="0"/>
          </a:p>
        </p:txBody>
      </p:sp>
      <p:cxnSp>
        <p:nvCxnSpPr>
          <p:cNvPr id="38" name="직선 연결선 37"/>
          <p:cNvCxnSpPr>
            <a:stCxn id="11" idx="1"/>
          </p:cNvCxnSpPr>
          <p:nvPr/>
        </p:nvCxnSpPr>
        <p:spPr>
          <a:xfrm flipH="1">
            <a:off x="6294280" y="4576446"/>
            <a:ext cx="4092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86125" y="4144284"/>
            <a:ext cx="1203443" cy="770543"/>
            <a:chOff x="3118381" y="3348433"/>
            <a:chExt cx="1203443" cy="770543"/>
          </a:xfrm>
        </p:grpSpPr>
        <p:sp>
          <p:nvSpPr>
            <p:cNvPr id="40" name="직사각형 39"/>
            <p:cNvSpPr/>
            <p:nvPr/>
          </p:nvSpPr>
          <p:spPr>
            <a:xfrm>
              <a:off x="3118381" y="3595883"/>
              <a:ext cx="120344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18381" y="3473714"/>
              <a:ext cx="1201686" cy="8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07967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66831" y="335059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0299" y="334843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1641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-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73531" y="4896878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Battery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4965634" y="4589913"/>
            <a:ext cx="428985" cy="65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945969" y="2891621"/>
            <a:ext cx="877753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DC/DC</a:t>
            </a:r>
            <a:endParaRPr lang="ko-KR" altLang="en-US" sz="1600" b="1" dirty="0"/>
          </a:p>
        </p:txBody>
      </p:sp>
      <p:cxnSp>
        <p:nvCxnSpPr>
          <p:cNvPr id="55" name="직선 연결선 54"/>
          <p:cNvCxnSpPr>
            <a:stCxn id="43" idx="0"/>
            <a:endCxn id="54" idx="2"/>
          </p:cNvCxnSpPr>
          <p:nvPr/>
        </p:nvCxnSpPr>
        <p:spPr>
          <a:xfrm flipH="1" flipV="1">
            <a:off x="4384846" y="3414714"/>
            <a:ext cx="2122" cy="85485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32968" y="4235021"/>
            <a:ext cx="9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Final </a:t>
            </a:r>
            <a:br>
              <a:rPr lang="en-US" altLang="ko-KR" b="1" dirty="0"/>
            </a:br>
            <a:r>
              <a:rPr lang="en-US" altLang="ko-KR" b="1" dirty="0"/>
              <a:t>Drive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484178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3262177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2475193" y="3540926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491993" y="2750385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2617447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0850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0541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894506" y="2748721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2983601" y="273462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080511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3157617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57930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996654" y="2866158"/>
            <a:ext cx="877751" cy="5406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Fuel Tank 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08794" y="3546935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Stack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3850" y="1615507"/>
            <a:ext cx="5636375" cy="231356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9609775" y="3026402"/>
            <a:ext cx="286402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전체적인 스펙 표로 소개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23850" y="3998667"/>
            <a:ext cx="4748681" cy="2072173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</m:d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  <m:t>𝑆𝑂𝐶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blipFill>
                <a:blip r:embed="rId5"/>
                <a:stretch>
                  <a:fillRect l="-503"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acc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blipFill>
                <a:blip r:embed="rId6"/>
                <a:stretch>
                  <a:fillRect l="-2857" t="-18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92778" y="1211378"/>
            <a:ext cx="213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Fuel cell system</a:t>
            </a:r>
          </a:p>
        </p:txBody>
      </p:sp>
    </p:spTree>
    <p:extLst>
      <p:ext uri="{BB962C8B-B14F-4D97-AF65-F5344CB8AC3E}">
        <p14:creationId xmlns:p14="http://schemas.microsoft.com/office/powerpoint/2010/main" val="279100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In our problem situation, continuous action is more suitable 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>
                <a:solidFill>
                  <a:srgbClr val="FF0000"/>
                </a:solidFill>
              </a:rPr>
              <a:t>설명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51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F2A8A3-AEAB-4A4F-8A4E-D75EDDB5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78" y="2040675"/>
            <a:ext cx="6250139" cy="416675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96000" y="115176"/>
            <a:ext cx="5535217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DDPG_batchnormalization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에서 </a:t>
            </a:r>
            <a:r>
              <a:rPr lang="en-US" altLang="ko-KR" b="1" dirty="0">
                <a:solidFill>
                  <a:srgbClr val="00B050"/>
                </a:solidFill>
              </a:rPr>
              <a:t>w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kw </a:t>
            </a:r>
            <a:r>
              <a:rPr lang="ko-KR" altLang="en-US" b="1" dirty="0">
                <a:solidFill>
                  <a:srgbClr val="00B050"/>
                </a:solidFill>
              </a:rPr>
              <a:t>비교 추가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is derived from replay memory    </a:t>
                </a: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(running mean</a:t>
            </a:r>
            <a:r>
              <a:rPr lang="ko-KR" altLang="en-US" b="1" dirty="0">
                <a:solidFill>
                  <a:srgbClr val="FF0000"/>
                </a:solidFill>
              </a:rPr>
              <a:t>과</a:t>
            </a:r>
            <a:r>
              <a:rPr lang="en-US" altLang="ko-KR" b="1" dirty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the batch normalization technique as a way to normalize 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및 </a:t>
            </a:r>
            <a:r>
              <a:rPr lang="en-US" altLang="ko-KR" b="1" dirty="0">
                <a:solidFill>
                  <a:srgbClr val="FF0000"/>
                </a:solidFill>
              </a:rPr>
              <a:t>Batch-Norm</a:t>
            </a:r>
            <a:r>
              <a:rPr lang="ko-KR" altLang="en-US" b="1" dirty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026E2C8-78B0-4B46-B10C-F5A8450A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16" y="1850452"/>
            <a:ext cx="6329468" cy="42196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4: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>
                    <a:solidFill>
                      <a:schemeClr val="accent2"/>
                    </a:solidFill>
                  </a:rPr>
                </a:br>
                <a:r>
                  <a:rPr lang="en-US" altLang="ko-KR" b="1" dirty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4192" y="1156803"/>
            <a:ext cx="534283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(DDPG_batchnorm_comparison_revised2)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Case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blipFill>
                <a:blip r:embed="rId9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등등</a:t>
            </a:r>
            <a:r>
              <a:rPr lang="en-US" altLang="ko-KR" sz="1600" dirty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Actor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Critic</a:t>
            </a:r>
            <a:r>
              <a:rPr lang="ko-KR" altLang="en-US" b="1" dirty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1E9D549-A5AA-4F4E-8978-CDEE76BB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9" y="2864116"/>
            <a:ext cx="8746912" cy="328009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223" y="3804509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>
                <a:solidFill>
                  <a:srgbClr val="00B050"/>
                </a:solidFill>
              </a:rPr>
              <a:t/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ko-KR" altLang="en-US" b="1" dirty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다시 그릴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필요있음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/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실행 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05478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82C5C5-BD31-492F-B75F-111175C40D69}"/>
              </a:ext>
            </a:extLst>
          </p:cNvPr>
          <p:cNvGrpSpPr/>
          <p:nvPr/>
        </p:nvGrpSpPr>
        <p:grpSpPr>
          <a:xfrm>
            <a:off x="2512521" y="2256384"/>
            <a:ext cx="8181053" cy="4159279"/>
            <a:chOff x="323850" y="2715945"/>
            <a:chExt cx="7452114" cy="3793244"/>
          </a:xfrm>
        </p:grpSpPr>
        <p:sp>
          <p:nvSpPr>
            <p:cNvPr id="2" name="아래로 구부러진 화살표 1"/>
            <p:cNvSpPr/>
            <p:nvPr/>
          </p:nvSpPr>
          <p:spPr>
            <a:xfrm>
              <a:off x="2836256" y="2715945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아래로 구부러진 화살표 11"/>
            <p:cNvSpPr/>
            <p:nvPr/>
          </p:nvSpPr>
          <p:spPr>
            <a:xfrm rot="7525627">
              <a:off x="4609281" y="5259240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 rot="13548299">
              <a:off x="1072249" y="5221941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15925" y="3319158"/>
              <a:ext cx="3190699" cy="1509612"/>
              <a:chOff x="551644" y="3306593"/>
              <a:chExt cx="3190699" cy="1509612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1246909" y="4497188"/>
                <a:ext cx="15627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V="1">
                <a:off x="1246909" y="3565261"/>
                <a:ext cx="0" cy="9319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 21"/>
              <p:cNvSpPr/>
              <p:nvPr/>
            </p:nvSpPr>
            <p:spPr>
              <a:xfrm>
                <a:off x="1255222" y="3829618"/>
                <a:ext cx="1429789" cy="650945"/>
              </a:xfrm>
              <a:custGeom>
                <a:avLst/>
                <a:gdLst>
                  <a:gd name="connsiteX0" fmla="*/ 0 w 1454727"/>
                  <a:gd name="connsiteY0" fmla="*/ 725221 h 725221"/>
                  <a:gd name="connsiteX1" fmla="*/ 141316 w 1454727"/>
                  <a:gd name="connsiteY1" fmla="*/ 218144 h 725221"/>
                  <a:gd name="connsiteX2" fmla="*/ 482138 w 1454727"/>
                  <a:gd name="connsiteY2" fmla="*/ 43577 h 725221"/>
                  <a:gd name="connsiteX3" fmla="*/ 1180407 w 1454727"/>
                  <a:gd name="connsiteY3" fmla="*/ 2013 h 725221"/>
                  <a:gd name="connsiteX4" fmla="*/ 1454727 w 1454727"/>
                  <a:gd name="connsiteY4" fmla="*/ 10326 h 7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727" h="725221">
                    <a:moveTo>
                      <a:pt x="0" y="725221"/>
                    </a:moveTo>
                    <a:cubicBezTo>
                      <a:pt x="30480" y="528486"/>
                      <a:pt x="60960" y="331751"/>
                      <a:pt x="141316" y="218144"/>
                    </a:cubicBezTo>
                    <a:cubicBezTo>
                      <a:pt x="221672" y="104537"/>
                      <a:pt x="308956" y="79599"/>
                      <a:pt x="482138" y="43577"/>
                    </a:cubicBezTo>
                    <a:cubicBezTo>
                      <a:pt x="655320" y="7555"/>
                      <a:pt x="1018309" y="7555"/>
                      <a:pt x="1180407" y="2013"/>
                    </a:cubicBezTo>
                    <a:cubicBezTo>
                      <a:pt x="1342505" y="-3529"/>
                      <a:pt x="1398616" y="3398"/>
                      <a:pt x="1454727" y="1032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21162" y="3646287"/>
                <a:ext cx="755536" cy="3666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40280" y="4539206"/>
                <a:ext cx="1138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episode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1644" y="3306593"/>
                <a:ext cx="1138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Episodic</a:t>
                </a:r>
              </a:p>
              <a:p>
                <a:r>
                  <a:rPr lang="en-US" altLang="ko-KR" sz="1200" dirty="0"/>
                  <a:t>reward</a:t>
                </a:r>
                <a:endParaRPr lang="ko-KR" altLang="en-US" sz="1200" dirty="0"/>
              </a:p>
            </p:txBody>
          </p:sp>
          <p:cxnSp>
            <p:nvCxnSpPr>
              <p:cNvPr id="28" name="직선 연결선 27"/>
              <p:cNvCxnSpPr>
                <a:stCxn id="24" idx="0"/>
                <a:endCxn id="24" idx="3"/>
              </p:cNvCxnSpPr>
              <p:nvPr/>
            </p:nvCxnSpPr>
            <p:spPr>
              <a:xfrm flipH="1">
                <a:off x="2031808" y="3646287"/>
                <a:ext cx="267122" cy="3129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4" idx="4"/>
              </p:cNvCxnSpPr>
              <p:nvPr/>
            </p:nvCxnSpPr>
            <p:spPr>
              <a:xfrm flipH="1">
                <a:off x="2298930" y="3707133"/>
                <a:ext cx="290813" cy="3058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611052" y="3980836"/>
                <a:ext cx="21312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Training </a:t>
                </a:r>
              </a:p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Convergence region 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4648429" y="4382723"/>
              <a:ext cx="2533767" cy="14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3850" y="2734383"/>
              <a:ext cx="2791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Finding </a:t>
              </a:r>
            </a:p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Convergence region 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70C0"/>
                      </a:solidFill>
                    </a:rPr>
                    <a:t>Checking distribution of </a:t>
                  </a:r>
                  <a:br>
                    <a:rPr lang="en-US" altLang="ko-KR" sz="1600" b="1" dirty="0">
                      <a:solidFill>
                        <a:srgbClr val="0070C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𝒄𝒐𝒏𝒗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𝒓𝒆𝒈𝒊𝒐𝒏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blipFill>
                  <a:blip r:embed="rId2"/>
                  <a:stretch>
                    <a:fillRect t="-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자유형 51"/>
            <p:cNvSpPr/>
            <p:nvPr/>
          </p:nvSpPr>
          <p:spPr>
            <a:xfrm>
              <a:off x="4648429" y="3603265"/>
              <a:ext cx="1281487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 52"/>
            <p:cNvSpPr/>
            <p:nvPr/>
          </p:nvSpPr>
          <p:spPr>
            <a:xfrm flipH="1">
              <a:off x="5929915" y="3603265"/>
              <a:ext cx="1194092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29915" y="3362104"/>
              <a:ext cx="0" cy="1020618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383976" y="3362104"/>
              <a:ext cx="0" cy="102061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𝑺𝑶</m:t>
                            </m:r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sz="1400" b="1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lang="en-US" altLang="ko-KR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/>
            <p:cNvCxnSpPr/>
            <p:nvPr/>
          </p:nvCxnSpPr>
          <p:spPr>
            <a:xfrm>
              <a:off x="5915312" y="3993401"/>
              <a:ext cx="454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>
              <a:off x="2029650" y="5191524"/>
              <a:ext cx="369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Update reward factor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6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256841" y="1530712"/>
            <a:ext cx="8887431" cy="4703833"/>
            <a:chOff x="1578293" y="1155463"/>
            <a:chExt cx="9671899" cy="50280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1842510"/>
              <a:ext cx="2745775" cy="183051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722" y="1842510"/>
              <a:ext cx="2700800" cy="1800533"/>
            </a:xfrm>
            <a:prstGeom prst="rect">
              <a:avLst/>
            </a:prstGeom>
          </p:spPr>
        </p:pic>
        <p:sp>
          <p:nvSpPr>
            <p:cNvPr id="5" name="아래로 구부러진 화살표 4"/>
            <p:cNvSpPr/>
            <p:nvPr/>
          </p:nvSpPr>
          <p:spPr>
            <a:xfrm>
              <a:off x="3541222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>
              <a:off x="6686204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1820680"/>
              <a:ext cx="2700800" cy="1800533"/>
            </a:xfrm>
            <a:prstGeom prst="rect">
              <a:avLst/>
            </a:prstGeom>
          </p:spPr>
        </p:pic>
        <p:sp>
          <p:nvSpPr>
            <p:cNvPr id="18" name="아래로 구부러진 화살표 17"/>
            <p:cNvSpPr/>
            <p:nvPr/>
          </p:nvSpPr>
          <p:spPr>
            <a:xfrm rot="5400000">
              <a:off x="9911744" y="3340418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3680396"/>
              <a:ext cx="2700799" cy="180053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98" y="3680396"/>
              <a:ext cx="2700799" cy="18005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3673026"/>
              <a:ext cx="2745776" cy="1830517"/>
            </a:xfrm>
            <a:prstGeom prst="rect">
              <a:avLst/>
            </a:prstGeom>
          </p:spPr>
        </p:pic>
        <p:sp>
          <p:nvSpPr>
            <p:cNvPr id="20" name="아래로 구부러진 화살표 19"/>
            <p:cNvSpPr/>
            <p:nvPr/>
          </p:nvSpPr>
          <p:spPr>
            <a:xfrm rot="10800000">
              <a:off x="6686204" y="5504226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아래로 구부러진 화살표 20"/>
            <p:cNvSpPr/>
            <p:nvPr/>
          </p:nvSpPr>
          <p:spPr>
            <a:xfrm rot="10800000">
              <a:off x="3541222" y="5518281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840480" y="3965170"/>
              <a:ext cx="149629" cy="31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Text Box 340"/>
          <p:cNvSpPr txBox="1">
            <a:spLocks noChangeArrowheads="1"/>
          </p:cNvSpPr>
          <p:nvPr/>
        </p:nvSpPr>
        <p:spPr bwMode="auto">
          <a:xfrm>
            <a:off x="838200" y="1121230"/>
            <a:ext cx="103060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학습의 마지막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가시화함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813878" y="4387748"/>
            <a:ext cx="493364" cy="231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4145" y="4589575"/>
            <a:ext cx="2892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Satisfy the SOC constraint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2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우리는 한가지 표준 사이클에 대해서 학습과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도출하고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차적으로 학습된 모델에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다수의 학습 사이클을 통해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재학습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시키는 방법을 통해 모델의 일반화 성능을 높이고자 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15616" y="2668825"/>
            <a:ext cx="9958649" cy="2623749"/>
            <a:chOff x="1115616" y="2668825"/>
            <a:chExt cx="9958649" cy="26237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15616" y="2751513"/>
              <a:ext cx="4525777" cy="242972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21773" y="2668825"/>
              <a:ext cx="275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Pre-training on one cycle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883760" y="2760480"/>
              <a:ext cx="4190505" cy="24207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850963" y="3283582"/>
              <a:ext cx="1683482" cy="71489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Environment</a:t>
              </a:r>
              <a:endParaRPr lang="ko-KR" altLang="en-US" b="1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422862" y="4198619"/>
              <a:ext cx="1127069" cy="6650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Agent</a:t>
              </a:r>
              <a:endParaRPr lang="ko-KR" altLang="en-US" sz="1600" b="1" dirty="0"/>
            </a:p>
          </p:txBody>
        </p:sp>
        <p:cxnSp>
          <p:nvCxnSpPr>
            <p:cNvPr id="45" name="구부러진 연결선 44"/>
            <p:cNvCxnSpPr>
              <a:stCxn id="44" idx="0"/>
              <a:endCxn id="43" idx="1"/>
            </p:cNvCxnSpPr>
            <p:nvPr/>
          </p:nvCxnSpPr>
          <p:spPr>
            <a:xfrm rot="5400000" flipH="1" flipV="1">
              <a:off x="8139886" y="3487542"/>
              <a:ext cx="557589" cy="864566"/>
            </a:xfrm>
            <a:prstGeom prst="curved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 45"/>
            <p:cNvCxnSpPr>
              <a:stCxn id="43" idx="2"/>
            </p:cNvCxnSpPr>
            <p:nvPr/>
          </p:nvCxnSpPr>
          <p:spPr>
            <a:xfrm rot="5400000">
              <a:off x="8823410" y="3661655"/>
              <a:ext cx="532472" cy="1206116"/>
            </a:xfrm>
            <a:prstGeom prst="curved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03022" y="4321948"/>
              <a:ext cx="1055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5"/>
                  </a:solidFill>
                </a:rPr>
                <a:t>State,</a:t>
              </a:r>
            </a:p>
            <a:p>
              <a:r>
                <a:rPr lang="en-US" altLang="ko-KR" sz="1400" b="1" dirty="0" smtClean="0">
                  <a:solidFill>
                    <a:schemeClr val="accent5"/>
                  </a:solidFill>
                </a:rPr>
                <a:t>Reward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46336" y="3516921"/>
              <a:ext cx="1055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4"/>
                  </a:solidFill>
                </a:rPr>
                <a:t>Action</a:t>
              </a:r>
              <a:r>
                <a:rPr lang="en-US" altLang="ko-KR" sz="1400" b="1" dirty="0" smtClean="0">
                  <a:solidFill>
                    <a:schemeClr val="accent5"/>
                  </a:solidFill>
                </a:rPr>
                <a:t>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4059" y="2724995"/>
              <a:ext cx="3531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Training on the multiple cycles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cxnSp>
          <p:nvCxnSpPr>
            <p:cNvPr id="78" name="직선 화살표 연결선 77"/>
            <p:cNvCxnSpPr>
              <a:endCxn id="44" idx="2"/>
            </p:cNvCxnSpPr>
            <p:nvPr/>
          </p:nvCxnSpPr>
          <p:spPr>
            <a:xfrm>
              <a:off x="5646352" y="4528416"/>
              <a:ext cx="1776510" cy="2712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783575" y="4553721"/>
              <a:ext cx="146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4"/>
                  </a:solidFill>
                </a:rPr>
                <a:t>Transfer model 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5635814" y="3461241"/>
              <a:ext cx="3239316" cy="30158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accent5"/>
                      </a:solidFill>
                    </a:rPr>
                    <a:t>Derived reward factor,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1400" b="1" dirty="0" smtClean="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671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그룹 108"/>
            <p:cNvGrpSpPr/>
            <p:nvPr/>
          </p:nvGrpSpPr>
          <p:grpSpPr>
            <a:xfrm>
              <a:off x="1373346" y="2685048"/>
              <a:ext cx="4165105" cy="2607526"/>
              <a:chOff x="2866304" y="3139323"/>
              <a:chExt cx="3154892" cy="2410448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3908" y="3526563"/>
                <a:ext cx="1627288" cy="789713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264" y="4397879"/>
                <a:ext cx="1627288" cy="789713"/>
              </a:xfrm>
              <a:prstGeom prst="rect">
                <a:avLst/>
              </a:prstGeom>
            </p:spPr>
          </p:pic>
          <p:sp>
            <p:nvSpPr>
              <p:cNvPr id="112" name="위로 구부러진 화살표 111"/>
              <p:cNvSpPr/>
              <p:nvPr/>
            </p:nvSpPr>
            <p:spPr>
              <a:xfrm rot="7538776">
                <a:off x="3474977" y="3730931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 smtClean="0">
                        <a:solidFill>
                          <a:schemeClr val="accent5"/>
                        </a:solidFill>
                      </a:rPr>
                      <a:t>Update 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 smtClean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위로 구부러진 화살표 113"/>
              <p:cNvSpPr/>
              <p:nvPr/>
            </p:nvSpPr>
            <p:spPr>
              <a:xfrm rot="7538776">
                <a:off x="2708941" y="4630428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>
                        <a:solidFill>
                          <a:schemeClr val="accent5"/>
                        </a:solidFill>
                      </a:rPr>
                      <a:t>Update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 smtClean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TextBox 115"/>
              <p:cNvSpPr txBox="1"/>
              <p:nvPr/>
            </p:nvSpPr>
            <p:spPr>
              <a:xfrm rot="18304781">
                <a:off x="2684457" y="4723601"/>
                <a:ext cx="1344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accent5"/>
                    </a:solidFill>
                  </a:rPr>
                  <a:t>….</a:t>
                </a:r>
                <a:r>
                  <a:rPr lang="en-US" altLang="ko-KR" sz="1400" b="1" dirty="0" smtClean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94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trained 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trained agent must perform effective energy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management not only on the cycles used training process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but also on the </a:t>
            </a:r>
            <a:r>
              <a:rPr lang="en-US" altLang="ko-KR" sz="1600" b="1" dirty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using unused cycles of 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generalization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power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확인하기 위해서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기반의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driver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구성함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6537" y="4082047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Driver model</a:t>
            </a:r>
            <a:r>
              <a:rPr lang="ko-KR" altLang="en-US" dirty="0">
                <a:solidFill>
                  <a:srgbClr val="FF0000"/>
                </a:solidFill>
              </a:rPr>
              <a:t>을 통해 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만들어진 </a:t>
            </a:r>
            <a:r>
              <a:rPr lang="en-US" altLang="ko-KR" dirty="0">
                <a:solidFill>
                  <a:srgbClr val="FF0000"/>
                </a:solidFill>
              </a:rPr>
              <a:t>cycle </a:t>
            </a:r>
            <a:r>
              <a:rPr lang="ko-KR" altLang="en-US" dirty="0">
                <a:solidFill>
                  <a:srgbClr val="FF0000"/>
                </a:solidFill>
              </a:rPr>
              <a:t>그림 소개 </a:t>
            </a: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0" y="1732158"/>
            <a:ext cx="4432337" cy="4432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15" y="171552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8584" y="246691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MDP </a:t>
            </a:r>
            <a:r>
              <a:rPr lang="ko-KR" altLang="en-US" b="1" dirty="0">
                <a:solidFill>
                  <a:srgbClr val="00B050"/>
                </a:solidFill>
              </a:rPr>
              <a:t>모델에 대한 </a:t>
            </a:r>
            <a:r>
              <a:rPr lang="en-US" altLang="ko-KR" b="1" dirty="0">
                <a:solidFill>
                  <a:srgbClr val="00B050"/>
                </a:solidFill>
              </a:rPr>
              <a:t>100</a:t>
            </a:r>
            <a:r>
              <a:rPr lang="ko-KR" altLang="en-US" b="1" dirty="0">
                <a:solidFill>
                  <a:srgbClr val="00B050"/>
                </a:solidFill>
              </a:rPr>
              <a:t>번의 실험결과 첨부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우선 </a:t>
            </a:r>
            <a:r>
              <a:rPr lang="en-US" altLang="ko-KR" b="1" dirty="0" err="1">
                <a:solidFill>
                  <a:srgbClr val="00B050"/>
                </a:solidFill>
              </a:rPr>
              <a:t>refenece</a:t>
            </a:r>
            <a:r>
              <a:rPr lang="en-US" altLang="ko-KR" b="1" dirty="0">
                <a:solidFill>
                  <a:srgbClr val="00B050"/>
                </a:solidFill>
              </a:rPr>
              <a:t> five</a:t>
            </a:r>
            <a:r>
              <a:rPr lang="ko-KR" altLang="en-US" b="1" dirty="0">
                <a:solidFill>
                  <a:srgbClr val="00B050"/>
                </a:solidFill>
              </a:rPr>
              <a:t>로 대체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(Shooting method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action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ECMS / PMP </a:t>
            </a:r>
            <a:r>
              <a:rPr lang="ko-KR" altLang="en-US" b="1" dirty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346110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PMP</a:t>
            </a:r>
            <a:r>
              <a:rPr lang="ko-KR" altLang="en-US" b="1" dirty="0">
                <a:solidFill>
                  <a:srgbClr val="00B050"/>
                </a:solidFill>
              </a:rPr>
              <a:t>의 비교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582" y="5276926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71.8g </a:t>
            </a:r>
            <a:r>
              <a:rPr lang="en-US" altLang="ko-KR" sz="1600" b="1" dirty="0">
                <a:solidFill>
                  <a:schemeClr val="accent2"/>
                </a:solidFill>
              </a:rPr>
              <a:t>/ SOC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14" y="1739355"/>
            <a:ext cx="6577847" cy="197335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04" y="3891303"/>
            <a:ext cx="3186396" cy="1911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113130"/>
                  </p:ext>
                </p:extLst>
              </p:nvPr>
            </p:nvGraphicFramePr>
            <p:xfrm>
              <a:off x="8313754" y="407874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107.7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108.3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-5.00%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113130"/>
                  </p:ext>
                </p:extLst>
              </p:nvPr>
            </p:nvGraphicFramePr>
            <p:xfrm>
              <a:off x="8313754" y="407874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107.7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39" t="-273684" r="-12105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108.3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39" t="-417647" r="-12105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-5.00%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997808"/>
            <a:ext cx="3183361" cy="19100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08200"/>
            <a:ext cx="6300000" cy="189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90675"/>
                  </p:ext>
                </p:extLst>
              </p:nvPr>
            </p:nvGraphicFramePr>
            <p:xfrm>
              <a:off x="3554770" y="4167993"/>
              <a:ext cx="2937077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07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58.95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59.46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+0.55%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90675"/>
                  </p:ext>
                </p:extLst>
              </p:nvPr>
            </p:nvGraphicFramePr>
            <p:xfrm>
              <a:off x="3554770" y="4167993"/>
              <a:ext cx="2937077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07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58.95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5" t="-267241" r="-12136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59.46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5" t="-417647" r="-121364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+0.55%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6821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58.87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59.39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60.00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6821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58.87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59.39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1" t="-267241" r="-1215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60.00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1" t="-417647" r="-1215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6582213" y="2611699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번에 테스트에 대한 산포도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213" y="2084355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71.8g </a:t>
            </a:r>
            <a:r>
              <a:rPr lang="en-US" altLang="ko-KR" sz="1600" b="1" dirty="0">
                <a:solidFill>
                  <a:schemeClr val="accent2"/>
                </a:solidFill>
              </a:rPr>
              <a:t>/ SOC </a:t>
            </a:r>
          </a:p>
        </p:txBody>
      </p: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2758" y="3437101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결과 분석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>
                <a:solidFill>
                  <a:srgbClr val="00B050"/>
                </a:solidFill>
              </a:rPr>
              <a:t>scalability</a:t>
            </a:r>
            <a:r>
              <a:rPr lang="ko-KR" altLang="en-US" b="1" dirty="0">
                <a:solidFill>
                  <a:srgbClr val="00B050"/>
                </a:solidFill>
              </a:rPr>
              <a:t>를 보여줄 수 있음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>
                <a:solidFill>
                  <a:srgbClr val="00B050"/>
                </a:solidFill>
              </a:rPr>
              <a:t>문제로 문제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</a:t>
                      </a:r>
                      <a:r>
                        <a:rPr lang="en-US" altLang="ko-KR" baseline="0" dirty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Q-learning</a:t>
                      </a:r>
                      <a:r>
                        <a:rPr lang="en-US" altLang="ko-KR" sz="1400" baseline="0" dirty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Assumption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Limit</a:t>
                      </a:r>
                      <a:r>
                        <a:rPr lang="en-US" altLang="ko-KR" sz="1400" baseline="0" dirty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High</a:t>
                      </a:r>
                      <a:r>
                        <a:rPr lang="en-US" altLang="ko-KR" sz="1400" baseline="0" dirty="0"/>
                        <a:t> potential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Unstable</a:t>
                      </a:r>
                      <a:r>
                        <a:rPr lang="en-US" altLang="ko-KR" sz="1400" baseline="0" dirty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Low potential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of</a:t>
                      </a:r>
                      <a:r>
                        <a:rPr lang="en-US" altLang="ko-KR" sz="1400" baseline="0" dirty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동일한 학습프레임워크상에서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894" y="3880310"/>
            <a:ext cx="69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향후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연료전지 용량을 줄이고 </a:t>
            </a:r>
            <a:r>
              <a:rPr lang="en-US" altLang="ko-KR" b="1" dirty="0">
                <a:solidFill>
                  <a:srgbClr val="FF0000"/>
                </a:solidFill>
              </a:rPr>
              <a:t>maximum current</a:t>
            </a:r>
            <a:r>
              <a:rPr lang="ko-KR" altLang="en-US" b="1" dirty="0">
                <a:solidFill>
                  <a:srgbClr val="FF0000"/>
                </a:solidFill>
              </a:rPr>
              <a:t>를 키우는 방향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으로 모델 구현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5797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Transfer learning</a:t>
            </a:r>
            <a:r>
              <a:rPr lang="ko-KR" altLang="en-US" b="1" dirty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37935" y="91856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929" y="1149890"/>
            <a:ext cx="3266260" cy="200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altLang="ko-KR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873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8571" r="-4571" b="-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5714" r="-4571" b="-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𝐶𝑒𝑥𝑝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𝑑𝑟𝑦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𝐶𝑒𝑥𝑝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1023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657" b="-3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10+4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=10+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=10+4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25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657" b="-30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sz="105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blipFill>
                <a:blip r:embed="rId10"/>
                <a:stretch>
                  <a:fillRect l="-1460" r="-36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303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1268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={0.005193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𝑑𝑟𝑎𝑔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𝑆𝐴𝑇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𝑑𝑟𝑦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−0.00326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1268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303</m:t>
                                        </m:r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num>
                                      <m:den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137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854" r="-4571" b="-10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lang="en-US" altLang="ko-KR" sz="11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𝒋𝑹𝑻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𝒆𝒇𝒇</m:t>
                                        </m:r>
                                      </m:sup>
                                    </m:sSub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den>
                                </m:f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1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5952" r="-4571" b="-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141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𝑹𝑻</m:t>
                                        </m:r>
                                      </m:num>
                                      <m:den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𝒏𝑭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kumimoji="0" lang="ko-KR" altLang="en-US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𝑳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681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𝑯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08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∴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Hydrogen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Oxygen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water mole fraction,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Water diffusivity in </a:t>
                          </a:r>
                          <a:r>
                            <a:rPr lang="en-US" altLang="ko-KR" sz="1200" dirty="0" err="1"/>
                            <a:t>Nafion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Transfer</a:t>
                          </a:r>
                          <a:r>
                            <a:rPr lang="en-US" altLang="ko-KR" sz="1200" baseline="0" dirty="0"/>
                            <a:t> coefficient,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baseline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Exchange current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Electrolyte</a:t>
                          </a:r>
                          <a:r>
                            <a:rPr lang="en-US" altLang="ko-KR" sz="1200" baseline="0" dirty="0"/>
                            <a:t>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Cathode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" r="-36036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89583" r="-36036" b="-9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295745" r="-36036" b="-8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387500" r="-3603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387500" r="-204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520000" r="-36036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620000" r="-36036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720000" r="-36036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720000" r="-2041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802174" r="-36036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922222" r="-3603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2" r="-3603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122222" r="-3603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222222" r="-3603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892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2 Effective Diffusivity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3 Saturation Pressure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53" y="3391730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7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4 Economic analysis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060728" y="3545659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300000" r="-36036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673" t="-408889" r="-2041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2.62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blipFill>
                <a:blip r:embed="rId3"/>
                <a:stretch>
                  <a:fillRect t="-6154" b="-2000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293617" r="-36036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3673" t="-411111" r="-2041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1.59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blipFill>
                <a:blip r:embed="rId5"/>
                <a:stretch>
                  <a:fillRect t="-4545" b="-18182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68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,max current 1.5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9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5853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 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 </a:t>
            </a:r>
          </a:p>
        </p:txBody>
      </p:sp>
    </p:spTree>
    <p:extLst>
      <p:ext uri="{BB962C8B-B14F-4D97-AF65-F5344CB8AC3E}">
        <p14:creationId xmlns:p14="http://schemas.microsoft.com/office/powerpoint/2010/main" val="40140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Stable convergence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5156" y="204267"/>
            <a:ext cx="4429700" cy="286232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 &amp; 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 </a:t>
            </a:r>
            <a:r>
              <a:rPr lang="en-US" altLang="ko-KR" b="1" dirty="0">
                <a:solidFill>
                  <a:srgbClr val="00B050"/>
                </a:solidFill>
              </a:rPr>
              <a:t>1 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429815"/>
            <a:ext cx="8670175" cy="371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8403" y="2423454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올려서 다시 하기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테스트 사이클은 하나로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삭제 </a:t>
            </a:r>
            <a:r>
              <a:rPr lang="ko-KR" altLang="en-US" b="1" dirty="0" err="1">
                <a:solidFill>
                  <a:srgbClr val="00B050"/>
                </a:solidFill>
              </a:rPr>
              <a:t>하는것도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좋을듯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완료 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5009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8/14</a:t>
            </a:r>
            <a:r>
              <a:rPr lang="ko-KR" altLang="en-US" b="1" dirty="0">
                <a:solidFill>
                  <a:srgbClr val="00B050"/>
                </a:solidFill>
              </a:rPr>
              <a:t>일 완성 예정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>
                <a:ea typeface="굴림" panose="020B0600000101010101" pitchFamily="50" charset="-127"/>
              </a:rPr>
              <a:t>vs</a:t>
            </a:r>
            <a:r>
              <a:rPr lang="en-US" altLang="ko-KR" sz="1600" dirty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>
                <a:ea typeface="굴림" panose="020B0600000101010101" pitchFamily="50" charset="-127"/>
              </a:rPr>
              <a:t>19</a:t>
            </a:r>
            <a:r>
              <a:rPr lang="ko-KR" altLang="en-US" sz="1600" dirty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두 가지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역시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26670" y="534101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  <a:r>
              <a:rPr lang="ko-KR" altLang="en-US" b="1" dirty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>
                <a:solidFill>
                  <a:srgbClr val="00B050"/>
                </a:solidFill>
              </a:rPr>
              <a:t>재실험</a:t>
            </a:r>
            <a:r>
              <a:rPr lang="ko-KR" altLang="en-US" b="1" dirty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accent2"/>
                </a:solidFill>
              </a:rPr>
              <a:t>재실험</a:t>
            </a:r>
            <a:r>
              <a:rPr lang="ko-KR" altLang="en-US" b="1" dirty="0">
                <a:solidFill>
                  <a:schemeClr val="accent2"/>
                </a:solidFill>
              </a:rPr>
              <a:t> 필요  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 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2,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327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모델의 </a:t>
            </a:r>
            <a:r>
              <a:rPr lang="en-US" altLang="ko-KR" sz="1600" dirty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r>
              <a:rPr lang="ko-KR" altLang="en-US" sz="1600" dirty="0" err="1">
                <a:ea typeface="굴림" panose="020B0600000101010101" pitchFamily="50" charset="-127"/>
              </a:rPr>
              <a:t>만듬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>
                <a:ea typeface="굴림" panose="020B0600000101010101" pitchFamily="50" charset="-127"/>
              </a:rPr>
              <a:t>증가시킨바</a:t>
            </a:r>
            <a:r>
              <a:rPr lang="ko-KR" altLang="en-US" sz="1600" dirty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분야의 </a:t>
            </a:r>
            <a:r>
              <a:rPr lang="en-US" altLang="ko-KR" dirty="0">
                <a:solidFill>
                  <a:srgbClr val="FF0000"/>
                </a:solidFill>
              </a:rPr>
              <a:t>Data augmentation </a:t>
            </a:r>
            <a:r>
              <a:rPr lang="ko-KR" altLang="en-US" dirty="0">
                <a:solidFill>
                  <a:srgbClr val="FF0000"/>
                </a:solidFill>
              </a:rPr>
              <a:t>기술 요약 정리 </a:t>
            </a:r>
          </a:p>
        </p:txBody>
      </p:sp>
    </p:spTree>
    <p:extLst>
      <p:ext uri="{BB962C8B-B14F-4D97-AF65-F5344CB8AC3E}">
        <p14:creationId xmlns:p14="http://schemas.microsoft.com/office/powerpoint/2010/main" val="26469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en-US" altLang="ko-KR" sz="1400" i="1" dirty="0"/>
              <a:t>Supervised learning wants to work. Even if you screw something up you’ll usually get something non-random back. RL must be forced to work. If you screw something up or don’t tune something well enough you’re exceedingly likely to get a policy that is even worse than random.</a:t>
            </a:r>
            <a:r>
              <a:rPr lang="en-US" altLang="ko-KR" sz="1400" dirty="0"/>
              <a:t>”  </a:t>
            </a:r>
            <a:endParaRPr lang="en-US" altLang="ko-KR" sz="1400" b="1" dirty="0"/>
          </a:p>
          <a:p>
            <a:r>
              <a:rPr lang="en-US" altLang="ko-KR" sz="1400" b="1" dirty="0"/>
              <a:t>	</a:t>
            </a:r>
          </a:p>
          <a:p>
            <a:pPr algn="ctr"/>
            <a:r>
              <a:rPr lang="en-US" altLang="ko-KR" sz="1400" b="1" dirty="0"/>
              <a:t>- Andrej </a:t>
            </a:r>
            <a:r>
              <a:rPr lang="en-US" altLang="ko-KR" sz="1400" b="1" dirty="0" err="1"/>
              <a:t>Karpathy</a:t>
            </a:r>
            <a:r>
              <a:rPr lang="en-US" altLang="ko-KR" sz="1400" b="1" dirty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58564</TotalTime>
  <Words>2028</Words>
  <Application>Microsoft Office PowerPoint</Application>
  <PresentationFormat>와이드스크린</PresentationFormat>
  <Paragraphs>638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중안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APPENDIX. 1  Fuel cell Modeling </vt:lpstr>
      <vt:lpstr>APPENDIX. 1  Fuel cell Modeling </vt:lpstr>
      <vt:lpstr>APPENDIX. 2 Effective Diffusivity</vt:lpstr>
      <vt:lpstr>APPENDIX. 3 Saturation Pressure</vt:lpstr>
      <vt:lpstr>APPENDIX. 4 Economic analysis 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643</cp:revision>
  <cp:lastPrinted>2020-08-13T08:10:35Z</cp:lastPrinted>
  <dcterms:created xsi:type="dcterms:W3CDTF">2016-05-25T09:22:52Z</dcterms:created>
  <dcterms:modified xsi:type="dcterms:W3CDTF">2020-08-22T12:19:43Z</dcterms:modified>
</cp:coreProperties>
</file>