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383625" cy="30275213"/>
  <p:notesSz cx="6858000" cy="9144000"/>
  <p:defaultTextStyle>
    <a:defPPr>
      <a:defRPr lang="ko-KR"/>
    </a:defPPr>
    <a:lvl1pPr marL="0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50" d="100"/>
          <a:sy n="50" d="100"/>
        </p:scale>
        <p:origin x="1290" y="-44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1E97-4763-4D18-8F4B-4468036B0578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7834-F3CD-42CB-B114-45D984082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399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1E97-4763-4D18-8F4B-4468036B0578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7834-F3CD-42CB-B114-45D984082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45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1E97-4763-4D18-8F4B-4468036B0578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7834-F3CD-42CB-B114-45D984082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60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1E97-4763-4D18-8F4B-4468036B0578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7834-F3CD-42CB-B114-45D984082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377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1E97-4763-4D18-8F4B-4468036B0578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7834-F3CD-42CB-B114-45D984082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335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1E97-4763-4D18-8F4B-4468036B0578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7834-F3CD-42CB-B114-45D984082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752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1E97-4763-4D18-8F4B-4468036B0578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7834-F3CD-42CB-B114-45D984082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32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1E97-4763-4D18-8F4B-4468036B0578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7834-F3CD-42CB-B114-45D984082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0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1E97-4763-4D18-8F4B-4468036B0578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7834-F3CD-42CB-B114-45D984082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216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1E97-4763-4D18-8F4B-4468036B0578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7834-F3CD-42CB-B114-45D984082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14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1E97-4763-4D18-8F4B-4468036B0578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7834-F3CD-42CB-B114-45D984082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680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D1E97-4763-4D18-8F4B-4468036B0578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77834-F3CD-42CB-B114-45D984082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080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1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1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8706" y="117218"/>
            <a:ext cx="20923123" cy="310242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38706" y="4692478"/>
            <a:ext cx="20923123" cy="6605171"/>
          </a:xfrm>
          <a:prstGeom prst="roundRect">
            <a:avLst>
              <a:gd name="adj" fmla="val 5835"/>
            </a:avLst>
          </a:prstGeom>
          <a:solidFill>
            <a:srgbClr val="3B3838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56061" y="3519479"/>
            <a:ext cx="4267979" cy="1056566"/>
            <a:chOff x="-5181706" y="2941278"/>
            <a:chExt cx="3740144" cy="133575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-5181706" y="2941278"/>
              <a:ext cx="3740144" cy="1335755"/>
            </a:xfrm>
            <a:prstGeom prst="roundRect">
              <a:avLst>
                <a:gd name="adj" fmla="val 23541"/>
              </a:avLst>
            </a:prstGeom>
            <a:solidFill>
              <a:srgbClr val="3B3838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</a:rPr>
                <a:t>Background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-4908631" y="4123668"/>
              <a:ext cx="3163719" cy="0"/>
            </a:xfrm>
            <a:prstGeom prst="line">
              <a:avLst/>
            </a:prstGeom>
            <a:ln w="57150">
              <a:solidFill>
                <a:schemeClr val="bg1"/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모서리가 둥근 직사각형 8"/>
          <p:cNvSpPr/>
          <p:nvPr/>
        </p:nvSpPr>
        <p:spPr>
          <a:xfrm>
            <a:off x="238706" y="12463429"/>
            <a:ext cx="20923123" cy="9348766"/>
          </a:xfrm>
          <a:prstGeom prst="roundRect">
            <a:avLst>
              <a:gd name="adj" fmla="val 5835"/>
            </a:avLst>
          </a:prstGeom>
          <a:solidFill>
            <a:srgbClr val="3B3838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238706" y="11456286"/>
            <a:ext cx="4267979" cy="1202340"/>
            <a:chOff x="-5181706" y="2941278"/>
            <a:chExt cx="3740144" cy="1335755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-5181706" y="2941278"/>
              <a:ext cx="3740144" cy="1335755"/>
            </a:xfrm>
            <a:prstGeom prst="roundRect">
              <a:avLst>
                <a:gd name="adj" fmla="val 23541"/>
              </a:avLst>
            </a:prstGeom>
            <a:solidFill>
              <a:srgbClr val="3B3838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</a:rPr>
                <a:t>Research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4908631" y="4123668"/>
              <a:ext cx="3163719" cy="0"/>
            </a:xfrm>
            <a:prstGeom prst="line">
              <a:avLst/>
            </a:prstGeom>
            <a:ln w="57150">
              <a:solidFill>
                <a:schemeClr val="bg1"/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모서리가 둥근 직사각형 14"/>
          <p:cNvSpPr/>
          <p:nvPr/>
        </p:nvSpPr>
        <p:spPr>
          <a:xfrm>
            <a:off x="238706" y="23355498"/>
            <a:ext cx="20923123" cy="6460473"/>
          </a:xfrm>
          <a:prstGeom prst="roundRect">
            <a:avLst>
              <a:gd name="adj" fmla="val 5835"/>
            </a:avLst>
          </a:prstGeom>
          <a:solidFill>
            <a:srgbClr val="3B3838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238706" y="22149298"/>
            <a:ext cx="4267979" cy="1202340"/>
            <a:chOff x="-5181706" y="2941278"/>
            <a:chExt cx="3740144" cy="1335755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-5181706" y="2941278"/>
              <a:ext cx="3740144" cy="1335755"/>
            </a:xfrm>
            <a:prstGeom prst="roundRect">
              <a:avLst>
                <a:gd name="adj" fmla="val 23541"/>
              </a:avLst>
            </a:prstGeom>
            <a:solidFill>
              <a:srgbClr val="3B3838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</a:rPr>
                <a:t>Results 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-4908631" y="4123668"/>
              <a:ext cx="3163719" cy="0"/>
            </a:xfrm>
            <a:prstGeom prst="line">
              <a:avLst/>
            </a:prstGeom>
            <a:ln w="57150">
              <a:solidFill>
                <a:schemeClr val="bg1"/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99"/>
          <p:cNvSpPr>
            <a:spLocks noChangeArrowheads="1"/>
          </p:cNvSpPr>
          <p:nvPr/>
        </p:nvSpPr>
        <p:spPr bwMode="auto">
          <a:xfrm>
            <a:off x="550429" y="12866226"/>
            <a:ext cx="15139988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4000" b="1" dirty="0" smtClean="0">
                <a:solidFill>
                  <a:schemeClr val="bg1"/>
                </a:solidFill>
                <a:latin typeface="Arial" pitchFamily="34" charset="0"/>
              </a:rPr>
              <a:t>Experiments </a:t>
            </a:r>
            <a:endParaRPr lang="en-US" altLang="ko-KR" sz="1000" dirty="0">
              <a:solidFill>
                <a:schemeClr val="bg1"/>
              </a:solidFill>
              <a:latin typeface="Arial" pitchFamily="34" charset="0"/>
            </a:endParaRPr>
          </a:p>
          <a:p>
            <a:endParaRPr lang="en-US" altLang="ko-KR" sz="1000" b="1" dirty="0" smtClean="0">
              <a:solidFill>
                <a:schemeClr val="bg1"/>
              </a:solidFill>
              <a:latin typeface="Arial" pitchFamily="34" charset="0"/>
            </a:endParaRPr>
          </a:p>
          <a:p>
            <a:pPr marL="514350" indent="-514350">
              <a:lnSpc>
                <a:spcPct val="150000"/>
              </a:lnSpc>
              <a:buFontTx/>
              <a:buAutoNum type="alphaUcPeriod"/>
            </a:pPr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</a:rPr>
              <a:t>Target Vehicle </a:t>
            </a:r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</a:rPr>
              <a:t/>
            </a:r>
            <a:b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</a:rPr>
            </a:br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</a:rPr>
              <a:t>Middle size fuel cell hybrid vehicle</a:t>
            </a:r>
            <a:endParaRPr lang="en-US" altLang="ko-KR" sz="2800" b="1" dirty="0" smtClean="0">
              <a:solidFill>
                <a:schemeClr val="bg1"/>
              </a:solidFill>
              <a:latin typeface="Arial" pitchFamily="34" charset="0"/>
            </a:endParaRPr>
          </a:p>
          <a:p>
            <a:pPr marL="514350" indent="-514350">
              <a:buFontTx/>
              <a:buAutoNum type="alphaUcPeriod"/>
            </a:pPr>
            <a:endParaRPr lang="en-US" altLang="ko-KR" sz="2800" b="1" dirty="0" smtClean="0">
              <a:solidFill>
                <a:schemeClr val="bg1"/>
              </a:solidFill>
              <a:latin typeface="Arial" pitchFamily="34" charset="0"/>
            </a:endParaRPr>
          </a:p>
          <a:p>
            <a:pPr marL="514350" indent="-514350">
              <a:buFontTx/>
              <a:buAutoNum type="alphaUcPeriod"/>
            </a:pPr>
            <a:endParaRPr lang="en-US" altLang="ko-KR" sz="2800" b="1" dirty="0">
              <a:solidFill>
                <a:schemeClr val="bg1"/>
              </a:solidFill>
              <a:latin typeface="Arial" pitchFamily="34" charset="0"/>
            </a:endParaRPr>
          </a:p>
          <a:p>
            <a:pPr marL="514350" indent="-514350">
              <a:buFontTx/>
              <a:buAutoNum type="alphaUcPeriod"/>
            </a:pPr>
            <a:endParaRPr lang="en-US" altLang="ko-KR" sz="2800" b="1" dirty="0" smtClean="0">
              <a:solidFill>
                <a:schemeClr val="bg1"/>
              </a:solidFill>
              <a:latin typeface="Arial" pitchFamily="34" charset="0"/>
            </a:endParaRPr>
          </a:p>
          <a:p>
            <a:pPr marL="514350" indent="-514350">
              <a:buFontTx/>
              <a:buAutoNum type="alphaUcPeriod"/>
            </a:pPr>
            <a:endParaRPr lang="en-US" altLang="ko-KR" sz="1200" dirty="0">
              <a:solidFill>
                <a:schemeClr val="bg1"/>
              </a:solidFill>
              <a:latin typeface="Arial" pitchFamily="34" charset="0"/>
            </a:endParaRPr>
          </a:p>
          <a:p>
            <a:pPr marL="514350" indent="-514350">
              <a:buAutoNum type="alphaUcPeriod"/>
            </a:pPr>
            <a:endParaRPr lang="en-US" altLang="ko-KR" sz="1800" b="1" dirty="0" smtClean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59168" y="283887"/>
            <a:ext cx="19095804" cy="1594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Development of energy management strategy for PEMFC-HEV considering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degradation </a:t>
            </a:r>
            <a:r>
              <a:rPr lang="en-US" altLang="ko-KR" dirty="0">
                <a:solidFill>
                  <a:schemeClr val="bg1"/>
                </a:solidFill>
              </a:rPr>
              <a:t>of fuel cell system </a:t>
            </a:r>
            <a:endParaRPr lang="en-US" altLang="ko-KR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69258" y="1972715"/>
            <a:ext cx="189473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kern="100" spc="-2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송창희</a:t>
            </a:r>
            <a:r>
              <a:rPr lang="en-US" altLang="ko-KR" sz="3200" baseline="30000" dirty="0" smtClean="0">
                <a:solidFill>
                  <a:schemeClr val="bg1"/>
                </a:solidFill>
              </a:rPr>
              <a:t>1</a:t>
            </a:r>
            <a:r>
              <a:rPr lang="en-US" altLang="ko-KR" sz="3200" baseline="30000" dirty="0">
                <a:solidFill>
                  <a:schemeClr val="bg1"/>
                </a:solidFill>
              </a:rPr>
              <a:t>)</a:t>
            </a:r>
            <a:r>
              <a:rPr lang="en-US" altLang="ko-KR" sz="3200" kern="100" spc="-20" dirty="0" smtClean="0">
                <a:solidFill>
                  <a:schemeClr val="bg1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 · </a:t>
            </a:r>
            <a:r>
              <a:rPr lang="ko-KR" altLang="en-US" sz="3200" kern="100" spc="-2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조구영</a:t>
            </a:r>
            <a:r>
              <a:rPr lang="en-US" altLang="ko-KR" sz="3200" baseline="30000" dirty="0">
                <a:solidFill>
                  <a:schemeClr val="bg1"/>
                </a:solidFill>
              </a:rPr>
              <a:t>2</a:t>
            </a:r>
            <a:r>
              <a:rPr lang="en-US" altLang="ko-KR" sz="3200" baseline="30000" dirty="0" smtClean="0">
                <a:solidFill>
                  <a:schemeClr val="bg1"/>
                </a:solidFill>
              </a:rPr>
              <a:t>)</a:t>
            </a:r>
            <a:r>
              <a:rPr lang="en-US" altLang="ko-KR" sz="3200" kern="100" spc="-20" dirty="0" smtClean="0">
                <a:solidFill>
                  <a:schemeClr val="bg1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 · </a:t>
            </a:r>
            <a:r>
              <a:rPr lang="ko-KR" altLang="en-US" sz="3200" kern="100" spc="-2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차석원</a:t>
            </a:r>
            <a:r>
              <a:rPr lang="en-US" altLang="ko-KR" sz="3200" baseline="30000" dirty="0" smtClean="0">
                <a:solidFill>
                  <a:schemeClr val="bg1"/>
                </a:solidFill>
              </a:rPr>
              <a:t>1)</a:t>
            </a:r>
            <a:endParaRPr lang="en-US" altLang="ko-KR" sz="3200" kern="100" spc="-20" dirty="0" smtClean="0">
              <a:solidFill>
                <a:schemeClr val="bg1"/>
              </a:solidFill>
              <a:latin typeface="Times New Roman" panose="02020603050405020304" pitchFamily="18" charset="0"/>
              <a:ea typeface="바탕체" panose="02030609000101010101" pitchFamily="17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259168" y="2651779"/>
            <a:ext cx="179675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i="1" baseline="30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ko-KR" altLang="en-US" sz="28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서울대학교 기계공학과</a:t>
            </a:r>
            <a:r>
              <a:rPr lang="en-US" altLang="ko-KR" sz="28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ko-KR" sz="2800" i="1" baseline="30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ko-KR" altLang="en-US" sz="28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단국대학교 기계공학과</a:t>
            </a:r>
            <a:endParaRPr lang="en-US" altLang="ko-KR" sz="2800" i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99"/>
          <p:cNvSpPr>
            <a:spLocks noChangeArrowheads="1"/>
          </p:cNvSpPr>
          <p:nvPr/>
        </p:nvSpPr>
        <p:spPr bwMode="auto">
          <a:xfrm>
            <a:off x="540854" y="4655216"/>
            <a:ext cx="11527381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</a:rPr>
              <a:t>Research Background </a:t>
            </a:r>
            <a:endParaRPr lang="ko-KR" altLang="en-US" sz="900" dirty="0" smtClean="0">
              <a:solidFill>
                <a:schemeClr val="bg1"/>
              </a:solidFill>
              <a:latin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bg1"/>
                </a:solidFill>
                <a:latin typeface="Arial" pitchFamily="34" charset="0"/>
              </a:rPr>
              <a:t>A</a:t>
            </a:r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</a:rPr>
              <a:t>. Increased importance of fuel economy due to </a:t>
            </a:r>
            <a:r>
              <a:rPr lang="en-US" altLang="ko-KR" sz="2400" b="1" dirty="0" smtClean="0">
                <a:solidFill>
                  <a:schemeClr val="bg1"/>
                </a:solidFill>
                <a:latin typeface="Arial" pitchFamily="34" charset="0"/>
              </a:rPr>
              <a:t>emission </a:t>
            </a:r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</a:rPr>
              <a:t>regulations</a:t>
            </a:r>
            <a:endParaRPr lang="ko-KR" altLang="en-US" sz="2400" b="1" dirty="0">
              <a:solidFill>
                <a:schemeClr val="bg1"/>
              </a:solidFill>
              <a:latin typeface="Arial" pitchFamily="34" charset="0"/>
            </a:endParaRPr>
          </a:p>
          <a:p>
            <a:pPr>
              <a:buFontTx/>
              <a:buChar char="-"/>
            </a:pPr>
            <a:r>
              <a:rPr lang="en-US" altLang="ko-KR" sz="2400" dirty="0" smtClean="0">
                <a:solidFill>
                  <a:schemeClr val="bg1"/>
                </a:solidFill>
                <a:latin typeface="Arial" pitchFamily="34" charset="0"/>
              </a:rPr>
              <a:t> Electrification of</a:t>
            </a:r>
            <a:r>
              <a:rPr lang="ko-KR" altLang="en-US" sz="2400" dirty="0" smtClean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Arial" pitchFamily="34" charset="0"/>
              </a:rPr>
              <a:t>the vehicles </a:t>
            </a:r>
            <a:r>
              <a:rPr lang="en-US" altLang="ko-KR" sz="2400" dirty="0">
                <a:solidFill>
                  <a:schemeClr val="bg1"/>
                </a:solidFill>
                <a:latin typeface="Arial" pitchFamily="34" charset="0"/>
              </a:rPr>
              <a:t>is accelerating</a:t>
            </a:r>
            <a:endParaRPr lang="en-US" altLang="ko-KR" sz="2400" b="1" i="1" dirty="0" smtClean="0">
              <a:solidFill>
                <a:schemeClr val="bg1"/>
              </a:solidFill>
              <a:latin typeface="Cambria Math" panose="02040503050406030204" pitchFamily="18" charset="0"/>
            </a:endParaRPr>
          </a:p>
          <a:p>
            <a:pPr>
              <a:buFontTx/>
              <a:buChar char="-"/>
            </a:pPr>
            <a:r>
              <a:rPr lang="ko-KR" altLang="en-US" sz="2400" dirty="0" smtClean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Arial" pitchFamily="34" charset="0"/>
              </a:rPr>
              <a:t>There is increasing interest in efficient fuel cell vehicles without emitting </a:t>
            </a:r>
            <a:r>
              <a:rPr lang="en-US" altLang="ko-KR" sz="2400" dirty="0" smtClean="0">
                <a:solidFill>
                  <a:schemeClr val="bg1"/>
                </a:solidFill>
                <a:latin typeface="Arial" pitchFamily="34" charset="0"/>
              </a:rPr>
              <a:t/>
            </a:r>
            <a:br>
              <a:rPr lang="en-US" altLang="ko-KR" sz="2400" dirty="0" smtClean="0">
                <a:solidFill>
                  <a:schemeClr val="bg1"/>
                </a:solidFill>
                <a:latin typeface="Arial" pitchFamily="34" charset="0"/>
              </a:rPr>
            </a:br>
            <a:r>
              <a:rPr lang="en-US" altLang="ko-KR" sz="2400" dirty="0" smtClean="0">
                <a:solidFill>
                  <a:schemeClr val="bg1"/>
                </a:solidFill>
                <a:latin typeface="Arial" pitchFamily="34" charset="0"/>
              </a:rPr>
              <a:t>exhaust gas</a:t>
            </a:r>
          </a:p>
          <a:p>
            <a:pPr>
              <a:buFontTx/>
              <a:buChar char="-"/>
            </a:pPr>
            <a:endParaRPr lang="ko-KR" altLang="en-US" sz="2400" dirty="0" smtClean="0">
              <a:solidFill>
                <a:schemeClr val="bg1"/>
              </a:solidFill>
              <a:latin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bg1"/>
                </a:solidFill>
                <a:latin typeface="Arial" pitchFamily="34" charset="0"/>
              </a:rPr>
              <a:t>B</a:t>
            </a:r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</a:rPr>
              <a:t>. </a:t>
            </a:r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</a:rPr>
              <a:t>Necessity of developing power distribution </a:t>
            </a:r>
            <a:r>
              <a:rPr lang="en-US" altLang="ko-KR" sz="2400" b="1" dirty="0" smtClean="0">
                <a:solidFill>
                  <a:schemeClr val="bg1"/>
                </a:solidFill>
                <a:latin typeface="Arial" pitchFamily="34" charset="0"/>
              </a:rPr>
              <a:t>strategy (PDS) </a:t>
            </a:r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</a:rPr>
              <a:t>that </a:t>
            </a:r>
            <a:r>
              <a:rPr lang="en-US" altLang="ko-KR" sz="2400" b="1" dirty="0" smtClean="0">
                <a:solidFill>
                  <a:schemeClr val="bg1"/>
                </a:solidFill>
                <a:latin typeface="Arial" pitchFamily="34" charset="0"/>
              </a:rPr>
              <a:t>guarantees </a:t>
            </a:r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</a:rPr>
              <a:t>generalization </a:t>
            </a:r>
            <a:r>
              <a:rPr lang="en-US" altLang="ko-KR" sz="2400" b="1" dirty="0" smtClean="0">
                <a:solidFill>
                  <a:schemeClr val="bg1"/>
                </a:solidFill>
                <a:latin typeface="Arial" pitchFamily="34" charset="0"/>
              </a:rPr>
              <a:t>performance</a:t>
            </a:r>
            <a:r>
              <a:rPr lang="ko-KR" altLang="en-US" sz="2400" b="1" dirty="0" smtClean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  <a:latin typeface="Arial" pitchFamily="34" charset="0"/>
              </a:rPr>
              <a:t>for Fuel Cell Hybrid Electric Vehicles (FCHEVs)</a:t>
            </a:r>
            <a:endParaRPr lang="ko-KR" altLang="en-US" sz="2400" dirty="0" smtClean="0">
              <a:solidFill>
                <a:schemeClr val="bg1"/>
              </a:solidFill>
              <a:latin typeface="Arial" pitchFamily="34" charset="0"/>
            </a:endParaRPr>
          </a:p>
          <a:p>
            <a:pPr>
              <a:buFontTx/>
              <a:buChar char="-"/>
            </a:pPr>
            <a:r>
              <a:rPr lang="en-US" altLang="ko-KR" sz="2400" dirty="0">
                <a:solidFill>
                  <a:schemeClr val="bg1"/>
                </a:solidFill>
                <a:latin typeface="Arial" pitchFamily="34" charset="0"/>
              </a:rPr>
              <a:t> O</a:t>
            </a:r>
            <a:r>
              <a:rPr lang="en-US" altLang="ko-KR" sz="2400" dirty="0" smtClean="0">
                <a:solidFill>
                  <a:schemeClr val="bg1"/>
                </a:solidFill>
                <a:latin typeface="Arial" pitchFamily="34" charset="0"/>
              </a:rPr>
              <a:t>ptimal </a:t>
            </a:r>
            <a:r>
              <a:rPr lang="en-US" altLang="ko-KR" sz="2400" dirty="0">
                <a:solidFill>
                  <a:schemeClr val="bg1"/>
                </a:solidFill>
                <a:latin typeface="Arial" pitchFamily="34" charset="0"/>
              </a:rPr>
              <a:t>control theories have developed </a:t>
            </a:r>
            <a:r>
              <a:rPr lang="en-US" altLang="ko-KR" sz="2400" dirty="0" smtClean="0">
                <a:solidFill>
                  <a:schemeClr val="bg1"/>
                </a:solidFill>
                <a:latin typeface="Arial" pitchFamily="34" charset="0"/>
              </a:rPr>
              <a:t>PDS considering future information</a:t>
            </a:r>
            <a:endParaRPr lang="en-US" altLang="ko-KR" sz="2400" dirty="0" smtClean="0">
              <a:solidFill>
                <a:schemeClr val="bg1"/>
              </a:solidFill>
              <a:latin typeface="Arial" pitchFamily="34" charset="0"/>
            </a:endParaRPr>
          </a:p>
          <a:p>
            <a:pPr>
              <a:buFontTx/>
              <a:buChar char="-"/>
            </a:pPr>
            <a:r>
              <a:rPr lang="en-US" altLang="ko-KR" sz="2400" dirty="0">
                <a:solidFill>
                  <a:schemeClr val="bg1"/>
                </a:solidFill>
                <a:latin typeface="Arial" pitchFamily="34" charset="0"/>
              </a:rPr>
              <a:t> Since reinforcement </a:t>
            </a:r>
            <a:r>
              <a:rPr lang="en-US" altLang="ko-KR" sz="2400" dirty="0" smtClean="0">
                <a:solidFill>
                  <a:schemeClr val="bg1"/>
                </a:solidFill>
                <a:latin typeface="Arial" pitchFamily="34" charset="0"/>
              </a:rPr>
              <a:t>learning (RL) </a:t>
            </a:r>
            <a:r>
              <a:rPr lang="en-US" altLang="ko-KR" sz="2400" dirty="0">
                <a:solidFill>
                  <a:schemeClr val="bg1"/>
                </a:solidFill>
                <a:latin typeface="Arial" pitchFamily="34" charset="0"/>
              </a:rPr>
              <a:t>derives a </a:t>
            </a:r>
            <a:r>
              <a:rPr lang="en-US" altLang="ko-KR" sz="2400" dirty="0" smtClean="0">
                <a:solidFill>
                  <a:schemeClr val="bg1"/>
                </a:solidFill>
                <a:latin typeface="Arial" pitchFamily="34" charset="0"/>
              </a:rPr>
              <a:t>PDS considering </a:t>
            </a:r>
            <a:r>
              <a:rPr lang="en-US" altLang="ko-KR" sz="2400" dirty="0">
                <a:solidFill>
                  <a:schemeClr val="bg1"/>
                </a:solidFill>
                <a:latin typeface="Arial" pitchFamily="34" charset="0"/>
              </a:rPr>
              <a:t>only the current state, there is a growing interest in </a:t>
            </a:r>
            <a:r>
              <a:rPr lang="en-US" altLang="ko-KR" sz="2400" dirty="0" smtClean="0">
                <a:solidFill>
                  <a:schemeClr val="bg1"/>
                </a:solidFill>
                <a:latin typeface="Arial" pitchFamily="34" charset="0"/>
              </a:rPr>
              <a:t>PDS for HEVs using the RL</a:t>
            </a:r>
          </a:p>
          <a:p>
            <a:pPr>
              <a:buFontTx/>
              <a:buChar char="-"/>
            </a:pPr>
            <a:endParaRPr lang="en-US" altLang="ko-KR" sz="2400" dirty="0" smtClean="0">
              <a:solidFill>
                <a:schemeClr val="bg1"/>
              </a:solidFill>
              <a:latin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bg1"/>
                </a:solidFill>
                <a:latin typeface="Arial" pitchFamily="34" charset="0"/>
              </a:rPr>
              <a:t>C. </a:t>
            </a:r>
            <a:r>
              <a:rPr lang="en-US" altLang="ko-KR" sz="2400" b="1" dirty="0" smtClean="0">
                <a:solidFill>
                  <a:schemeClr val="bg1"/>
                </a:solidFill>
                <a:latin typeface="Arial" pitchFamily="34" charset="0"/>
              </a:rPr>
              <a:t>PDS </a:t>
            </a:r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</a:rPr>
              <a:t>considering the deterioration of fuel </a:t>
            </a:r>
            <a:r>
              <a:rPr lang="en-US" altLang="ko-KR" sz="2400" b="1" dirty="0" smtClean="0">
                <a:solidFill>
                  <a:schemeClr val="bg1"/>
                </a:solidFill>
                <a:latin typeface="Arial" pitchFamily="34" charset="0"/>
              </a:rPr>
              <a:t>cells</a:t>
            </a:r>
            <a:endParaRPr lang="ko-KR" altLang="en-US" sz="2400" dirty="0" smtClean="0">
              <a:solidFill>
                <a:schemeClr val="bg1"/>
              </a:solidFill>
              <a:latin typeface="Arial" pitchFamily="34" charset="0"/>
            </a:endParaRPr>
          </a:p>
          <a:p>
            <a:pPr>
              <a:buFontTx/>
              <a:buChar char="-"/>
            </a:pPr>
            <a:r>
              <a:rPr lang="en-US" altLang="ko-KR" sz="2400" dirty="0" smtClean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Arial" pitchFamily="34" charset="0"/>
              </a:rPr>
              <a:t>Since fuel cells are vulnerable to deterioration, it is necessary to develop </a:t>
            </a:r>
            <a:r>
              <a:rPr lang="en-US" altLang="ko-KR" sz="2400" dirty="0" smtClean="0">
                <a:solidFill>
                  <a:schemeClr val="bg1"/>
                </a:solidFill>
                <a:latin typeface="Arial" pitchFamily="34" charset="0"/>
              </a:rPr>
              <a:t>the PDS that </a:t>
            </a:r>
            <a:r>
              <a:rPr lang="en-US" altLang="ko-KR" sz="2400" dirty="0">
                <a:solidFill>
                  <a:schemeClr val="bg1"/>
                </a:solidFill>
                <a:latin typeface="Arial" pitchFamily="34" charset="0"/>
              </a:rPr>
              <a:t>considers deterioration. </a:t>
            </a:r>
            <a:endParaRPr lang="ko-KR" altLang="en-US" sz="2400" dirty="0">
              <a:solidFill>
                <a:schemeClr val="bg1"/>
              </a:solidFill>
              <a:latin typeface="Arial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20894" y="15139518"/>
            <a:ext cx="8203435" cy="3408987"/>
            <a:chOff x="1442062" y="17914830"/>
            <a:chExt cx="8203435" cy="3408987"/>
          </a:xfrm>
        </p:grpSpPr>
        <p:cxnSp>
          <p:nvCxnSpPr>
            <p:cNvPr id="79" name="직선 연결선 78"/>
            <p:cNvCxnSpPr/>
            <p:nvPr/>
          </p:nvCxnSpPr>
          <p:spPr>
            <a:xfrm flipH="1">
              <a:off x="2319816" y="18389456"/>
              <a:ext cx="617585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>
              <a:stCxn id="94" idx="1"/>
            </p:cNvCxnSpPr>
            <p:nvPr/>
          </p:nvCxnSpPr>
          <p:spPr>
            <a:xfrm flipH="1" flipV="1">
              <a:off x="3694782" y="18395658"/>
              <a:ext cx="696595" cy="10486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직사각형 80"/>
            <p:cNvSpPr/>
            <p:nvPr/>
          </p:nvSpPr>
          <p:spPr>
            <a:xfrm>
              <a:off x="8360565" y="18335027"/>
              <a:ext cx="1284932" cy="2606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8360565" y="21063127"/>
              <a:ext cx="1284932" cy="2606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사다리꼴 82"/>
            <p:cNvSpPr/>
            <p:nvPr/>
          </p:nvSpPr>
          <p:spPr>
            <a:xfrm rot="5400000">
              <a:off x="8651339" y="19554077"/>
              <a:ext cx="703384" cy="550690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4" name="직선 연결선 83"/>
            <p:cNvCxnSpPr>
              <a:stCxn id="81" idx="2"/>
              <a:endCxn id="83" idx="1"/>
            </p:cNvCxnSpPr>
            <p:nvPr/>
          </p:nvCxnSpPr>
          <p:spPr>
            <a:xfrm>
              <a:off x="9003031" y="18595717"/>
              <a:ext cx="0" cy="950849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>
              <a:stCxn id="83" idx="3"/>
              <a:endCxn id="82" idx="0"/>
            </p:cNvCxnSpPr>
            <p:nvPr/>
          </p:nvCxnSpPr>
          <p:spPr>
            <a:xfrm>
              <a:off x="9003031" y="20112278"/>
              <a:ext cx="0" cy="950849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그룹 85"/>
            <p:cNvGrpSpPr/>
            <p:nvPr/>
          </p:nvGrpSpPr>
          <p:grpSpPr>
            <a:xfrm>
              <a:off x="7148895" y="19512148"/>
              <a:ext cx="1086338" cy="634548"/>
              <a:chOff x="5866421" y="3188464"/>
              <a:chExt cx="1086338" cy="634548"/>
            </a:xfrm>
          </p:grpSpPr>
          <p:sp>
            <p:nvSpPr>
              <p:cNvPr id="121" name="순서도: 대체 처리 120"/>
              <p:cNvSpPr/>
              <p:nvPr/>
            </p:nvSpPr>
            <p:spPr>
              <a:xfrm>
                <a:off x="5866421" y="3188464"/>
                <a:ext cx="1086338" cy="634548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2" name="직선 연결선 121"/>
              <p:cNvCxnSpPr/>
              <p:nvPr/>
            </p:nvCxnSpPr>
            <p:spPr>
              <a:xfrm>
                <a:off x="5960205" y="3517999"/>
                <a:ext cx="89876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>
              <a:xfrm>
                <a:off x="5960204" y="3334337"/>
                <a:ext cx="89876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>
              <a:xfrm>
                <a:off x="5960204" y="3697753"/>
                <a:ext cx="89876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/>
            <p:cNvSpPr txBox="1"/>
            <p:nvPr/>
          </p:nvSpPr>
          <p:spPr>
            <a:xfrm>
              <a:off x="7242678" y="20157700"/>
              <a:ext cx="927097" cy="843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cxnSp>
          <p:nvCxnSpPr>
            <p:cNvPr id="88" name="직선 연결선 87"/>
            <p:cNvCxnSpPr>
              <a:stCxn id="83" idx="2"/>
              <a:endCxn id="121" idx="3"/>
            </p:cNvCxnSpPr>
            <p:nvPr/>
          </p:nvCxnSpPr>
          <p:spPr>
            <a:xfrm flipH="1">
              <a:off x="8235233" y="19829422"/>
              <a:ext cx="492453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직사각형 88"/>
            <p:cNvSpPr/>
            <p:nvPr/>
          </p:nvSpPr>
          <p:spPr>
            <a:xfrm>
              <a:off x="5908363" y="19580136"/>
              <a:ext cx="831325" cy="5230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/>
                <a:t>DC/AC</a:t>
              </a:r>
              <a:endParaRPr lang="ko-KR" altLang="en-US" sz="1600" b="1" dirty="0"/>
            </a:p>
          </p:txBody>
        </p:sp>
        <p:cxnSp>
          <p:nvCxnSpPr>
            <p:cNvPr id="90" name="직선 연결선 89"/>
            <p:cNvCxnSpPr>
              <a:stCxn id="121" idx="1"/>
            </p:cNvCxnSpPr>
            <p:nvPr/>
          </p:nvCxnSpPr>
          <p:spPr>
            <a:xfrm flipH="1">
              <a:off x="6739688" y="19829422"/>
              <a:ext cx="409207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그룹 90"/>
            <p:cNvGrpSpPr/>
            <p:nvPr/>
          </p:nvGrpSpPr>
          <p:grpSpPr>
            <a:xfrm>
              <a:off x="4231533" y="19381134"/>
              <a:ext cx="1203443" cy="786669"/>
              <a:chOff x="3118381" y="3332307"/>
              <a:chExt cx="1203443" cy="786669"/>
            </a:xfrm>
          </p:grpSpPr>
          <p:sp>
            <p:nvSpPr>
              <p:cNvPr id="115" name="직사각형 114"/>
              <p:cNvSpPr/>
              <p:nvPr/>
            </p:nvSpPr>
            <p:spPr>
              <a:xfrm>
                <a:off x="3118381" y="3595883"/>
                <a:ext cx="1203443" cy="5230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b="1" dirty="0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3118381" y="3473714"/>
                <a:ext cx="1201686" cy="885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920344" y="3332307"/>
                <a:ext cx="32645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 smtClean="0">
                    <a:solidFill>
                      <a:schemeClr val="bg1"/>
                    </a:solidFill>
                  </a:rPr>
                  <a:t>+</a:t>
                </a:r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>
                <a:off x="3266831" y="3350593"/>
                <a:ext cx="211015" cy="1129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직사각형 118"/>
              <p:cNvSpPr/>
              <p:nvPr/>
            </p:nvSpPr>
            <p:spPr>
              <a:xfrm>
                <a:off x="3970299" y="3348433"/>
                <a:ext cx="211015" cy="1129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3151402" y="3333156"/>
                <a:ext cx="32645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 smtClean="0">
                    <a:solidFill>
                      <a:schemeClr val="bg1"/>
                    </a:solidFill>
                  </a:rPr>
                  <a:t>-</a:t>
                </a:r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p:grpSp>
        <p:cxnSp>
          <p:nvCxnSpPr>
            <p:cNvPr id="93" name="직선 연결선 92"/>
            <p:cNvCxnSpPr/>
            <p:nvPr/>
          </p:nvCxnSpPr>
          <p:spPr>
            <a:xfrm flipH="1">
              <a:off x="5397837" y="19841682"/>
              <a:ext cx="467010" cy="7693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직사각형 93"/>
            <p:cNvSpPr/>
            <p:nvPr/>
          </p:nvSpPr>
          <p:spPr>
            <a:xfrm>
              <a:off x="4391377" y="18144597"/>
              <a:ext cx="877753" cy="5230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/>
                <a:t>DC/DC</a:t>
              </a:r>
              <a:endParaRPr lang="ko-KR" altLang="en-US" sz="1600" b="1" dirty="0"/>
            </a:p>
          </p:txBody>
        </p:sp>
        <p:cxnSp>
          <p:nvCxnSpPr>
            <p:cNvPr id="95" name="직선 연결선 94"/>
            <p:cNvCxnSpPr>
              <a:stCxn id="116" idx="0"/>
              <a:endCxn id="94" idx="2"/>
            </p:cNvCxnSpPr>
            <p:nvPr/>
          </p:nvCxnSpPr>
          <p:spPr>
            <a:xfrm flipH="1" flipV="1">
              <a:off x="4830254" y="18667690"/>
              <a:ext cx="2122" cy="854851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 flipH="1">
              <a:off x="2929586" y="17914830"/>
              <a:ext cx="15631" cy="97692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 flipH="1">
              <a:off x="3707585" y="17914830"/>
              <a:ext cx="15631" cy="97692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 flipH="1">
              <a:off x="2920601" y="18793902"/>
              <a:ext cx="77418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 flipH="1">
              <a:off x="2937401" y="18003361"/>
              <a:ext cx="77418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 flipH="1">
              <a:off x="3062855" y="17994648"/>
              <a:ext cx="15630" cy="8088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 flipH="1">
              <a:off x="3153909" y="17994648"/>
              <a:ext cx="15630" cy="8088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 flipH="1">
              <a:off x="3250819" y="17994648"/>
              <a:ext cx="15630" cy="8088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 flipH="1">
              <a:off x="3339914" y="18001697"/>
              <a:ext cx="15630" cy="8088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 flipH="1">
              <a:off x="3429009" y="17987600"/>
              <a:ext cx="15630" cy="8088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 flipH="1">
              <a:off x="3525919" y="17985010"/>
              <a:ext cx="15630" cy="8088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 flipH="1">
              <a:off x="3603025" y="17985010"/>
              <a:ext cx="15630" cy="8088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flipH="1">
              <a:off x="3003338" y="17985010"/>
              <a:ext cx="15630" cy="8088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순서도: 수행의 시작/종료 107"/>
            <p:cNvSpPr/>
            <p:nvPr/>
          </p:nvSpPr>
          <p:spPr>
            <a:xfrm>
              <a:off x="1442062" y="18119134"/>
              <a:ext cx="877751" cy="54064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5689822" y="16410104"/>
            <a:ext cx="2134893" cy="843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 smtClean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Rectangle 99"/>
              <p:cNvSpPr>
                <a:spLocks noChangeArrowheads="1"/>
              </p:cNvSpPr>
              <p:nvPr/>
            </p:nvSpPr>
            <p:spPr bwMode="auto">
              <a:xfrm>
                <a:off x="9790040" y="12489620"/>
                <a:ext cx="15139988" cy="76603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8200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8200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8200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8200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8200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8200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8200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8200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8200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marL="514350" indent="-514350">
                  <a:lnSpc>
                    <a:spcPct val="150000"/>
                  </a:lnSpc>
                  <a:buFont typeface="+mj-lt"/>
                  <a:buAutoNum type="alphaUcPeriod" startAt="2"/>
                </a:pPr>
                <a:r>
                  <a:rPr lang="en-US" altLang="ko-KR" sz="2800" b="1" dirty="0" smtClean="0">
                    <a:solidFill>
                      <a:schemeClr val="bg1"/>
                    </a:solidFill>
                    <a:latin typeface="Arial" pitchFamily="34" charset="0"/>
                  </a:rPr>
                  <a:t>Deep Reinforcement Learning</a:t>
                </a:r>
                <a:endParaRPr lang="en-US" altLang="ko-KR" sz="2800" b="1" dirty="0">
                  <a:solidFill>
                    <a:schemeClr val="bg1"/>
                  </a:solidFill>
                  <a:latin typeface="Arial" pitchFamily="34" charset="0"/>
                </a:endParaRPr>
              </a:p>
              <a:p>
                <a:pPr marL="971550" lvl="1" indent="-5143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b="1" dirty="0">
                    <a:solidFill>
                      <a:schemeClr val="bg1"/>
                    </a:solidFill>
                    <a:latin typeface="Arial" pitchFamily="34" charset="0"/>
                  </a:rPr>
                  <a:t>DRL is composed on the Markov Decision Process (MDP) Framework </a:t>
                </a:r>
                <a:r>
                  <a:rPr lang="en-US" altLang="ko-KR" sz="2400" b="1" dirty="0" smtClean="0">
                    <a:solidFill>
                      <a:schemeClr val="bg1"/>
                    </a:solidFill>
                    <a:latin typeface="Arial" pitchFamily="34" charset="0"/>
                  </a:rPr>
                  <a:t/>
                </a:r>
                <a:br>
                  <a:rPr lang="en-US" altLang="ko-KR" sz="2400" b="1" dirty="0" smtClean="0">
                    <a:solidFill>
                      <a:schemeClr val="bg1"/>
                    </a:solidFill>
                    <a:latin typeface="Arial" pitchFamily="34" charset="0"/>
                  </a:rPr>
                </a:br>
                <a:r>
                  <a:rPr lang="en-US" altLang="ko-KR" sz="2400" b="1" dirty="0" smtClean="0">
                    <a:solidFill>
                      <a:schemeClr val="bg1"/>
                    </a:solidFill>
                    <a:latin typeface="Arial" pitchFamily="34" charset="0"/>
                  </a:rPr>
                  <a:t>consisting </a:t>
                </a:r>
                <a:r>
                  <a:rPr lang="en-US" altLang="ko-KR" sz="2400" b="1" dirty="0">
                    <a:solidFill>
                      <a:schemeClr val="bg1"/>
                    </a:solidFill>
                    <a:latin typeface="Arial" pitchFamily="34" charset="0"/>
                  </a:rPr>
                  <a:t>of an agent and an </a:t>
                </a:r>
                <a:r>
                  <a:rPr lang="en-US" altLang="ko-KR" sz="2400" b="1" dirty="0" smtClean="0">
                    <a:solidFill>
                      <a:schemeClr val="bg1"/>
                    </a:solidFill>
                    <a:latin typeface="Arial" pitchFamily="34" charset="0"/>
                  </a:rPr>
                  <a:t>environment</a:t>
                </a:r>
              </a:p>
              <a:p>
                <a:pPr marL="971550" lvl="1" indent="-5143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b="1" dirty="0">
                    <a:solidFill>
                      <a:schemeClr val="bg1"/>
                    </a:solidFill>
                    <a:latin typeface="Arial" pitchFamily="34" charset="0"/>
                  </a:rPr>
                  <a:t>In this study, we approach the DRL problem using the Actor-Critic </a:t>
                </a:r>
                <a:r>
                  <a:rPr lang="en-US" altLang="ko-KR" sz="2400" b="1" dirty="0" smtClean="0">
                    <a:solidFill>
                      <a:schemeClr val="bg1"/>
                    </a:solidFill>
                    <a:latin typeface="Arial" pitchFamily="34" charset="0"/>
                  </a:rPr>
                  <a:t/>
                </a:r>
                <a:br>
                  <a:rPr lang="en-US" altLang="ko-KR" sz="2400" b="1" dirty="0" smtClean="0">
                    <a:solidFill>
                      <a:schemeClr val="bg1"/>
                    </a:solidFill>
                    <a:latin typeface="Arial" pitchFamily="34" charset="0"/>
                  </a:rPr>
                </a:br>
                <a:r>
                  <a:rPr lang="en-US" altLang="ko-KR" sz="2400" b="1" dirty="0" smtClean="0">
                    <a:solidFill>
                      <a:schemeClr val="bg1"/>
                    </a:solidFill>
                    <a:latin typeface="Arial" pitchFamily="34" charset="0"/>
                  </a:rPr>
                  <a:t>algorithm</a:t>
                </a:r>
              </a:p>
              <a:p>
                <a:pPr marL="971550" lvl="1" indent="-5143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b="1" dirty="0">
                    <a:solidFill>
                      <a:schemeClr val="bg1"/>
                    </a:solidFill>
                    <a:latin typeface="Arial" pitchFamily="34" charset="0"/>
                  </a:rPr>
                  <a:t>Definition of </a:t>
                </a:r>
                <a:r>
                  <a:rPr lang="en-US" altLang="ko-KR" sz="2400" b="1" dirty="0" smtClean="0">
                    <a:solidFill>
                      <a:schemeClr val="bg1"/>
                    </a:solidFill>
                    <a:latin typeface="Arial" pitchFamily="34" charset="0"/>
                  </a:rPr>
                  <a:t>state</a:t>
                </a:r>
                <a:r>
                  <a:rPr lang="en-US" altLang="ko-KR" sz="2400" b="1" dirty="0">
                    <a:solidFill>
                      <a:schemeClr val="bg1"/>
                    </a:solidFill>
                    <a:latin typeface="Arial" pitchFamily="34" charset="0"/>
                  </a:rPr>
                  <a:t>, </a:t>
                </a:r>
                <a:r>
                  <a:rPr lang="en-US" altLang="ko-KR" sz="2400" b="1" dirty="0" smtClean="0">
                    <a:solidFill>
                      <a:schemeClr val="bg1"/>
                    </a:solidFill>
                    <a:latin typeface="Arial" pitchFamily="34" charset="0"/>
                  </a:rPr>
                  <a:t>action</a:t>
                </a:r>
                <a:r>
                  <a:rPr lang="en-US" altLang="ko-KR" sz="2400" b="1" dirty="0">
                    <a:solidFill>
                      <a:schemeClr val="bg1"/>
                    </a:solidFill>
                    <a:latin typeface="Arial" pitchFamily="34" charset="0"/>
                  </a:rPr>
                  <a:t>, and r</a:t>
                </a:r>
                <a:r>
                  <a:rPr lang="en-US" altLang="ko-KR" sz="2400" b="1" dirty="0" smtClean="0">
                    <a:solidFill>
                      <a:schemeClr val="bg1"/>
                    </a:solidFill>
                    <a:latin typeface="Arial" pitchFamily="34" charset="0"/>
                  </a:rPr>
                  <a:t>eward:</a:t>
                </a:r>
              </a:p>
              <a:p>
                <a:pPr marL="1428750" lvl="2" indent="-5143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2400" b="1" dirty="0" smtClean="0">
                    <a:solidFill>
                      <a:schemeClr val="bg1"/>
                    </a:solidFill>
                    <a:latin typeface="Arial" pitchFamily="34" charset="0"/>
                  </a:rPr>
                  <a:t>State  </a:t>
                </a:r>
                <a:r>
                  <a:rPr lang="en-US" altLang="ko-KR" sz="2400" b="1" dirty="0" smtClean="0">
                    <a:solidFill>
                      <a:schemeClr val="bg1"/>
                    </a:solidFill>
                    <a:latin typeface="Arial" pitchFamily="34" charset="0"/>
                    <a:sym typeface="Wingdings" panose="05000000000000000000" pitchFamily="2" charset="2"/>
                  </a:rPr>
                  <a:t> </a:t>
                </a:r>
                <a:r>
                  <a:rPr lang="en-US" altLang="ko-KR" sz="2400" b="1" dirty="0" smtClean="0">
                    <a:solidFill>
                      <a:schemeClr val="bg1"/>
                    </a:solidFill>
                    <a:latin typeface="Arial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ko-KR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ko-KR" sz="2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𝒅𝒎𝒅</m:t>
                            </m:r>
                          </m:sub>
                        </m:sSub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𝑺𝑶𝑪</m:t>
                        </m:r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𝒂𝒄𝒕𝒊𝒐</m:t>
                        </m:r>
                        <m:sSub>
                          <m:sSubPr>
                            <m:ctrlPr>
                              <a:rPr lang="en-US" altLang="ko-KR" sz="2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ko-KR" sz="2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𝒑𝒓𝒆𝒗</m:t>
                            </m:r>
                          </m:sub>
                        </m:sSub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altLang="ko-KR" sz="2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</m:e>
                          <m:sub>
                            <m:r>
                              <a:rPr lang="en-US" altLang="ko-KR" sz="2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𝒎𝒊𝒏</m:t>
                            </m:r>
                          </m:sub>
                        </m:sSub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</m:e>
                          <m:sub>
                            <m:r>
                              <a:rPr lang="en-US" altLang="ko-KR" sz="2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𝒎𝒂𝒙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400" b="1" dirty="0" smtClean="0">
                    <a:solidFill>
                      <a:schemeClr val="bg1"/>
                    </a:solidFill>
                    <a:latin typeface="Arial" pitchFamily="34" charset="0"/>
                  </a:rPr>
                  <a:t>  </a:t>
                </a:r>
              </a:p>
              <a:p>
                <a:pPr marL="1428750" lvl="2" indent="-5143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2400" b="1" dirty="0" smtClean="0">
                    <a:solidFill>
                      <a:schemeClr val="bg1"/>
                    </a:solidFill>
                    <a:latin typeface="Arial" pitchFamily="34" charset="0"/>
                  </a:rPr>
                  <a:t>Action  </a:t>
                </a:r>
                <a:r>
                  <a:rPr lang="en-US" altLang="ko-KR" sz="2400" b="1" dirty="0" smtClean="0">
                    <a:solidFill>
                      <a:schemeClr val="bg1"/>
                    </a:solidFill>
                    <a:latin typeface="Arial" pitchFamily="3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sz="24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altLang="ko-KR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𝒄𝒖𝒓𝒓𝒆𝒏𝒕</m:t>
                    </m:r>
                    <m:r>
                      <a:rPr lang="en-US" altLang="ko-KR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𝒅𝒆𝒏𝒔𝒊𝒕𝒚</m:t>
                    </m:r>
                    <m:r>
                      <a:rPr lang="en-US" altLang="ko-KR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n-US" altLang="ko-KR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𝒔𝒕𝒂𝒄𝒌</m:t>
                    </m:r>
                    <m:r>
                      <a:rPr lang="en-US" altLang="ko-KR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2400" b="1" dirty="0" smtClean="0">
                  <a:solidFill>
                    <a:schemeClr val="bg1"/>
                  </a:solidFill>
                  <a:latin typeface="Arial" pitchFamily="34" charset="0"/>
                </a:endParaRPr>
              </a:p>
              <a:p>
                <a:pPr marL="1428750" lvl="2" indent="-5143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2400" b="1" dirty="0" smtClean="0">
                    <a:solidFill>
                      <a:schemeClr val="bg1"/>
                    </a:solidFill>
                    <a:latin typeface="Arial" pitchFamily="34" charset="0"/>
                  </a:rPr>
                  <a:t>Reward </a:t>
                </a:r>
                <a:r>
                  <a:rPr lang="ko-KR" altLang="en-US" sz="2400" b="1" dirty="0" smtClean="0">
                    <a:solidFill>
                      <a:schemeClr val="bg1"/>
                    </a:solidFill>
                    <a:latin typeface="Arial" pitchFamily="34" charset="0"/>
                  </a:rPr>
                  <a:t> </a:t>
                </a:r>
                <a:r>
                  <a:rPr lang="en-US" altLang="ko-KR" sz="2400" b="1" dirty="0" smtClean="0">
                    <a:solidFill>
                      <a:schemeClr val="bg1"/>
                    </a:solidFill>
                    <a:latin typeface="Arial" pitchFamily="3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sz="24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𝐫</m:t>
                    </m:r>
                    <m:r>
                      <a:rPr lang="en-US" altLang="ko-KR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̇"/>
                            <m:ctrlPr>
                              <a:rPr lang="en-US" altLang="ko-KR" sz="2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sz="2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lang="en-US" altLang="ko-KR" sz="2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sub>
                            </m:sSub>
                          </m:e>
                        </m:acc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𝜹</m:t>
                        </m:r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e>
                    </m:d>
                    <m:r>
                      <a:rPr lang="en-US" altLang="ko-KR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𝜸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𝑺𝑶𝑪</m:t>
                        </m:r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𝑺𝑶</m:t>
                        </m:r>
                        <m:sSub>
                          <m:sSubPr>
                            <m:ctrlPr>
                              <a:rPr lang="en-US" altLang="ko-KR" sz="2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ko-KR" sz="2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𝒓𝒆𝒇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400" b="1" dirty="0" smtClean="0">
                    <a:solidFill>
                      <a:schemeClr val="bg1"/>
                    </a:solidFill>
                    <a:latin typeface="Arial" pitchFamily="34" charset="0"/>
                  </a:rPr>
                  <a:t> </a:t>
                </a:r>
              </a:p>
              <a:p>
                <a:pPr marL="971550" lvl="1" indent="-5143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400" b="1" dirty="0" smtClean="0">
                  <a:solidFill>
                    <a:schemeClr val="bg1"/>
                  </a:solidFill>
                  <a:latin typeface="Arial" pitchFamily="34" charset="0"/>
                </a:endParaRPr>
              </a:p>
              <a:p>
                <a:pPr marL="514350" indent="-514350">
                  <a:buFontTx/>
                  <a:buAutoNum type="alphaUcPeriod" startAt="2"/>
                </a:pPr>
                <a:endParaRPr lang="en-US" altLang="ko-KR" sz="2800" b="1" dirty="0" smtClean="0">
                  <a:solidFill>
                    <a:schemeClr val="bg1"/>
                  </a:solidFill>
                  <a:latin typeface="Arial" pitchFamily="34" charset="0"/>
                </a:endParaRPr>
              </a:p>
              <a:p>
                <a:pPr marL="514350" indent="-514350">
                  <a:buFontTx/>
                  <a:buAutoNum type="alphaUcPeriod" startAt="2"/>
                </a:pPr>
                <a:endParaRPr lang="en-US" altLang="ko-KR" sz="2800" b="1" dirty="0">
                  <a:solidFill>
                    <a:schemeClr val="bg1"/>
                  </a:solidFill>
                  <a:latin typeface="Arial" pitchFamily="34" charset="0"/>
                </a:endParaRPr>
              </a:p>
              <a:p>
                <a:pPr marL="514350" indent="-514350">
                  <a:buFontTx/>
                  <a:buAutoNum type="alphaUcPeriod" startAt="2"/>
                </a:pPr>
                <a:endParaRPr lang="en-US" altLang="ko-KR" sz="2800" b="1" dirty="0" smtClean="0">
                  <a:solidFill>
                    <a:schemeClr val="bg1"/>
                  </a:solidFill>
                  <a:latin typeface="Arial" pitchFamily="34" charset="0"/>
                </a:endParaRPr>
              </a:p>
              <a:p>
                <a:pPr marL="514350" indent="-514350">
                  <a:buFontTx/>
                  <a:buAutoNum type="alphaUcPeriod" startAt="2"/>
                </a:pPr>
                <a:endParaRPr lang="en-US" altLang="ko-KR" sz="1200" dirty="0">
                  <a:solidFill>
                    <a:schemeClr val="bg1"/>
                  </a:solidFill>
                  <a:latin typeface="Arial" pitchFamily="34" charset="0"/>
                </a:endParaRPr>
              </a:p>
              <a:p>
                <a:pPr marL="514350" indent="-514350">
                  <a:buAutoNum type="alphaUcPeriod" startAt="2"/>
                </a:pPr>
                <a:endParaRPr lang="en-US" altLang="ko-KR" sz="1800" b="1" dirty="0" smtClean="0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mc:Choice>
        <mc:Fallback>
          <p:sp>
            <p:nvSpPr>
              <p:cNvPr id="125" name="Rectangle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90040" y="12489620"/>
                <a:ext cx="15139988" cy="7660367"/>
              </a:xfrm>
              <a:prstGeom prst="rect">
                <a:avLst/>
              </a:prstGeom>
              <a:blipFill>
                <a:blip r:embed="rId2"/>
                <a:stretch>
                  <a:fillRect l="-72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99"/>
          <p:cNvSpPr>
            <a:spLocks noChangeArrowheads="1"/>
          </p:cNvSpPr>
          <p:nvPr/>
        </p:nvSpPr>
        <p:spPr bwMode="auto">
          <a:xfrm>
            <a:off x="12068235" y="4692478"/>
            <a:ext cx="9508081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</a:rPr>
              <a:t>Research </a:t>
            </a:r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</a:rPr>
              <a:t>Objectives </a:t>
            </a:r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</a:rPr>
              <a:t> </a:t>
            </a:r>
            <a:endParaRPr lang="ko-KR" altLang="en-US" sz="3600" dirty="0" smtClean="0">
              <a:solidFill>
                <a:schemeClr val="bg1"/>
              </a:solidFill>
              <a:latin typeface="Arial" pitchFamily="34" charset="0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ko-KR" sz="2400" b="1" dirty="0" smtClean="0">
                <a:solidFill>
                  <a:schemeClr val="bg1"/>
                </a:solidFill>
                <a:latin typeface="Arial" pitchFamily="34" charset="0"/>
              </a:rPr>
              <a:t>PDS for FCHEVs </a:t>
            </a:r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</a:rPr>
              <a:t>development using deep reinforcement </a:t>
            </a:r>
            <a:r>
              <a:rPr lang="en-US" altLang="ko-KR" sz="2400" b="1" dirty="0" smtClean="0">
                <a:solidFill>
                  <a:schemeClr val="bg1"/>
                </a:solidFill>
                <a:latin typeface="Arial" pitchFamily="34" charset="0"/>
              </a:rPr>
              <a:t/>
            </a:r>
            <a:br>
              <a:rPr lang="en-US" altLang="ko-KR" sz="2400" b="1" dirty="0" smtClean="0">
                <a:solidFill>
                  <a:schemeClr val="bg1"/>
                </a:solidFill>
                <a:latin typeface="Arial" pitchFamily="34" charset="0"/>
              </a:rPr>
            </a:br>
            <a:r>
              <a:rPr lang="en-US" altLang="ko-KR" sz="2400" b="1" dirty="0" smtClean="0">
                <a:solidFill>
                  <a:schemeClr val="bg1"/>
                </a:solidFill>
                <a:latin typeface="Arial" pitchFamily="34" charset="0"/>
              </a:rPr>
              <a:t>learning</a:t>
            </a:r>
            <a:endParaRPr lang="ko-KR" altLang="en-US" sz="2400" dirty="0">
              <a:solidFill>
                <a:schemeClr val="bg1"/>
              </a:solidFill>
              <a:latin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</a:rPr>
              <a:t>B. </a:t>
            </a:r>
            <a:r>
              <a:rPr lang="en-US" altLang="ko-KR" sz="2400" b="1" dirty="0" smtClean="0">
                <a:solidFill>
                  <a:schemeClr val="bg1"/>
                </a:solidFill>
                <a:latin typeface="Arial" pitchFamily="34" charset="0"/>
              </a:rPr>
              <a:t>PDS for FCHEVs development </a:t>
            </a:r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</a:rPr>
              <a:t>that guarantees </a:t>
            </a:r>
            <a:r>
              <a:rPr lang="en-US" altLang="ko-KR" sz="2400" b="1" dirty="0" smtClean="0">
                <a:solidFill>
                  <a:schemeClr val="bg1"/>
                </a:solidFill>
                <a:latin typeface="Arial" pitchFamily="34" charset="0"/>
              </a:rPr>
              <a:t/>
            </a:r>
            <a:br>
              <a:rPr lang="en-US" altLang="ko-KR" sz="2400" b="1" dirty="0" smtClean="0">
                <a:solidFill>
                  <a:schemeClr val="bg1"/>
                </a:solidFill>
                <a:latin typeface="Arial" pitchFamily="34" charset="0"/>
              </a:rPr>
            </a:br>
            <a:r>
              <a:rPr lang="en-US" altLang="ko-KR" sz="2400" b="1" dirty="0" smtClean="0">
                <a:solidFill>
                  <a:schemeClr val="bg1"/>
                </a:solidFill>
                <a:latin typeface="Arial" pitchFamily="34" charset="0"/>
              </a:rPr>
              <a:t>generalization performance</a:t>
            </a:r>
            <a:endParaRPr lang="en-US" altLang="ko-KR" sz="2400" dirty="0">
              <a:solidFill>
                <a:schemeClr val="bg1"/>
              </a:solidFill>
              <a:latin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</a:rPr>
              <a:t>C. </a:t>
            </a:r>
            <a:r>
              <a:rPr lang="en-US" altLang="ko-KR" sz="2400" b="1" dirty="0" smtClean="0">
                <a:solidFill>
                  <a:schemeClr val="bg1"/>
                </a:solidFill>
                <a:latin typeface="Arial" pitchFamily="34" charset="0"/>
              </a:rPr>
              <a:t>Control Strategy development considering the fuel cell </a:t>
            </a:r>
            <a:br>
              <a:rPr lang="en-US" altLang="ko-KR" sz="2400" b="1" dirty="0" smtClean="0">
                <a:solidFill>
                  <a:schemeClr val="bg1"/>
                </a:solidFill>
                <a:latin typeface="Arial" pitchFamily="34" charset="0"/>
              </a:rPr>
            </a:br>
            <a:r>
              <a:rPr lang="en-US" altLang="ko-KR" sz="2400" b="1" dirty="0" smtClean="0">
                <a:solidFill>
                  <a:schemeClr val="bg1"/>
                </a:solidFill>
                <a:latin typeface="Arial" pitchFamily="34" charset="0"/>
              </a:rPr>
              <a:t>deterioration</a:t>
            </a:r>
            <a:endParaRPr lang="ko-KR" altLang="en-US" sz="2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78482" y="17228541"/>
            <a:ext cx="1619364" cy="843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Battery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873334" y="17228541"/>
            <a:ext cx="1619364" cy="843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Motor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395069" y="15857184"/>
            <a:ext cx="1619364" cy="843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FC stack 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9736" y="17890825"/>
            <a:ext cx="10674012" cy="376458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13201499" y="9312248"/>
            <a:ext cx="6515100" cy="133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FCHEV </a:t>
            </a:r>
            <a:r>
              <a:rPr lang="ko-KR" altLang="en-US" dirty="0" smtClean="0"/>
              <a:t>동향 등  </a:t>
            </a:r>
            <a:endParaRPr lang="ko-KR" altLang="en-US" dirty="0"/>
          </a:p>
        </p:txBody>
      </p:sp>
      <p:graphicFrame>
        <p:nvGraphicFramePr>
          <p:cNvPr id="486" name="표 4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090031"/>
              </p:ext>
            </p:extLst>
          </p:nvPr>
        </p:nvGraphicFramePr>
        <p:xfrm>
          <a:off x="1143882" y="18794257"/>
          <a:ext cx="7789802" cy="283464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894901">
                  <a:extLst>
                    <a:ext uri="{9D8B030D-6E8A-4147-A177-3AD203B41FA5}">
                      <a16:colId xmlns:a16="http://schemas.microsoft.com/office/drawing/2014/main" val="2129395644"/>
                    </a:ext>
                  </a:extLst>
                </a:gridCol>
                <a:gridCol w="3894901">
                  <a:extLst>
                    <a:ext uri="{9D8B030D-6E8A-4147-A177-3AD203B41FA5}">
                      <a16:colId xmlns:a16="http://schemas.microsoft.com/office/drawing/2014/main" val="1661655718"/>
                    </a:ext>
                  </a:extLst>
                </a:gridCol>
              </a:tblGrid>
              <a:tr h="2635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Properties </a:t>
                      </a:r>
                      <a:endParaRPr lang="ko-KR" altLang="en-US" sz="2400" dirty="0"/>
                    </a:p>
                  </a:txBody>
                  <a:tcPr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Values </a:t>
                      </a:r>
                      <a:endParaRPr lang="ko-KR" altLang="en-US" sz="2400" dirty="0"/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15776901"/>
                  </a:ext>
                </a:extLst>
              </a:tr>
              <a:tr h="2635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Maximum stack </a:t>
                      </a:r>
                      <a:r>
                        <a:rPr lang="en-US" altLang="ko-KR" sz="2000" b="1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power  [kW]</a:t>
                      </a:r>
                      <a:endParaRPr lang="ko-KR" altLang="en-US" sz="20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+mn-ea"/>
                        </a:rPr>
                        <a:t>67</a:t>
                      </a:r>
                      <a:endParaRPr kumimoji="0" lang="ko-KR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Verdana" panose="020B0604030504040204" pitchFamily="34" charset="0"/>
                        <a:ea typeface="굴림" panose="020B0600000101010101" pitchFamily="50" charset="-127"/>
                      </a:endParaRPr>
                    </a:p>
                  </a:txBody>
                  <a:tcPr marT="45712" marB="45712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51230840"/>
                  </a:ext>
                </a:extLst>
              </a:tr>
              <a:tr h="2635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Maximum battery power [kW]</a:t>
                      </a:r>
                      <a:endParaRPr lang="ko-KR" altLang="en-US" sz="20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40</a:t>
                      </a:r>
                      <a:endParaRPr kumimoji="0" lang="ko-KR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Verdana" panose="020B0604030504040204" pitchFamily="34" charset="0"/>
                        <a:ea typeface="굴림" panose="020B0600000101010101" pitchFamily="50" charset="-127"/>
                      </a:endParaRPr>
                    </a:p>
                  </a:txBody>
                  <a:tcPr marT="45712" marB="45712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25956910"/>
                  </a:ext>
                </a:extLst>
              </a:tr>
              <a:tr h="2635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Vehicle mass </a:t>
                      </a:r>
                      <a:r>
                        <a:rPr lang="en-US" altLang="ko-KR" sz="20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[kg]</a:t>
                      </a:r>
                      <a:endParaRPr lang="ko-KR" altLang="en-US" sz="20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1200</a:t>
                      </a:r>
                      <a:endParaRPr kumimoji="0" lang="ko-KR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Verdana" panose="020B0604030504040204" pitchFamily="34" charset="0"/>
                        <a:ea typeface="굴림" panose="020B0600000101010101" pitchFamily="50" charset="-127"/>
                      </a:endParaRPr>
                    </a:p>
                  </a:txBody>
                  <a:tcPr marT="45712" marB="45712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77713855"/>
                  </a:ext>
                </a:extLst>
              </a:tr>
              <a:tr h="2635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Tire radius </a:t>
                      </a:r>
                      <a:r>
                        <a:rPr lang="en-US" altLang="ko-KR" sz="20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[m]</a:t>
                      </a:r>
                      <a:endParaRPr lang="ko-KR" altLang="en-US" sz="20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0.337</a:t>
                      </a:r>
                      <a:endParaRPr kumimoji="0" lang="ko-KR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Verdana" panose="020B0604030504040204" pitchFamily="34" charset="0"/>
                        <a:ea typeface="굴림" panose="020B0600000101010101" pitchFamily="50" charset="-127"/>
                      </a:endParaRPr>
                    </a:p>
                  </a:txBody>
                  <a:tcPr marT="45712" marB="45712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25124335"/>
                  </a:ext>
                </a:extLst>
              </a:tr>
              <a:tr h="2635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Final gear ratio </a:t>
                      </a:r>
                      <a:endParaRPr lang="ko-KR" altLang="en-US" sz="20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3.648</a:t>
                      </a:r>
                      <a:endParaRPr kumimoji="0" lang="ko-KR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Verdana" panose="020B0604030504040204" pitchFamily="34" charset="0"/>
                        <a:ea typeface="굴림" panose="020B0600000101010101" pitchFamily="50" charset="-127"/>
                      </a:endParaRPr>
                    </a:p>
                  </a:txBody>
                  <a:tcPr marT="45712" marB="45712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39072602"/>
                  </a:ext>
                </a:extLst>
              </a:tr>
              <a:tr h="2635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Initial SOC </a:t>
                      </a:r>
                      <a:endParaRPr lang="ko-KR" altLang="en-US" sz="20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0.6</a:t>
                      </a:r>
                      <a:endParaRPr kumimoji="0" lang="ko-KR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Verdana" panose="020B0604030504040204" pitchFamily="34" charset="0"/>
                        <a:ea typeface="굴림" panose="020B0600000101010101" pitchFamily="50" charset="-127"/>
                      </a:endParaRPr>
                    </a:p>
                  </a:txBody>
                  <a:tcPr marT="45712" marB="45712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01627752"/>
                  </a:ext>
                </a:extLst>
              </a:tr>
            </a:tbl>
          </a:graphicData>
        </a:graphic>
      </p:graphicFrame>
      <p:sp>
        <p:nvSpPr>
          <p:cNvPr id="487" name="Rectangle 99"/>
          <p:cNvSpPr>
            <a:spLocks noChangeArrowheads="1"/>
          </p:cNvSpPr>
          <p:nvPr/>
        </p:nvSpPr>
        <p:spPr bwMode="auto">
          <a:xfrm>
            <a:off x="567674" y="23627588"/>
            <a:ext cx="14642192" cy="3847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</a:rPr>
              <a:t>Validation Test with ECMS (Equivalent Consumption Minimization Strategy)</a:t>
            </a:r>
          </a:p>
          <a:p>
            <a:pPr marL="971550" lvl="1" indent="-5143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n-US" altLang="ko-KR" sz="2400" b="1" dirty="0">
                <a:solidFill>
                  <a:prstClr val="white"/>
                </a:solidFill>
                <a:latin typeface="Arial" pitchFamily="34" charset="0"/>
                <a:ea typeface="맑은 고딕" panose="020B0503020000020004" pitchFamily="50" charset="-127"/>
              </a:rPr>
              <a:t>When all driving information is given, the ECMS shows a performance close to the global </a:t>
            </a:r>
            <a:r>
              <a:rPr kumimoji="0" lang="en-US" altLang="ko-KR" sz="2400" b="1" dirty="0" smtClean="0">
                <a:solidFill>
                  <a:prstClr val="white"/>
                </a:solidFill>
                <a:latin typeface="Arial" pitchFamily="34" charset="0"/>
                <a:ea typeface="맑은 고딕" panose="020B0503020000020004" pitchFamily="50" charset="-127"/>
              </a:rPr>
              <a:t>optimum</a:t>
            </a:r>
          </a:p>
          <a:p>
            <a:pPr marL="971550" lvl="1" indent="-5143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</a:rPr>
              <a:t>We test the validity of the AC model </a:t>
            </a:r>
            <a:r>
              <a:rPr lang="en-US" altLang="ko-KR" sz="2400" b="1" dirty="0" smtClean="0">
                <a:solidFill>
                  <a:schemeClr val="bg1"/>
                </a:solidFill>
                <a:latin typeface="Arial" pitchFamily="34" charset="0"/>
              </a:rPr>
              <a:t>through </a:t>
            </a:r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</a:rPr>
              <a:t>ECMS results given all driving information</a:t>
            </a:r>
            <a:r>
              <a:rPr lang="en-US" altLang="ko-KR" sz="2400" b="1" dirty="0" smtClean="0">
                <a:solidFill>
                  <a:schemeClr val="bg1"/>
                </a:solidFill>
                <a:latin typeface="Arial" pitchFamily="34" charset="0"/>
              </a:rPr>
              <a:t>.</a:t>
            </a:r>
          </a:p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</a:rPr>
              <a:t>We confirm that our model shows results corresponding to </a:t>
            </a:r>
            <a:r>
              <a:rPr lang="en-US" altLang="ko-KR" sz="2400" b="1" dirty="0" smtClean="0">
                <a:solidFill>
                  <a:schemeClr val="bg1"/>
                </a:solidFill>
                <a:latin typeface="Arial" pitchFamily="34" charset="0"/>
              </a:rPr>
              <a:t>ECMS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</a:endParaRPr>
          </a:p>
          <a:p>
            <a:pPr marL="514350" indent="-514350">
              <a:buFontTx/>
              <a:buAutoNum type="alphaUcPeriod" startAt="2"/>
            </a:pPr>
            <a:endParaRPr lang="en-US" altLang="ko-KR" sz="2800" b="1" dirty="0" smtClean="0">
              <a:solidFill>
                <a:schemeClr val="bg1"/>
              </a:solidFill>
              <a:latin typeface="Arial" pitchFamily="34" charset="0"/>
            </a:endParaRPr>
          </a:p>
          <a:p>
            <a:pPr marL="514350" indent="-514350">
              <a:buFontTx/>
              <a:buAutoNum type="alphaUcPeriod" startAt="2"/>
            </a:pPr>
            <a:endParaRPr lang="en-US" altLang="ko-KR" sz="1200" dirty="0">
              <a:solidFill>
                <a:schemeClr val="bg1"/>
              </a:solidFill>
              <a:latin typeface="Arial" pitchFamily="34" charset="0"/>
            </a:endParaRPr>
          </a:p>
          <a:p>
            <a:pPr marL="514350" indent="-514350">
              <a:buAutoNum type="alphaUcPeriod" startAt="2"/>
            </a:pPr>
            <a:endParaRPr lang="en-US" altLang="ko-KR" sz="1800" b="1" dirty="0" smtClean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327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332</TotalTime>
  <Words>195</Words>
  <Application>Microsoft Office PowerPoint</Application>
  <PresentationFormat>사용자 지정</PresentationFormat>
  <Paragraphs>67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2" baseType="lpstr">
      <vt:lpstr>굴림</vt:lpstr>
      <vt:lpstr>맑은 고딕</vt:lpstr>
      <vt:lpstr>바탕체</vt:lpstr>
      <vt:lpstr>Arial</vt:lpstr>
      <vt:lpstr>Calibri</vt:lpstr>
      <vt:lpstr>Calibri Light</vt:lpstr>
      <vt:lpstr>Cambria Math</vt:lpstr>
      <vt:lpstr>Times New Roman</vt:lpstr>
      <vt:lpstr>Verdana</vt:lpstr>
      <vt:lpstr>Wingdings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18</cp:revision>
  <dcterms:created xsi:type="dcterms:W3CDTF">2020-08-19T03:50:49Z</dcterms:created>
  <dcterms:modified xsi:type="dcterms:W3CDTF">2020-08-22T12:17:16Z</dcterms:modified>
</cp:coreProperties>
</file>