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817" r:id="rId19"/>
    <p:sldId id="818" r:id="rId20"/>
    <p:sldId id="819" r:id="rId21"/>
    <p:sldId id="812" r:id="rId22"/>
    <p:sldId id="813" r:id="rId23"/>
    <p:sldId id="814" r:id="rId24"/>
    <p:sldId id="754" r:id="rId25"/>
    <p:sldId id="776" r:id="rId26"/>
    <p:sldId id="787" r:id="rId27"/>
    <p:sldId id="795" r:id="rId28"/>
    <p:sldId id="796" r:id="rId29"/>
    <p:sldId id="797" r:id="rId30"/>
    <p:sldId id="815" r:id="rId31"/>
    <p:sldId id="793" r:id="rId32"/>
    <p:sldId id="773" r:id="rId33"/>
    <p:sldId id="774" r:id="rId34"/>
    <p:sldId id="756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786" r:id="rId44"/>
    <p:sldId id="778" r:id="rId45"/>
    <p:sldId id="785" r:id="rId46"/>
    <p:sldId id="775" r:id="rId47"/>
    <p:sldId id="811" r:id="rId48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  <p:cmAuthor id="2" name="Windows 사용자" initials="W사" lastIdx="1" clrIdx="1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2T16:37:01.83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5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졸업심사 발표자료 </a:t>
            </a:r>
            <a:r>
              <a:rPr lang="ko-KR" altLang="en-US" sz="2800" dirty="0" err="1"/>
              <a:t>중안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배터리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모터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-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65634" y="4589913"/>
            <a:ext cx="428985" cy="65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</a:t>
            </a:r>
            <a:br>
              <a:rPr lang="en-US" altLang="ko-KR" b="1" dirty="0"/>
            </a:br>
            <a:r>
              <a:rPr lang="en-US" altLang="ko-KR" b="1" dirty="0"/>
              <a:t>Drive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In our problem situation, continuous action is more suitable 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F2A8A3-AEAB-4A4F-8A4E-D75EDDB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78" y="2040675"/>
            <a:ext cx="6250139" cy="41667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에서 </a:t>
            </a:r>
            <a:r>
              <a:rPr lang="en-US" altLang="ko-KR" b="1" dirty="0">
                <a:solidFill>
                  <a:srgbClr val="00B050"/>
                </a:solidFill>
              </a:rPr>
              <a:t>w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kw </a:t>
            </a:r>
            <a:r>
              <a:rPr lang="ko-KR" altLang="en-US" b="1" dirty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is derived from replay memory    </a:t>
                </a: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(running mean</a:t>
            </a:r>
            <a:r>
              <a:rPr lang="ko-KR" altLang="en-US" b="1" dirty="0">
                <a:solidFill>
                  <a:srgbClr val="FF0000"/>
                </a:solidFill>
              </a:rPr>
              <a:t>과</a:t>
            </a:r>
            <a:r>
              <a:rPr lang="en-US" altLang="ko-KR" b="1" dirty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the batch normalization technique as a way to normalize 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</a:t>
            </a:r>
            <a:r>
              <a:rPr lang="en-US" altLang="ko-KR" b="1" dirty="0">
                <a:solidFill>
                  <a:srgbClr val="FF0000"/>
                </a:solidFill>
              </a:rPr>
              <a:t>Batch-Norm</a:t>
            </a:r>
            <a:r>
              <a:rPr lang="ko-KR" altLang="en-US" b="1" dirty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026E2C8-78B0-4B46-B10C-F5A8450A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16" y="1850452"/>
            <a:ext cx="6329468" cy="42196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br>
                  <a:rPr lang="en-US" altLang="ko-KR" b="1" dirty="0">
                    <a:solidFill>
                      <a:schemeClr val="accent2"/>
                    </a:solidFill>
                  </a:rPr>
                </a:br>
                <a:r>
                  <a:rPr lang="en-US" altLang="ko-KR" b="1" dirty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(DDPG_batchnorm_comparison_revised2)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Case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등등</a:t>
            </a:r>
            <a:r>
              <a:rPr lang="en-US" altLang="ko-KR" sz="1600" dirty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Actor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Critic</a:t>
            </a:r>
            <a:r>
              <a:rPr lang="ko-KR" altLang="en-US" b="1" dirty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8C3C0BB-43F4-4E03-B394-FD9FD66E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" y="2446657"/>
            <a:ext cx="5882691" cy="352961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학습과정에 대한 고찰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ea typeface="굴림" panose="020B0600000101010101" pitchFamily="50" charset="-127"/>
              </a:rPr>
              <a:t>는 두 가지 항으로 나눌 수 있음</a:t>
            </a:r>
            <a:r>
              <a:rPr lang="en-US" altLang="ko-KR" sz="1600" dirty="0">
                <a:ea typeface="굴림" panose="020B0600000101010101" pitchFamily="50" charset="-12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E7BF4-7DF6-4BA4-BC51-1EFEA4D6C4DE}"/>
                  </a:ext>
                </a:extLst>
              </p:cNvPr>
              <p:cNvSpPr txBox="1"/>
              <p:nvPr/>
            </p:nvSpPr>
            <p:spPr>
              <a:xfrm>
                <a:off x="6540623" y="1389819"/>
                <a:ext cx="4813177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E7BF4-7DF6-4BA4-BC51-1EFEA4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23" y="1389819"/>
                <a:ext cx="4813177" cy="496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DBA311F-8C5E-4A59-AD07-BDBEC9A2CB6C}"/>
              </a:ext>
            </a:extLst>
          </p:cNvPr>
          <p:cNvSpPr/>
          <p:nvPr/>
        </p:nvSpPr>
        <p:spPr>
          <a:xfrm>
            <a:off x="7272222" y="1352083"/>
            <a:ext cx="970382" cy="658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711CF6-AF9E-4D42-B630-EB4851B5EE9F}"/>
              </a:ext>
            </a:extLst>
          </p:cNvPr>
          <p:cNvSpPr/>
          <p:nvPr/>
        </p:nvSpPr>
        <p:spPr>
          <a:xfrm>
            <a:off x="8282415" y="1351263"/>
            <a:ext cx="3077144" cy="65823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BD568-C85C-498C-89E5-8F6585A22B5E}"/>
              </a:ext>
            </a:extLst>
          </p:cNvPr>
          <p:cNvSpPr txBox="1"/>
          <p:nvPr/>
        </p:nvSpPr>
        <p:spPr>
          <a:xfrm>
            <a:off x="6686093" y="2004464"/>
            <a:ext cx="22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Fuel consumption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EE329-F7BA-4915-A389-C741F7021CEA}"/>
              </a:ext>
            </a:extLst>
          </p:cNvPr>
          <p:cNvSpPr txBox="1"/>
          <p:nvPr/>
        </p:nvSpPr>
        <p:spPr>
          <a:xfrm>
            <a:off x="9224628" y="2017857"/>
            <a:ext cx="226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SOC Deviation 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42223-6F38-43EB-8210-3B8C3F8675FE}"/>
              </a:ext>
            </a:extLst>
          </p:cNvPr>
          <p:cNvSpPr txBox="1"/>
          <p:nvPr/>
        </p:nvSpPr>
        <p:spPr>
          <a:xfrm>
            <a:off x="6347253" y="2621661"/>
            <a:ext cx="6408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 1 </a:t>
            </a:r>
          </a:p>
          <a:p>
            <a:r>
              <a:rPr lang="ko-KR" altLang="en-US" dirty="0"/>
              <a:t>임의의 액션이 주어지면 </a:t>
            </a:r>
            <a:r>
              <a:rPr lang="en-US" altLang="ko-KR" dirty="0"/>
              <a:t>reward</a:t>
            </a:r>
            <a:r>
              <a:rPr lang="ko-KR" altLang="en-US" dirty="0"/>
              <a:t>에서 차지하는 비중은 </a:t>
            </a:r>
            <a:r>
              <a:rPr lang="en-US" altLang="ko-KR" dirty="0"/>
              <a:t>SOC deviation</a:t>
            </a:r>
            <a:r>
              <a:rPr lang="ko-KR" altLang="en-US" dirty="0"/>
              <a:t>이 압도적임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Step 2 </a:t>
            </a:r>
          </a:p>
          <a:p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와 </a:t>
            </a:r>
            <a:r>
              <a:rPr lang="en-US" altLang="ko-KR" dirty="0"/>
              <a:t>FC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/>
              <a:t>의 </a:t>
            </a:r>
            <a:r>
              <a:rPr lang="en-US" altLang="ko-KR" dirty="0"/>
              <a:t>equilibrium</a:t>
            </a:r>
            <a:r>
              <a:rPr lang="ko-KR" altLang="en-US" dirty="0"/>
              <a:t>에 도달하도록 </a:t>
            </a:r>
            <a:br>
              <a:rPr lang="en-US" altLang="ko-KR" dirty="0"/>
            </a:br>
            <a:r>
              <a:rPr lang="en-US" altLang="ko-KR" dirty="0"/>
              <a:t>SOC path</a:t>
            </a:r>
            <a:r>
              <a:rPr lang="ko-KR" altLang="en-US" dirty="0"/>
              <a:t>에 대한 학습이 이루어짐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b="1" dirty="0"/>
              <a:t>Step 3 </a:t>
            </a:r>
          </a:p>
          <a:p>
            <a:r>
              <a:rPr lang="en-US" altLang="ko-KR" dirty="0"/>
              <a:t>Equilibrium region</a:t>
            </a:r>
            <a:r>
              <a:rPr lang="ko-KR" altLang="en-US" dirty="0"/>
              <a:t>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SOC</a:t>
            </a:r>
            <a:r>
              <a:rPr lang="ko-KR" altLang="en-US" dirty="0"/>
              <a:t>와 </a:t>
            </a:r>
            <a:r>
              <a:rPr lang="en-US" altLang="ko-KR" dirty="0"/>
              <a:t>FC</a:t>
            </a:r>
            <a:r>
              <a:rPr lang="ko-KR" altLang="en-US" dirty="0"/>
              <a:t>를 모두 고려하여 최적의 </a:t>
            </a:r>
            <a:r>
              <a:rPr lang="en-US" altLang="ko-KR" dirty="0"/>
              <a:t>policy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도출함 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F1366F-FC6A-418A-B6EB-9B1FD0F29CB4}"/>
              </a:ext>
            </a:extLst>
          </p:cNvPr>
          <p:cNvCxnSpPr>
            <a:cxnSpLocks/>
          </p:cNvCxnSpPr>
          <p:nvPr/>
        </p:nvCxnSpPr>
        <p:spPr>
          <a:xfrm flipV="1">
            <a:off x="2369328" y="2446657"/>
            <a:ext cx="69072" cy="3463123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31016D-A235-4E32-A1A6-F763C837E67A}"/>
              </a:ext>
            </a:extLst>
          </p:cNvPr>
          <p:cNvCxnSpPr>
            <a:cxnSpLocks/>
          </p:cNvCxnSpPr>
          <p:nvPr/>
        </p:nvCxnSpPr>
        <p:spPr>
          <a:xfrm>
            <a:off x="2522973" y="2558611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6DFBF8-5F54-403E-A42E-B94566E78809}"/>
              </a:ext>
            </a:extLst>
          </p:cNvPr>
          <p:cNvCxnSpPr>
            <a:cxnSpLocks/>
          </p:cNvCxnSpPr>
          <p:nvPr/>
        </p:nvCxnSpPr>
        <p:spPr>
          <a:xfrm flipH="1">
            <a:off x="1744488" y="2558611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8DD1F4-E7B1-4295-B0BC-33E0B10672CB}"/>
              </a:ext>
            </a:extLst>
          </p:cNvPr>
          <p:cNvSpPr txBox="1"/>
          <p:nvPr/>
        </p:nvSpPr>
        <p:spPr>
          <a:xfrm>
            <a:off x="2520967" y="2144586"/>
            <a:ext cx="357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Training Equilibrium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489BF4-AFAE-4D67-91C1-3FC9404BC460}"/>
              </a:ext>
            </a:extLst>
          </p:cNvPr>
          <p:cNvSpPr txBox="1"/>
          <p:nvPr/>
        </p:nvSpPr>
        <p:spPr>
          <a:xfrm>
            <a:off x="195741" y="2146577"/>
            <a:ext cx="27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SOC dominant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7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pic>
        <p:nvPicPr>
          <p:cNvPr id="24" name="그림 2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23F2B3E-53ED-4458-9876-65CA6667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33" y="2288746"/>
            <a:ext cx="9206865" cy="394579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96131D-01DC-4460-A46B-4CC164B8B47B}"/>
              </a:ext>
            </a:extLst>
          </p:cNvPr>
          <p:cNvCxnSpPr/>
          <p:nvPr/>
        </p:nvCxnSpPr>
        <p:spPr>
          <a:xfrm flipV="1">
            <a:off x="4335780" y="1156803"/>
            <a:ext cx="0" cy="482489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E4C622-EBE7-4856-807B-7B43310FEA89}"/>
              </a:ext>
            </a:extLst>
          </p:cNvPr>
          <p:cNvCxnSpPr/>
          <p:nvPr/>
        </p:nvCxnSpPr>
        <p:spPr>
          <a:xfrm flipH="1">
            <a:off x="3558540" y="1341438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E85E8E-3565-4681-9425-2A33272AABE4}"/>
              </a:ext>
            </a:extLst>
          </p:cNvPr>
          <p:cNvCxnSpPr>
            <a:cxnSpLocks/>
          </p:cNvCxnSpPr>
          <p:nvPr/>
        </p:nvCxnSpPr>
        <p:spPr>
          <a:xfrm>
            <a:off x="4480560" y="1341438"/>
            <a:ext cx="6248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F5DBA2-AF63-4755-B50F-09A683C5466A}"/>
              </a:ext>
            </a:extLst>
          </p:cNvPr>
          <p:cNvSpPr txBox="1"/>
          <p:nvPr/>
        </p:nvSpPr>
        <p:spPr>
          <a:xfrm>
            <a:off x="1337326" y="1084882"/>
            <a:ext cx="27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SOC dominant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1BFF3A-E072-4C32-A511-7B67FFB288C5}"/>
              </a:ext>
            </a:extLst>
          </p:cNvPr>
          <p:cNvSpPr txBox="1"/>
          <p:nvPr/>
        </p:nvSpPr>
        <p:spPr>
          <a:xfrm>
            <a:off x="5072385" y="1084882"/>
            <a:ext cx="357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6"/>
                </a:solidFill>
              </a:rPr>
              <a:t>Training Equilibrium region 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630BD0C-0ACA-4025-9B5E-A10B0EAA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85" y="1427892"/>
            <a:ext cx="1832610" cy="12217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2D2357A-7FF1-493A-AF93-2B0D19C2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97" y="1427894"/>
            <a:ext cx="1832605" cy="122173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CAFAB3-5A3A-49FB-923A-8450C568D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79" y="1423436"/>
            <a:ext cx="1832606" cy="122173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D2011C2-F43F-4B03-A877-7E18827408A6}"/>
              </a:ext>
            </a:extLst>
          </p:cNvPr>
          <p:cNvCxnSpPr>
            <a:stCxn id="38" idx="3"/>
          </p:cNvCxnSpPr>
          <p:nvPr/>
        </p:nvCxnSpPr>
        <p:spPr>
          <a:xfrm flipV="1">
            <a:off x="3530595" y="2034305"/>
            <a:ext cx="1315725" cy="44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E733D3-C9D2-4671-A543-1FDE5A165388}"/>
              </a:ext>
            </a:extLst>
          </p:cNvPr>
          <p:cNvCxnSpPr/>
          <p:nvPr/>
        </p:nvCxnSpPr>
        <p:spPr>
          <a:xfrm flipV="1">
            <a:off x="6777361" y="2038762"/>
            <a:ext cx="1315725" cy="44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D35CEF-BF65-43BF-A5F5-DEA8DDF84048}"/>
              </a:ext>
            </a:extLst>
          </p:cNvPr>
          <p:cNvSpPr txBox="1"/>
          <p:nvPr/>
        </p:nvSpPr>
        <p:spPr>
          <a:xfrm>
            <a:off x="3474083" y="2092508"/>
            <a:ext cx="14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Constraint SOC 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trajectory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67E86-B0C4-4DDC-B0A1-8DB17D4D8EE5}"/>
              </a:ext>
            </a:extLst>
          </p:cNvPr>
          <p:cNvSpPr txBox="1"/>
          <p:nvPr/>
        </p:nvSpPr>
        <p:spPr>
          <a:xfrm>
            <a:off x="6777361" y="2092508"/>
            <a:ext cx="14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Reducing FC at </a:t>
            </a:r>
            <a:br>
              <a:rPr lang="en-US" altLang="ko-KR" sz="1400" b="1" dirty="0">
                <a:solidFill>
                  <a:srgbClr val="002060"/>
                </a:solidFill>
              </a:rPr>
            </a:br>
            <a:r>
              <a:rPr lang="en-US" altLang="ko-KR" sz="1400" b="1" dirty="0">
                <a:solidFill>
                  <a:srgbClr val="002060"/>
                </a:solidFill>
              </a:rPr>
              <a:t>constraint SOC  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br>
              <a:rPr lang="en-US" altLang="ko-KR" dirty="0">
                <a:ea typeface="굴림" panose="020B0600000101010101" pitchFamily="50" charset="-127"/>
              </a:rPr>
            </a:br>
            <a:br>
              <a:rPr lang="en-US" altLang="ko-KR" b="1" dirty="0">
                <a:ea typeface="굴림" panose="020B0600000101010101" pitchFamily="50" charset="-127"/>
              </a:rPr>
            </a:b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7195" y="1798641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E65BD5-08DB-460A-873C-99297165A308}"/>
              </a:ext>
            </a:extLst>
          </p:cNvPr>
          <p:cNvGrpSpPr/>
          <p:nvPr/>
        </p:nvGrpSpPr>
        <p:grpSpPr>
          <a:xfrm>
            <a:off x="63032" y="1926695"/>
            <a:ext cx="11730655" cy="4116802"/>
            <a:chOff x="-46655" y="1321632"/>
            <a:chExt cx="12238655" cy="4477619"/>
          </a:xfrm>
        </p:grpSpPr>
        <p:pic>
          <p:nvPicPr>
            <p:cNvPr id="6" name="그림 5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34AC9FDE-C09E-49D3-9720-30036034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655" y="1710813"/>
              <a:ext cx="6369698" cy="17687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4C6D45-845A-4E6E-A5EA-A20916B20613}"/>
                </a:ext>
              </a:extLst>
            </p:cNvPr>
            <p:cNvSpPr txBox="1"/>
            <p:nvPr/>
          </p:nvSpPr>
          <p:spPr>
            <a:xfrm>
              <a:off x="2253197" y="1321632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1</a:t>
              </a:r>
              <a:r>
                <a:rPr lang="ko-KR" altLang="en-US" sz="1600" b="1" dirty="0"/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8CD0BD-A7EF-41ED-B50A-95F5EC7A8B24}"/>
                </a:ext>
              </a:extLst>
            </p:cNvPr>
            <p:cNvSpPr txBox="1"/>
            <p:nvPr/>
          </p:nvSpPr>
          <p:spPr>
            <a:xfrm>
              <a:off x="7616889" y="1323011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2</a:t>
              </a:r>
              <a:r>
                <a:rPr lang="ko-KR" altLang="en-US" sz="1600" b="1" dirty="0"/>
                <a:t> </a:t>
              </a:r>
            </a:p>
          </p:txBody>
        </p:sp>
        <p:pic>
          <p:nvPicPr>
            <p:cNvPr id="26" name="그림 25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4968D42A-DF7E-4A5C-8374-00ECCA40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655" y="4030484"/>
              <a:ext cx="6375043" cy="176876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9D0355-6A9A-4238-A1DE-55C829DAE3C1}"/>
                </a:ext>
              </a:extLst>
            </p:cNvPr>
            <p:cNvSpPr txBox="1"/>
            <p:nvPr/>
          </p:nvSpPr>
          <p:spPr>
            <a:xfrm>
              <a:off x="2253196" y="3653516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Reward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factor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=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3</a:t>
              </a:r>
              <a:r>
                <a:rPr lang="ko-KR" altLang="en-US" sz="1600" b="1" dirty="0"/>
                <a:t> </a:t>
              </a:r>
            </a:p>
          </p:txBody>
        </p:sp>
        <p:pic>
          <p:nvPicPr>
            <p:cNvPr id="8" name="그림 7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340E95B1-86C6-4B20-B529-FB4988BE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302" y="1710813"/>
              <a:ext cx="6369698" cy="176905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6D0F9C2-4478-47AF-8737-520D1610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302" y="4025917"/>
              <a:ext cx="6369698" cy="177026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4F7CBA-F61F-4F72-8609-A10B00383089}"/>
                </a:ext>
              </a:extLst>
            </p:cNvPr>
            <p:cNvSpPr txBox="1"/>
            <p:nvPr/>
          </p:nvSpPr>
          <p:spPr>
            <a:xfrm>
              <a:off x="7616889" y="3653516"/>
              <a:ext cx="252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</a:rPr>
                <a:t>Reward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factor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=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6</a:t>
              </a:r>
              <a:r>
                <a:rPr lang="ko-KR" altLang="en-US" sz="16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DF990C6-7D53-40EC-9B14-F3ED148AF0F9}"/>
                </a:ext>
              </a:extLst>
            </p:cNvPr>
            <p:cNvSpPr/>
            <p:nvPr/>
          </p:nvSpPr>
          <p:spPr>
            <a:xfrm>
              <a:off x="6762283" y="4852872"/>
              <a:ext cx="1097902" cy="64381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 Box 340">
            <a:extLst>
              <a:ext uri="{FF2B5EF4-FFF2-40B4-BE49-F238E27FC236}">
                <a16:creationId xmlns:a16="http://schemas.microsoft.com/office/drawing/2014/main" id="{019B046C-CC9A-4431-82F3-4AD55FB3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28" y="1150872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너무 작은 </a:t>
            </a:r>
            <a:r>
              <a:rPr lang="en-US" altLang="ko-KR" sz="1600" dirty="0"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ea typeface="굴림" panose="020B0600000101010101" pitchFamily="50" charset="-127"/>
              </a:rPr>
              <a:t>는 학습의 불안정성을 초래함 </a:t>
            </a:r>
            <a:r>
              <a:rPr lang="en-US" altLang="ko-KR" sz="1600" dirty="0">
                <a:ea typeface="굴림" panose="020B0600000101010101" pitchFamily="50" charset="-127"/>
              </a:rPr>
              <a:t>(SOC</a:t>
            </a:r>
            <a:r>
              <a:rPr lang="ko-KR" altLang="en-US" sz="1600" dirty="0">
                <a:ea typeface="굴림" panose="020B0600000101010101" pitchFamily="50" charset="-127"/>
              </a:rPr>
              <a:t>에 대한 규제가 안되고 결과적으로 </a:t>
            </a:r>
            <a:r>
              <a:rPr lang="en-US" altLang="ko-KR" sz="1600" dirty="0">
                <a:ea typeface="굴림" panose="020B0600000101010101" pitchFamily="50" charset="-127"/>
              </a:rPr>
              <a:t>equilibrium region</a:t>
            </a:r>
            <a:r>
              <a:rPr lang="ko-KR" altLang="en-US" sz="1600" dirty="0">
                <a:ea typeface="굴림" panose="020B0600000101010101" pitchFamily="50" charset="-127"/>
              </a:rPr>
              <a:t>에 도달하지 못함</a:t>
            </a:r>
            <a:r>
              <a:rPr lang="en-US" altLang="ko-KR" sz="1600" dirty="0"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16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 management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개발을 위해선 학습의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equilibrium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도달할 수 있는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자동적으로 찾는 방법론의 개발이 필요함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2C5C5-BD31-492F-B75F-111175C40D69}"/>
              </a:ext>
            </a:extLst>
          </p:cNvPr>
          <p:cNvGrpSpPr/>
          <p:nvPr/>
        </p:nvGrpSpPr>
        <p:grpSpPr>
          <a:xfrm>
            <a:off x="2512521" y="2256384"/>
            <a:ext cx="8181053" cy="4159279"/>
            <a:chOff x="323850" y="2715945"/>
            <a:chExt cx="7452114" cy="379324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2836256" y="2715945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아래로 구부러진 화살표 11"/>
            <p:cNvSpPr/>
            <p:nvPr/>
          </p:nvSpPr>
          <p:spPr>
            <a:xfrm rot="7525627">
              <a:off x="4609281" y="5259240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 rot="13548299">
              <a:off x="1072249" y="5221941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15925" y="3319158"/>
              <a:ext cx="3190699" cy="1509612"/>
              <a:chOff x="551644" y="3306593"/>
              <a:chExt cx="3190699" cy="1509612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246909" y="4497188"/>
                <a:ext cx="15627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1246909" y="3565261"/>
                <a:ext cx="0" cy="9319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 21"/>
              <p:cNvSpPr/>
              <p:nvPr/>
            </p:nvSpPr>
            <p:spPr>
              <a:xfrm>
                <a:off x="1255222" y="3829618"/>
                <a:ext cx="1429789" cy="650945"/>
              </a:xfrm>
              <a:custGeom>
                <a:avLst/>
                <a:gdLst>
                  <a:gd name="connsiteX0" fmla="*/ 0 w 1454727"/>
                  <a:gd name="connsiteY0" fmla="*/ 725221 h 725221"/>
                  <a:gd name="connsiteX1" fmla="*/ 141316 w 1454727"/>
                  <a:gd name="connsiteY1" fmla="*/ 218144 h 725221"/>
                  <a:gd name="connsiteX2" fmla="*/ 482138 w 1454727"/>
                  <a:gd name="connsiteY2" fmla="*/ 43577 h 725221"/>
                  <a:gd name="connsiteX3" fmla="*/ 1180407 w 1454727"/>
                  <a:gd name="connsiteY3" fmla="*/ 2013 h 725221"/>
                  <a:gd name="connsiteX4" fmla="*/ 1454727 w 1454727"/>
                  <a:gd name="connsiteY4" fmla="*/ 10326 h 7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727" h="725221">
                    <a:moveTo>
                      <a:pt x="0" y="725221"/>
                    </a:moveTo>
                    <a:cubicBezTo>
                      <a:pt x="30480" y="528486"/>
                      <a:pt x="60960" y="331751"/>
                      <a:pt x="141316" y="218144"/>
                    </a:cubicBezTo>
                    <a:cubicBezTo>
                      <a:pt x="221672" y="104537"/>
                      <a:pt x="308956" y="79599"/>
                      <a:pt x="482138" y="43577"/>
                    </a:cubicBezTo>
                    <a:cubicBezTo>
                      <a:pt x="655320" y="7555"/>
                      <a:pt x="1018309" y="7555"/>
                      <a:pt x="1180407" y="2013"/>
                    </a:cubicBezTo>
                    <a:cubicBezTo>
                      <a:pt x="1342505" y="-3529"/>
                      <a:pt x="1398616" y="3398"/>
                      <a:pt x="1454727" y="1032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21162" y="3646287"/>
                <a:ext cx="755536" cy="3666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40280" y="4539206"/>
                <a:ext cx="113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episode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1644" y="3306593"/>
                <a:ext cx="113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Episodic</a:t>
                </a:r>
              </a:p>
              <a:p>
                <a:r>
                  <a:rPr lang="en-US" altLang="ko-KR" sz="1200" dirty="0"/>
                  <a:t>reward</a:t>
                </a:r>
                <a:endParaRPr lang="ko-KR" altLang="en-US" sz="1200" dirty="0"/>
              </a:p>
            </p:txBody>
          </p:sp>
          <p:cxnSp>
            <p:nvCxnSpPr>
              <p:cNvPr id="28" name="직선 연결선 27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2031808" y="3646287"/>
                <a:ext cx="267122" cy="3129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4" idx="4"/>
              </p:cNvCxnSpPr>
              <p:nvPr/>
            </p:nvCxnSpPr>
            <p:spPr>
              <a:xfrm flipH="1">
                <a:off x="2298930" y="3707133"/>
                <a:ext cx="290813" cy="3058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11052" y="3980836"/>
                <a:ext cx="21312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Training 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Convergence region 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4648429" y="4382723"/>
              <a:ext cx="2533767" cy="14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850" y="2734383"/>
              <a:ext cx="2791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Finding </a:t>
              </a:r>
            </a:p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Convergence region 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Checking distribution of </a:t>
                  </a:r>
                  <a:br>
                    <a:rPr lang="en-US" altLang="ko-KR" sz="1600" b="1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𝒓𝒆𝒈𝒊𝒐𝒏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blipFill>
                  <a:blip r:embed="rId2"/>
                  <a:stretch>
                    <a:fillRect t="-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자유형 51"/>
            <p:cNvSpPr/>
            <p:nvPr/>
          </p:nvSpPr>
          <p:spPr>
            <a:xfrm>
              <a:off x="4648429" y="3603265"/>
              <a:ext cx="1281487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 flipH="1">
              <a:off x="5929915" y="3603265"/>
              <a:ext cx="1194092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29915" y="3362104"/>
              <a:ext cx="0" cy="102061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383976" y="3362104"/>
              <a:ext cx="0" cy="10206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𝑺𝑶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sz="1400" b="1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>
              <a:off x="5915312" y="3993401"/>
              <a:ext cx="454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2029650" y="5191524"/>
              <a:ext cx="369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Update reward factor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63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56841" y="1530712"/>
            <a:ext cx="8887431" cy="4703833"/>
            <a:chOff x="1578293" y="1155463"/>
            <a:chExt cx="9671899" cy="50280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1842510"/>
              <a:ext cx="2745775" cy="18305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722" y="1842510"/>
              <a:ext cx="2700800" cy="1800533"/>
            </a:xfrm>
            <a:prstGeom prst="rect">
              <a:avLst/>
            </a:prstGeom>
          </p:spPr>
        </p:pic>
        <p:sp>
          <p:nvSpPr>
            <p:cNvPr id="5" name="아래로 구부러진 화살표 4"/>
            <p:cNvSpPr/>
            <p:nvPr/>
          </p:nvSpPr>
          <p:spPr>
            <a:xfrm>
              <a:off x="3541222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686204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1820680"/>
              <a:ext cx="2700800" cy="1800533"/>
            </a:xfrm>
            <a:prstGeom prst="rect">
              <a:avLst/>
            </a:prstGeom>
          </p:spPr>
        </p:pic>
        <p:sp>
          <p:nvSpPr>
            <p:cNvPr id="18" name="아래로 구부러진 화살표 17"/>
            <p:cNvSpPr/>
            <p:nvPr/>
          </p:nvSpPr>
          <p:spPr>
            <a:xfrm rot="5400000">
              <a:off x="9911744" y="3340418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3680396"/>
              <a:ext cx="2700799" cy="180053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98" y="3680396"/>
              <a:ext cx="2700799" cy="18005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3673026"/>
              <a:ext cx="2745776" cy="1830517"/>
            </a:xfrm>
            <a:prstGeom prst="rect">
              <a:avLst/>
            </a:prstGeom>
          </p:spPr>
        </p:pic>
        <p:sp>
          <p:nvSpPr>
            <p:cNvPr id="20" name="아래로 구부러진 화살표 19"/>
            <p:cNvSpPr/>
            <p:nvPr/>
          </p:nvSpPr>
          <p:spPr>
            <a:xfrm rot="10800000">
              <a:off x="6686204" y="5504226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아래로 구부러진 화살표 20"/>
            <p:cNvSpPr/>
            <p:nvPr/>
          </p:nvSpPr>
          <p:spPr>
            <a:xfrm rot="10800000">
              <a:off x="3541222" y="5518281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40480" y="3965170"/>
              <a:ext cx="149629" cy="31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 Box 340"/>
          <p:cNvSpPr txBox="1">
            <a:spLocks noChangeArrowheads="1"/>
          </p:cNvSpPr>
          <p:nvPr/>
        </p:nvSpPr>
        <p:spPr bwMode="auto">
          <a:xfrm>
            <a:off x="838200" y="1121230"/>
            <a:ext cx="103060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학습의 마지막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가시화함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813878" y="4387748"/>
            <a:ext cx="493364" cy="23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4145" y="4589575"/>
            <a:ext cx="289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Satisfy the SOC constraint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2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한가지 표준 사이클에 대해서 학습과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도출하고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차적으로 학습된 모델에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다수의 학습 사이클을 통해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재학습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시키는 방법을 통해 모델의 일반화 성능을 높이고자 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15616" y="2668825"/>
            <a:ext cx="9958649" cy="2623749"/>
            <a:chOff x="1115616" y="2668825"/>
            <a:chExt cx="9958649" cy="26237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15616" y="2751513"/>
              <a:ext cx="4525777" cy="24297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1773" y="2668825"/>
              <a:ext cx="275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Pre-training on one cycle 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883760" y="2760480"/>
              <a:ext cx="4190505" cy="24207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850963" y="3283582"/>
              <a:ext cx="1683482" cy="71489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Environment</a:t>
              </a:r>
              <a:endParaRPr lang="ko-KR" altLang="en-US" b="1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422862" y="4198619"/>
              <a:ext cx="1127069" cy="6650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Agent</a:t>
              </a:r>
              <a:endParaRPr lang="ko-KR" altLang="en-US" sz="1600" b="1" dirty="0"/>
            </a:p>
          </p:txBody>
        </p:sp>
        <p:cxnSp>
          <p:nvCxnSpPr>
            <p:cNvPr id="45" name="구부러진 연결선 44"/>
            <p:cNvCxnSpPr>
              <a:stCxn id="44" idx="0"/>
              <a:endCxn id="43" idx="1"/>
            </p:cNvCxnSpPr>
            <p:nvPr/>
          </p:nvCxnSpPr>
          <p:spPr>
            <a:xfrm rot="5400000" flipH="1" flipV="1">
              <a:off x="8139886" y="3487542"/>
              <a:ext cx="557589" cy="864566"/>
            </a:xfrm>
            <a:prstGeom prst="curved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>
              <a:stCxn id="43" idx="2"/>
            </p:cNvCxnSpPr>
            <p:nvPr/>
          </p:nvCxnSpPr>
          <p:spPr>
            <a:xfrm rot="5400000">
              <a:off x="8823410" y="3661655"/>
              <a:ext cx="532472" cy="1206116"/>
            </a:xfrm>
            <a:prstGeom prst="curved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03022" y="4321948"/>
              <a:ext cx="1055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</a:rPr>
                <a:t>State,</a:t>
              </a:r>
            </a:p>
            <a:p>
              <a:r>
                <a:rPr lang="en-US" altLang="ko-KR" sz="1400" b="1" dirty="0">
                  <a:solidFill>
                    <a:schemeClr val="accent5"/>
                  </a:solidFill>
                </a:rPr>
                <a:t>Reward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6336" y="3516921"/>
              <a:ext cx="1055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Action</a:t>
              </a:r>
              <a:r>
                <a:rPr lang="en-US" altLang="ko-KR" sz="1400" b="1" dirty="0">
                  <a:solidFill>
                    <a:schemeClr val="accent5"/>
                  </a:solidFill>
                </a:rPr>
                <a:t>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4059" y="2724995"/>
              <a:ext cx="3531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Training on the multiple cycles 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>
              <a:endCxn id="44" idx="2"/>
            </p:cNvCxnSpPr>
            <p:nvPr/>
          </p:nvCxnSpPr>
          <p:spPr>
            <a:xfrm>
              <a:off x="5646352" y="4528416"/>
              <a:ext cx="1776510" cy="271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783575" y="4553721"/>
              <a:ext cx="14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Transfer model 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5635814" y="3461241"/>
              <a:ext cx="3239316" cy="30158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accent5"/>
                      </a:solidFill>
                    </a:rPr>
                    <a:t>Derived reward factor,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1400" b="1" dirty="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671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그룹 108"/>
            <p:cNvGrpSpPr/>
            <p:nvPr/>
          </p:nvGrpSpPr>
          <p:grpSpPr>
            <a:xfrm>
              <a:off x="1373346" y="2685048"/>
              <a:ext cx="4165105" cy="2607526"/>
              <a:chOff x="2866304" y="3139323"/>
              <a:chExt cx="3154892" cy="2410448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908" y="3526563"/>
                <a:ext cx="1627288" cy="789713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264" y="4397879"/>
                <a:ext cx="1627288" cy="789713"/>
              </a:xfrm>
              <a:prstGeom prst="rect">
                <a:avLst/>
              </a:prstGeom>
            </p:spPr>
          </p:pic>
          <p:sp>
            <p:nvSpPr>
              <p:cNvPr id="112" name="위로 구부러진 화살표 111"/>
              <p:cNvSpPr/>
              <p:nvPr/>
            </p:nvSpPr>
            <p:spPr>
              <a:xfrm rot="7538776">
                <a:off x="3474977" y="3730931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위로 구부러진 화살표 113"/>
              <p:cNvSpPr/>
              <p:nvPr/>
            </p:nvSpPr>
            <p:spPr>
              <a:xfrm rot="7538776">
                <a:off x="2708941" y="4630428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TextBox 115"/>
              <p:cNvSpPr txBox="1"/>
              <p:nvPr/>
            </p:nvSpPr>
            <p:spPr>
              <a:xfrm rot="18304781">
                <a:off x="2684457" y="4723601"/>
                <a:ext cx="1344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accent5"/>
                    </a:solidFill>
                  </a:rPr>
                  <a:t>….</a:t>
                </a:r>
                <a:r>
                  <a:rPr lang="en-US" altLang="ko-KR" sz="1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94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trained 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trained agent must perform effective energy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management not only on the cycles used training process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but also on the </a:t>
            </a:r>
            <a:r>
              <a:rPr lang="en-US" altLang="ko-KR" sz="1600" b="1" dirty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using unused cycles of 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generalization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확인하기 위해서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driver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구성함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537" y="4082047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Driver model</a:t>
            </a:r>
            <a:r>
              <a:rPr lang="ko-KR" altLang="en-US" dirty="0">
                <a:solidFill>
                  <a:srgbClr val="FF0000"/>
                </a:solidFill>
              </a:rPr>
              <a:t>을 통해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만들어진 </a:t>
            </a:r>
            <a:r>
              <a:rPr lang="en-US" altLang="ko-KR" dirty="0">
                <a:solidFill>
                  <a:srgbClr val="FF0000"/>
                </a:solidFill>
              </a:rPr>
              <a:t>cycle </a:t>
            </a:r>
            <a:r>
              <a:rPr lang="ko-KR" altLang="en-US" dirty="0">
                <a:solidFill>
                  <a:srgbClr val="FF0000"/>
                </a:solidFill>
              </a:rPr>
              <a:t>그림 소개 </a:t>
            </a: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0" y="1732158"/>
            <a:ext cx="4432337" cy="4432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5" y="171552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584" y="246691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MDP </a:t>
            </a:r>
            <a:r>
              <a:rPr lang="ko-KR" altLang="en-US" b="1" dirty="0">
                <a:solidFill>
                  <a:srgbClr val="00B050"/>
                </a:solidFill>
              </a:rPr>
              <a:t>모델에 대한 </a:t>
            </a:r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번의 실험결과 첨부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우선 </a:t>
            </a:r>
            <a:r>
              <a:rPr lang="en-US" altLang="ko-KR" b="1" dirty="0" err="1">
                <a:solidFill>
                  <a:srgbClr val="00B050"/>
                </a:solidFill>
              </a:rPr>
              <a:t>refenece</a:t>
            </a:r>
            <a:r>
              <a:rPr lang="en-US" altLang="ko-KR" b="1" dirty="0">
                <a:solidFill>
                  <a:srgbClr val="00B050"/>
                </a:solidFill>
              </a:rPr>
              <a:t> five</a:t>
            </a:r>
            <a:r>
              <a:rPr lang="ko-KR" altLang="en-US" b="1" dirty="0">
                <a:solidFill>
                  <a:srgbClr val="00B050"/>
                </a:solidFill>
              </a:rPr>
              <a:t>로 대체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ECMS / PMP </a:t>
            </a:r>
            <a:r>
              <a:rPr lang="ko-KR" altLang="en-US" b="1" dirty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PMP</a:t>
            </a:r>
            <a:r>
              <a:rPr lang="ko-KR" altLang="en-US" b="1" dirty="0">
                <a:solidFill>
                  <a:srgbClr val="00B050"/>
                </a:solidFill>
              </a:rPr>
              <a:t>의 비교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71.8g / SOC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4" y="1739355"/>
            <a:ext cx="6577847" cy="19733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04" y="3891303"/>
            <a:ext cx="3186396" cy="1911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273684" r="-12105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97808"/>
            <a:ext cx="3183361" cy="19100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08200"/>
            <a:ext cx="6300000" cy="189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267241" r="-12136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417647" r="-121364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582213" y="261169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번에 테스트에 대한 산포도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2084355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71.8g / SOC </a:t>
            </a: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</a:t>
                      </a:r>
                      <a:r>
                        <a:rPr lang="en-US" altLang="ko-KR" baseline="0" dirty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Q-learning</a:t>
                      </a:r>
                      <a:r>
                        <a:rPr lang="en-US" altLang="ko-KR" sz="1400" baseline="0" dirty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Assumption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Limit</a:t>
                      </a:r>
                      <a:r>
                        <a:rPr lang="en-US" altLang="ko-KR" sz="1400" baseline="0" dirty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High</a:t>
                      </a:r>
                      <a:r>
                        <a:rPr lang="en-US" altLang="ko-KR" sz="1400" baseline="0" dirty="0"/>
                        <a:t> potential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Unstable</a:t>
                      </a:r>
                      <a:r>
                        <a:rPr lang="en-US" altLang="ko-KR" sz="1400" baseline="0" dirty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 potential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of</a:t>
                      </a:r>
                      <a:r>
                        <a:rPr lang="en-US" altLang="ko-KR" sz="1400" baseline="0" dirty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2758" y="3437101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결과 분석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>
                <a:solidFill>
                  <a:srgbClr val="00B050"/>
                </a:solidFill>
              </a:rPr>
              <a:t>scalability</a:t>
            </a:r>
            <a:r>
              <a:rPr lang="ko-KR" altLang="en-US" b="1" dirty="0">
                <a:solidFill>
                  <a:srgbClr val="00B050"/>
                </a:solidFill>
              </a:rPr>
              <a:t>를 보여줄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>
                <a:solidFill>
                  <a:srgbClr val="00B050"/>
                </a:solidFill>
              </a:rPr>
              <a:t>문제로 문제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>
                <a:solidFill>
                  <a:srgbClr val="FF0000"/>
                </a:solidFill>
              </a:rPr>
              <a:t>maximum current</a:t>
            </a:r>
            <a:r>
              <a:rPr lang="ko-KR" altLang="en-US" b="1" dirty="0">
                <a:solidFill>
                  <a:srgbClr val="FF0000"/>
                </a:solidFill>
              </a:rPr>
              <a:t>를 키우는 방향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으로 모델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Transfer learning</a:t>
            </a:r>
            <a:r>
              <a:rPr lang="ko-KR" altLang="en-US" b="1" dirty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39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30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 diffusivity in </a:t>
                          </a:r>
                          <a:r>
                            <a:rPr lang="en-US" altLang="ko-KR" sz="1200" dirty="0" err="1"/>
                            <a:t>Nafion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Transfer</a:t>
                          </a:r>
                          <a:r>
                            <a:rPr lang="en-US" altLang="ko-KR" sz="1200" baseline="0" dirty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Electrolyte</a:t>
                          </a:r>
                          <a:r>
                            <a:rPr lang="en-US" altLang="ko-KR" sz="1200" baseline="0" dirty="0"/>
                            <a:t>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Cathode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,max current 1.5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Stable convergence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삭제 </a:t>
            </a:r>
            <a:r>
              <a:rPr lang="ko-KR" altLang="en-US" b="1" dirty="0" err="1">
                <a:solidFill>
                  <a:srgbClr val="00B050"/>
                </a:solidFill>
              </a:rPr>
              <a:t>하는것도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009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8/14</a:t>
            </a:r>
            <a:r>
              <a:rPr lang="ko-KR" altLang="en-US" b="1" dirty="0">
                <a:solidFill>
                  <a:srgbClr val="00B050"/>
                </a:solidFill>
              </a:rPr>
              <a:t>일 완성 예정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1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>
                <a:ea typeface="굴림" panose="020B0600000101010101" pitchFamily="50" charset="-127"/>
              </a:rPr>
              <a:t>vs</a:t>
            </a:r>
            <a:r>
              <a:rPr lang="en-US" altLang="ko-KR" sz="1600" dirty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>
                <a:ea typeface="굴림" panose="020B0600000101010101" pitchFamily="50" charset="-127"/>
              </a:rPr>
              <a:t>19</a:t>
            </a:r>
            <a:r>
              <a:rPr lang="ko-KR" altLang="en-US" sz="1600" dirty="0">
                <a:ea typeface="굴림" panose="020B0600000101010101" pitchFamily="50" charset="-127"/>
              </a:rPr>
              <a:t>가지 표준사이클을 통해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두 가지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역시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는 학습사이클이 다양하고 다양한 경험을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  <a:r>
              <a:rPr lang="ko-KR" altLang="en-US" b="1" dirty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>
                <a:solidFill>
                  <a:srgbClr val="00B050"/>
                </a:solidFill>
              </a:rPr>
              <a:t>재실험</a:t>
            </a:r>
            <a:r>
              <a:rPr lang="ko-KR" altLang="en-US" b="1" dirty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2"/>
                </a:solidFill>
              </a:rPr>
              <a:t>재실험</a:t>
            </a:r>
            <a:r>
              <a:rPr lang="ko-KR" altLang="en-US" b="1" dirty="0">
                <a:solidFill>
                  <a:schemeClr val="accent2"/>
                </a:solidFill>
              </a:rPr>
              <a:t> 필요  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2,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327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모델의 </a:t>
            </a:r>
            <a:r>
              <a:rPr lang="en-US" altLang="ko-KR" sz="1600" dirty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ko-KR" altLang="en-US" sz="1600" dirty="0" err="1">
                <a:ea typeface="굴림" panose="020B0600000101010101" pitchFamily="50" charset="-127"/>
              </a:rPr>
              <a:t>만듬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>
                <a:ea typeface="굴림" panose="020B0600000101010101" pitchFamily="50" charset="-127"/>
              </a:rPr>
              <a:t>증가시킨바</a:t>
            </a:r>
            <a:r>
              <a:rPr lang="ko-KR" altLang="en-US" sz="1600" dirty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분야의 </a:t>
            </a:r>
            <a:r>
              <a:rPr lang="en-US" altLang="ko-KR" dirty="0">
                <a:solidFill>
                  <a:srgbClr val="FF0000"/>
                </a:solidFill>
              </a:rPr>
              <a:t>Data augmentation </a:t>
            </a:r>
            <a:r>
              <a:rPr lang="ko-KR" altLang="en-US" dirty="0">
                <a:solidFill>
                  <a:srgbClr val="FF0000"/>
                </a:solidFill>
              </a:rPr>
              <a:t>기술 요약 정리 </a:t>
            </a:r>
          </a:p>
        </p:txBody>
      </p:sp>
    </p:spTree>
    <p:extLst>
      <p:ext uri="{BB962C8B-B14F-4D97-AF65-F5344CB8AC3E}">
        <p14:creationId xmlns:p14="http://schemas.microsoft.com/office/powerpoint/2010/main" val="2646913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1E9D549-A5AA-4F4E-8978-CDEE76BB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2864116"/>
            <a:ext cx="8746912" cy="32800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다시 그릴 </a:t>
            </a:r>
            <a:r>
              <a:rPr lang="ko-KR" altLang="en-US" b="1" dirty="0" err="1">
                <a:solidFill>
                  <a:srgbClr val="00B050"/>
                </a:solidFill>
              </a:rPr>
              <a:t>필요있음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90479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en-US" altLang="ko-KR" sz="1400" i="1" dirty="0"/>
              <a:t>Supervised learning wants to work. Even if you screw something up you’ll usually get something non-random back. RL must be forced to work. If you screw something up or don’t tune something well enough you’re exceedingly likely to get a policy that is even worse than random.</a:t>
            </a:r>
            <a:r>
              <a:rPr lang="en-US" altLang="ko-KR" sz="1400" dirty="0"/>
              <a:t>”  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</a:p>
          <a:p>
            <a:pPr algn="ctr"/>
            <a:r>
              <a:rPr lang="en-US" altLang="ko-KR" sz="1400" b="1" dirty="0"/>
              <a:t>- Andrej </a:t>
            </a:r>
            <a:r>
              <a:rPr lang="en-US" altLang="ko-KR" sz="1400" b="1" dirty="0" err="1"/>
              <a:t>Karpathy</a:t>
            </a:r>
            <a:r>
              <a:rPr lang="en-US" altLang="ko-KR" sz="1400" b="1" dirty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58789</TotalTime>
  <Words>2995</Words>
  <Application>Microsoft Office PowerPoint</Application>
  <PresentationFormat>와이드스크린</PresentationFormat>
  <Paragraphs>673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Cambria Math</vt:lpstr>
      <vt:lpstr>Wingdings</vt:lpstr>
      <vt:lpstr>Office 테마</vt:lpstr>
      <vt:lpstr>  졸업심사 발표자료 중안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 조구영</cp:lastModifiedBy>
  <cp:revision>662</cp:revision>
  <cp:lastPrinted>2020-08-13T08:10:35Z</cp:lastPrinted>
  <dcterms:created xsi:type="dcterms:W3CDTF">2016-05-25T09:22:52Z</dcterms:created>
  <dcterms:modified xsi:type="dcterms:W3CDTF">2020-08-23T05:58:35Z</dcterms:modified>
</cp:coreProperties>
</file>