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742" r:id="rId3"/>
    <p:sldId id="745" r:id="rId4"/>
    <p:sldId id="747" r:id="rId5"/>
    <p:sldId id="748" r:id="rId6"/>
    <p:sldId id="749" r:id="rId7"/>
    <p:sldId id="750" r:id="rId8"/>
    <p:sldId id="752" r:id="rId9"/>
    <p:sldId id="753" r:id="rId10"/>
    <p:sldId id="779" r:id="rId11"/>
    <p:sldId id="798" r:id="rId12"/>
    <p:sldId id="809" r:id="rId13"/>
    <p:sldId id="810" r:id="rId14"/>
    <p:sldId id="760" r:id="rId15"/>
    <p:sldId id="763" r:id="rId16"/>
    <p:sldId id="764" r:id="rId17"/>
    <p:sldId id="766" r:id="rId18"/>
    <p:sldId id="811" r:id="rId19"/>
    <p:sldId id="812" r:id="rId20"/>
    <p:sldId id="813" r:id="rId21"/>
    <p:sldId id="814" r:id="rId22"/>
    <p:sldId id="754" r:id="rId23"/>
    <p:sldId id="776" r:id="rId24"/>
    <p:sldId id="787" r:id="rId25"/>
    <p:sldId id="795" r:id="rId26"/>
    <p:sldId id="796" r:id="rId27"/>
    <p:sldId id="797" r:id="rId28"/>
    <p:sldId id="815" r:id="rId29"/>
    <p:sldId id="793" r:id="rId30"/>
    <p:sldId id="773" r:id="rId31"/>
    <p:sldId id="774" r:id="rId32"/>
    <p:sldId id="756" r:id="rId33"/>
    <p:sldId id="801" r:id="rId34"/>
    <p:sldId id="802" r:id="rId35"/>
    <p:sldId id="803" r:id="rId36"/>
    <p:sldId id="804" r:id="rId37"/>
    <p:sldId id="805" r:id="rId38"/>
    <p:sldId id="806" r:id="rId39"/>
    <p:sldId id="807" r:id="rId40"/>
    <p:sldId id="808" r:id="rId41"/>
    <p:sldId id="786" r:id="rId42"/>
    <p:sldId id="778" r:id="rId43"/>
    <p:sldId id="785" r:id="rId44"/>
    <p:sldId id="775" r:id="rId45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" initials="S" lastIdx="1" clrIdx="0">
    <p:extLst>
      <p:ext uri="{19B8F6BF-5375-455C-9EA6-DF929625EA0E}">
        <p15:presenceInfo xmlns:p15="http://schemas.microsoft.com/office/powerpoint/2012/main" userId="Song" providerId="None"/>
      </p:ext>
    </p:extLst>
  </p:cmAuthor>
  <p:cmAuthor id="2" name="Windows 사용자" initials="W사" lastIdx="1" clrIdx="1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206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86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27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22T16:37:01.83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8" y="1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300"/>
            </a:lvl1pPr>
          </a:lstStyle>
          <a:p>
            <a:fld id="{3B901715-3D7B-428B-8384-4092A176B88E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7412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8" y="6457412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300"/>
            </a:lvl1pPr>
          </a:lstStyle>
          <a:p>
            <a:fld id="{A7ED305D-286E-4720-B105-41B3B0F13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42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802" y="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300"/>
            </a:lvl1pPr>
          </a:lstStyle>
          <a:p>
            <a:fld id="{60BA251A-FC6C-4AD2-B979-CF895E41FE4D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71383"/>
            <a:ext cx="7941310" cy="2676585"/>
          </a:xfrm>
          <a:prstGeom prst="rect">
            <a:avLst/>
          </a:prstGeom>
        </p:spPr>
        <p:txBody>
          <a:bodyPr vert="horz" lIns="91429" tIns="45714" rIns="91429" bIns="4571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802" y="645661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300"/>
            </a:lvl1pPr>
          </a:lstStyle>
          <a:p>
            <a:fld id="{E38C8D1A-3873-4F9D-949C-982152523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6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61174"/>
            <a:ext cx="9144000" cy="1039195"/>
          </a:xfrm>
          <a:solidFill>
            <a:srgbClr val="00206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6586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1404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756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5150"/>
            <a:ext cx="10515600" cy="4987210"/>
          </a:xfrm>
        </p:spPr>
        <p:txBody>
          <a:bodyPr/>
          <a:lstStyle>
            <a:lvl1pPr marL="228594" indent="-228594">
              <a:buFont typeface="Wingdings" panose="05000000000000000000" pitchFamily="2" charset="2"/>
              <a:buChar char="Ø"/>
              <a:defRPr sz="2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342905"/>
            <a:ext cx="2743200" cy="365125"/>
          </a:xfrm>
          <a:noFill/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084882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838200" y="6252628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97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DE21-F735-44C3-8A56-A2F19925A42D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210.png"/><Relationship Id="rId7" Type="http://schemas.openxmlformats.org/officeDocument/2006/relationships/image" Target="../media/image4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10" Type="http://schemas.openxmlformats.org/officeDocument/2006/relationships/image" Target="../media/image10.png"/><Relationship Id="rId4" Type="http://schemas.openxmlformats.org/officeDocument/2006/relationships/image" Target="../media/image310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0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310.png"/><Relationship Id="rId7" Type="http://schemas.openxmlformats.org/officeDocument/2006/relationships/image" Target="../media/image4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51.png"/><Relationship Id="rId5" Type="http://schemas.openxmlformats.org/officeDocument/2006/relationships/image" Target="../media/image510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286" y="1942156"/>
            <a:ext cx="10572278" cy="1889257"/>
          </a:xfrm>
        </p:spPr>
        <p:txBody>
          <a:bodyPr anchor="ctr" anchorCtr="0">
            <a:noAutofit/>
          </a:bodyPr>
          <a:lstStyle/>
          <a:p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2800" dirty="0"/>
              <a:t>졸업심사 발표자료 </a:t>
            </a:r>
            <a:r>
              <a:rPr lang="ko-KR" altLang="en-US" sz="2800" dirty="0" err="1"/>
              <a:t>중안</a:t>
            </a:r>
            <a:r>
              <a:rPr lang="ko-KR" altLang="en-US" sz="2800" dirty="0"/>
              <a:t> 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553" y="5954773"/>
            <a:ext cx="2479739" cy="6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24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48867" y="1556913"/>
            <a:ext cx="1007054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표준모델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스택 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M: 1200 kg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400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Idling current density: 0.00001 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 0.01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변경 예정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배터리 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OC_SIM_DB_Bat_nimh_6_240_panasonic_MY01_Prius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모터 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OC_SIM_DB_Mot_pm_95_145_X2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16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355" y="1553774"/>
            <a:ext cx="2106600" cy="12639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17" y="4061013"/>
            <a:ext cx="1535663" cy="1023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97" y="4076818"/>
            <a:ext cx="1535662" cy="1023775"/>
          </a:xfrm>
          <a:prstGeom prst="rect">
            <a:avLst/>
          </a:prstGeom>
        </p:spPr>
      </p:pic>
      <p:cxnSp>
        <p:nvCxnSpPr>
          <p:cNvPr id="82" name="직선 연결선 81"/>
          <p:cNvCxnSpPr/>
          <p:nvPr/>
        </p:nvCxnSpPr>
        <p:spPr>
          <a:xfrm flipH="1">
            <a:off x="1874408" y="3136480"/>
            <a:ext cx="617585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54" idx="1"/>
          </p:cNvCxnSpPr>
          <p:nvPr/>
        </p:nvCxnSpPr>
        <p:spPr>
          <a:xfrm flipH="1" flipV="1">
            <a:off x="3249374" y="3142682"/>
            <a:ext cx="696595" cy="10486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157" y="3082051"/>
            <a:ext cx="1284932" cy="26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15157" y="5810151"/>
            <a:ext cx="1284932" cy="26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다리꼴 2"/>
          <p:cNvSpPr/>
          <p:nvPr/>
        </p:nvSpPr>
        <p:spPr>
          <a:xfrm rot="5400000">
            <a:off x="8205931" y="4301101"/>
            <a:ext cx="703384" cy="55069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2" idx="2"/>
            <a:endCxn id="3" idx="1"/>
          </p:cNvCxnSpPr>
          <p:nvPr/>
        </p:nvCxnSpPr>
        <p:spPr>
          <a:xfrm>
            <a:off x="8557623" y="3342741"/>
            <a:ext cx="0" cy="95084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3" idx="3"/>
            <a:endCxn id="9" idx="0"/>
          </p:cNvCxnSpPr>
          <p:nvPr/>
        </p:nvCxnSpPr>
        <p:spPr>
          <a:xfrm>
            <a:off x="8557623" y="4859302"/>
            <a:ext cx="0" cy="95084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6703487" y="4259172"/>
            <a:ext cx="1086338" cy="634548"/>
            <a:chOff x="5866421" y="3188464"/>
            <a:chExt cx="1086338" cy="634548"/>
          </a:xfrm>
        </p:grpSpPr>
        <p:sp>
          <p:nvSpPr>
            <p:cNvPr id="11" name="순서도: 대체 처리 10"/>
            <p:cNvSpPr/>
            <p:nvPr/>
          </p:nvSpPr>
          <p:spPr>
            <a:xfrm>
              <a:off x="5866421" y="3188464"/>
              <a:ext cx="1086338" cy="63454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5960205" y="3517999"/>
              <a:ext cx="89876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960204" y="3334337"/>
              <a:ext cx="89876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5960204" y="3697753"/>
              <a:ext cx="89876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797270" y="4904724"/>
            <a:ext cx="92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Motor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28" name="직선 연결선 27"/>
          <p:cNvCxnSpPr>
            <a:stCxn id="3" idx="2"/>
            <a:endCxn id="11" idx="3"/>
          </p:cNvCxnSpPr>
          <p:nvPr/>
        </p:nvCxnSpPr>
        <p:spPr>
          <a:xfrm flipH="1">
            <a:off x="7789825" y="4576446"/>
            <a:ext cx="492453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62955" y="4327160"/>
            <a:ext cx="831325" cy="523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DC/AC</a:t>
            </a:r>
            <a:endParaRPr lang="ko-KR" altLang="en-US" sz="1600" b="1" dirty="0"/>
          </a:p>
        </p:txBody>
      </p:sp>
      <p:cxnSp>
        <p:nvCxnSpPr>
          <p:cNvPr id="38" name="직선 연결선 37"/>
          <p:cNvCxnSpPr>
            <a:stCxn id="11" idx="1"/>
          </p:cNvCxnSpPr>
          <p:nvPr/>
        </p:nvCxnSpPr>
        <p:spPr>
          <a:xfrm flipH="1">
            <a:off x="6294280" y="4576446"/>
            <a:ext cx="409207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3786125" y="4144284"/>
            <a:ext cx="1203443" cy="770543"/>
            <a:chOff x="3118381" y="3348433"/>
            <a:chExt cx="1203443" cy="770543"/>
          </a:xfrm>
        </p:grpSpPr>
        <p:sp>
          <p:nvSpPr>
            <p:cNvPr id="40" name="직사각형 39"/>
            <p:cNvSpPr/>
            <p:nvPr/>
          </p:nvSpPr>
          <p:spPr>
            <a:xfrm>
              <a:off x="3118381" y="3595883"/>
              <a:ext cx="1203443" cy="523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118381" y="3473714"/>
              <a:ext cx="1201686" cy="88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07967" y="3562281"/>
              <a:ext cx="326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+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66831" y="3350593"/>
              <a:ext cx="211015" cy="112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70299" y="3348433"/>
              <a:ext cx="211015" cy="112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51641" y="3562281"/>
              <a:ext cx="326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-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873531" y="4896878"/>
            <a:ext cx="119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Battery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4952429" y="4588706"/>
            <a:ext cx="467010" cy="7693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945969" y="2891621"/>
            <a:ext cx="877753" cy="523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DC/DC</a:t>
            </a:r>
            <a:endParaRPr lang="ko-KR" altLang="en-US" sz="1600" b="1" dirty="0"/>
          </a:p>
        </p:txBody>
      </p:sp>
      <p:cxnSp>
        <p:nvCxnSpPr>
          <p:cNvPr id="55" name="직선 연결선 54"/>
          <p:cNvCxnSpPr>
            <a:stCxn id="43" idx="0"/>
            <a:endCxn id="54" idx="2"/>
          </p:cNvCxnSpPr>
          <p:nvPr/>
        </p:nvCxnSpPr>
        <p:spPr>
          <a:xfrm flipH="1" flipV="1">
            <a:off x="4384846" y="3414714"/>
            <a:ext cx="2122" cy="85485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832968" y="4235021"/>
            <a:ext cx="92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Final </a:t>
            </a:r>
            <a:br>
              <a:rPr lang="en-US" altLang="ko-KR" b="1" dirty="0"/>
            </a:br>
            <a:r>
              <a:rPr lang="en-US" altLang="ko-KR" b="1" dirty="0"/>
              <a:t>Drive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2484178" y="2661854"/>
            <a:ext cx="15631" cy="9769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3262177" y="2661854"/>
            <a:ext cx="15631" cy="9769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2475193" y="3540926"/>
            <a:ext cx="7741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2491993" y="2750385"/>
            <a:ext cx="7741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2617447" y="2741672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2708501" y="2741672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2805411" y="2741672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2894506" y="2748721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2983601" y="2734624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3080511" y="2732034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3157617" y="2732034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2557930" y="2732034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수행의 시작/종료 80"/>
          <p:cNvSpPr/>
          <p:nvPr/>
        </p:nvSpPr>
        <p:spPr>
          <a:xfrm>
            <a:off x="996654" y="2866158"/>
            <a:ext cx="877751" cy="5406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Fuel Tank 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508794" y="3546935"/>
            <a:ext cx="119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Stack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23850" y="1615507"/>
            <a:ext cx="5636375" cy="2313565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9609775" y="3026402"/>
            <a:ext cx="2864022" cy="230832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전체적인 스펙 표로 소개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23850" y="3998667"/>
            <a:ext cx="4748681" cy="2072173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97649" y="5260281"/>
                <a:ext cx="2427203" cy="379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𝑆𝑂𝐶</m:t>
                              </m:r>
                            </m:e>
                          </m:d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p>
                                <m:sSupPr>
                                  <m:ctrlP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05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050" b="0" i="1" smtClean="0">
                                          <a:latin typeface="Cambria Math" panose="02040503050406030204" pitchFamily="18" charset="0"/>
                                        </a:rPr>
                                        <m:t>𝑆𝑂𝐶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𝑆𝑂𝐶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𝑏𝑎𝑡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49" y="5260281"/>
                <a:ext cx="2427203" cy="379527"/>
              </a:xfrm>
              <a:prstGeom prst="rect">
                <a:avLst/>
              </a:prstGeom>
              <a:blipFill>
                <a:blip r:embed="rId5"/>
                <a:stretch>
                  <a:fillRect l="-503" b="-17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80215" y="5639808"/>
                <a:ext cx="854016" cy="330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</m:acc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𝑏𝑎𝑡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15" y="5639808"/>
                <a:ext cx="854016" cy="330924"/>
              </a:xfrm>
              <a:prstGeom prst="rect">
                <a:avLst/>
              </a:prstGeom>
              <a:blipFill>
                <a:blip r:embed="rId6"/>
                <a:stretch>
                  <a:fillRect l="-2857" t="-1852" b="-18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4892778" y="1211378"/>
            <a:ext cx="213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Fuel cell system</a:t>
            </a:r>
          </a:p>
        </p:txBody>
      </p:sp>
    </p:spTree>
    <p:extLst>
      <p:ext uri="{BB962C8B-B14F-4D97-AF65-F5344CB8AC3E}">
        <p14:creationId xmlns:p14="http://schemas.microsoft.com/office/powerpoint/2010/main" val="279100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current density used as an action is a </a:t>
            </a:r>
            <a:r>
              <a:rPr lang="en-US" altLang="ko-KR" sz="1600" b="1" dirty="0">
                <a:ea typeface="굴림" panose="020B0600000101010101" pitchFamily="50" charset="-127"/>
              </a:rPr>
              <a:t>continuous value</a:t>
            </a:r>
            <a:r>
              <a:rPr lang="en-US" altLang="ko-KR" sz="1600" dirty="0">
                <a:ea typeface="굴림" panose="020B0600000101010101" pitchFamily="50" charset="-127"/>
              </a:rPr>
              <a:t>, not a discrete value.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In our problem situation, continuous action is more suitable than discretized action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used an </a:t>
            </a:r>
            <a:r>
              <a:rPr lang="en-US" altLang="ko-KR" sz="1600" b="1" dirty="0">
                <a:ea typeface="굴림" panose="020B0600000101010101" pitchFamily="50" charset="-127"/>
              </a:rPr>
              <a:t>Actor-Critic(AC) model</a:t>
            </a:r>
            <a:r>
              <a:rPr lang="en-US" altLang="ko-KR" sz="1600" dirty="0">
                <a:ea typeface="굴림" panose="020B0600000101010101" pitchFamily="50" charset="-127"/>
              </a:rPr>
              <a:t> to derive continuous action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7441" y="3861347"/>
            <a:ext cx="528689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그림 추가 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(Actor – Critic model </a:t>
            </a:r>
            <a:r>
              <a:rPr lang="ko-KR" altLang="en-US" b="1" dirty="0">
                <a:solidFill>
                  <a:srgbClr val="FF0000"/>
                </a:solidFill>
              </a:rPr>
              <a:t>설명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851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8F2A8A3-AEAB-4A4F-8A4E-D75EDDB54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978" y="2040675"/>
            <a:ext cx="6250139" cy="416675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So, we Reinforcement learning is so difficult !!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For example, instability of training occurs due to differences in scale of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blipFill>
                <a:blip r:embed="rId3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blipFill>
                <a:blip r:embed="rId7"/>
                <a:stretch>
                  <a:fillRect l="-100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blipFill>
                <a:blip r:embed="rId9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blipFill>
                <a:blip r:embed="rId1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096000" y="115176"/>
            <a:ext cx="5535217" cy="230832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DDPG_batchnormalization</a:t>
            </a:r>
            <a:r>
              <a:rPr lang="en-US" altLang="ko-KR" b="1" dirty="0">
                <a:solidFill>
                  <a:srgbClr val="00B050"/>
                </a:solidFill>
              </a:rPr>
              <a:t>) </a:t>
            </a:r>
            <a:r>
              <a:rPr lang="ko-KR" altLang="en-US" b="1" dirty="0" err="1">
                <a:solidFill>
                  <a:srgbClr val="00B050"/>
                </a:solidFill>
              </a:rPr>
              <a:t>다시하기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 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DDPG</a:t>
            </a:r>
            <a:r>
              <a:rPr lang="ko-KR" altLang="en-US" b="1" dirty="0">
                <a:solidFill>
                  <a:srgbClr val="00B050"/>
                </a:solidFill>
              </a:rPr>
              <a:t>에서 </a:t>
            </a:r>
            <a:r>
              <a:rPr lang="en-US" altLang="ko-KR" b="1" dirty="0">
                <a:solidFill>
                  <a:srgbClr val="00B050"/>
                </a:solidFill>
              </a:rPr>
              <a:t>w</a:t>
            </a:r>
            <a:r>
              <a:rPr lang="ko-KR" altLang="en-US" b="1" dirty="0">
                <a:solidFill>
                  <a:srgbClr val="00B050"/>
                </a:solidFill>
              </a:rPr>
              <a:t>와 </a:t>
            </a:r>
            <a:r>
              <a:rPr lang="en-US" altLang="ko-KR" b="1" dirty="0">
                <a:solidFill>
                  <a:srgbClr val="00B050"/>
                </a:solidFill>
              </a:rPr>
              <a:t>kw </a:t>
            </a:r>
            <a:r>
              <a:rPr lang="ko-KR" altLang="en-US" b="1" dirty="0">
                <a:solidFill>
                  <a:srgbClr val="00B050"/>
                </a:solidFill>
              </a:rPr>
              <a:t>비교 추가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실행 중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38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340"/>
              <p:cNvSpPr txBox="1">
                <a:spLocks noChangeArrowheads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>
                    <a:ea typeface="굴림" panose="020B0600000101010101" pitchFamily="50" charset="-127"/>
                  </a:rPr>
                  <a:t>However, in order to guarantee scalability, it is necessary to use the normalized feature as a state.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>
                    <a:ea typeface="굴림" panose="020B0600000101010101" pitchFamily="50" charset="-127"/>
                  </a:rPr>
                  <a:t>Demanding power is normalized so that the mean is 0 and standard deviation is 1 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>
                    <a:ea typeface="굴림" panose="020B0600000101010101" pitchFamily="50" charset="-127"/>
                  </a:rPr>
                  <a:t>To calculate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ea typeface="굴림" panose="020B0600000101010101" pitchFamily="50" charset="-127"/>
                  </a:rPr>
                  <a:t> without trip information, </a:t>
                </a:r>
                <a:r>
                  <a:rPr lang="en-US" altLang="ko-KR" sz="1600" b="1" dirty="0">
                    <a:ea typeface="굴림" panose="020B0600000101010101" pitchFamily="50" charset="-127"/>
                  </a:rPr>
                  <a:t>running mean </a:t>
                </a:r>
                <a:r>
                  <a:rPr lang="en-US" altLang="ko-KR" sz="1600" dirty="0">
                    <a:ea typeface="굴림" panose="020B0600000101010101" pitchFamily="50" charset="-127"/>
                  </a:rPr>
                  <a:t>and </a:t>
                </a:r>
                <a:r>
                  <a:rPr lang="en-US" altLang="ko-KR" sz="1600" b="1" dirty="0">
                    <a:ea typeface="굴림" panose="020B0600000101010101" pitchFamily="50" charset="-127"/>
                  </a:rPr>
                  <a:t>standard deviation </a:t>
                </a:r>
                <a:r>
                  <a:rPr lang="en-US" altLang="ko-KR" sz="1600" dirty="0">
                    <a:ea typeface="굴림" panose="020B0600000101010101" pitchFamily="50" charset="-127"/>
                  </a:rPr>
                  <a:t>is derived from replay memory    </a:t>
                </a:r>
              </a:p>
            </p:txBody>
          </p:sp>
        </mc:Choice>
        <mc:Fallback xmlns="">
          <p:sp>
            <p:nvSpPr>
              <p:cNvPr id="17" name="Text Box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blipFill>
                <a:blip r:embed="rId2"/>
                <a:stretch>
                  <a:fillRect l="-242" t="-652" b="-17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𝒏𝒐𝒓𝒎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𝒅𝒎𝒅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𝒅𝒎𝒅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blipFill>
                <a:blip r:embed="rId4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𝐚𝐯𝐞𝐫𝐚𝐠𝐞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blipFill>
                <a:blip r:embed="rId5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𝐬𝐭𝐚𝐧𝐝𝐚𝐫𝐝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𝐝𝐞𝐯𝐢𝐚𝐭𝐢𝐨𝐧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blipFill>
                <a:blip r:embed="rId6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07441" y="5091631"/>
            <a:ext cx="5286894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그림 추가 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(running mean</a:t>
            </a:r>
            <a:r>
              <a:rPr lang="ko-KR" altLang="en-US" b="1" dirty="0">
                <a:solidFill>
                  <a:srgbClr val="FF0000"/>
                </a:solidFill>
              </a:rPr>
              <a:t>과</a:t>
            </a:r>
            <a:r>
              <a:rPr lang="en-US" altLang="ko-KR" b="1" dirty="0">
                <a:solidFill>
                  <a:srgbClr val="FF0000"/>
                </a:solidFill>
              </a:rPr>
              <a:t> standard deviation</a:t>
            </a:r>
            <a:r>
              <a:rPr lang="ko-KR" altLang="en-US" b="1" dirty="0">
                <a:solidFill>
                  <a:srgbClr val="FF0000"/>
                </a:solidFill>
              </a:rPr>
              <a:t>을 도출하고 학습이 이루어지는 과정에 대해 그리기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  <a:blipFill>
                <a:blip r:embed="rId7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1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22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Normalized feature is one of the most important factors in securing model scalability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used the batch normalization technique as a way to normalize features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2819" y="3217025"/>
            <a:ext cx="849613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그림 추가 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(Batch normalization </a:t>
            </a:r>
            <a:r>
              <a:rPr lang="ko-KR" altLang="en-US" b="1" dirty="0">
                <a:solidFill>
                  <a:srgbClr val="FF0000"/>
                </a:solidFill>
              </a:rPr>
              <a:t>이론 설명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및 </a:t>
            </a:r>
            <a:r>
              <a:rPr lang="en-US" altLang="ko-KR" b="1" dirty="0">
                <a:solidFill>
                  <a:srgbClr val="FF0000"/>
                </a:solidFill>
              </a:rPr>
              <a:t>Batch-Norm</a:t>
            </a:r>
            <a:r>
              <a:rPr lang="ko-KR" altLang="en-US" b="1" dirty="0">
                <a:solidFill>
                  <a:srgbClr val="FF0000"/>
                </a:solidFill>
              </a:rPr>
              <a:t>이 추가된 신경망 구조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8375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026E2C8-78B0-4B46-B10C-F5A8450AB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116" y="1850452"/>
            <a:ext cx="6329468" cy="421964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It was confirmed that batch normalization accelerates the learning speed and increases the stability of the learning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29510" y="3757931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10" y="3757931"/>
                <a:ext cx="4838007" cy="369332"/>
              </a:xfrm>
              <a:prstGeom prst="rect">
                <a:avLst/>
              </a:prstGeom>
              <a:blipFill>
                <a:blip r:embed="rId5"/>
                <a:stretch>
                  <a:fillRect l="-113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29509" y="4974116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</a:rPr>
                  <a:t>Case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𝒏𝒐𝒓𝒎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09" y="4974116"/>
                <a:ext cx="4838007" cy="369332"/>
              </a:xfrm>
              <a:prstGeom prst="rect">
                <a:avLst/>
              </a:prstGeom>
              <a:blipFill>
                <a:blip r:embed="rId6"/>
                <a:stretch>
                  <a:fillRect l="-1135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29509" y="5504063"/>
                <a:ext cx="48380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Case 4: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ko-KR" altLang="en-US" b="1" dirty="0">
                    <a:solidFill>
                      <a:schemeClr val="accent2"/>
                    </a:solidFill>
                  </a:rPr>
                  <a:t>  </a:t>
                </a:r>
                <a:r>
                  <a:rPr lang="en-US" altLang="ko-KR" b="1" dirty="0">
                    <a:solidFill>
                      <a:schemeClr val="accent2"/>
                    </a:solidFill>
                  </a:rPr>
                  <a:t/>
                </a:r>
                <a:br>
                  <a:rPr lang="en-US" altLang="ko-KR" b="1" dirty="0">
                    <a:solidFill>
                      <a:schemeClr val="accent2"/>
                    </a:solidFill>
                  </a:rPr>
                </a:br>
                <a:r>
                  <a:rPr lang="en-US" altLang="ko-KR" b="1" dirty="0">
                    <a:solidFill>
                      <a:srgbClr val="00B050"/>
                    </a:solidFill>
                  </a:rPr>
                  <a:t>(Batch Normalization)</a:t>
                </a:r>
                <a:endParaRPr lang="ko-KR" alt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09" y="5504063"/>
                <a:ext cx="4838007" cy="646331"/>
              </a:xfrm>
              <a:prstGeom prst="rect">
                <a:avLst/>
              </a:prstGeom>
              <a:blipFill>
                <a:blip r:embed="rId7"/>
                <a:stretch>
                  <a:fillRect l="-1135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04192" y="1156803"/>
            <a:ext cx="5342832" cy="230832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(DDPG_batchnorm_comparison_revised2)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 </a:t>
            </a: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1200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 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ko-KR" altLang="en-US" b="1" dirty="0" err="1">
                <a:solidFill>
                  <a:srgbClr val="00B050"/>
                </a:solidFill>
              </a:rPr>
              <a:t>실행예정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>
                <a:solidFill>
                  <a:srgbClr val="00B050"/>
                </a:solidFill>
              </a:rPr>
              <a:t>데스크탑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29509" y="4327373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Case 2: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ko-KR" altLang="en-US" b="1" dirty="0">
                    <a:solidFill>
                      <a:schemeClr val="accent2"/>
                    </a:solidFill>
                  </a:rPr>
                  <a:t>  </a:t>
                </a:r>
                <a:endParaRPr lang="ko-KR" alt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09" y="4327373"/>
                <a:ext cx="4838007" cy="369332"/>
              </a:xfrm>
              <a:prstGeom prst="rect">
                <a:avLst/>
              </a:prstGeom>
              <a:blipFill>
                <a:blip r:embed="rId9"/>
                <a:stretch>
                  <a:fillRect l="-1135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11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Reference model was developed from extensive experiments: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Critic learning rate :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Actor learning rate 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등등</a:t>
            </a:r>
            <a:r>
              <a:rPr lang="en-US" altLang="ko-KR" sz="1600" dirty="0">
                <a:ea typeface="굴림" panose="020B0600000101010101" pitchFamily="50" charset="-127"/>
              </a:rPr>
              <a:t>..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0608" y="3691178"/>
            <a:ext cx="304072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Actor</a:t>
            </a:r>
            <a:r>
              <a:rPr lang="ko-KR" altLang="en-US" b="1" dirty="0">
                <a:solidFill>
                  <a:srgbClr val="FF0000"/>
                </a:solidFill>
              </a:rPr>
              <a:t>와 </a:t>
            </a:r>
            <a:r>
              <a:rPr lang="en-US" altLang="ko-KR" b="1" dirty="0">
                <a:solidFill>
                  <a:srgbClr val="FF0000"/>
                </a:solidFill>
              </a:rPr>
              <a:t>Critic</a:t>
            </a:r>
            <a:r>
              <a:rPr lang="ko-KR" altLang="en-US" b="1" dirty="0">
                <a:solidFill>
                  <a:srgbClr val="FF0000"/>
                </a:solidFill>
              </a:rPr>
              <a:t>의 네트워크 구조도 그림 추가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4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1E9D549-A5AA-4F4E-8978-CDEE76BB5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69" y="2864116"/>
            <a:ext cx="8746912" cy="3280092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연료소모율과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SOC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유지 간의 중요도를 선정하는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이므로 문제상황에 따라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다양하게 산정될 수 있음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따라서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Scalable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한 동력분배전략의 개발을 위해선 최적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도출하는 방법론의 개발이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선행 되어야함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1223" y="3804509"/>
            <a:ext cx="5342832" cy="175432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00B050"/>
                </a:solidFill>
              </a:rPr>
              <a:t>DDPG_rewardfactor_final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post_process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동일한 테스트 사이클에서 연비 평가를 할 필요 </a:t>
            </a:r>
            <a:r>
              <a:rPr lang="en-US" altLang="ko-KR" b="1" dirty="0">
                <a:solidFill>
                  <a:srgbClr val="00B050"/>
                </a:solidFill>
              </a:rPr>
              <a:t/>
            </a:r>
            <a:br>
              <a:rPr lang="en-US" altLang="ko-KR" b="1" dirty="0">
                <a:solidFill>
                  <a:srgbClr val="00B050"/>
                </a:solidFill>
              </a:rPr>
            </a:br>
            <a:r>
              <a:rPr lang="ko-KR" altLang="en-US" b="1" dirty="0">
                <a:solidFill>
                  <a:srgbClr val="00B050"/>
                </a:solidFill>
              </a:rPr>
              <a:t>있음 </a:t>
            </a: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smtClean="0">
                <a:solidFill>
                  <a:srgbClr val="00B050"/>
                </a:solidFill>
              </a:rPr>
              <a:t>다시 그릴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필요있음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/>
            </a:r>
            <a:br>
              <a:rPr lang="en-US" altLang="ko-KR" b="1" dirty="0">
                <a:solidFill>
                  <a:srgbClr val="00B050"/>
                </a:solidFill>
              </a:rPr>
            </a:b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실행 예정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>
                <a:solidFill>
                  <a:srgbClr val="00B050"/>
                </a:solidFill>
              </a:rPr>
              <a:t>노트북</a:t>
            </a:r>
            <a:r>
              <a:rPr lang="en-US" altLang="ko-KR" b="1" dirty="0">
                <a:solidFill>
                  <a:srgbClr val="00B050"/>
                </a:solidFill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305478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우리는 학습이 수렴하는 구간의 최종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SOC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분포를 통해서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반복적으로 조정하여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최적의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도출하는 방법론을 개발함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D82C5C5-BD31-492F-B75F-111175C40D69}"/>
              </a:ext>
            </a:extLst>
          </p:cNvPr>
          <p:cNvGrpSpPr/>
          <p:nvPr/>
        </p:nvGrpSpPr>
        <p:grpSpPr>
          <a:xfrm>
            <a:off x="2512521" y="2256384"/>
            <a:ext cx="8181053" cy="4159279"/>
            <a:chOff x="323850" y="2715945"/>
            <a:chExt cx="7452114" cy="3793244"/>
          </a:xfrm>
        </p:grpSpPr>
        <p:sp>
          <p:nvSpPr>
            <p:cNvPr id="2" name="아래로 구부러진 화살표 1"/>
            <p:cNvSpPr/>
            <p:nvPr/>
          </p:nvSpPr>
          <p:spPr>
            <a:xfrm>
              <a:off x="2836256" y="2715945"/>
              <a:ext cx="1812174" cy="68772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아래로 구부러진 화살표 11"/>
            <p:cNvSpPr/>
            <p:nvPr/>
          </p:nvSpPr>
          <p:spPr>
            <a:xfrm rot="7525627">
              <a:off x="4609281" y="5259240"/>
              <a:ext cx="1812174" cy="68772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아래로 구부러진 화살표 12"/>
            <p:cNvSpPr/>
            <p:nvPr/>
          </p:nvSpPr>
          <p:spPr>
            <a:xfrm rot="13548299">
              <a:off x="1072249" y="5221941"/>
              <a:ext cx="1812174" cy="68772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415925" y="3319158"/>
              <a:ext cx="3190699" cy="1509612"/>
              <a:chOff x="551644" y="3306593"/>
              <a:chExt cx="3190699" cy="1509612"/>
            </a:xfrm>
          </p:grpSpPr>
          <p:cxnSp>
            <p:nvCxnSpPr>
              <p:cNvPr id="8" name="직선 화살표 연결선 7"/>
              <p:cNvCxnSpPr/>
              <p:nvPr/>
            </p:nvCxnSpPr>
            <p:spPr>
              <a:xfrm>
                <a:off x="1246909" y="4497188"/>
                <a:ext cx="15627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 flipV="1">
                <a:off x="1246909" y="3565261"/>
                <a:ext cx="0" cy="9319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자유형 21"/>
              <p:cNvSpPr/>
              <p:nvPr/>
            </p:nvSpPr>
            <p:spPr>
              <a:xfrm>
                <a:off x="1255222" y="3829618"/>
                <a:ext cx="1429789" cy="650945"/>
              </a:xfrm>
              <a:custGeom>
                <a:avLst/>
                <a:gdLst>
                  <a:gd name="connsiteX0" fmla="*/ 0 w 1454727"/>
                  <a:gd name="connsiteY0" fmla="*/ 725221 h 725221"/>
                  <a:gd name="connsiteX1" fmla="*/ 141316 w 1454727"/>
                  <a:gd name="connsiteY1" fmla="*/ 218144 h 725221"/>
                  <a:gd name="connsiteX2" fmla="*/ 482138 w 1454727"/>
                  <a:gd name="connsiteY2" fmla="*/ 43577 h 725221"/>
                  <a:gd name="connsiteX3" fmla="*/ 1180407 w 1454727"/>
                  <a:gd name="connsiteY3" fmla="*/ 2013 h 725221"/>
                  <a:gd name="connsiteX4" fmla="*/ 1454727 w 1454727"/>
                  <a:gd name="connsiteY4" fmla="*/ 10326 h 72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4727" h="725221">
                    <a:moveTo>
                      <a:pt x="0" y="725221"/>
                    </a:moveTo>
                    <a:cubicBezTo>
                      <a:pt x="30480" y="528486"/>
                      <a:pt x="60960" y="331751"/>
                      <a:pt x="141316" y="218144"/>
                    </a:cubicBezTo>
                    <a:cubicBezTo>
                      <a:pt x="221672" y="104537"/>
                      <a:pt x="308956" y="79599"/>
                      <a:pt x="482138" y="43577"/>
                    </a:cubicBezTo>
                    <a:cubicBezTo>
                      <a:pt x="655320" y="7555"/>
                      <a:pt x="1018309" y="7555"/>
                      <a:pt x="1180407" y="2013"/>
                    </a:cubicBezTo>
                    <a:cubicBezTo>
                      <a:pt x="1342505" y="-3529"/>
                      <a:pt x="1398616" y="3398"/>
                      <a:pt x="1454727" y="10326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5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21162" y="3646287"/>
                <a:ext cx="755536" cy="36666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240280" y="4539206"/>
                <a:ext cx="1138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episode</a:t>
                </a:r>
                <a:endParaRPr lang="ko-KR" altLang="en-US" sz="12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51644" y="3306593"/>
                <a:ext cx="11388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Episodic</a:t>
                </a:r>
              </a:p>
              <a:p>
                <a:r>
                  <a:rPr lang="en-US" altLang="ko-KR" sz="1200" dirty="0"/>
                  <a:t>reward</a:t>
                </a:r>
                <a:endParaRPr lang="ko-KR" altLang="en-US" sz="1200" dirty="0"/>
              </a:p>
            </p:txBody>
          </p:sp>
          <p:cxnSp>
            <p:nvCxnSpPr>
              <p:cNvPr id="28" name="직선 연결선 27"/>
              <p:cNvCxnSpPr>
                <a:stCxn id="24" idx="0"/>
                <a:endCxn id="24" idx="3"/>
              </p:cNvCxnSpPr>
              <p:nvPr/>
            </p:nvCxnSpPr>
            <p:spPr>
              <a:xfrm flipH="1">
                <a:off x="2031808" y="3646287"/>
                <a:ext cx="267122" cy="31296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endCxn id="24" idx="4"/>
              </p:cNvCxnSpPr>
              <p:nvPr/>
            </p:nvCxnSpPr>
            <p:spPr>
              <a:xfrm flipH="1">
                <a:off x="2298930" y="3707133"/>
                <a:ext cx="290813" cy="30581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1611052" y="3980836"/>
                <a:ext cx="21312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FF0000"/>
                    </a:solidFill>
                  </a:rPr>
                  <a:t>Training </a:t>
                </a:r>
              </a:p>
              <a:p>
                <a:r>
                  <a:rPr lang="en-US" altLang="ko-KR" sz="1100" b="1" dirty="0">
                    <a:solidFill>
                      <a:srgbClr val="FF0000"/>
                    </a:solidFill>
                  </a:rPr>
                  <a:t>Convergence region </a:t>
                </a:r>
                <a:endParaRPr lang="ko-KR" altLang="en-US" sz="11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3" name="직선 화살표 연결선 32"/>
            <p:cNvCxnSpPr/>
            <p:nvPr/>
          </p:nvCxnSpPr>
          <p:spPr>
            <a:xfrm>
              <a:off x="4648429" y="4382723"/>
              <a:ext cx="2533767" cy="147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23850" y="2734383"/>
              <a:ext cx="2791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Finding </a:t>
              </a:r>
            </a:p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Convergence region 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083869" y="2734397"/>
                  <a:ext cx="3692095" cy="6081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rgbClr val="0070C0"/>
                      </a:solidFill>
                    </a:rPr>
                    <a:t>Checking distribution of </a:t>
                  </a:r>
                  <a:br>
                    <a:rPr lang="en-US" altLang="ko-KR" sz="1600" b="1" dirty="0">
                      <a:solidFill>
                        <a:srgbClr val="0070C0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𝑺𝑶</m:t>
                        </m:r>
                        <m:sSub>
                          <m:sSubPr>
                            <m:ctrlP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@</m:t>
                            </m:r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𝒄𝒐𝒏𝒗</m:t>
                            </m:r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𝒓𝒆𝒈𝒊𝒐𝒏</m:t>
                            </m:r>
                          </m:sub>
                        </m:sSub>
                      </m:oMath>
                    </m:oMathPara>
                  </a14:m>
                  <a:endParaRPr lang="ko-KR" alt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869" y="2734397"/>
                  <a:ext cx="3692095" cy="608115"/>
                </a:xfrm>
                <a:prstGeom prst="rect">
                  <a:avLst/>
                </a:prstGeom>
                <a:blipFill>
                  <a:blip r:embed="rId2"/>
                  <a:stretch>
                    <a:fillRect t="-272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자유형 51"/>
            <p:cNvSpPr/>
            <p:nvPr/>
          </p:nvSpPr>
          <p:spPr>
            <a:xfrm>
              <a:off x="4648429" y="3603265"/>
              <a:ext cx="1281487" cy="748523"/>
            </a:xfrm>
            <a:custGeom>
              <a:avLst/>
              <a:gdLst>
                <a:gd name="connsiteX0" fmla="*/ 0 w 1246909"/>
                <a:gd name="connsiteY0" fmla="*/ 681644 h 694685"/>
                <a:gd name="connsiteX1" fmla="*/ 556953 w 1246909"/>
                <a:gd name="connsiteY1" fmla="*/ 623455 h 694685"/>
                <a:gd name="connsiteX2" fmla="*/ 939338 w 1246909"/>
                <a:gd name="connsiteY2" fmla="*/ 133004 h 694685"/>
                <a:gd name="connsiteX3" fmla="*/ 1246909 w 1246909"/>
                <a:gd name="connsiteY3" fmla="*/ 0 h 69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6909" h="694685">
                  <a:moveTo>
                    <a:pt x="0" y="681644"/>
                  </a:moveTo>
                  <a:cubicBezTo>
                    <a:pt x="200198" y="698269"/>
                    <a:pt x="400397" y="714895"/>
                    <a:pt x="556953" y="623455"/>
                  </a:cubicBezTo>
                  <a:cubicBezTo>
                    <a:pt x="713509" y="532015"/>
                    <a:pt x="824345" y="236913"/>
                    <a:pt x="939338" y="133004"/>
                  </a:cubicBezTo>
                  <a:cubicBezTo>
                    <a:pt x="1054331" y="29095"/>
                    <a:pt x="1150620" y="14547"/>
                    <a:pt x="124690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자유형 52"/>
            <p:cNvSpPr/>
            <p:nvPr/>
          </p:nvSpPr>
          <p:spPr>
            <a:xfrm flipH="1">
              <a:off x="5929915" y="3603265"/>
              <a:ext cx="1194092" cy="748523"/>
            </a:xfrm>
            <a:custGeom>
              <a:avLst/>
              <a:gdLst>
                <a:gd name="connsiteX0" fmla="*/ 0 w 1246909"/>
                <a:gd name="connsiteY0" fmla="*/ 681644 h 694685"/>
                <a:gd name="connsiteX1" fmla="*/ 556953 w 1246909"/>
                <a:gd name="connsiteY1" fmla="*/ 623455 h 694685"/>
                <a:gd name="connsiteX2" fmla="*/ 939338 w 1246909"/>
                <a:gd name="connsiteY2" fmla="*/ 133004 h 694685"/>
                <a:gd name="connsiteX3" fmla="*/ 1246909 w 1246909"/>
                <a:gd name="connsiteY3" fmla="*/ 0 h 69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6909" h="694685">
                  <a:moveTo>
                    <a:pt x="0" y="681644"/>
                  </a:moveTo>
                  <a:cubicBezTo>
                    <a:pt x="200198" y="698269"/>
                    <a:pt x="400397" y="714895"/>
                    <a:pt x="556953" y="623455"/>
                  </a:cubicBezTo>
                  <a:cubicBezTo>
                    <a:pt x="713509" y="532015"/>
                    <a:pt x="824345" y="236913"/>
                    <a:pt x="939338" y="133004"/>
                  </a:cubicBezTo>
                  <a:cubicBezTo>
                    <a:pt x="1054331" y="29095"/>
                    <a:pt x="1150620" y="14547"/>
                    <a:pt x="124690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5929915" y="3362104"/>
              <a:ext cx="0" cy="1020618"/>
            </a:xfrm>
            <a:prstGeom prst="line">
              <a:avLst/>
            </a:prstGeom>
            <a:ln w="28575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6383976" y="3362104"/>
              <a:ext cx="0" cy="1020618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484612" y="4366793"/>
                  <a:ext cx="922915" cy="3500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ko-KR" sz="1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𝑺𝑶</m:t>
                            </m:r>
                            <m:sSub>
                              <m:sSubPr>
                                <m:ctrlPr>
                                  <a:rPr lang="en-US" altLang="ko-KR" sz="1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ko-KR" sz="1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ko-KR" altLang="en-US" sz="1400" b="1" dirty="0">
                                <a:solidFill>
                                  <a:srgbClr val="0070C0"/>
                                </a:solidFill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4612" y="4366793"/>
                  <a:ext cx="922915" cy="3500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096000" y="4390379"/>
                  <a:ext cx="922915" cy="328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𝑺𝑶</m:t>
                        </m:r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𝒓𝒆𝒇</m:t>
                            </m:r>
                          </m:sub>
                        </m:sSub>
                      </m:oMath>
                    </m:oMathPara>
                  </a14:m>
                  <a:endParaRPr lang="en-US" altLang="ko-KR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390379"/>
                  <a:ext cx="922915" cy="3281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직선 화살표 연결선 62"/>
            <p:cNvCxnSpPr/>
            <p:nvPr/>
          </p:nvCxnSpPr>
          <p:spPr>
            <a:xfrm>
              <a:off x="5915312" y="3993401"/>
              <a:ext cx="4540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034510" y="3686395"/>
                  <a:ext cx="21737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4510" y="3686395"/>
                  <a:ext cx="2173758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Box 64"/>
            <p:cNvSpPr txBox="1"/>
            <p:nvPr/>
          </p:nvSpPr>
          <p:spPr>
            <a:xfrm>
              <a:off x="2029650" y="5191524"/>
              <a:ext cx="36920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Update reward factor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050270" y="5438656"/>
                  <a:ext cx="369209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ko-KR" altLang="en-US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ko-KR" altLang="en-US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ko-KR" altLang="en-US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0270" y="5438656"/>
                  <a:ext cx="3692095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026997" y="5683317"/>
                  <a:ext cx="369209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𝒐𝒓</m:t>
                        </m:r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997" y="5683317"/>
                  <a:ext cx="3692095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039853" y="5914937"/>
                  <a:ext cx="369209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𝒔𝒆𝒍𝒆𝒄𝒕</m:t>
                        </m:r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altLang="ko-KR" sz="16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6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  <m:sup>
                            <m:r>
                              <a:rPr lang="en-US" altLang="ko-KR" sz="16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853" y="5914937"/>
                  <a:ext cx="3692095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263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Introduction  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200" y="1156803"/>
            <a:ext cx="58369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Hybrid Electric Vehicle &amp; Fuel Cell Vehicle 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25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하이브리드차량에 대한 개괄적인 소개와 장점 부각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연료전지 </a:t>
            </a:r>
            <a:r>
              <a:rPr lang="ko-KR" altLang="en-US" sz="1600" b="1" dirty="0" err="1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 차량에 대한 소개와 장점 부각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본 연구는 연료전지 </a:t>
            </a:r>
            <a:r>
              <a:rPr lang="ko-KR" altLang="en-US" sz="1600" b="1" dirty="0" err="1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 차량의 에너지 관리 전략 개발을 주제로 함을 밝힘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1085850" lvl="1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1085850" lvl="1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 indent="0">
              <a:defRPr/>
            </a:pPr>
            <a:r>
              <a:rPr lang="en-US" altLang="ko-KR" dirty="0">
                <a:ea typeface="굴림" panose="020B0600000101010101" pitchFamily="50" charset="-127"/>
              </a:rPr>
              <a:t/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b="1" dirty="0">
                <a:ea typeface="굴림" panose="020B0600000101010101" pitchFamily="50" charset="-127"/>
              </a:rPr>
              <a:t/>
            </a:r>
            <a:br>
              <a:rPr lang="en-US" altLang="ko-KR" b="1" dirty="0">
                <a:ea typeface="굴림" panose="020B0600000101010101" pitchFamily="50" charset="-127"/>
              </a:rPr>
            </a:br>
            <a:r>
              <a:rPr lang="en-US" altLang="ko-KR" sz="2000" b="1" dirty="0">
                <a:ea typeface="굴림" panose="020B0600000101010101" pitchFamily="50" charset="-127"/>
              </a:rPr>
              <a:t/>
            </a:r>
            <a:br>
              <a:rPr lang="en-US" altLang="ko-KR" sz="2000" b="1" dirty="0">
                <a:ea typeface="굴림" panose="020B0600000101010101" pitchFamily="50" charset="-127"/>
              </a:rPr>
            </a:br>
            <a:endParaRPr lang="en-US" altLang="ko-KR" sz="20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lvl="2" indent="0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   </a:t>
            </a:r>
            <a:r>
              <a:rPr lang="en-US" altLang="ko-KR" sz="2000" b="1" dirty="0">
                <a:ea typeface="굴림" panose="020B0600000101010101" pitchFamily="50" charset="-127"/>
              </a:rPr>
              <a:t/>
            </a:r>
            <a:br>
              <a:rPr lang="en-US" altLang="ko-KR" sz="2000" b="1" dirty="0">
                <a:ea typeface="굴림" panose="020B0600000101010101" pitchFamily="50" charset="-127"/>
              </a:rPr>
            </a:br>
            <a:endParaRPr lang="en-US" altLang="ko-KR" sz="20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319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256841" y="1530712"/>
            <a:ext cx="8887431" cy="4703833"/>
            <a:chOff x="1578293" y="1155463"/>
            <a:chExt cx="9671899" cy="502803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293" y="1842510"/>
              <a:ext cx="2745775" cy="1830516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3722" y="1842510"/>
              <a:ext cx="2700800" cy="1800533"/>
            </a:xfrm>
            <a:prstGeom prst="rect">
              <a:avLst/>
            </a:prstGeom>
          </p:spPr>
        </p:pic>
        <p:sp>
          <p:nvSpPr>
            <p:cNvPr id="5" name="아래로 구부러진 화살표 4"/>
            <p:cNvSpPr/>
            <p:nvPr/>
          </p:nvSpPr>
          <p:spPr>
            <a:xfrm>
              <a:off x="3541222" y="1155463"/>
              <a:ext cx="2011680" cy="66521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아래로 구부러진 화살표 12"/>
            <p:cNvSpPr/>
            <p:nvPr/>
          </p:nvSpPr>
          <p:spPr>
            <a:xfrm>
              <a:off x="6686204" y="1155463"/>
              <a:ext cx="2011680" cy="66521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176" y="1820680"/>
              <a:ext cx="2700800" cy="1800533"/>
            </a:xfrm>
            <a:prstGeom prst="rect">
              <a:avLst/>
            </a:prstGeom>
          </p:spPr>
        </p:pic>
        <p:sp>
          <p:nvSpPr>
            <p:cNvPr id="18" name="아래로 구부러진 화살표 17"/>
            <p:cNvSpPr/>
            <p:nvPr/>
          </p:nvSpPr>
          <p:spPr>
            <a:xfrm rot="5400000">
              <a:off x="9911744" y="3340418"/>
              <a:ext cx="2011680" cy="66521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176" y="3680396"/>
              <a:ext cx="2700799" cy="1800532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3598" y="3680396"/>
              <a:ext cx="2700799" cy="180053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293" y="3673026"/>
              <a:ext cx="2745776" cy="1830517"/>
            </a:xfrm>
            <a:prstGeom prst="rect">
              <a:avLst/>
            </a:prstGeom>
          </p:spPr>
        </p:pic>
        <p:sp>
          <p:nvSpPr>
            <p:cNvPr id="20" name="아래로 구부러진 화살표 19"/>
            <p:cNvSpPr/>
            <p:nvPr/>
          </p:nvSpPr>
          <p:spPr>
            <a:xfrm rot="10800000">
              <a:off x="6686204" y="5504226"/>
              <a:ext cx="2011680" cy="66521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아래로 구부러진 화살표 20"/>
            <p:cNvSpPr/>
            <p:nvPr/>
          </p:nvSpPr>
          <p:spPr>
            <a:xfrm rot="10800000">
              <a:off x="3541222" y="5518281"/>
              <a:ext cx="2011680" cy="66521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840480" y="3965170"/>
              <a:ext cx="149629" cy="31588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Text Box 340"/>
          <p:cNvSpPr txBox="1">
            <a:spLocks noChangeArrowheads="1"/>
          </p:cNvSpPr>
          <p:nvPr/>
        </p:nvSpPr>
        <p:spPr bwMode="auto">
          <a:xfrm>
            <a:off x="838200" y="1121230"/>
            <a:ext cx="103060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학습의 마지막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10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번의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SOC trajectory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가시화함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3813878" y="4387748"/>
            <a:ext cx="493364" cy="231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14145" y="4589575"/>
            <a:ext cx="2892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Satisfy the SOC constraint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826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우리는 한가지 표준 사이클에 대해서 학습과 최적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도출하고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1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차적으로 학습된 모델에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다수의 학습 사이클을 통해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재학습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시키는 방법을 통해 모델의 일반화 성능을 높이고자 함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1115616" y="2668825"/>
            <a:ext cx="9958649" cy="2623749"/>
            <a:chOff x="1115616" y="2668825"/>
            <a:chExt cx="9958649" cy="262374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15616" y="2751513"/>
              <a:ext cx="4525777" cy="2429726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Pre-Training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21773" y="2668825"/>
              <a:ext cx="2751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2060"/>
                  </a:solidFill>
                </a:rPr>
                <a:t>Pre-training on one cycle 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6883760" y="2760480"/>
              <a:ext cx="4190505" cy="242075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Pre-Training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8850963" y="3283582"/>
              <a:ext cx="1683482" cy="714895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Environment</a:t>
              </a:r>
              <a:endParaRPr lang="ko-KR" altLang="en-US" b="1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7422862" y="4198619"/>
              <a:ext cx="1127069" cy="66501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Agent</a:t>
              </a:r>
              <a:endParaRPr lang="ko-KR" altLang="en-US" sz="1600" b="1" dirty="0"/>
            </a:p>
          </p:txBody>
        </p:sp>
        <p:cxnSp>
          <p:nvCxnSpPr>
            <p:cNvPr id="45" name="구부러진 연결선 44"/>
            <p:cNvCxnSpPr>
              <a:stCxn id="44" idx="0"/>
              <a:endCxn id="43" idx="1"/>
            </p:cNvCxnSpPr>
            <p:nvPr/>
          </p:nvCxnSpPr>
          <p:spPr>
            <a:xfrm rot="5400000" flipH="1" flipV="1">
              <a:off x="8139886" y="3487542"/>
              <a:ext cx="557589" cy="864566"/>
            </a:xfrm>
            <a:prstGeom prst="curvedConnector2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구부러진 연결선 45"/>
            <p:cNvCxnSpPr>
              <a:stCxn id="43" idx="2"/>
            </p:cNvCxnSpPr>
            <p:nvPr/>
          </p:nvCxnSpPr>
          <p:spPr>
            <a:xfrm rot="5400000">
              <a:off x="8823410" y="3661655"/>
              <a:ext cx="532472" cy="1206116"/>
            </a:xfrm>
            <a:prstGeom prst="curvedConnector2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9403022" y="4321948"/>
              <a:ext cx="1055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5"/>
                  </a:solidFill>
                </a:rPr>
                <a:t>State,</a:t>
              </a:r>
            </a:p>
            <a:p>
              <a:r>
                <a:rPr lang="en-US" altLang="ko-KR" sz="1400" b="1" dirty="0" smtClean="0">
                  <a:solidFill>
                    <a:schemeClr val="accent5"/>
                  </a:solidFill>
                </a:rPr>
                <a:t>Reward </a:t>
              </a:r>
              <a:endParaRPr lang="ko-KR" altLang="en-US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46336" y="3516921"/>
              <a:ext cx="10557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4"/>
                  </a:solidFill>
                </a:rPr>
                <a:t>Action</a:t>
              </a:r>
              <a:r>
                <a:rPr lang="en-US" altLang="ko-KR" sz="1400" b="1" dirty="0" smtClean="0">
                  <a:solidFill>
                    <a:schemeClr val="accent5"/>
                  </a:solidFill>
                </a:rPr>
                <a:t> </a:t>
              </a:r>
              <a:endParaRPr lang="ko-KR" altLang="en-US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24059" y="2724995"/>
              <a:ext cx="3531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2060"/>
                  </a:solidFill>
                </a:rPr>
                <a:t>Training on the multiple cycles 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cxnSp>
          <p:nvCxnSpPr>
            <p:cNvPr id="78" name="직선 화살표 연결선 77"/>
            <p:cNvCxnSpPr>
              <a:endCxn id="44" idx="2"/>
            </p:cNvCxnSpPr>
            <p:nvPr/>
          </p:nvCxnSpPr>
          <p:spPr>
            <a:xfrm>
              <a:off x="5646352" y="4528416"/>
              <a:ext cx="1776510" cy="2712"/>
            </a:xfrm>
            <a:prstGeom prst="straightConnector1">
              <a:avLst/>
            </a:prstGeom>
            <a:ln w="28575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783575" y="4553721"/>
              <a:ext cx="1468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4"/>
                  </a:solidFill>
                </a:rPr>
                <a:t>Transfer model  </a:t>
              </a:r>
              <a:endParaRPr lang="ko-KR" altLang="en-US" sz="1400" b="1" dirty="0">
                <a:solidFill>
                  <a:schemeClr val="accent5"/>
                </a:solidFill>
              </a:endParaRPr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5635814" y="3461241"/>
              <a:ext cx="3239316" cy="30158"/>
            </a:xfrm>
            <a:prstGeom prst="straightConnector1">
              <a:avLst/>
            </a:prstGeom>
            <a:ln w="28575"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6128411" y="3194087"/>
                  <a:ext cx="2720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 smtClean="0">
                      <a:solidFill>
                        <a:schemeClr val="accent5"/>
                      </a:solidFill>
                    </a:rPr>
                    <a:t>Derived reward factor,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altLang="ko-KR" sz="1400" b="1" dirty="0" smtClean="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411" y="3194087"/>
                  <a:ext cx="272084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671" t="-4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9" name="그룹 108"/>
            <p:cNvGrpSpPr/>
            <p:nvPr/>
          </p:nvGrpSpPr>
          <p:grpSpPr>
            <a:xfrm>
              <a:off x="1373346" y="2685048"/>
              <a:ext cx="4165105" cy="2607526"/>
              <a:chOff x="2866304" y="3139323"/>
              <a:chExt cx="3154892" cy="2410448"/>
            </a:xfrm>
          </p:grpSpPr>
          <p:pic>
            <p:nvPicPr>
              <p:cNvPr id="110" name="그림 10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3908" y="3526563"/>
                <a:ext cx="1627288" cy="789713"/>
              </a:xfrm>
              <a:prstGeom prst="rect">
                <a:avLst/>
              </a:prstGeom>
            </p:spPr>
          </p:pic>
          <p:pic>
            <p:nvPicPr>
              <p:cNvPr id="111" name="그림 1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0264" y="4397879"/>
                <a:ext cx="1627288" cy="789713"/>
              </a:xfrm>
              <a:prstGeom prst="rect">
                <a:avLst/>
              </a:prstGeom>
            </p:spPr>
          </p:pic>
          <p:sp>
            <p:nvSpPr>
              <p:cNvPr id="112" name="위로 구부러진 화살표 111"/>
              <p:cNvSpPr/>
              <p:nvPr/>
            </p:nvSpPr>
            <p:spPr>
              <a:xfrm rot="7538776">
                <a:off x="3474977" y="3730931"/>
                <a:ext cx="611766" cy="297040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 rot="18304781">
                    <a:off x="3494019" y="3684646"/>
                    <a:ext cx="1344562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50" b="1" dirty="0" smtClean="0">
                        <a:solidFill>
                          <a:schemeClr val="accent5"/>
                        </a:solidFill>
                      </a:rPr>
                      <a:t>Update  </a:t>
                    </a:r>
                    <a14:m>
                      <m:oMath xmlns:m="http://schemas.openxmlformats.org/officeDocument/2006/math">
                        <m:r>
                          <a:rPr lang="ko-KR" altLang="en-US" sz="105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oMath>
                    </a14:m>
                    <a:endParaRPr lang="en-US" altLang="ko-KR" sz="1400" b="1" dirty="0" smtClean="0">
                      <a:solidFill>
                        <a:schemeClr val="accent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304781">
                    <a:off x="3494019" y="3684646"/>
                    <a:ext cx="1344562" cy="25391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4" name="위로 구부러진 화살표 113"/>
              <p:cNvSpPr/>
              <p:nvPr/>
            </p:nvSpPr>
            <p:spPr>
              <a:xfrm rot="7538776">
                <a:off x="2708941" y="4630428"/>
                <a:ext cx="611766" cy="297040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/>
                  <p:cNvSpPr txBox="1"/>
                  <p:nvPr/>
                </p:nvSpPr>
                <p:spPr>
                  <a:xfrm rot="18304781">
                    <a:off x="2736418" y="4542484"/>
                    <a:ext cx="1344562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50" b="1" dirty="0">
                        <a:solidFill>
                          <a:schemeClr val="accent5"/>
                        </a:solidFill>
                      </a:rPr>
                      <a:t>Update </a:t>
                    </a:r>
                    <a14:m>
                      <m:oMath xmlns:m="http://schemas.openxmlformats.org/officeDocument/2006/math">
                        <m:r>
                          <a:rPr lang="ko-KR" altLang="en-US" sz="105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oMath>
                    </a14:m>
                    <a:endParaRPr lang="en-US" altLang="ko-KR" sz="1400" b="1" dirty="0" smtClean="0">
                      <a:solidFill>
                        <a:schemeClr val="accent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TextBox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304781">
                    <a:off x="2736418" y="4542484"/>
                    <a:ext cx="1344562" cy="25391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6" name="TextBox 115"/>
              <p:cNvSpPr txBox="1"/>
              <p:nvPr/>
            </p:nvSpPr>
            <p:spPr>
              <a:xfrm rot="18304781">
                <a:off x="2684457" y="4723601"/>
                <a:ext cx="13445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1" dirty="0" smtClean="0">
                    <a:solidFill>
                      <a:schemeClr val="accent5"/>
                    </a:solidFill>
                  </a:rPr>
                  <a:t>….</a:t>
                </a:r>
                <a:r>
                  <a:rPr lang="en-US" altLang="ko-KR" sz="1400" b="1" dirty="0" smtClean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7946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most important factor of the trained agent is to have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b="1" dirty="0">
                <a:ea typeface="굴림" panose="020B0600000101010101" pitchFamily="50" charset="-127"/>
              </a:rPr>
              <a:t>generalization performance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trained agent must perform effective energy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dirty="0">
                <a:ea typeface="굴림" panose="020B0600000101010101" pitchFamily="50" charset="-127"/>
              </a:rPr>
              <a:t>management not only on the cycles used training process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dirty="0">
                <a:ea typeface="굴림" panose="020B0600000101010101" pitchFamily="50" charset="-127"/>
              </a:rPr>
              <a:t>but also on the </a:t>
            </a:r>
            <a:r>
              <a:rPr lang="en-US" altLang="ko-KR" sz="1600" b="1" dirty="0">
                <a:ea typeface="굴림" panose="020B0600000101010101" pitchFamily="50" charset="-127"/>
              </a:rPr>
              <a:t>cycles which are not used training process</a:t>
            </a:r>
            <a:r>
              <a:rPr lang="en-US" altLang="ko-KR" sz="1600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verified the generalization performance of the agent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dirty="0">
                <a:ea typeface="굴림" panose="020B0600000101010101" pitchFamily="50" charset="-127"/>
              </a:rPr>
              <a:t>using unused cycles of learning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3038" y="4891146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일반화에 대한 중요성 및 개념 설명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60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Model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generalization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power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확인하기 위해서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MDP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기반의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driver model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구성함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MDP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모델의 이론적 정리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(Transition matrix)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등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6537" y="4082047"/>
            <a:ext cx="287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Driver model</a:t>
            </a:r>
            <a:r>
              <a:rPr lang="ko-KR" altLang="en-US" dirty="0">
                <a:solidFill>
                  <a:srgbClr val="FF0000"/>
                </a:solidFill>
              </a:rPr>
              <a:t>을 통해 </a:t>
            </a:r>
            <a:r>
              <a:rPr lang="en-US" altLang="ko-KR" dirty="0">
                <a:solidFill>
                  <a:srgbClr val="FF0000"/>
                </a:solidFill>
              </a:rPr>
              <a:t/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만들어진 </a:t>
            </a:r>
            <a:r>
              <a:rPr lang="en-US" altLang="ko-KR" dirty="0">
                <a:solidFill>
                  <a:srgbClr val="FF0000"/>
                </a:solidFill>
              </a:rPr>
              <a:t>cycle </a:t>
            </a:r>
            <a:r>
              <a:rPr lang="ko-KR" altLang="en-US" dirty="0">
                <a:solidFill>
                  <a:srgbClr val="FF0000"/>
                </a:solidFill>
              </a:rPr>
              <a:t>그림 소개 </a:t>
            </a:r>
          </a:p>
        </p:txBody>
      </p:sp>
    </p:spTree>
    <p:extLst>
      <p:ext uri="{BB962C8B-B14F-4D97-AF65-F5344CB8AC3E}">
        <p14:creationId xmlns:p14="http://schemas.microsoft.com/office/powerpoint/2010/main" val="899178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50" y="1732158"/>
            <a:ext cx="4432337" cy="44323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15" y="1715524"/>
            <a:ext cx="3707476" cy="4448971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Reference cycle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MDP driver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모델의 다양한 사이클을 통해서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SOC sustain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능력에 대한 일반화 능력을 검증함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18584" y="246691"/>
            <a:ext cx="5342832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MDP </a:t>
            </a:r>
            <a:r>
              <a:rPr lang="ko-KR" altLang="en-US" b="1" dirty="0">
                <a:solidFill>
                  <a:srgbClr val="00B050"/>
                </a:solidFill>
              </a:rPr>
              <a:t>모델에 대한 </a:t>
            </a:r>
            <a:r>
              <a:rPr lang="en-US" altLang="ko-KR" b="1" dirty="0">
                <a:solidFill>
                  <a:srgbClr val="00B050"/>
                </a:solidFill>
              </a:rPr>
              <a:t>100</a:t>
            </a:r>
            <a:r>
              <a:rPr lang="ko-KR" altLang="en-US" b="1" dirty="0">
                <a:solidFill>
                  <a:srgbClr val="00B050"/>
                </a:solidFill>
              </a:rPr>
              <a:t>번의 실험결과 첨부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model_validation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model_validation</a:t>
            </a:r>
            <a:r>
              <a:rPr lang="en-US" altLang="ko-KR" b="1" dirty="0">
                <a:solidFill>
                  <a:srgbClr val="00B050"/>
                </a:solidFill>
              </a:rPr>
              <a:t>,</a:t>
            </a:r>
          </a:p>
          <a:p>
            <a:pPr algn="ctr"/>
            <a:r>
              <a:rPr lang="en-US" altLang="ko-KR" b="1" dirty="0" err="1">
                <a:solidFill>
                  <a:srgbClr val="00B050"/>
                </a:solidFill>
              </a:rPr>
              <a:t>Adaptive_reward_factor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우선 </a:t>
            </a:r>
            <a:r>
              <a:rPr lang="en-US" altLang="ko-KR" b="1" dirty="0" err="1">
                <a:solidFill>
                  <a:srgbClr val="00B050"/>
                </a:solidFill>
              </a:rPr>
              <a:t>refenece</a:t>
            </a:r>
            <a:r>
              <a:rPr lang="en-US" altLang="ko-KR" b="1" dirty="0">
                <a:solidFill>
                  <a:srgbClr val="00B050"/>
                </a:solidFill>
              </a:rPr>
              <a:t> five</a:t>
            </a:r>
            <a:r>
              <a:rPr lang="ko-KR" altLang="en-US" b="1" dirty="0">
                <a:solidFill>
                  <a:srgbClr val="00B050"/>
                </a:solidFill>
              </a:rPr>
              <a:t>로 대체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다시 해야함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완료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33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대한 설명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(PMP, ECMS)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Driving cycle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대해 완벽히 조정된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global optimum solution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준하는 결과를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나타냄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(Shooting method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통해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constraint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조건을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만족하도록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도출하여 해당 사이클에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대해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최소화하도록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action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취하는 경우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최적에 가까운 결과를 도출할 수 있음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여전히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ECMS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동력원의 에너지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관리 관련 분야에서 가장 많이 사용되는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이론임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최신의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ECMS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논문을 강조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0968" y="2433507"/>
            <a:ext cx="5342832" cy="64633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ECMS / PMP </a:t>
            </a:r>
            <a:r>
              <a:rPr lang="ko-KR" altLang="en-US" b="1" dirty="0">
                <a:solidFill>
                  <a:schemeClr val="accent2"/>
                </a:solidFill>
              </a:rPr>
              <a:t>이론적 수식 도출 및 관련 최신 논문 수치화  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675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Optimal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이 보장된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co-state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문제상황에서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비교를 진행함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대해 결코 떨어지는 성능을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보이지 않음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850" y="3461104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동일한 주행사이클에서의 </a:t>
            </a:r>
            <a:r>
              <a:rPr lang="en-US" altLang="ko-KR" b="1" dirty="0">
                <a:solidFill>
                  <a:srgbClr val="00B050"/>
                </a:solidFill>
              </a:rPr>
              <a:t>DDPG</a:t>
            </a:r>
            <a:r>
              <a:rPr lang="ko-KR" altLang="en-US" b="1" dirty="0">
                <a:solidFill>
                  <a:srgbClr val="00B050"/>
                </a:solidFill>
              </a:rPr>
              <a:t>와 </a:t>
            </a:r>
            <a:r>
              <a:rPr lang="en-US" altLang="ko-KR" b="1" dirty="0">
                <a:solidFill>
                  <a:srgbClr val="00B050"/>
                </a:solidFill>
              </a:rPr>
              <a:t>PMP</a:t>
            </a:r>
            <a:r>
              <a:rPr lang="ko-KR" altLang="en-US" b="1" dirty="0">
                <a:solidFill>
                  <a:srgbClr val="00B050"/>
                </a:solidFill>
              </a:rPr>
              <a:t>의 비교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model_validation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test_model_with_ECMS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</a:p>
          <a:p>
            <a:pPr algn="ctr"/>
            <a:r>
              <a:rPr lang="en-US" altLang="ko-KR" b="1" dirty="0" err="1">
                <a:solidFill>
                  <a:srgbClr val="00B050"/>
                </a:solidFill>
              </a:rPr>
              <a:t>Adaptive_reward_factor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다시 해야함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 err="1">
                <a:solidFill>
                  <a:srgbClr val="00B050"/>
                </a:solidFill>
              </a:rPr>
              <a:t>실행예정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 err="1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582" y="5276926"/>
            <a:ext cx="5342832" cy="33855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</a:rPr>
              <a:t>Equivalent FC</a:t>
            </a:r>
            <a:r>
              <a:rPr lang="ko-KR" altLang="en-US" sz="1600" b="1" dirty="0">
                <a:solidFill>
                  <a:schemeClr val="accent2"/>
                </a:solidFill>
              </a:rPr>
              <a:t>를 위한 보정 </a:t>
            </a:r>
            <a:r>
              <a:rPr lang="en-US" altLang="ko-KR" sz="1600" b="1" dirty="0">
                <a:solidFill>
                  <a:schemeClr val="accent2"/>
                </a:solidFill>
              </a:rPr>
              <a:t>factor =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71.8g </a:t>
            </a:r>
            <a:r>
              <a:rPr lang="en-US" altLang="ko-KR" sz="1600" b="1" dirty="0">
                <a:solidFill>
                  <a:schemeClr val="accent2"/>
                </a:solidFill>
              </a:rPr>
              <a:t>/ SOC 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414" y="1739355"/>
            <a:ext cx="6577847" cy="197335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804" y="3891303"/>
            <a:ext cx="3186396" cy="19118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113130"/>
                  </p:ext>
                </p:extLst>
              </p:nvPr>
            </p:nvGraphicFramePr>
            <p:xfrm>
              <a:off x="8313754" y="4078749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Final</a:t>
                          </a:r>
                          <a:r>
                            <a:rPr lang="en-US" altLang="ko-KR" sz="1400" b="1" i="0" baseline="0" dirty="0"/>
                            <a:t> </a:t>
                          </a:r>
                          <a:r>
                            <a:rPr lang="en-US" altLang="ko-KR" sz="1400" b="1" i="0" dirty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0.589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FC </a:t>
                          </a:r>
                          <a:r>
                            <a:rPr lang="en-US" altLang="ko-KR" sz="1400" b="1" i="0" baseline="0" dirty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102.7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107.7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400" b="1" i="0" dirty="0" smtClean="0"/>
                                    <m:t>FC</m:t>
                                  </m:r>
                                </m:e>
                                <m:sub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𝑺𝑶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𝒓𝒆𝒇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400" b="1" i="0" baseline="0" dirty="0"/>
                            <a:t>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102.9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108.3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400" b="1" i="0" dirty="0"/>
                            <a:t>FC [%]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-5.00%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113130"/>
                  </p:ext>
                </p:extLst>
              </p:nvPr>
            </p:nvGraphicFramePr>
            <p:xfrm>
              <a:off x="8313754" y="4078749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Final</a:t>
                          </a:r>
                          <a:r>
                            <a:rPr lang="en-US" altLang="ko-KR" sz="1400" b="1" i="0" baseline="0" dirty="0"/>
                            <a:t> </a:t>
                          </a:r>
                          <a:r>
                            <a:rPr lang="en-US" altLang="ko-KR" sz="1400" b="1" i="0" dirty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0.589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FC </a:t>
                          </a:r>
                          <a:r>
                            <a:rPr lang="en-US" altLang="ko-KR" sz="1400" b="1" i="0" baseline="0" dirty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102.7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107.7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39" t="-273684" r="-121053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102.9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108.3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39" t="-417647" r="-121053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-5.00%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2090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997808"/>
            <a:ext cx="3183361" cy="19100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108200"/>
            <a:ext cx="6300000" cy="18900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Optimal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이 보장된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co-state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도출된 문제상황에서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비교를 진행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490675"/>
                  </p:ext>
                </p:extLst>
              </p:nvPr>
            </p:nvGraphicFramePr>
            <p:xfrm>
              <a:off x="3554770" y="4167993"/>
              <a:ext cx="2937077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07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799385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799385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Final</a:t>
                          </a:r>
                          <a:r>
                            <a:rPr lang="en-US" altLang="ko-KR" sz="1400" b="1" i="0" baseline="0" dirty="0"/>
                            <a:t> </a:t>
                          </a:r>
                          <a:r>
                            <a:rPr lang="en-US" altLang="ko-KR" sz="1400" b="1" i="0" dirty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0.584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FC </a:t>
                          </a:r>
                          <a:r>
                            <a:rPr lang="en-US" altLang="ko-KR" sz="1400" b="1" i="0" baseline="0" dirty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58.69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58.95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400" b="1" i="0" dirty="0" smtClean="0"/>
                                    <m:t>FC</m:t>
                                  </m:r>
                                </m:e>
                                <m:sub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𝑺𝑶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𝒓𝒆𝒇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400" b="1" i="0" baseline="0" dirty="0"/>
                            <a:t>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59.79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59.46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400" b="1" i="0" dirty="0"/>
                            <a:t>FC [%]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+0.55%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490675"/>
                  </p:ext>
                </p:extLst>
              </p:nvPr>
            </p:nvGraphicFramePr>
            <p:xfrm>
              <a:off x="3554770" y="4167993"/>
              <a:ext cx="2937077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07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799385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799385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Final</a:t>
                          </a:r>
                          <a:r>
                            <a:rPr lang="en-US" altLang="ko-KR" sz="1400" b="1" i="0" baseline="0" dirty="0"/>
                            <a:t> </a:t>
                          </a:r>
                          <a:r>
                            <a:rPr lang="en-US" altLang="ko-KR" sz="1400" b="1" i="0" dirty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0.584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FC </a:t>
                          </a:r>
                          <a:r>
                            <a:rPr lang="en-US" altLang="ko-KR" sz="1400" b="1" i="0" baseline="0" dirty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58.69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58.95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55" t="-267241" r="-121364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59.79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59.46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55" t="-417647" r="-121364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+0.55%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표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776821"/>
                  </p:ext>
                </p:extLst>
              </p:nvPr>
            </p:nvGraphicFramePr>
            <p:xfrm>
              <a:off x="8986210" y="4124086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Final</a:t>
                          </a:r>
                          <a:r>
                            <a:rPr lang="en-US" altLang="ko-KR" sz="1400" b="1" i="0" baseline="0" dirty="0"/>
                            <a:t> </a:t>
                          </a:r>
                          <a:r>
                            <a:rPr lang="en-US" altLang="ko-KR" sz="1400" b="1" i="0" dirty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0.579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FC </a:t>
                          </a:r>
                          <a:r>
                            <a:rPr lang="en-US" altLang="ko-KR" sz="1400" b="1" i="0" baseline="0" dirty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58.87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59.39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400" b="1" i="0" dirty="0" smtClean="0"/>
                                    <m:t>FC</m:t>
                                  </m:r>
                                </m:e>
                                <m:sub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𝑺𝑶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𝒓𝒆𝒇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400" b="1" i="0" baseline="0" dirty="0"/>
                            <a:t>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60.30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60.00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400" b="1" i="0" dirty="0"/>
                            <a:t>FC [%]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+0.50%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표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776821"/>
                  </p:ext>
                </p:extLst>
              </p:nvPr>
            </p:nvGraphicFramePr>
            <p:xfrm>
              <a:off x="8986210" y="4124086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Final</a:t>
                          </a:r>
                          <a:r>
                            <a:rPr lang="en-US" altLang="ko-KR" sz="1400" b="1" i="0" baseline="0" dirty="0"/>
                            <a:t> </a:t>
                          </a:r>
                          <a:r>
                            <a:rPr lang="en-US" altLang="ko-KR" sz="1400" b="1" i="0" dirty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0.579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FC </a:t>
                          </a:r>
                          <a:r>
                            <a:rPr lang="en-US" altLang="ko-KR" sz="1400" b="1" i="0" baseline="0" dirty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58.87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59.39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441" t="-267241" r="-1215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60.30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60.00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441" t="-417647" r="-121586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+0.50%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6582213" y="2611699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100</a:t>
            </a:r>
            <a:r>
              <a:rPr lang="ko-KR" altLang="en-US" b="1" dirty="0" smtClean="0">
                <a:solidFill>
                  <a:srgbClr val="00B050"/>
                </a:solidFill>
              </a:rPr>
              <a:t>번에 테스트에 대한 산포도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2213" y="2084355"/>
            <a:ext cx="5342832" cy="33855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</a:rPr>
              <a:t>Equivalent FC</a:t>
            </a:r>
            <a:r>
              <a:rPr lang="ko-KR" altLang="en-US" sz="1600" b="1" dirty="0">
                <a:solidFill>
                  <a:schemeClr val="accent2"/>
                </a:solidFill>
              </a:rPr>
              <a:t>를 위한 보정 </a:t>
            </a:r>
            <a:r>
              <a:rPr lang="en-US" altLang="ko-KR" sz="1600" b="1" dirty="0">
                <a:solidFill>
                  <a:schemeClr val="accent2"/>
                </a:solidFill>
              </a:rPr>
              <a:t>factor =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71.8g </a:t>
            </a:r>
            <a:r>
              <a:rPr lang="en-US" altLang="ko-KR" sz="1600" b="1" dirty="0">
                <a:solidFill>
                  <a:schemeClr val="accent2"/>
                </a:solidFill>
              </a:rPr>
              <a:t>/ SOC </a:t>
            </a:r>
          </a:p>
        </p:txBody>
      </p:sp>
    </p:spTree>
    <p:extLst>
      <p:ext uri="{BB962C8B-B14F-4D97-AF65-F5344CB8AC3E}">
        <p14:creationId xmlns:p14="http://schemas.microsoft.com/office/powerpoint/2010/main" val="3709141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Optimal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이 보장된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co-state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도출된 문제상황에서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비교를 진행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2758" y="3437101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결과 분석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4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DRL on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차량에서 연료전지는 열화에 매우 민감한 요소이므로 열화를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차량모델의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개발뿐 아니라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비용함수에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열화 관련 비용을 추가하여 열화를 고려한 전략을 개발할 필요가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열화 모델 개발에 대한 소개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비용함수의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재정의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동력분배와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그렇지 않은 모델의 결과 분석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1856" y="4549581"/>
            <a:ext cx="7082099" cy="9233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바로 열화 모델로 나아가도 </a:t>
            </a:r>
            <a:r>
              <a:rPr lang="en-US" altLang="ko-KR" b="1" dirty="0">
                <a:solidFill>
                  <a:srgbClr val="00B050"/>
                </a:solidFill>
              </a:rPr>
              <a:t>scalability</a:t>
            </a:r>
            <a:r>
              <a:rPr lang="ko-KR" altLang="en-US" b="1" dirty="0">
                <a:solidFill>
                  <a:srgbClr val="00B050"/>
                </a:solidFill>
              </a:rPr>
              <a:t>를 보여줄 수 있음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Multi-objective </a:t>
            </a:r>
            <a:r>
              <a:rPr lang="ko-KR" altLang="en-US" b="1" dirty="0">
                <a:solidFill>
                  <a:srgbClr val="00B050"/>
                </a:solidFill>
              </a:rPr>
              <a:t>문제로 문제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ko-KR" altLang="en-US" b="1" dirty="0">
                <a:solidFill>
                  <a:srgbClr val="00B050"/>
                </a:solidFill>
              </a:rPr>
              <a:t>상황을 확장하여도 유효한 결과를 얻을 수 있음을 강조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3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Introduction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200" y="1156803"/>
            <a:ext cx="74196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Flow of Research for Power Management Strategy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key of power management strategy is efficiency and </a:t>
            </a:r>
            <a:r>
              <a:rPr lang="en-US" altLang="ko-KR" sz="1600" b="1" dirty="0"/>
              <a:t>applicability</a:t>
            </a: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methodology of study can be divided by the need for future driving information  </a:t>
            </a:r>
          </a:p>
          <a:p>
            <a:pPr>
              <a:defRPr/>
            </a:pPr>
            <a:r>
              <a:rPr lang="en-US" altLang="ko-KR" sz="1600" b="1" dirty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759136"/>
              </p:ext>
            </p:extLst>
          </p:nvPr>
        </p:nvGraphicFramePr>
        <p:xfrm>
          <a:off x="5973683" y="2947837"/>
          <a:ext cx="5707934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960">
                  <a:extLst>
                    <a:ext uri="{9D8B030D-6E8A-4147-A177-3AD203B41FA5}">
                      <a16:colId xmlns:a16="http://schemas.microsoft.com/office/drawing/2014/main" val="397075829"/>
                    </a:ext>
                  </a:extLst>
                </a:gridCol>
                <a:gridCol w="1923359">
                  <a:extLst>
                    <a:ext uri="{9D8B030D-6E8A-4147-A177-3AD203B41FA5}">
                      <a16:colId xmlns:a16="http://schemas.microsoft.com/office/drawing/2014/main" val="1129212104"/>
                    </a:ext>
                  </a:extLst>
                </a:gridCol>
                <a:gridCol w="2083615">
                  <a:extLst>
                    <a:ext uri="{9D8B030D-6E8A-4147-A177-3AD203B41FA5}">
                      <a16:colId xmlns:a16="http://schemas.microsoft.com/office/drawing/2014/main" val="2098793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Group</a:t>
                      </a:r>
                      <a:r>
                        <a:rPr lang="en-US" altLang="ko-KR" baseline="0" dirty="0"/>
                        <a:t> 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Group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Methodologies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DP, PMP, ECMS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Q-learning</a:t>
                      </a:r>
                      <a:r>
                        <a:rPr lang="en-US" altLang="ko-KR" sz="1400" baseline="0" dirty="0"/>
                        <a:t>, DQN, RL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73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Assumption</a:t>
                      </a:r>
                      <a:r>
                        <a:rPr lang="en-US" altLang="ko-KR" sz="1600" b="1" baseline="0" dirty="0"/>
                        <a:t>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Possibility to get future information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Limit</a:t>
                      </a:r>
                      <a:r>
                        <a:rPr lang="en-US" altLang="ko-KR" sz="1400" baseline="0" dirty="0"/>
                        <a:t>ation of getting future information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112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Advantages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High</a:t>
                      </a:r>
                      <a:r>
                        <a:rPr lang="en-US" altLang="ko-KR" sz="1400" baseline="0" dirty="0"/>
                        <a:t> potential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of efficiency 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Stable management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5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Disadvantages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Unstable</a:t>
                      </a:r>
                      <a:r>
                        <a:rPr lang="en-US" altLang="ko-KR" sz="1400" baseline="0" dirty="0"/>
                        <a:t> management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Low potential 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of</a:t>
                      </a:r>
                      <a:r>
                        <a:rPr lang="en-US" altLang="ko-KR" sz="1400" baseline="0" dirty="0"/>
                        <a:t> efficiency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692234"/>
                  </a:ext>
                </a:extLst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951196" y="2672474"/>
            <a:ext cx="5784699" cy="3148455"/>
            <a:chOff x="934570" y="2593472"/>
            <a:chExt cx="5784699" cy="3148455"/>
          </a:xfrm>
        </p:grpSpPr>
        <p:grpSp>
          <p:nvGrpSpPr>
            <p:cNvPr id="7" name="그룹 6"/>
            <p:cNvGrpSpPr/>
            <p:nvPr/>
          </p:nvGrpSpPr>
          <p:grpSpPr>
            <a:xfrm>
              <a:off x="1951349" y="2593472"/>
              <a:ext cx="2950590" cy="914818"/>
              <a:chOff x="1536569" y="2617529"/>
              <a:chExt cx="3098167" cy="914818"/>
            </a:xfrm>
          </p:grpSpPr>
          <p:sp>
            <p:nvSpPr>
              <p:cNvPr id="5" name="다이아몬드 4"/>
              <p:cNvSpPr/>
              <p:nvPr/>
            </p:nvSpPr>
            <p:spPr>
              <a:xfrm>
                <a:off x="1536569" y="2617529"/>
                <a:ext cx="2601797" cy="914818"/>
              </a:xfrm>
              <a:prstGeom prst="diamond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183767" y="2782551"/>
                <a:ext cx="24509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The need for 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future info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" name="모서리가 둥근 직사각형 2"/>
            <p:cNvSpPr/>
            <p:nvPr/>
          </p:nvSpPr>
          <p:spPr>
            <a:xfrm>
              <a:off x="3784861" y="3805617"/>
              <a:ext cx="1574275" cy="85242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RL, DQN, </a:t>
              </a:r>
              <a:br>
                <a:rPr lang="en-US" altLang="ko-KR" dirty="0">
                  <a:solidFill>
                    <a:srgbClr val="002060"/>
                  </a:solidFill>
                </a:rPr>
              </a:br>
              <a:r>
                <a:rPr lang="en-US" altLang="ko-KR" dirty="0">
                  <a:solidFill>
                    <a:srgbClr val="002060"/>
                  </a:solidFill>
                </a:rPr>
                <a:t>Q-learning 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 flipH="1">
              <a:off x="3190280" y="3510412"/>
              <a:ext cx="1381720" cy="295205"/>
              <a:chOff x="1951347" y="3508290"/>
              <a:chExt cx="1238936" cy="465814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3190281" y="3508290"/>
                <a:ext cx="0" cy="17365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 flipV="1">
                <a:off x="1951347" y="3681942"/>
                <a:ext cx="1238936" cy="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1951347" y="3681942"/>
                <a:ext cx="1" cy="29216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직선 연결선 38"/>
            <p:cNvCxnSpPr>
              <a:stCxn id="3" idx="2"/>
            </p:cNvCxnSpPr>
            <p:nvPr/>
          </p:nvCxnSpPr>
          <p:spPr>
            <a:xfrm flipH="1">
              <a:off x="4571998" y="4658037"/>
              <a:ext cx="1" cy="462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589569" y="5157152"/>
              <a:ext cx="312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2060"/>
                  </a:solidFill>
                </a:rPr>
                <a:t>Make optimal policy </a:t>
              </a:r>
              <a:br>
                <a:rPr lang="en-US" altLang="ko-KR" sz="1600" b="1" dirty="0">
                  <a:solidFill>
                    <a:srgbClr val="002060"/>
                  </a:solidFill>
                </a:rPr>
              </a:br>
              <a:r>
                <a:rPr lang="en-US" altLang="ko-KR" sz="1600" b="1" dirty="0">
                  <a:solidFill>
                    <a:srgbClr val="002060"/>
                  </a:solidFill>
                </a:rPr>
                <a:t>from current state  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1248" y="3251180"/>
              <a:ext cx="73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808560" y="3510412"/>
              <a:ext cx="1381720" cy="295205"/>
              <a:chOff x="1951347" y="3508290"/>
              <a:chExt cx="1238936" cy="465814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3190281" y="3508290"/>
                <a:ext cx="0" cy="17365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flipH="1" flipV="1">
                <a:off x="1951347" y="3681942"/>
                <a:ext cx="1238936" cy="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1951347" y="3681942"/>
                <a:ext cx="1" cy="29216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모서리가 둥근 직사각형 50"/>
            <p:cNvSpPr/>
            <p:nvPr/>
          </p:nvSpPr>
          <p:spPr>
            <a:xfrm>
              <a:off x="1021422" y="3805617"/>
              <a:ext cx="1574275" cy="85242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DP, PMP, </a:t>
              </a:r>
              <a:br>
                <a:rPr lang="en-US" altLang="ko-KR" dirty="0">
                  <a:solidFill>
                    <a:srgbClr val="002060"/>
                  </a:solidFill>
                </a:rPr>
              </a:br>
              <a:r>
                <a:rPr lang="en-US" altLang="ko-KR" dirty="0">
                  <a:solidFill>
                    <a:srgbClr val="002060"/>
                  </a:solidFill>
                </a:rPr>
                <a:t>ECMS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05883" y="3251129"/>
              <a:ext cx="73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Yes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34570" y="5157150"/>
              <a:ext cx="312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2060"/>
                  </a:solidFill>
                </a:rPr>
                <a:t>Achieve optimality </a:t>
              </a:r>
              <a:br>
                <a:rPr lang="en-US" altLang="ko-KR" sz="1600" b="1" dirty="0">
                  <a:solidFill>
                    <a:srgbClr val="002060"/>
                  </a:solidFill>
                </a:rPr>
              </a:br>
              <a:r>
                <a:rPr lang="en-US" altLang="ko-KR" sz="1600" b="1" dirty="0">
                  <a:solidFill>
                    <a:srgbClr val="002060"/>
                  </a:solidFill>
                </a:rPr>
                <a:t>from future info  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 flipH="1">
              <a:off x="1808558" y="4666648"/>
              <a:ext cx="1" cy="462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30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Scalable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한 동력분배전략 개발을 위해서는 다양한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단품의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크기와 구조에서도 동일한 학습프레임워크상에서 유효한 동력분배전략을 개발해야 함 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단품의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크기와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구조를 직렬로 변경하고 동일한 학습프레임워크상에서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학습시킴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6894" y="3880310"/>
            <a:ext cx="6967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향후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연료전지 용량을 줄이고 </a:t>
            </a:r>
            <a:r>
              <a:rPr lang="en-US" altLang="ko-KR" b="1" dirty="0">
                <a:solidFill>
                  <a:srgbClr val="FF0000"/>
                </a:solidFill>
              </a:rPr>
              <a:t>maximum current</a:t>
            </a:r>
            <a:r>
              <a:rPr lang="ko-KR" altLang="en-US" b="1" dirty="0">
                <a:solidFill>
                  <a:srgbClr val="FF0000"/>
                </a:solidFill>
              </a:rPr>
              <a:t>를 키우는 방향</a:t>
            </a:r>
            <a:r>
              <a:rPr lang="en-US" altLang="ko-KR" b="1" dirty="0">
                <a:solidFill>
                  <a:srgbClr val="FF0000"/>
                </a:solidFill>
              </a:rPr>
              <a:t/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으로 모델 구현 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96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Transfer learning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활용하여 학습시간을 단축시킬 수 있단 점을 강조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5797" y="3236787"/>
            <a:ext cx="5557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Transfer learning</a:t>
            </a:r>
            <a:r>
              <a:rPr lang="ko-KR" altLang="en-US" b="1" dirty="0">
                <a:solidFill>
                  <a:srgbClr val="FF0000"/>
                </a:solidFill>
              </a:rPr>
              <a:t>에 대한 간략한 소개 그림 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일반화가 이루어진 결과에 대한 소개 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262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DRL on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차량에서 연료전지는 열화에 매우 민감한 요소이므로 열화를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차량모델의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개발뿐 아니라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비용함수에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열화 관련 비용을 추가하여 열화를 고려한 전략을 개발할 필요가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열화 모델 개발에 대한 소개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비용함수의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재정의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동력분배와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그렇지 않은 모델의 결과 분석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45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APPENDIX. 1  Fuel cell Modeling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37935" y="918564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9929" y="1149890"/>
            <a:ext cx="3266260" cy="200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891614"/>
                  </p:ext>
                </p:extLst>
              </p:nvPr>
            </p:nvGraphicFramePr>
            <p:xfrm>
              <a:off x="332487" y="1373064"/>
              <a:ext cx="7804085" cy="3873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73164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0921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</m:den>
                              </m:f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p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bSup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=2</m:t>
                              </m:r>
                              <m:sSubSup>
                                <m:sSub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𝐶</m:t>
                                  </m:r>
                                </m:sup>
                              </m:sSubSup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ko-KR" alt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den>
                              </m:f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ko-KR" alt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den>
                              </m:f>
                            </m:oMath>
                          </a14:m>
                          <a:r>
                            <a:rPr kumimoji="0" lang="en-US" altLang="ko-KR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𝐶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1+</m:t>
                                  </m:r>
                                  <m:r>
                                    <a:rPr kumimoji="0" lang="ko-KR" alt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den>
                              </m:f>
                            </m:oMath>
                          </a14:m>
                          <a:endParaRPr lang="ko-KR" altLang="en-US" sz="1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891614"/>
                  </p:ext>
                </p:extLst>
              </p:nvPr>
            </p:nvGraphicFramePr>
            <p:xfrm>
              <a:off x="332487" y="1373064"/>
              <a:ext cx="7804085" cy="3873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73164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0921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38735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44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332031"/>
                  </p:ext>
                </p:extLst>
              </p:nvPr>
            </p:nvGraphicFramePr>
            <p:xfrm>
              <a:off x="332485" y="1756696"/>
              <a:ext cx="7804087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4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   /</a:t>
                          </a:r>
                          <a:r>
                            <a:rPr lang="en-US" altLang="ko-KR" sz="1100" baseline="0" dirty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ko-KR" alt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(2)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332031"/>
                  </p:ext>
                </p:extLst>
              </p:nvPr>
            </p:nvGraphicFramePr>
            <p:xfrm>
              <a:off x="332485" y="1756696"/>
              <a:ext cx="7804087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4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8571" r="-4571" b="-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(2)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표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2576944"/>
                  </p:ext>
                </p:extLst>
              </p:nvPr>
            </p:nvGraphicFramePr>
            <p:xfrm>
              <a:off x="332485" y="2193093"/>
              <a:ext cx="780408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5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𝐶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4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𝑐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   /</a:t>
                          </a:r>
                          <a:r>
                            <a:rPr lang="en-US" altLang="ko-KR" sz="1100" baseline="0" dirty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(1+</m:t>
                                  </m:r>
                                  <m:r>
                                    <a:rPr kumimoji="0" lang="ko-KR" alt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𝐶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(3)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표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2576944"/>
                  </p:ext>
                </p:extLst>
              </p:nvPr>
            </p:nvGraphicFramePr>
            <p:xfrm>
              <a:off x="332485" y="2193093"/>
              <a:ext cx="780408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5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5714" r="-4571" b="-6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(3)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6643206"/>
                  </p:ext>
                </p:extLst>
              </p:nvPr>
            </p:nvGraphicFramePr>
            <p:xfrm>
              <a:off x="332485" y="2618443"/>
              <a:ext cx="7804088" cy="10233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∵</m:t>
                                </m:r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ko-KR" alt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𝐶𝑒𝑥𝑝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𝑑𝑟𝑎𝑔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𝑆𝐴𝑇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𝑑𝑟𝑦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ko-KR" sz="11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1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𝑑𝑟𝑎𝑔</m:t>
                                      </m:r>
                                    </m:sub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𝑆𝐴𝑇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  /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𝑑𝑟𝑎𝑔</m:t>
                                      </m:r>
                                    </m:sub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𝑆𝐴𝑇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𝐶𝑒𝑥𝑝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𝑑𝑟𝑎𝑔</m:t>
                                      </m:r>
                                    </m:sub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𝑆𝐴𝑇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ko-KR" alt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(4)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6643206"/>
                  </p:ext>
                </p:extLst>
              </p:nvPr>
            </p:nvGraphicFramePr>
            <p:xfrm>
              <a:off x="332485" y="2618443"/>
              <a:ext cx="7804088" cy="10233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102330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r="-4657" b="-30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(4)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886538"/>
                  </p:ext>
                </p:extLst>
              </p:nvPr>
            </p:nvGraphicFramePr>
            <p:xfrm>
              <a:off x="332484" y="3641746"/>
              <a:ext cx="7804089" cy="9259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1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∵</m:t>
                                </m:r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       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𝑓𝑜𝑟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0&lt;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10+4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𝑓𝑜𝑟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1&lt;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≤3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altLang="ko-KR" sz="11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1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14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=14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𝑠𝑎𝑡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  /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=10+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4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=10+4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𝑠𝑎𝑡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𝐶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(1+</m:t>
                                  </m:r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𝐶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886538"/>
                  </p:ext>
                </p:extLst>
              </p:nvPr>
            </p:nvGraphicFramePr>
            <p:xfrm>
              <a:off x="332484" y="3641746"/>
              <a:ext cx="7804089" cy="9259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1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92595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r="-4657" b="-30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360604" y="3984490"/>
                <a:ext cx="3175228" cy="832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+14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𝑗𝑅𝑇</m:t>
                                    </m:r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𝑗𝑅𝑇</m:t>
                                    </m:r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ko-KR" altLang="en-US" sz="10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04" y="3984490"/>
                <a:ext cx="3175228" cy="8321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360604" y="4816641"/>
                <a:ext cx="2680990" cy="768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000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10+4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000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𝑗𝑅𝑇</m:t>
                                    </m:r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04" y="4816641"/>
                <a:ext cx="2680990" cy="768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427106" y="5779900"/>
                <a:ext cx="834844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ko-KR" altLang="en-US" sz="105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050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05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ko-KR" sz="105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sz="105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106" y="5779900"/>
                <a:ext cx="834844" cy="244939"/>
              </a:xfrm>
              <a:prstGeom prst="rect">
                <a:avLst/>
              </a:prstGeom>
              <a:blipFill>
                <a:blip r:embed="rId10"/>
                <a:stretch>
                  <a:fillRect l="-1460" r="-365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136572" y="3585626"/>
                <a:ext cx="358393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𝐹𝑟𝑜𝑚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𝑬𝒒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𝑬𝒒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𝑢𝑛𝑘𝑛𝑜𝑤𝑛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ko-KR" altLang="en-US" sz="11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572" y="3585626"/>
                <a:ext cx="3583937" cy="261610"/>
              </a:xfrm>
              <a:prstGeom prst="rect">
                <a:avLst/>
              </a:prstGeom>
              <a:blipFill>
                <a:blip r:embed="rId1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표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909124"/>
                  </p:ext>
                </p:extLst>
              </p:nvPr>
            </p:nvGraphicFramePr>
            <p:xfrm>
              <a:off x="332483" y="4567703"/>
              <a:ext cx="7804090" cy="9137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303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1268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303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={0.005193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  <m:r>
                                          <a:rPr lang="ko-KR" alt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𝑑𝑟𝑎𝑔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𝑆𝐴𝑇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𝐶𝑒𝑥𝑝</m:t>
                                    </m:r>
                                    <m:d>
                                      <m:d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  <m:sSubSup>
                                              <m:sSubSup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𝑑𝑟𝑎𝑔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𝑆𝐴𝑇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𝑑𝑟𝑦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ko-KR" alt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−0.00326</m:t>
                                    </m:r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1268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303</m:t>
                                        </m:r>
                                      </m:den>
                                    </m:f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1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p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𝑑𝑧</m:t>
                                        </m:r>
                                      </m:num>
                                      <m:den>
                                        <m:r>
                                          <a:rPr lang="ko-KR" alt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∴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𝒐𝒉𝒎𝒊𝒄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(6)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표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909124"/>
                  </p:ext>
                </p:extLst>
              </p:nvPr>
            </p:nvGraphicFramePr>
            <p:xfrm>
              <a:off x="332483" y="4567703"/>
              <a:ext cx="7804090" cy="9137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9137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21854" r="-4571" b="-1059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(6)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6161941"/>
                  </p:ext>
                </p:extLst>
              </p:nvPr>
            </p:nvGraphicFramePr>
            <p:xfrm>
              <a:off x="332483" y="5481468"/>
              <a:ext cx="7804090" cy="510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𝒂𝒄𝒕𝒊𝒗𝒂𝒕𝒊𝒐𝒏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𝑹𝑻</m:t>
                                    </m:r>
                                  </m:num>
                                  <m:den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den>
                                </m:f>
                                <m:r>
                                  <a:rPr lang="en-US" altLang="ko-KR" sz="11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𝐥𝐧</m:t>
                                </m:r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⁡[</m:t>
                                </m:r>
                                <m:f>
                                  <m:f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sup>
                                    </m:s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"/>
                                            <m:endChr m:val="|"/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​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sub>
                                    </m:s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p>
                                    </m:s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𝒋𝑹𝑻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𝒆𝒇𝒇</m:t>
                                        </m:r>
                                      </m:sup>
                                    </m:sSub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den>
                                </m:f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altLang="ko-KR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(7)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6161941"/>
                  </p:ext>
                </p:extLst>
              </p:nvPr>
            </p:nvGraphicFramePr>
            <p:xfrm>
              <a:off x="332483" y="5481468"/>
              <a:ext cx="7804090" cy="510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51066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t="-5952" r="-4571" b="-70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(7)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2141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APPENDIX. 1  Fuel cell Modeling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627519"/>
                  </p:ext>
                </p:extLst>
              </p:nvPr>
            </p:nvGraphicFramePr>
            <p:xfrm>
              <a:off x="838203" y="1236438"/>
              <a:ext cx="5810405" cy="4681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4148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468923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𝒄𝒐𝒏𝒄𝒆𝒏𝒕𝒓𝒂𝒕𝒊𝒐𝒏</m:t>
                                    </m:r>
                                  </m:sub>
                                </m:sSub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𝑹𝑻</m:t>
                                        </m:r>
                                      </m:num>
                                      <m:den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𝒏𝑭</m:t>
                                        </m:r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kumimoji="0" lang="ko-KR" altLang="en-US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𝜶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𝒍𝒏</m:t>
                                </m:r>
                                <m:f>
                                  <m:f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𝒋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𝑳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𝒋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𝒍</m:t>
                                        </m:r>
                                      </m:sub>
                                    </m:s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US" altLang="ko-KR" sz="1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(8)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627519"/>
                  </p:ext>
                </p:extLst>
              </p:nvPr>
            </p:nvGraphicFramePr>
            <p:xfrm>
              <a:off x="838203" y="1236438"/>
              <a:ext cx="5810405" cy="4681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4148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468923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681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(8)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표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648631"/>
                  </p:ext>
                </p:extLst>
              </p:nvPr>
            </p:nvGraphicFramePr>
            <p:xfrm>
              <a:off x="838201" y="1704645"/>
              <a:ext cx="5810407" cy="508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6378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2246627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𝒕𝒉𝒓𝒆𝒎𝒐</m:t>
                                    </m:r>
                                  </m:sub>
                                </m:sSub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p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𝟎</m:t>
                                    </m:r>
                                  </m:sup>
                                </m:sSup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𝑹𝑻</m:t>
                                    </m:r>
                                  </m:num>
                                  <m:den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𝑭</m:t>
                                    </m:r>
                                  </m:den>
                                </m:f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𝒍𝒏</m:t>
                                </m:r>
                                <m:f>
                                  <m:f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𝑯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𝑶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/</m:t>
                                        </m:r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(9)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표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648631"/>
                  </p:ext>
                </p:extLst>
              </p:nvPr>
            </p:nvGraphicFramePr>
            <p:xfrm>
              <a:off x="838201" y="1704645"/>
              <a:ext cx="5810407" cy="508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6378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2246627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50838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6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(9)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8125436"/>
                  </p:ext>
                </p:extLst>
              </p:nvPr>
            </p:nvGraphicFramePr>
            <p:xfrm>
              <a:off x="838200" y="2213026"/>
              <a:ext cx="581040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256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937846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∴</m:t>
                                </m:r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𝑬</m:t>
                                </m:r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𝒕𝒉𝒓𝒆𝒎𝒐</m:t>
                                    </m:r>
                                  </m:sub>
                                </m:sSub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𝒐𝒉𝒎𝒊𝒄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𝒂𝒄𝒕𝒊𝒗𝒂𝒕𝒊𝒐𝒏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𝒄𝒐𝒏𝒄𝒆𝒏𝒕𝒓𝒂𝒕𝒊𝒐𝒏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(10)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8125436"/>
                  </p:ext>
                </p:extLst>
              </p:nvPr>
            </p:nvGraphicFramePr>
            <p:xfrm>
              <a:off x="838200" y="2213026"/>
              <a:ext cx="581040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256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937846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19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(10)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8276336"/>
                  </p:ext>
                </p:extLst>
              </p:nvPr>
            </p:nvGraphicFramePr>
            <p:xfrm>
              <a:off x="6781801" y="1470499"/>
              <a:ext cx="4571999" cy="36158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Physical</a:t>
                          </a:r>
                          <a:r>
                            <a:rPr lang="en-US" altLang="ko-KR" sz="1200" baseline="0" dirty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Values</a:t>
                          </a:r>
                          <a:r>
                            <a:rPr lang="en-US" altLang="ko-KR" sz="1200" baseline="0" dirty="0"/>
                            <a:t> </a:t>
                          </a:r>
                          <a:r>
                            <a:rPr lang="ko-KR" altLang="en-US" sz="12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Temperature,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sz="12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343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Hydrogen mole fraction,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2  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Oxygen mole fraction,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2  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0.19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Cathode water mole fraction,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Cathode pressure,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p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𝑎𝑡𝑚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50328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/>
                            <a:t>Anode pressure,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𝑎𝑡𝑚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3181643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Water diffusivity in </a:t>
                          </a:r>
                          <a:r>
                            <a:rPr lang="en-US" altLang="ko-KR" sz="1200" dirty="0" err="1"/>
                            <a:t>Nafion</a:t>
                          </a:r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ko-KR" altLang="en-US" sz="120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cm</m:t>
                                  </m:r>
                                </m:e>
                                <m:sup>
                                  <m: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3.18</m:t>
                                </m:r>
                                <m:r>
                                  <a:rPr lang="en-US" altLang="ko-KR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0682024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Transfer</a:t>
                          </a:r>
                          <a:r>
                            <a:rPr lang="en-US" altLang="ko-KR" sz="1200" baseline="0" dirty="0"/>
                            <a:t> coefficient,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 i="1" baseline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2280797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Exchange current density,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0.0001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7239557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Electrolyte</a:t>
                          </a:r>
                          <a:r>
                            <a:rPr lang="en-US" altLang="ko-KR" sz="1200" baseline="0" dirty="0"/>
                            <a:t> thickness</a:t>
                          </a:r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125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28401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/>
                            <a:t>Anode thickness</a:t>
                          </a:r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5987606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/>
                            <a:t>Cathode thickness</a:t>
                          </a:r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9112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8276336"/>
                  </p:ext>
                </p:extLst>
              </p:nvPr>
            </p:nvGraphicFramePr>
            <p:xfrm>
              <a:off x="6781801" y="1470499"/>
              <a:ext cx="4571999" cy="36158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Physical</a:t>
                          </a:r>
                          <a:r>
                            <a:rPr lang="en-US" altLang="ko-KR" sz="1200" baseline="0" dirty="0" smtClean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Values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02222" r="-36036" b="-1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343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9013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89583" r="-36036" b="-9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9013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295745" r="-36036" b="-8851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0.19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900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387500" r="-36036" b="-7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83673" t="-387500" r="-2041" b="-7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  <a:tr h="2749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520000" r="-36036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503289"/>
                      </a:ext>
                    </a:extLst>
                  </a:tr>
                  <a:tr h="27482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620000" r="-36036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31816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720000" r="-36036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83673" t="-720000" r="-2041" b="-5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068202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802174" r="-36036" b="-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22807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922222" r="-36036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0.0001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72395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022222" r="-3603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125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2840149"/>
                      </a:ext>
                    </a:extLst>
                  </a:tr>
                  <a:tr h="27482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122222" r="-3603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5987606"/>
                      </a:ext>
                    </a:extLst>
                  </a:tr>
                  <a:tr h="2749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222222" r="-3603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91123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1892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APPENDIX. 2 Effective Diffusivity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4984" y="3403453"/>
            <a:ext cx="7082099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연구진행상황</a:t>
            </a:r>
            <a:r>
              <a:rPr lang="en-US" altLang="ko-KR" b="1" dirty="0">
                <a:solidFill>
                  <a:srgbClr val="00B050"/>
                </a:solidFill>
              </a:rPr>
              <a:t>_20200619 </a:t>
            </a:r>
            <a:r>
              <a:rPr lang="ko-KR" altLang="en-US" b="1" dirty="0">
                <a:solidFill>
                  <a:srgbClr val="00B050"/>
                </a:solidFill>
              </a:rPr>
              <a:t>참고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987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APPENDIX. 3 Saturation Pressure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6953" y="3391730"/>
            <a:ext cx="7082099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연구진행상황</a:t>
            </a:r>
            <a:r>
              <a:rPr lang="en-US" altLang="ko-KR" b="1" dirty="0">
                <a:solidFill>
                  <a:srgbClr val="00B050"/>
                </a:solidFill>
              </a:rPr>
              <a:t>_20200619 </a:t>
            </a:r>
            <a:r>
              <a:rPr lang="ko-KR" altLang="en-US" b="1" dirty="0">
                <a:solidFill>
                  <a:srgbClr val="00B050"/>
                </a:solidFill>
              </a:rPr>
              <a:t>참고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47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APPENDIX. 4 Economic analysis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060728" y="3545659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198981"/>
                  </p:ext>
                </p:extLst>
              </p:nvPr>
            </p:nvGraphicFramePr>
            <p:xfrm>
              <a:off x="6781801" y="1470499"/>
              <a:ext cx="4571999" cy="1387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Physical</a:t>
                          </a:r>
                          <a:r>
                            <a:rPr lang="en-US" altLang="ko-KR" sz="1200" baseline="0" dirty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Values</a:t>
                          </a:r>
                          <a:r>
                            <a:rPr lang="en-US" altLang="ko-KR" sz="1200" baseline="0" dirty="0"/>
                            <a:t> </a:t>
                          </a:r>
                          <a:r>
                            <a:rPr lang="ko-KR" altLang="en-US" sz="12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Stack manufacture cost per net power [$/kW]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Stack price (max power=110kW)</a:t>
                          </a:r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4400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Fault margin,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0.12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Hydrogen cost,  [$/kg]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198981"/>
                  </p:ext>
                </p:extLst>
              </p:nvPr>
            </p:nvGraphicFramePr>
            <p:xfrm>
              <a:off x="6781801" y="1470499"/>
              <a:ext cx="4571999" cy="1387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Physical</a:t>
                          </a:r>
                          <a:r>
                            <a:rPr lang="en-US" altLang="ko-KR" sz="1200" baseline="0" dirty="0" smtClean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Values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Stack manufacture cost per net power [$/kW]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40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Stack price (max power=110kW)</a:t>
                          </a:r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4400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0" t="-300000" r="-36036" b="-1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0.12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Hydrogen cost,  [$/kg]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3673" t="-408889" r="-2041" b="-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93444" y="2052047"/>
                <a:ext cx="5720717" cy="369332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00B050"/>
                    </a:solidFill>
                  </a:rPr>
                  <a:t>EF = 2.62 g/</a:t>
                </a:r>
                <a14:m>
                  <m:oMath xmlns:m="http://schemas.openxmlformats.org/officeDocument/2006/math">
                    <m:r>
                      <a:rPr lang="ko-KR" alt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altLang="ko-K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44" y="2052047"/>
                <a:ext cx="5720717" cy="369332"/>
              </a:xfrm>
              <a:prstGeom prst="rect">
                <a:avLst/>
              </a:prstGeom>
              <a:blipFill>
                <a:blip r:embed="rId3"/>
                <a:stretch>
                  <a:fillRect t="-6154" b="-20000"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3786964"/>
                  </p:ext>
                </p:extLst>
              </p:nvPr>
            </p:nvGraphicFramePr>
            <p:xfrm>
              <a:off x="6781801" y="3106042"/>
              <a:ext cx="4571999" cy="1387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Physical</a:t>
                          </a:r>
                          <a:r>
                            <a:rPr lang="en-US" altLang="ko-KR" sz="1200" baseline="0" dirty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Values</a:t>
                          </a:r>
                          <a:r>
                            <a:rPr lang="en-US" altLang="ko-KR" sz="1200" baseline="0" dirty="0"/>
                            <a:t> </a:t>
                          </a:r>
                          <a:r>
                            <a:rPr lang="ko-KR" altLang="en-US" sz="12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Stack manufacture cost per net power [$/kW]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Stack price (max power=67kW)</a:t>
                          </a:r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2680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Fault margin,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0.12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Hydrogen cost,  [$/kg]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3786964"/>
                  </p:ext>
                </p:extLst>
              </p:nvPr>
            </p:nvGraphicFramePr>
            <p:xfrm>
              <a:off x="6781801" y="3106042"/>
              <a:ext cx="4571999" cy="1387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Physical</a:t>
                          </a:r>
                          <a:r>
                            <a:rPr lang="en-US" altLang="ko-KR" sz="1200" baseline="0" dirty="0" smtClean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Values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Stack manufacture cost per net power [$/kW]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40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Stack price (max power=67kW)</a:t>
                          </a:r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2680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0" t="-293617" r="-36036" b="-1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0.12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Hydrogen cost,  [$/kg]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83673" t="-411111" r="-2041" b="-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3443" y="3714936"/>
                <a:ext cx="5720717" cy="369332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00B050"/>
                    </a:solidFill>
                  </a:rPr>
                  <a:t>EF = 1.59 g/</a:t>
                </a:r>
                <a14:m>
                  <m:oMath xmlns:m="http://schemas.openxmlformats.org/officeDocument/2006/math">
                    <m:r>
                      <a:rPr lang="ko-KR" alt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altLang="ko-K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43" y="3714936"/>
                <a:ext cx="5720717" cy="369332"/>
              </a:xfrm>
              <a:prstGeom prst="rect">
                <a:avLst/>
              </a:prstGeom>
              <a:blipFill>
                <a:blip r:embed="rId5"/>
                <a:stretch>
                  <a:fillRect t="-4545" b="-18182"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968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So, we Reinforcement learning is so difficult !!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For example, instability of training occurs due to differences in scale of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blipFill>
                <a:blip r:embed="rId2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blipFill>
                <a:blip r:embed="rId7"/>
                <a:stretch>
                  <a:fillRect l="-100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blipFill>
                <a:blip r:embed="rId9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blipFill>
                <a:blip r:embed="rId1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906509" y="230822"/>
            <a:ext cx="4887267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(DDQN3_ver2) </a:t>
            </a:r>
            <a:r>
              <a:rPr lang="ko-KR" altLang="en-US" b="1" dirty="0" err="1">
                <a:solidFill>
                  <a:srgbClr val="00B050"/>
                </a:solidFill>
              </a:rPr>
              <a:t>다시하기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 ,max current 1.5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 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실행 중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 err="1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ko-KR" altLang="en-US" b="1" dirty="0">
                <a:solidFill>
                  <a:srgbClr val="00B050"/>
                </a:solidFill>
              </a:rPr>
              <a:t>노트북</a:t>
            </a:r>
            <a:r>
              <a:rPr lang="en-US" altLang="ko-KR" b="1" dirty="0">
                <a:solidFill>
                  <a:srgbClr val="00B050"/>
                </a:solidFill>
              </a:rPr>
              <a:t>1)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029" y="2390864"/>
            <a:ext cx="6282610" cy="366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69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668" y="2258845"/>
            <a:ext cx="6815485" cy="39757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12285865" y="563911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0129" y="3372735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3372735"/>
                <a:ext cx="4838007" cy="369332"/>
              </a:xfrm>
              <a:prstGeom prst="rect">
                <a:avLst/>
              </a:prstGeom>
              <a:blipFill>
                <a:blip r:embed="rId3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0129" y="3933720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3933720"/>
                <a:ext cx="4838007" cy="369332"/>
              </a:xfrm>
              <a:prstGeom prst="rect">
                <a:avLst/>
              </a:prstGeom>
              <a:blipFill>
                <a:blip r:embed="rId4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0129" y="446366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Case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𝒏𝒐𝒓𝒎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4463667"/>
                <a:ext cx="4838007" cy="369332"/>
              </a:xfrm>
              <a:prstGeom prst="rect">
                <a:avLst/>
              </a:prstGeom>
              <a:blipFill>
                <a:blip r:embed="rId5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compare the learning speed and stability for the 3 cases: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67040" y="151133"/>
            <a:ext cx="3428697" cy="258532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(DDQN3_ver2)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</a:t>
            </a: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1200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 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실행 중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 err="1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 /</a:t>
            </a:r>
            <a:r>
              <a:rPr lang="ko-KR" altLang="en-US" b="1" dirty="0">
                <a:solidFill>
                  <a:srgbClr val="00B050"/>
                </a:solidFill>
              </a:rPr>
              <a:t>노트북</a:t>
            </a:r>
            <a:r>
              <a:rPr lang="en-US" altLang="ko-KR" b="1" dirty="0">
                <a:solidFill>
                  <a:srgbClr val="00B050"/>
                </a:solidFill>
              </a:rPr>
              <a:t>1) </a:t>
            </a:r>
          </a:p>
        </p:txBody>
      </p:sp>
    </p:spTree>
    <p:extLst>
      <p:ext uri="{BB962C8B-B14F-4D97-AF65-F5344CB8AC3E}">
        <p14:creationId xmlns:p14="http://schemas.microsoft.com/office/powerpoint/2010/main" val="401409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Reinforcement - Learning based power management strategy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강화학습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기반의 동력분배전략의 개발과 관련하여 많은 연구와 관심이 집중되고 있음을 강조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일반화 되고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실차에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적용가능한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실용적인 동력분배전략의 개발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최근 심층인공신경망과 결합하여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강화학습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분야에 일어난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Breakthrough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 (DRL)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활용한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HEV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동력분배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연구논문 개수의 증가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2957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6311071" y="2185973"/>
            <a:ext cx="490156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compare the learning process of the AC model and DQN model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AC model shows better learning process than DQN model: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Fast learning speed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Stable convergence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performance difference between the two models is thought to be caused by the </a:t>
            </a:r>
            <a:r>
              <a:rPr lang="en-US" altLang="ko-KR" sz="1600" b="1" dirty="0">
                <a:ea typeface="굴림" panose="020B0600000101010101" pitchFamily="50" charset="-127"/>
              </a:rPr>
              <a:t>discretized error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95156" y="204267"/>
            <a:ext cx="4429700" cy="286232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(DDQN3_ver2 &amp; </a:t>
            </a:r>
            <a:r>
              <a:rPr lang="en-US" altLang="ko-KR" b="1" dirty="0" err="1">
                <a:solidFill>
                  <a:srgbClr val="00B050"/>
                </a:solidFill>
              </a:rPr>
              <a:t>DDPG_batchnormal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 </a:t>
            </a: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1200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실행 중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>
                <a:solidFill>
                  <a:srgbClr val="00B050"/>
                </a:solidFill>
              </a:rPr>
              <a:t>노트북 </a:t>
            </a:r>
            <a:r>
              <a:rPr lang="en-US" altLang="ko-KR" b="1" dirty="0">
                <a:solidFill>
                  <a:srgbClr val="00B050"/>
                </a:solidFill>
              </a:rPr>
              <a:t>1 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803402"/>
            <a:ext cx="5986356" cy="419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695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학습은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MDP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로 시키고 테스트는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FTP-72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사이클로 하는 경우에 학습 결과를 가시화함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학습된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테스트 사이클에 대해서도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최대화 하는 방식의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동력분배를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수행하고 있음을 확인함 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9" y="2429815"/>
            <a:ext cx="8670175" cy="37157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18403" y="2423454"/>
            <a:ext cx="5342832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00B050"/>
                </a:solidFill>
              </a:rPr>
              <a:t>Generalization_final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post_process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올려서 다시 하기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>
                <a:solidFill>
                  <a:srgbClr val="00B050"/>
                </a:solidFill>
              </a:rPr>
              <a:t>테스트 사이클은 하나로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삭제 </a:t>
            </a:r>
            <a:r>
              <a:rPr lang="ko-KR" altLang="en-US" b="1" dirty="0" err="1">
                <a:solidFill>
                  <a:srgbClr val="00B050"/>
                </a:solidFill>
              </a:rPr>
              <a:t>하는것도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ko-KR" altLang="en-US" b="1" dirty="0" err="1">
                <a:solidFill>
                  <a:srgbClr val="00B050"/>
                </a:solidFill>
              </a:rPr>
              <a:t>좋을듯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완료  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 err="1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50092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24" y="2989068"/>
            <a:ext cx="7572776" cy="324547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은 학습이 잘 이루어짐을 강조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5108" y="1556853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추가 실험 추가 </a:t>
            </a:r>
            <a:r>
              <a:rPr lang="en-US" altLang="ko-KR" b="1" dirty="0">
                <a:solidFill>
                  <a:srgbClr val="00B050"/>
                </a:solidFill>
              </a:rPr>
              <a:t>(visualization training)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8/14</a:t>
            </a:r>
            <a:r>
              <a:rPr lang="ko-KR" altLang="en-US" b="1" dirty="0">
                <a:solidFill>
                  <a:srgbClr val="00B050"/>
                </a:solidFill>
              </a:rPr>
              <a:t>일 완성 예정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발표자료에 사용할 지 여부 불투명  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2" y="2989069"/>
            <a:ext cx="4327300" cy="32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51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92" y="3269867"/>
            <a:ext cx="2958694" cy="295869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990" y="1129808"/>
            <a:ext cx="3025978" cy="2017319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625370" y="4624472"/>
            <a:ext cx="4823903" cy="1021144"/>
            <a:chOff x="2132535" y="3663902"/>
            <a:chExt cx="4823903" cy="1021144"/>
          </a:xfrm>
        </p:grpSpPr>
        <p:cxnSp>
          <p:nvCxnSpPr>
            <p:cNvPr id="26" name="직선 화살표 연결선 25"/>
            <p:cNvCxnSpPr/>
            <p:nvPr/>
          </p:nvCxnSpPr>
          <p:spPr>
            <a:xfrm>
              <a:off x="3874571" y="4327915"/>
              <a:ext cx="372534" cy="3571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rot="10800000">
              <a:off x="3203374" y="4023310"/>
              <a:ext cx="372534" cy="3571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132535" y="3663902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</a:rPr>
                <a:t>5cycle is superior 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60838" y="4234114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</a:rPr>
                <a:t>1cycle is superior 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학습 사이클 개수에 따른 일반화 성능을 실험함</a:t>
            </a:r>
            <a:r>
              <a:rPr lang="en-US" altLang="ko-KR" sz="1600" dirty="0"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1 cycle  </a:t>
            </a:r>
            <a:r>
              <a:rPr lang="en-US" altLang="ko-KR" sz="1600" b="1" dirty="0">
                <a:ea typeface="굴림" panose="020B0600000101010101" pitchFamily="50" charset="-127"/>
              </a:rPr>
              <a:t>vs</a:t>
            </a:r>
            <a:r>
              <a:rPr lang="en-US" altLang="ko-KR" sz="1600" dirty="0">
                <a:ea typeface="굴림" panose="020B0600000101010101" pitchFamily="50" charset="-127"/>
              </a:rPr>
              <a:t>  5 cycles   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우리는 학습의 활용되지 않은 </a:t>
            </a:r>
            <a:r>
              <a:rPr lang="en-US" altLang="ko-KR" sz="1600" dirty="0">
                <a:ea typeface="굴림" panose="020B0600000101010101" pitchFamily="50" charset="-127"/>
              </a:rPr>
              <a:t>19</a:t>
            </a:r>
            <a:r>
              <a:rPr lang="ko-KR" altLang="en-US" sz="1600" dirty="0">
                <a:ea typeface="굴림" panose="020B0600000101010101" pitchFamily="50" charset="-127"/>
              </a:rPr>
              <a:t>가지 표준사이클을 통해 </a:t>
            </a:r>
            <a:r>
              <a:rPr lang="en-US" altLang="ko-KR" sz="1600" dirty="0">
                <a:ea typeface="굴림" panose="020B0600000101010101" pitchFamily="50" charset="-127"/>
              </a:rPr>
              <a:t/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ko-KR" altLang="en-US" sz="1600" dirty="0">
                <a:ea typeface="굴림" panose="020B0600000101010101" pitchFamily="50" charset="-127"/>
              </a:rPr>
              <a:t>두 가지 </a:t>
            </a:r>
            <a:r>
              <a:rPr lang="en-US" altLang="ko-KR" sz="1600" dirty="0"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ea typeface="굴림" panose="020B0600000101010101" pitchFamily="50" charset="-127"/>
              </a:rPr>
              <a:t>의 일반화 성능을 비교함 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역시 </a:t>
            </a:r>
            <a:r>
              <a:rPr lang="en-US" altLang="ko-KR" sz="1600" dirty="0"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ea typeface="굴림" panose="020B0600000101010101" pitchFamily="50" charset="-127"/>
              </a:rPr>
              <a:t>는 학습사이클이 다양하고 다양한 경험을 </a:t>
            </a:r>
            <a:r>
              <a:rPr lang="en-US" altLang="ko-KR" sz="1600" dirty="0">
                <a:ea typeface="굴림" panose="020B0600000101010101" pitchFamily="50" charset="-127"/>
              </a:rPr>
              <a:t/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ko-KR" altLang="en-US" sz="1600" dirty="0">
                <a:ea typeface="굴림" panose="020B0600000101010101" pitchFamily="50" charset="-127"/>
              </a:rPr>
              <a:t>할수록 우수한 일반화 성능을 보임을 확인함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106739" y="4122907"/>
            <a:ext cx="4605981" cy="2032681"/>
            <a:chOff x="6942552" y="3772437"/>
            <a:chExt cx="4952209" cy="2269878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552" y="3773812"/>
              <a:ext cx="1690002" cy="1126669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2695" y="3772437"/>
              <a:ext cx="1692066" cy="1128044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489" y="3775661"/>
              <a:ext cx="1690002" cy="1126669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489" y="4915646"/>
              <a:ext cx="1690002" cy="1126669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552" y="4915646"/>
              <a:ext cx="1690002" cy="1126669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9188155" y="3440044"/>
            <a:ext cx="7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VS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15518" y="3760304"/>
            <a:ext cx="37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Agent trained with 5 cycles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80408" y="3085201"/>
            <a:ext cx="37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Agent trained with 1 cycles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807200" y="3758809"/>
            <a:ext cx="5087561" cy="2447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807199" y="1147223"/>
            <a:ext cx="5087561" cy="2372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426670" y="5341011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일반화에 대한 중요성 및 개념 설명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1200</a:t>
            </a:r>
            <a:r>
              <a:rPr lang="ko-KR" altLang="en-US" b="1" dirty="0">
                <a:solidFill>
                  <a:srgbClr val="00B050"/>
                </a:solidFill>
              </a:rPr>
              <a:t>에 대한 </a:t>
            </a:r>
            <a:r>
              <a:rPr lang="ko-KR" altLang="en-US" b="1" dirty="0" err="1">
                <a:solidFill>
                  <a:srgbClr val="00B050"/>
                </a:solidFill>
              </a:rPr>
              <a:t>재실험</a:t>
            </a:r>
            <a:r>
              <a:rPr lang="ko-KR" altLang="en-US" b="1" dirty="0">
                <a:solidFill>
                  <a:srgbClr val="00B050"/>
                </a:solidFill>
              </a:rPr>
              <a:t> 필요함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accent2"/>
                </a:solidFill>
              </a:rPr>
              <a:t>재실험</a:t>
            </a:r>
            <a:r>
              <a:rPr lang="ko-KR" altLang="en-US" b="1" dirty="0">
                <a:solidFill>
                  <a:schemeClr val="accent2"/>
                </a:solidFill>
              </a:rPr>
              <a:t> 필요  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algn="ctr"/>
            <a:r>
              <a:rPr lang="en-US" altLang="ko-KR" b="1" dirty="0" err="1">
                <a:solidFill>
                  <a:srgbClr val="00B050"/>
                </a:solidFill>
              </a:rPr>
              <a:t>Generalization_final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ko-KR" altLang="en-US" b="1" dirty="0">
                <a:solidFill>
                  <a:srgbClr val="00B050"/>
                </a:solidFill>
              </a:rPr>
              <a:t> 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노트북</a:t>
            </a:r>
            <a:r>
              <a:rPr lang="en-US" altLang="ko-KR" b="1" dirty="0">
                <a:solidFill>
                  <a:srgbClr val="00B050"/>
                </a:solidFill>
              </a:rPr>
              <a:t>2, </a:t>
            </a:r>
            <a:r>
              <a:rPr lang="ko-KR" altLang="en-US" b="1" dirty="0" err="1">
                <a:solidFill>
                  <a:srgbClr val="00B050"/>
                </a:solidFill>
              </a:rPr>
              <a:t>실행예정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6327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모델의 </a:t>
            </a:r>
            <a:r>
              <a:rPr lang="en-US" altLang="ko-KR" sz="1600" dirty="0">
                <a:ea typeface="굴림" panose="020B0600000101010101" pitchFamily="50" charset="-127"/>
              </a:rPr>
              <a:t>Generalized power</a:t>
            </a:r>
            <a:r>
              <a:rPr lang="ko-KR" altLang="en-US" sz="1600" dirty="0">
                <a:ea typeface="굴림" panose="020B0600000101010101" pitchFamily="50" charset="-127"/>
              </a:rPr>
              <a:t>를 극대화하기 위해서 </a:t>
            </a:r>
            <a:r>
              <a:rPr lang="en-US" altLang="ko-KR" sz="1600" dirty="0">
                <a:ea typeface="굴림" panose="020B0600000101010101" pitchFamily="50" charset="-127"/>
              </a:rPr>
              <a:t>driving cycle</a:t>
            </a:r>
            <a:r>
              <a:rPr lang="ko-KR" altLang="en-US" sz="1600" dirty="0">
                <a:ea typeface="굴림" panose="020B0600000101010101" pitchFamily="50" charset="-127"/>
              </a:rPr>
              <a:t>의 통계적 성질을 기반으로 </a:t>
            </a:r>
            <a:r>
              <a:rPr lang="en-US" altLang="ko-KR" sz="1600" dirty="0">
                <a:ea typeface="굴림" panose="020B0600000101010101" pitchFamily="50" charset="-127"/>
              </a:rPr>
              <a:t>MDP driver model</a:t>
            </a:r>
            <a:r>
              <a:rPr lang="ko-KR" altLang="en-US" sz="1600" dirty="0">
                <a:ea typeface="굴림" panose="020B0600000101010101" pitchFamily="50" charset="-127"/>
              </a:rPr>
              <a:t>을 </a:t>
            </a:r>
            <a:r>
              <a:rPr lang="en-US" altLang="ko-KR" sz="1600" dirty="0">
                <a:ea typeface="굴림" panose="020B0600000101010101" pitchFamily="50" charset="-127"/>
              </a:rPr>
              <a:t/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ko-KR" altLang="en-US" sz="1600" dirty="0">
                <a:ea typeface="굴림" panose="020B0600000101010101" pitchFamily="50" charset="-127"/>
              </a:rPr>
              <a:t>개발하여 수많은 가상의 </a:t>
            </a:r>
            <a:r>
              <a:rPr lang="en-US" altLang="ko-KR" sz="1600" dirty="0">
                <a:ea typeface="굴림" panose="020B0600000101010101" pitchFamily="50" charset="-127"/>
              </a:rPr>
              <a:t>driving cycle</a:t>
            </a:r>
            <a:r>
              <a:rPr lang="ko-KR" altLang="en-US" sz="1600" dirty="0">
                <a:ea typeface="굴림" panose="020B0600000101010101" pitchFamily="50" charset="-127"/>
              </a:rPr>
              <a:t>을 </a:t>
            </a:r>
            <a:r>
              <a:rPr lang="ko-KR" altLang="en-US" sz="1600" dirty="0" err="1">
                <a:ea typeface="굴림" panose="020B0600000101010101" pitchFamily="50" charset="-127"/>
              </a:rPr>
              <a:t>만듬</a:t>
            </a:r>
            <a:r>
              <a:rPr lang="ko-KR" altLang="en-US" sz="1600" dirty="0">
                <a:ea typeface="굴림" panose="020B0600000101010101" pitchFamily="50" charset="-127"/>
              </a:rPr>
              <a:t> 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이러한 방식은 일종의 </a:t>
            </a:r>
            <a:r>
              <a:rPr lang="en-US" altLang="ko-KR" sz="1600" dirty="0">
                <a:ea typeface="굴림" panose="020B0600000101010101" pitchFamily="50" charset="-127"/>
              </a:rPr>
              <a:t>data augmentation </a:t>
            </a:r>
            <a:r>
              <a:rPr lang="ko-KR" altLang="en-US" sz="1600" dirty="0">
                <a:ea typeface="굴림" panose="020B0600000101010101" pitchFamily="50" charset="-127"/>
              </a:rPr>
              <a:t>방식으로 간주할 수 있음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Data Augmentation</a:t>
            </a:r>
            <a:r>
              <a:rPr lang="ko-KR" altLang="en-US" sz="1600" dirty="0">
                <a:ea typeface="굴림" panose="020B0600000101010101" pitchFamily="50" charset="-127"/>
              </a:rPr>
              <a:t>은 이미지 인식 모델에 적용되어 모델의 일반화 성능을 크게 </a:t>
            </a:r>
            <a:r>
              <a:rPr lang="ko-KR" altLang="en-US" sz="1600" dirty="0" err="1">
                <a:ea typeface="굴림" panose="020B0600000101010101" pitchFamily="50" charset="-127"/>
              </a:rPr>
              <a:t>증가시킨바</a:t>
            </a:r>
            <a:r>
              <a:rPr lang="ko-KR" altLang="en-US" sz="1600" dirty="0">
                <a:ea typeface="굴림" panose="020B0600000101010101" pitchFamily="50" charset="-127"/>
              </a:rPr>
              <a:t> 있음</a:t>
            </a: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7527" y="3834143"/>
            <a:ext cx="823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이미지 분야의 </a:t>
            </a:r>
            <a:r>
              <a:rPr lang="en-US" altLang="ko-KR" dirty="0">
                <a:solidFill>
                  <a:srgbClr val="FF0000"/>
                </a:solidFill>
              </a:rPr>
              <a:t>Data augmentation </a:t>
            </a:r>
            <a:r>
              <a:rPr lang="ko-KR" altLang="en-US" dirty="0">
                <a:solidFill>
                  <a:srgbClr val="FF0000"/>
                </a:solidFill>
              </a:rPr>
              <a:t>기술 요약 정리 </a:t>
            </a:r>
          </a:p>
        </p:txBody>
      </p:sp>
    </p:spTree>
    <p:extLst>
      <p:ext uri="{BB962C8B-B14F-4D97-AF65-F5344CB8AC3E}">
        <p14:creationId xmlns:p14="http://schemas.microsoft.com/office/powerpoint/2010/main" val="264691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Limitations of Existing Study 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5" y="1556853"/>
            <a:ext cx="1042244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 (DRL)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활용한 빈약한 기존의 연구를 강조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은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머신러닝분야에서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학습의 난이도가 가장 어려운 분야 중 하나이지만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동력분배전략과 관련된 연구에서는 아직 체계적이고 많은 연구가 진행되지 않고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indent="0"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indent="0"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 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일반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경우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, 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활용한 연구논문은 약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9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개만 발표되어 있으며 연료전지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차량의 경우엔 전무함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>
                <a:ea typeface="굴림" panose="020B0600000101010101" pitchFamily="50" charset="-127"/>
              </a:rPr>
              <a:t>  </a:t>
            </a: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가장 큰 장점 중 하나는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확장성임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기존의 연구는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실차적용가능성에만 초점을 두고 있음을 강조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학습 프레임워크는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구조나 동력원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및 내연기관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상관없이 거의 유사하게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적용될 수 있음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따라서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확장성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(Scalability)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강조하여 차량의 종류가 변화하더라도 동일한 학습 프레임워크상에서 동력분배전략을 개발함으로써 시간과 비용을 최소화 할 수 있다는 점을 강조함 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b="1" dirty="0"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9824" y="2355973"/>
            <a:ext cx="83546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en-US" altLang="ko-KR" sz="1400" i="1" dirty="0"/>
              <a:t>Supervised learning wants to work. Even if you screw something up you’ll usually get something non-random back. RL must be forced to work. If you screw something up or don’t tune something well enough you’re exceedingly likely to get a policy that is even worse than random.</a:t>
            </a:r>
            <a:r>
              <a:rPr lang="en-US" altLang="ko-KR" sz="1400" dirty="0"/>
              <a:t>”  </a:t>
            </a:r>
            <a:endParaRPr lang="en-US" altLang="ko-KR" sz="1400" b="1" dirty="0"/>
          </a:p>
          <a:p>
            <a:r>
              <a:rPr lang="en-US" altLang="ko-KR" sz="1400" b="1" dirty="0"/>
              <a:t>	</a:t>
            </a:r>
          </a:p>
          <a:p>
            <a:pPr algn="ctr"/>
            <a:r>
              <a:rPr lang="en-US" altLang="ko-KR" sz="1400" b="1" dirty="0"/>
              <a:t>- Andrej </a:t>
            </a:r>
            <a:r>
              <a:rPr lang="en-US" altLang="ko-KR" sz="1400" b="1" dirty="0" err="1"/>
              <a:t>Karpathy</a:t>
            </a:r>
            <a:r>
              <a:rPr lang="en-US" altLang="ko-KR" sz="1400" b="1" dirty="0"/>
              <a:t> - 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8803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Novelty of the study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본 연구의 독창성을 강조함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하이브리드차량에 적용된 최초의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연구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통해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HEV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동력분배전략의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Scalability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확보함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대한 체계적이고 광범위한 연구를 진행함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3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Configuration of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차량의 구조 소개함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모델의 수식 기반 소개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차량 스펙 소개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42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Introduction of Deep Reinforcement Learning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일반적인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구조를 소개함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Markov decision process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Bellman Equation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심층인공신경망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+ Q-</a:t>
            </a:r>
            <a:r>
              <a:rPr lang="en-US" altLang="ko-KR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learining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62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Environment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역할을 정의함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Environment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FCHEV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모델에 대응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학습이 이루어진 심층인공신경망에 대응됨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State, action, reward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정의에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대한 소개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90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58301</TotalTime>
  <Words>2028</Words>
  <Application>Microsoft Office PowerPoint</Application>
  <PresentationFormat>와이드스크린</PresentationFormat>
  <Paragraphs>638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굴림</vt:lpstr>
      <vt:lpstr>맑은 고딕</vt:lpstr>
      <vt:lpstr>Arial</vt:lpstr>
      <vt:lpstr>Cambria Math</vt:lpstr>
      <vt:lpstr>Wingdings</vt:lpstr>
      <vt:lpstr>Office 테마</vt:lpstr>
      <vt:lpstr>  졸업심사 발표자료 중안   </vt:lpstr>
      <vt:lpstr>Introduction    </vt:lpstr>
      <vt:lpstr>Introduction </vt:lpstr>
      <vt:lpstr>Motivations  </vt:lpstr>
      <vt:lpstr>Motivations  </vt:lpstr>
      <vt:lpstr>Motivations  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APPENDIX. 1  Fuel cell Modeling </vt:lpstr>
      <vt:lpstr>APPENDIX. 1  Fuel cell Modeling </vt:lpstr>
      <vt:lpstr>APPENDIX. 2 Effective Diffusivity</vt:lpstr>
      <vt:lpstr>APPENDIX. 3 Saturation Pressure</vt:lpstr>
      <vt:lpstr>APPENDIX. 4 Economic analysis </vt:lpstr>
      <vt:lpstr>Research</vt:lpstr>
      <vt:lpstr>Research</vt:lpstr>
      <vt:lpstr>Research</vt:lpstr>
      <vt:lpstr>Research</vt:lpstr>
      <vt:lpstr>Research</vt:lpstr>
      <vt:lpstr>Research</vt:lpstr>
      <vt:lpstr>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song</dc:creator>
  <cp:lastModifiedBy>Windows 사용자</cp:lastModifiedBy>
  <cp:revision>642</cp:revision>
  <cp:lastPrinted>2020-08-13T08:10:35Z</cp:lastPrinted>
  <dcterms:created xsi:type="dcterms:W3CDTF">2016-05-25T09:22:52Z</dcterms:created>
  <dcterms:modified xsi:type="dcterms:W3CDTF">2020-08-22T07:54:03Z</dcterms:modified>
</cp:coreProperties>
</file>