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98" r:id="rId12"/>
    <p:sldId id="809" r:id="rId13"/>
    <p:sldId id="810" r:id="rId14"/>
    <p:sldId id="760" r:id="rId15"/>
    <p:sldId id="763" r:id="rId16"/>
    <p:sldId id="764" r:id="rId17"/>
    <p:sldId id="766" r:id="rId18"/>
    <p:sldId id="817" r:id="rId19"/>
    <p:sldId id="818" r:id="rId20"/>
    <p:sldId id="819" r:id="rId21"/>
    <p:sldId id="812" r:id="rId22"/>
    <p:sldId id="813" r:id="rId23"/>
    <p:sldId id="814" r:id="rId24"/>
    <p:sldId id="754" r:id="rId25"/>
    <p:sldId id="776" r:id="rId26"/>
    <p:sldId id="787" r:id="rId27"/>
    <p:sldId id="795" r:id="rId28"/>
    <p:sldId id="796" r:id="rId29"/>
    <p:sldId id="797" r:id="rId30"/>
    <p:sldId id="815" r:id="rId31"/>
    <p:sldId id="793" r:id="rId32"/>
    <p:sldId id="820" r:id="rId33"/>
    <p:sldId id="821" r:id="rId34"/>
    <p:sldId id="822" r:id="rId35"/>
    <p:sldId id="773" r:id="rId36"/>
    <p:sldId id="774" r:id="rId37"/>
    <p:sldId id="756" r:id="rId38"/>
    <p:sldId id="801" r:id="rId39"/>
    <p:sldId id="802" r:id="rId40"/>
    <p:sldId id="803" r:id="rId41"/>
    <p:sldId id="804" r:id="rId42"/>
    <p:sldId id="805" r:id="rId43"/>
    <p:sldId id="806" r:id="rId44"/>
    <p:sldId id="807" r:id="rId45"/>
    <p:sldId id="808" r:id="rId46"/>
    <p:sldId id="786" r:id="rId47"/>
    <p:sldId id="778" r:id="rId48"/>
    <p:sldId id="785" r:id="rId49"/>
    <p:sldId id="775" r:id="rId50"/>
    <p:sldId id="811" r:id="rId51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  <p:cmAuthor id="2" name="Windows 사용자" initials="W사" lastIdx="1" clrIdx="1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293" y="1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2T16:37:01.83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3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52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졸업심사 발표자료 </a:t>
            </a:r>
            <a:r>
              <a:rPr lang="ko-KR" altLang="en-US" sz="2800" dirty="0" err="1"/>
              <a:t>중안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M: 1200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 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 0.01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변경 예정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배터리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모터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55" y="1553774"/>
            <a:ext cx="2106600" cy="12639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17" y="4061013"/>
            <a:ext cx="1535663" cy="102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7" y="4076818"/>
            <a:ext cx="1535662" cy="1023775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 flipH="1">
            <a:off x="1874408" y="3136480"/>
            <a:ext cx="617585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4" idx="1"/>
          </p:cNvCxnSpPr>
          <p:nvPr/>
        </p:nvCxnSpPr>
        <p:spPr>
          <a:xfrm flipH="1" flipV="1">
            <a:off x="3249374" y="3142682"/>
            <a:ext cx="696595" cy="1048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157" y="30820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5157" y="58101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/>
          <p:cNvSpPr/>
          <p:nvPr/>
        </p:nvSpPr>
        <p:spPr>
          <a:xfrm rot="5400000">
            <a:off x="8205931" y="4301101"/>
            <a:ext cx="703384" cy="5506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2"/>
            <a:endCxn id="3" idx="1"/>
          </p:cNvCxnSpPr>
          <p:nvPr/>
        </p:nvCxnSpPr>
        <p:spPr>
          <a:xfrm>
            <a:off x="8557623" y="3342741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9" idx="0"/>
          </p:cNvCxnSpPr>
          <p:nvPr/>
        </p:nvCxnSpPr>
        <p:spPr>
          <a:xfrm>
            <a:off x="8557623" y="4859302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03487" y="4259172"/>
            <a:ext cx="1086338" cy="634548"/>
            <a:chOff x="5866421" y="3188464"/>
            <a:chExt cx="1086338" cy="634548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5866421" y="3188464"/>
              <a:ext cx="1086338" cy="6345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960205" y="3517999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60204" y="3334337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960204" y="3697753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97270" y="4904724"/>
            <a:ext cx="92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Motor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3" idx="2"/>
            <a:endCxn id="11" idx="3"/>
          </p:cNvCxnSpPr>
          <p:nvPr/>
        </p:nvCxnSpPr>
        <p:spPr>
          <a:xfrm flipH="1">
            <a:off x="7789825" y="4576446"/>
            <a:ext cx="49245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62955" y="4327160"/>
            <a:ext cx="831325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DC/AC</a:t>
            </a:r>
            <a:endParaRPr lang="ko-KR" altLang="en-US" sz="1600" b="1" dirty="0"/>
          </a:p>
        </p:txBody>
      </p:sp>
      <p:cxnSp>
        <p:nvCxnSpPr>
          <p:cNvPr id="38" name="직선 연결선 37"/>
          <p:cNvCxnSpPr>
            <a:stCxn id="11" idx="1"/>
          </p:cNvCxnSpPr>
          <p:nvPr/>
        </p:nvCxnSpPr>
        <p:spPr>
          <a:xfrm flipH="1">
            <a:off x="6294280" y="4576446"/>
            <a:ext cx="4092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86125" y="4144284"/>
            <a:ext cx="1203443" cy="770543"/>
            <a:chOff x="3118381" y="3348433"/>
            <a:chExt cx="1203443" cy="770543"/>
          </a:xfrm>
        </p:grpSpPr>
        <p:sp>
          <p:nvSpPr>
            <p:cNvPr id="40" name="직사각형 39"/>
            <p:cNvSpPr/>
            <p:nvPr/>
          </p:nvSpPr>
          <p:spPr>
            <a:xfrm>
              <a:off x="3118381" y="3595883"/>
              <a:ext cx="120344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18381" y="3473714"/>
              <a:ext cx="1201686" cy="8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07967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66831" y="335059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0299" y="334843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1641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-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73531" y="4896878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Battery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4965634" y="4589913"/>
            <a:ext cx="428985" cy="65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945969" y="2891621"/>
            <a:ext cx="877753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DC/DC</a:t>
            </a:r>
            <a:endParaRPr lang="ko-KR" altLang="en-US" sz="1600" b="1" dirty="0"/>
          </a:p>
        </p:txBody>
      </p:sp>
      <p:cxnSp>
        <p:nvCxnSpPr>
          <p:cNvPr id="55" name="직선 연결선 54"/>
          <p:cNvCxnSpPr>
            <a:stCxn id="43" idx="0"/>
            <a:endCxn id="54" idx="2"/>
          </p:cNvCxnSpPr>
          <p:nvPr/>
        </p:nvCxnSpPr>
        <p:spPr>
          <a:xfrm flipH="1" flipV="1">
            <a:off x="4384846" y="3414714"/>
            <a:ext cx="2122" cy="85485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32968" y="4235021"/>
            <a:ext cx="9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Final </a:t>
            </a:r>
            <a:br>
              <a:rPr lang="en-US" altLang="ko-KR" b="1" dirty="0"/>
            </a:br>
            <a:r>
              <a:rPr lang="en-US" altLang="ko-KR" b="1" dirty="0"/>
              <a:t>Drive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484178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3262177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2475193" y="3540926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491993" y="2750385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2617447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0850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0541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894506" y="2748721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2983601" y="273462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080511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3157617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57930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996654" y="2866158"/>
            <a:ext cx="877751" cy="5406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Fuel Tank 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08794" y="3546935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Stack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3850" y="1615507"/>
            <a:ext cx="5636375" cy="231356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9609775" y="3026402"/>
            <a:ext cx="286402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전체적인 스펙 표로 소개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23850" y="3998667"/>
            <a:ext cx="4748681" cy="2072173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</m:d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  <m:t>𝑆𝑂𝐶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blipFill>
                <a:blip r:embed="rId5"/>
                <a:stretch>
                  <a:fillRect l="-503"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acc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blipFill>
                <a:blip r:embed="rId6"/>
                <a:stretch>
                  <a:fillRect l="-2857" t="-18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92778" y="1211378"/>
            <a:ext cx="213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Fuel cell system</a:t>
            </a:r>
          </a:p>
        </p:txBody>
      </p:sp>
    </p:spTree>
    <p:extLst>
      <p:ext uri="{BB962C8B-B14F-4D97-AF65-F5344CB8AC3E}">
        <p14:creationId xmlns:p14="http://schemas.microsoft.com/office/powerpoint/2010/main" val="279100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In our problem situation, continuous action is more suitable 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>
                <a:solidFill>
                  <a:srgbClr val="FF0000"/>
                </a:solidFill>
              </a:rPr>
              <a:t>설명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51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F2A8A3-AEAB-4A4F-8A4E-D75EDDB5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78" y="2040675"/>
            <a:ext cx="6250139" cy="416675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96000" y="115176"/>
            <a:ext cx="5535217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DDPG_batchnormalization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에서 </a:t>
            </a:r>
            <a:r>
              <a:rPr lang="en-US" altLang="ko-KR" b="1" dirty="0">
                <a:solidFill>
                  <a:srgbClr val="00B050"/>
                </a:solidFill>
              </a:rPr>
              <a:t>w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kw </a:t>
            </a:r>
            <a:r>
              <a:rPr lang="ko-KR" altLang="en-US" b="1" dirty="0">
                <a:solidFill>
                  <a:srgbClr val="00B050"/>
                </a:solidFill>
              </a:rPr>
              <a:t>비교 추가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is derived from replay memory    </a:t>
                </a: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(running mean</a:t>
            </a:r>
            <a:r>
              <a:rPr lang="ko-KR" altLang="en-US" b="1" dirty="0">
                <a:solidFill>
                  <a:srgbClr val="FF0000"/>
                </a:solidFill>
              </a:rPr>
              <a:t>과</a:t>
            </a:r>
            <a:r>
              <a:rPr lang="en-US" altLang="ko-KR" b="1" dirty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the batch normalization technique as a way to normalize 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및 </a:t>
            </a:r>
            <a:r>
              <a:rPr lang="en-US" altLang="ko-KR" b="1" dirty="0">
                <a:solidFill>
                  <a:srgbClr val="FF0000"/>
                </a:solidFill>
              </a:rPr>
              <a:t>Batch-Norm</a:t>
            </a:r>
            <a:r>
              <a:rPr lang="ko-KR" altLang="en-US" b="1" dirty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026E2C8-78B0-4B46-B10C-F5A8450A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16" y="1850452"/>
            <a:ext cx="6329468" cy="42196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4: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br>
                  <a:rPr lang="en-US" altLang="ko-KR" b="1" dirty="0">
                    <a:solidFill>
                      <a:schemeClr val="accent2"/>
                    </a:solidFill>
                  </a:rPr>
                </a:br>
                <a:r>
                  <a:rPr lang="en-US" altLang="ko-KR" b="1" dirty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4192" y="1156803"/>
            <a:ext cx="534283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(DDPG_batchnorm_comparison_revised2)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Case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blipFill>
                <a:blip r:embed="rId9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등등</a:t>
            </a:r>
            <a:r>
              <a:rPr lang="en-US" altLang="ko-KR" sz="1600" dirty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Actor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Critic</a:t>
            </a:r>
            <a:r>
              <a:rPr lang="ko-KR" altLang="en-US" b="1" dirty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8C3C0BB-43F4-4E03-B394-FD9FD66E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6" y="2446657"/>
            <a:ext cx="5882691" cy="352961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학습과정에 대한 고찰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ea typeface="굴림" panose="020B0600000101010101" pitchFamily="50" charset="-127"/>
              </a:rPr>
              <a:t>는 두 가지 항으로 나눌 수 있음</a:t>
            </a:r>
            <a:r>
              <a:rPr lang="en-US" altLang="ko-KR" sz="1600" dirty="0">
                <a:ea typeface="굴림" panose="020B0600000101010101" pitchFamily="50" charset="-127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E7BF4-7DF6-4BA4-BC51-1EFEA4D6C4DE}"/>
                  </a:ext>
                </a:extLst>
              </p:cNvPr>
              <p:cNvSpPr txBox="1"/>
              <p:nvPr/>
            </p:nvSpPr>
            <p:spPr>
              <a:xfrm>
                <a:off x="6540623" y="1389819"/>
                <a:ext cx="4813177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𝑆𝑂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E7BF4-7DF6-4BA4-BC51-1EFEA4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23" y="1389819"/>
                <a:ext cx="4813177" cy="496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DBA311F-8C5E-4A59-AD07-BDBEC9A2CB6C}"/>
              </a:ext>
            </a:extLst>
          </p:cNvPr>
          <p:cNvSpPr/>
          <p:nvPr/>
        </p:nvSpPr>
        <p:spPr>
          <a:xfrm>
            <a:off x="7272222" y="1352083"/>
            <a:ext cx="970382" cy="658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711CF6-AF9E-4D42-B630-EB4851B5EE9F}"/>
              </a:ext>
            </a:extLst>
          </p:cNvPr>
          <p:cNvSpPr/>
          <p:nvPr/>
        </p:nvSpPr>
        <p:spPr>
          <a:xfrm>
            <a:off x="8282415" y="1351263"/>
            <a:ext cx="3077144" cy="65823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BD568-C85C-498C-89E5-8F6585A22B5E}"/>
              </a:ext>
            </a:extLst>
          </p:cNvPr>
          <p:cNvSpPr txBox="1"/>
          <p:nvPr/>
        </p:nvSpPr>
        <p:spPr>
          <a:xfrm>
            <a:off x="6686093" y="2004464"/>
            <a:ext cx="22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Fuel consumption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EE329-F7BA-4915-A389-C741F7021CEA}"/>
              </a:ext>
            </a:extLst>
          </p:cNvPr>
          <p:cNvSpPr txBox="1"/>
          <p:nvPr/>
        </p:nvSpPr>
        <p:spPr>
          <a:xfrm>
            <a:off x="9224628" y="2017857"/>
            <a:ext cx="22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SOC Deviation 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42223-6F38-43EB-8210-3B8C3F8675FE}"/>
              </a:ext>
            </a:extLst>
          </p:cNvPr>
          <p:cNvSpPr txBox="1"/>
          <p:nvPr/>
        </p:nvSpPr>
        <p:spPr>
          <a:xfrm>
            <a:off x="6347253" y="2621661"/>
            <a:ext cx="6408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 1 </a:t>
            </a:r>
          </a:p>
          <a:p>
            <a:r>
              <a:rPr lang="ko-KR" altLang="en-US" dirty="0"/>
              <a:t>임의의 액션이 주어지면 </a:t>
            </a:r>
            <a:r>
              <a:rPr lang="en-US" altLang="ko-KR" dirty="0"/>
              <a:t>reward</a:t>
            </a:r>
            <a:r>
              <a:rPr lang="ko-KR" altLang="en-US" dirty="0"/>
              <a:t>에서 차지하는 비중은 </a:t>
            </a:r>
            <a:r>
              <a:rPr lang="en-US" altLang="ko-KR" dirty="0"/>
              <a:t>SOC deviation</a:t>
            </a:r>
            <a:r>
              <a:rPr lang="ko-KR" altLang="en-US" dirty="0"/>
              <a:t>이 압도적임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Step 2 </a:t>
            </a:r>
          </a:p>
          <a:p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SOC</a:t>
            </a:r>
            <a:r>
              <a:rPr lang="ko-KR" altLang="en-US" dirty="0"/>
              <a:t>와 </a:t>
            </a:r>
            <a:r>
              <a:rPr lang="en-US" altLang="ko-KR" dirty="0"/>
              <a:t>FC</a:t>
            </a:r>
            <a:r>
              <a:rPr lang="ko-KR" altLang="en-US" dirty="0"/>
              <a:t>의 </a:t>
            </a:r>
            <a:r>
              <a:rPr lang="en-US" altLang="ko-KR" dirty="0"/>
              <a:t>reward</a:t>
            </a:r>
            <a:r>
              <a:rPr lang="ko-KR" altLang="en-US" dirty="0"/>
              <a:t>의 </a:t>
            </a:r>
            <a:r>
              <a:rPr lang="en-US" altLang="ko-KR" dirty="0"/>
              <a:t>equilibrium</a:t>
            </a:r>
            <a:r>
              <a:rPr lang="ko-KR" altLang="en-US" dirty="0"/>
              <a:t>에 도달하도록 </a:t>
            </a:r>
            <a:br>
              <a:rPr lang="en-US" altLang="ko-KR" dirty="0"/>
            </a:br>
            <a:r>
              <a:rPr lang="en-US" altLang="ko-KR" dirty="0"/>
              <a:t>SOC path</a:t>
            </a:r>
            <a:r>
              <a:rPr lang="ko-KR" altLang="en-US" dirty="0"/>
              <a:t>에 대한 학습이 이루어짐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b="1" dirty="0"/>
              <a:t>Step 3 </a:t>
            </a:r>
          </a:p>
          <a:p>
            <a:r>
              <a:rPr lang="en-US" altLang="ko-KR" dirty="0"/>
              <a:t>Equilibrium region</a:t>
            </a:r>
            <a:r>
              <a:rPr lang="ko-KR" altLang="en-US" dirty="0"/>
              <a:t>에서 </a:t>
            </a: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SOC</a:t>
            </a:r>
            <a:r>
              <a:rPr lang="ko-KR" altLang="en-US" dirty="0"/>
              <a:t>와 </a:t>
            </a:r>
            <a:r>
              <a:rPr lang="en-US" altLang="ko-KR" dirty="0"/>
              <a:t>FC</a:t>
            </a:r>
            <a:r>
              <a:rPr lang="ko-KR" altLang="en-US" dirty="0"/>
              <a:t>를 모두 고려하여 최적의 </a:t>
            </a:r>
            <a:r>
              <a:rPr lang="en-US" altLang="ko-KR" dirty="0"/>
              <a:t>policy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도출함 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F1366F-FC6A-418A-B6EB-9B1FD0F29CB4}"/>
              </a:ext>
            </a:extLst>
          </p:cNvPr>
          <p:cNvCxnSpPr>
            <a:cxnSpLocks/>
          </p:cNvCxnSpPr>
          <p:nvPr/>
        </p:nvCxnSpPr>
        <p:spPr>
          <a:xfrm flipV="1">
            <a:off x="2369328" y="2446657"/>
            <a:ext cx="69072" cy="3463123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31016D-A235-4E32-A1A6-F763C837E67A}"/>
              </a:ext>
            </a:extLst>
          </p:cNvPr>
          <p:cNvCxnSpPr>
            <a:cxnSpLocks/>
          </p:cNvCxnSpPr>
          <p:nvPr/>
        </p:nvCxnSpPr>
        <p:spPr>
          <a:xfrm>
            <a:off x="2522973" y="2558611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6DFBF8-5F54-403E-A42E-B94566E78809}"/>
              </a:ext>
            </a:extLst>
          </p:cNvPr>
          <p:cNvCxnSpPr>
            <a:cxnSpLocks/>
          </p:cNvCxnSpPr>
          <p:nvPr/>
        </p:nvCxnSpPr>
        <p:spPr>
          <a:xfrm flipH="1">
            <a:off x="1744488" y="2558611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8DD1F4-E7B1-4295-B0BC-33E0B10672CB}"/>
              </a:ext>
            </a:extLst>
          </p:cNvPr>
          <p:cNvSpPr txBox="1"/>
          <p:nvPr/>
        </p:nvSpPr>
        <p:spPr>
          <a:xfrm>
            <a:off x="2520967" y="2144586"/>
            <a:ext cx="357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Training Equilibrium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489BF4-AFAE-4D67-91C1-3FC9404BC460}"/>
              </a:ext>
            </a:extLst>
          </p:cNvPr>
          <p:cNvSpPr txBox="1"/>
          <p:nvPr/>
        </p:nvSpPr>
        <p:spPr>
          <a:xfrm>
            <a:off x="195741" y="2146577"/>
            <a:ext cx="27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SOC dominant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7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pic>
        <p:nvPicPr>
          <p:cNvPr id="24" name="그림 2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23F2B3E-53ED-4458-9876-65CA6667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33" y="2288746"/>
            <a:ext cx="9206865" cy="3945799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196131D-01DC-4460-A46B-4CC164B8B47B}"/>
              </a:ext>
            </a:extLst>
          </p:cNvPr>
          <p:cNvCxnSpPr/>
          <p:nvPr/>
        </p:nvCxnSpPr>
        <p:spPr>
          <a:xfrm flipV="1">
            <a:off x="4335780" y="1156803"/>
            <a:ext cx="0" cy="4824897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E4C622-EBE7-4856-807B-7B43310FEA89}"/>
              </a:ext>
            </a:extLst>
          </p:cNvPr>
          <p:cNvCxnSpPr/>
          <p:nvPr/>
        </p:nvCxnSpPr>
        <p:spPr>
          <a:xfrm flipH="1">
            <a:off x="3558540" y="1341438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E85E8E-3565-4681-9425-2A33272AABE4}"/>
              </a:ext>
            </a:extLst>
          </p:cNvPr>
          <p:cNvCxnSpPr>
            <a:cxnSpLocks/>
          </p:cNvCxnSpPr>
          <p:nvPr/>
        </p:nvCxnSpPr>
        <p:spPr>
          <a:xfrm>
            <a:off x="4480560" y="1341438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F5DBA2-AF63-4755-B50F-09A683C5466A}"/>
              </a:ext>
            </a:extLst>
          </p:cNvPr>
          <p:cNvSpPr txBox="1"/>
          <p:nvPr/>
        </p:nvSpPr>
        <p:spPr>
          <a:xfrm>
            <a:off x="1337326" y="1084882"/>
            <a:ext cx="27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SOC dominant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1BFF3A-E072-4C32-A511-7B67FFB288C5}"/>
              </a:ext>
            </a:extLst>
          </p:cNvPr>
          <p:cNvSpPr txBox="1"/>
          <p:nvPr/>
        </p:nvSpPr>
        <p:spPr>
          <a:xfrm>
            <a:off x="5072385" y="1084882"/>
            <a:ext cx="357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Training Equilibrium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630BD0C-0ACA-4025-9B5E-A10B0EAAE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85" y="1427892"/>
            <a:ext cx="1832610" cy="12217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2D2357A-7FF1-493A-AF93-2B0D19C2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97" y="1427894"/>
            <a:ext cx="1832605" cy="122173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ACAFAB3-5A3A-49FB-923A-8450C568D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79" y="1423436"/>
            <a:ext cx="1832606" cy="1221738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D2011C2-F43F-4B03-A877-7E18827408A6}"/>
              </a:ext>
            </a:extLst>
          </p:cNvPr>
          <p:cNvCxnSpPr>
            <a:stCxn id="38" idx="3"/>
          </p:cNvCxnSpPr>
          <p:nvPr/>
        </p:nvCxnSpPr>
        <p:spPr>
          <a:xfrm flipV="1">
            <a:off x="3530595" y="2034305"/>
            <a:ext cx="1315725" cy="445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E733D3-C9D2-4671-A543-1FDE5A165388}"/>
              </a:ext>
            </a:extLst>
          </p:cNvPr>
          <p:cNvCxnSpPr/>
          <p:nvPr/>
        </p:nvCxnSpPr>
        <p:spPr>
          <a:xfrm flipV="1">
            <a:off x="6777361" y="2038762"/>
            <a:ext cx="1315725" cy="445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D35CEF-BF65-43BF-A5F5-DEA8DDF84048}"/>
              </a:ext>
            </a:extLst>
          </p:cNvPr>
          <p:cNvSpPr txBox="1"/>
          <p:nvPr/>
        </p:nvSpPr>
        <p:spPr>
          <a:xfrm>
            <a:off x="3474083" y="2092508"/>
            <a:ext cx="149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Constraint SOC 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trajectory 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67E86-B0C4-4DDC-B0A1-8DB17D4D8EE5}"/>
              </a:ext>
            </a:extLst>
          </p:cNvPr>
          <p:cNvSpPr txBox="1"/>
          <p:nvPr/>
        </p:nvSpPr>
        <p:spPr>
          <a:xfrm>
            <a:off x="6777361" y="2092508"/>
            <a:ext cx="149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Reducing FC at </a:t>
            </a:r>
            <a:br>
              <a:rPr lang="en-US" altLang="ko-KR" sz="1400" b="1" dirty="0">
                <a:solidFill>
                  <a:srgbClr val="002060"/>
                </a:solidFill>
              </a:rPr>
            </a:br>
            <a:r>
              <a:rPr lang="en-US" altLang="ko-KR" sz="1400" b="1" dirty="0">
                <a:solidFill>
                  <a:srgbClr val="002060"/>
                </a:solidFill>
              </a:rPr>
              <a:t>constraint SOC  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br>
              <a:rPr lang="en-US" altLang="ko-KR" dirty="0">
                <a:ea typeface="굴림" panose="020B0600000101010101" pitchFamily="50" charset="-127"/>
              </a:rPr>
            </a:br>
            <a:br>
              <a:rPr lang="en-US" altLang="ko-KR" b="1" dirty="0">
                <a:ea typeface="굴림" panose="020B0600000101010101" pitchFamily="50" charset="-127"/>
              </a:rPr>
            </a:b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7195" y="1798641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E65BD5-08DB-460A-873C-99297165A308}"/>
              </a:ext>
            </a:extLst>
          </p:cNvPr>
          <p:cNvGrpSpPr/>
          <p:nvPr/>
        </p:nvGrpSpPr>
        <p:grpSpPr>
          <a:xfrm>
            <a:off x="63032" y="1926695"/>
            <a:ext cx="11730655" cy="4116802"/>
            <a:chOff x="-46655" y="1321632"/>
            <a:chExt cx="12238655" cy="4477619"/>
          </a:xfrm>
        </p:grpSpPr>
        <p:pic>
          <p:nvPicPr>
            <p:cNvPr id="6" name="그림 5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34AC9FDE-C09E-49D3-9720-30036034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655" y="1710813"/>
              <a:ext cx="6369698" cy="176876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4C6D45-845A-4E6E-A5EA-A20916B20613}"/>
                </a:ext>
              </a:extLst>
            </p:cNvPr>
            <p:cNvSpPr txBox="1"/>
            <p:nvPr/>
          </p:nvSpPr>
          <p:spPr>
            <a:xfrm>
              <a:off x="2253197" y="1321632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Reward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factor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=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1</a:t>
              </a:r>
              <a:r>
                <a:rPr lang="ko-KR" altLang="en-US" sz="1600" b="1" dirty="0"/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8CD0BD-A7EF-41ED-B50A-95F5EC7A8B24}"/>
                </a:ext>
              </a:extLst>
            </p:cNvPr>
            <p:cNvSpPr txBox="1"/>
            <p:nvPr/>
          </p:nvSpPr>
          <p:spPr>
            <a:xfrm>
              <a:off x="7616889" y="1323011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Reward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factor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=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2</a:t>
              </a:r>
              <a:r>
                <a:rPr lang="ko-KR" altLang="en-US" sz="1600" b="1" dirty="0"/>
                <a:t> </a:t>
              </a:r>
            </a:p>
          </p:txBody>
        </p:sp>
        <p:pic>
          <p:nvPicPr>
            <p:cNvPr id="26" name="그림 25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4968D42A-DF7E-4A5C-8374-00ECCA407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655" y="4030484"/>
              <a:ext cx="6375043" cy="176876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9D0355-6A9A-4238-A1DE-55C829DAE3C1}"/>
                </a:ext>
              </a:extLst>
            </p:cNvPr>
            <p:cNvSpPr txBox="1"/>
            <p:nvPr/>
          </p:nvSpPr>
          <p:spPr>
            <a:xfrm>
              <a:off x="2253196" y="3653516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Reward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factor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=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3</a:t>
              </a:r>
              <a:r>
                <a:rPr lang="ko-KR" altLang="en-US" sz="1600" b="1" dirty="0"/>
                <a:t> </a:t>
              </a:r>
            </a:p>
          </p:txBody>
        </p:sp>
        <p:pic>
          <p:nvPicPr>
            <p:cNvPr id="8" name="그림 7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340E95B1-86C6-4B20-B529-FB4988BE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302" y="1710813"/>
              <a:ext cx="6369698" cy="176905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6D0F9C2-4478-47AF-8737-520D1610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302" y="4025917"/>
              <a:ext cx="6369698" cy="177026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4F7CBA-F61F-4F72-8609-A10B00383089}"/>
                </a:ext>
              </a:extLst>
            </p:cNvPr>
            <p:cNvSpPr txBox="1"/>
            <p:nvPr/>
          </p:nvSpPr>
          <p:spPr>
            <a:xfrm>
              <a:off x="7616889" y="3653516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</a:rPr>
                <a:t>Reward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factor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=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6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DF990C6-7D53-40EC-9B14-F3ED148AF0F9}"/>
                </a:ext>
              </a:extLst>
            </p:cNvPr>
            <p:cNvSpPr/>
            <p:nvPr/>
          </p:nvSpPr>
          <p:spPr>
            <a:xfrm>
              <a:off x="6762282" y="4434049"/>
              <a:ext cx="1106061" cy="89153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 Box 340">
            <a:extLst>
              <a:ext uri="{FF2B5EF4-FFF2-40B4-BE49-F238E27FC236}">
                <a16:creationId xmlns:a16="http://schemas.microsoft.com/office/drawing/2014/main" id="{019B046C-CC9A-4431-82F3-4AD55FB3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28" y="1150872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너무 작은 </a:t>
            </a:r>
            <a:r>
              <a:rPr lang="en-US" altLang="ko-KR" sz="1600" dirty="0"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ea typeface="굴림" panose="020B0600000101010101" pitchFamily="50" charset="-127"/>
              </a:rPr>
              <a:t>는 학습의 불안정성을 초래함 </a:t>
            </a:r>
            <a:r>
              <a:rPr lang="en-US" altLang="ko-KR" sz="1600" dirty="0">
                <a:ea typeface="굴림" panose="020B0600000101010101" pitchFamily="50" charset="-127"/>
              </a:rPr>
              <a:t>(SOC</a:t>
            </a:r>
            <a:r>
              <a:rPr lang="ko-KR" altLang="en-US" sz="1600" dirty="0">
                <a:ea typeface="굴림" panose="020B0600000101010101" pitchFamily="50" charset="-127"/>
              </a:rPr>
              <a:t>에 대한 규제가 안되고 결과적으로 </a:t>
            </a:r>
            <a:r>
              <a:rPr lang="en-US" altLang="ko-KR" sz="1600" dirty="0">
                <a:ea typeface="굴림" panose="020B0600000101010101" pitchFamily="50" charset="-127"/>
              </a:rPr>
              <a:t>equilibrium region</a:t>
            </a:r>
            <a:r>
              <a:rPr lang="ko-KR" altLang="en-US" sz="1600" dirty="0">
                <a:ea typeface="굴림" panose="020B0600000101010101" pitchFamily="50" charset="-127"/>
              </a:rPr>
              <a:t>에 도달하지 못함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16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power management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개발을 위해선 학습의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equilibrium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도달할 수 있는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자동적으로 찾는 방법론의 개발이 필요함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82C5C5-BD31-492F-B75F-111175C40D69}"/>
              </a:ext>
            </a:extLst>
          </p:cNvPr>
          <p:cNvGrpSpPr/>
          <p:nvPr/>
        </p:nvGrpSpPr>
        <p:grpSpPr>
          <a:xfrm>
            <a:off x="2512521" y="2256384"/>
            <a:ext cx="8181053" cy="4159279"/>
            <a:chOff x="323850" y="2715945"/>
            <a:chExt cx="7452114" cy="3793244"/>
          </a:xfrm>
        </p:grpSpPr>
        <p:sp>
          <p:nvSpPr>
            <p:cNvPr id="2" name="아래로 구부러진 화살표 1"/>
            <p:cNvSpPr/>
            <p:nvPr/>
          </p:nvSpPr>
          <p:spPr>
            <a:xfrm>
              <a:off x="2836256" y="2715945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아래로 구부러진 화살표 11"/>
            <p:cNvSpPr/>
            <p:nvPr/>
          </p:nvSpPr>
          <p:spPr>
            <a:xfrm rot="7525627">
              <a:off x="4609281" y="5259240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 rot="13548299">
              <a:off x="1072249" y="5221941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15925" y="3319158"/>
              <a:ext cx="3190699" cy="1509612"/>
              <a:chOff x="551644" y="3306593"/>
              <a:chExt cx="3190699" cy="1509612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1246909" y="4497188"/>
                <a:ext cx="15627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V="1">
                <a:off x="1246909" y="3565261"/>
                <a:ext cx="0" cy="9319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 21"/>
              <p:cNvSpPr/>
              <p:nvPr/>
            </p:nvSpPr>
            <p:spPr>
              <a:xfrm>
                <a:off x="1255222" y="3829618"/>
                <a:ext cx="1429789" cy="650945"/>
              </a:xfrm>
              <a:custGeom>
                <a:avLst/>
                <a:gdLst>
                  <a:gd name="connsiteX0" fmla="*/ 0 w 1454727"/>
                  <a:gd name="connsiteY0" fmla="*/ 725221 h 725221"/>
                  <a:gd name="connsiteX1" fmla="*/ 141316 w 1454727"/>
                  <a:gd name="connsiteY1" fmla="*/ 218144 h 725221"/>
                  <a:gd name="connsiteX2" fmla="*/ 482138 w 1454727"/>
                  <a:gd name="connsiteY2" fmla="*/ 43577 h 725221"/>
                  <a:gd name="connsiteX3" fmla="*/ 1180407 w 1454727"/>
                  <a:gd name="connsiteY3" fmla="*/ 2013 h 725221"/>
                  <a:gd name="connsiteX4" fmla="*/ 1454727 w 1454727"/>
                  <a:gd name="connsiteY4" fmla="*/ 10326 h 7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727" h="725221">
                    <a:moveTo>
                      <a:pt x="0" y="725221"/>
                    </a:moveTo>
                    <a:cubicBezTo>
                      <a:pt x="30480" y="528486"/>
                      <a:pt x="60960" y="331751"/>
                      <a:pt x="141316" y="218144"/>
                    </a:cubicBezTo>
                    <a:cubicBezTo>
                      <a:pt x="221672" y="104537"/>
                      <a:pt x="308956" y="79599"/>
                      <a:pt x="482138" y="43577"/>
                    </a:cubicBezTo>
                    <a:cubicBezTo>
                      <a:pt x="655320" y="7555"/>
                      <a:pt x="1018309" y="7555"/>
                      <a:pt x="1180407" y="2013"/>
                    </a:cubicBezTo>
                    <a:cubicBezTo>
                      <a:pt x="1342505" y="-3529"/>
                      <a:pt x="1398616" y="3398"/>
                      <a:pt x="1454727" y="1032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21162" y="3646287"/>
                <a:ext cx="755536" cy="3666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40280" y="4539206"/>
                <a:ext cx="1138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episode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1644" y="3306593"/>
                <a:ext cx="1138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Episodic</a:t>
                </a:r>
              </a:p>
              <a:p>
                <a:r>
                  <a:rPr lang="en-US" altLang="ko-KR" sz="1200" dirty="0"/>
                  <a:t>reward</a:t>
                </a:r>
                <a:endParaRPr lang="ko-KR" altLang="en-US" sz="1200" dirty="0"/>
              </a:p>
            </p:txBody>
          </p:sp>
          <p:cxnSp>
            <p:nvCxnSpPr>
              <p:cNvPr id="28" name="직선 연결선 27"/>
              <p:cNvCxnSpPr>
                <a:stCxn id="24" idx="0"/>
                <a:endCxn id="24" idx="3"/>
              </p:cNvCxnSpPr>
              <p:nvPr/>
            </p:nvCxnSpPr>
            <p:spPr>
              <a:xfrm flipH="1">
                <a:off x="2031808" y="3646287"/>
                <a:ext cx="267122" cy="3129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4" idx="4"/>
              </p:cNvCxnSpPr>
              <p:nvPr/>
            </p:nvCxnSpPr>
            <p:spPr>
              <a:xfrm flipH="1">
                <a:off x="2298930" y="3707133"/>
                <a:ext cx="290813" cy="3058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611052" y="3980836"/>
                <a:ext cx="21312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Training </a:t>
                </a:r>
              </a:p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Convergence region 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4648429" y="4382723"/>
              <a:ext cx="2533767" cy="14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3850" y="2734383"/>
              <a:ext cx="2791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Finding </a:t>
              </a:r>
            </a:p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Convergence region 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70C0"/>
                      </a:solidFill>
                    </a:rPr>
                    <a:t>Checking distribution of </a:t>
                  </a:r>
                  <a:br>
                    <a:rPr lang="en-US" altLang="ko-KR" sz="1600" b="1" dirty="0">
                      <a:solidFill>
                        <a:srgbClr val="0070C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𝒄𝒐𝒏𝒗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𝒓𝒆𝒈𝒊𝒐𝒏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blipFill>
                  <a:blip r:embed="rId2"/>
                  <a:stretch>
                    <a:fillRect t="-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자유형 51"/>
            <p:cNvSpPr/>
            <p:nvPr/>
          </p:nvSpPr>
          <p:spPr>
            <a:xfrm>
              <a:off x="4648429" y="3603265"/>
              <a:ext cx="1281487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 52"/>
            <p:cNvSpPr/>
            <p:nvPr/>
          </p:nvSpPr>
          <p:spPr>
            <a:xfrm flipH="1">
              <a:off x="5929915" y="3603265"/>
              <a:ext cx="1194092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29915" y="3362104"/>
              <a:ext cx="0" cy="1020618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383976" y="3362104"/>
              <a:ext cx="0" cy="102061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𝑺𝑶</m:t>
                            </m:r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sz="1400" b="1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lang="en-US" altLang="ko-KR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/>
            <p:cNvCxnSpPr/>
            <p:nvPr/>
          </p:nvCxnSpPr>
          <p:spPr>
            <a:xfrm>
              <a:off x="5915312" y="3993401"/>
              <a:ext cx="454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>
              <a:off x="2029650" y="5191524"/>
              <a:ext cx="369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Update reward factor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63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256841" y="1530712"/>
            <a:ext cx="8887431" cy="4703833"/>
            <a:chOff x="1578293" y="1155463"/>
            <a:chExt cx="9671899" cy="50280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1842510"/>
              <a:ext cx="2745775" cy="183051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722" y="1842510"/>
              <a:ext cx="2700800" cy="1800533"/>
            </a:xfrm>
            <a:prstGeom prst="rect">
              <a:avLst/>
            </a:prstGeom>
          </p:spPr>
        </p:pic>
        <p:sp>
          <p:nvSpPr>
            <p:cNvPr id="5" name="아래로 구부러진 화살표 4"/>
            <p:cNvSpPr/>
            <p:nvPr/>
          </p:nvSpPr>
          <p:spPr>
            <a:xfrm>
              <a:off x="3541222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>
              <a:off x="6686204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1820680"/>
              <a:ext cx="2700800" cy="1800533"/>
            </a:xfrm>
            <a:prstGeom prst="rect">
              <a:avLst/>
            </a:prstGeom>
          </p:spPr>
        </p:pic>
        <p:sp>
          <p:nvSpPr>
            <p:cNvPr id="18" name="아래로 구부러진 화살표 17"/>
            <p:cNvSpPr/>
            <p:nvPr/>
          </p:nvSpPr>
          <p:spPr>
            <a:xfrm rot="5400000">
              <a:off x="9911744" y="3340418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3680396"/>
              <a:ext cx="2700799" cy="180053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98" y="3680396"/>
              <a:ext cx="2700799" cy="18005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3673026"/>
              <a:ext cx="2745776" cy="1830517"/>
            </a:xfrm>
            <a:prstGeom prst="rect">
              <a:avLst/>
            </a:prstGeom>
          </p:spPr>
        </p:pic>
        <p:sp>
          <p:nvSpPr>
            <p:cNvPr id="20" name="아래로 구부러진 화살표 19"/>
            <p:cNvSpPr/>
            <p:nvPr/>
          </p:nvSpPr>
          <p:spPr>
            <a:xfrm rot="10800000">
              <a:off x="6686204" y="5504226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아래로 구부러진 화살표 20"/>
            <p:cNvSpPr/>
            <p:nvPr/>
          </p:nvSpPr>
          <p:spPr>
            <a:xfrm rot="10800000">
              <a:off x="3541222" y="5518281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840480" y="3965170"/>
              <a:ext cx="149629" cy="31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Text Box 340"/>
          <p:cNvSpPr txBox="1">
            <a:spLocks noChangeArrowheads="1"/>
          </p:cNvSpPr>
          <p:nvPr/>
        </p:nvSpPr>
        <p:spPr bwMode="auto">
          <a:xfrm>
            <a:off x="838200" y="1121230"/>
            <a:ext cx="103060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학습의 마지막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번의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가시화함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813878" y="4387748"/>
            <a:ext cx="493364" cy="231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4145" y="4589575"/>
            <a:ext cx="2892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Satisfy the SOC constraint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2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우리는 한가지 표준 사이클에 대해서 학습과 최적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도출하고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차적으로 학습된 모델에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다수의 학습 사이클을 통해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재학습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시키는 방법을 통해 모델의 일반화 성능을 높이고자 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15616" y="2668825"/>
            <a:ext cx="9958649" cy="2623749"/>
            <a:chOff x="1115616" y="2668825"/>
            <a:chExt cx="9958649" cy="26237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15616" y="2751513"/>
              <a:ext cx="4525777" cy="242972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21773" y="2668825"/>
              <a:ext cx="275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Pre-training on one cycle 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883760" y="2760480"/>
              <a:ext cx="4190505" cy="24207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850963" y="3283582"/>
              <a:ext cx="1683482" cy="71489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Environment</a:t>
              </a:r>
              <a:endParaRPr lang="ko-KR" altLang="en-US" b="1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422862" y="4198619"/>
              <a:ext cx="1127069" cy="6650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Agent</a:t>
              </a:r>
              <a:endParaRPr lang="ko-KR" altLang="en-US" sz="1600" b="1" dirty="0"/>
            </a:p>
          </p:txBody>
        </p:sp>
        <p:cxnSp>
          <p:nvCxnSpPr>
            <p:cNvPr id="45" name="구부러진 연결선 44"/>
            <p:cNvCxnSpPr>
              <a:stCxn id="44" idx="0"/>
              <a:endCxn id="43" idx="1"/>
            </p:cNvCxnSpPr>
            <p:nvPr/>
          </p:nvCxnSpPr>
          <p:spPr>
            <a:xfrm rot="5400000" flipH="1" flipV="1">
              <a:off x="8139886" y="3487542"/>
              <a:ext cx="557589" cy="864566"/>
            </a:xfrm>
            <a:prstGeom prst="curved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 45"/>
            <p:cNvCxnSpPr>
              <a:stCxn id="43" idx="2"/>
            </p:cNvCxnSpPr>
            <p:nvPr/>
          </p:nvCxnSpPr>
          <p:spPr>
            <a:xfrm rot="5400000">
              <a:off x="8823410" y="3661655"/>
              <a:ext cx="532472" cy="1206116"/>
            </a:xfrm>
            <a:prstGeom prst="curved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03022" y="4321948"/>
              <a:ext cx="1055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</a:rPr>
                <a:t>State,</a:t>
              </a:r>
            </a:p>
            <a:p>
              <a:r>
                <a:rPr lang="en-US" altLang="ko-KR" sz="1400" b="1" dirty="0">
                  <a:solidFill>
                    <a:schemeClr val="accent5"/>
                  </a:solidFill>
                </a:rPr>
                <a:t>Reward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46336" y="3516921"/>
              <a:ext cx="1055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Action</a:t>
              </a:r>
              <a:r>
                <a:rPr lang="en-US" altLang="ko-KR" sz="1400" b="1" dirty="0">
                  <a:solidFill>
                    <a:schemeClr val="accent5"/>
                  </a:solidFill>
                </a:rPr>
                <a:t>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4059" y="2724995"/>
              <a:ext cx="3531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Training on the multiple cycles 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78" name="직선 화살표 연결선 77"/>
            <p:cNvCxnSpPr>
              <a:endCxn id="44" idx="2"/>
            </p:cNvCxnSpPr>
            <p:nvPr/>
          </p:nvCxnSpPr>
          <p:spPr>
            <a:xfrm>
              <a:off x="5646352" y="4528416"/>
              <a:ext cx="1776510" cy="2712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783575" y="4553721"/>
              <a:ext cx="146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Transfer model 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5635814" y="3461241"/>
              <a:ext cx="3239316" cy="30158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accent5"/>
                      </a:solidFill>
                    </a:rPr>
                    <a:t>Derived reward factor,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1400" b="1" dirty="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671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그룹 108"/>
            <p:cNvGrpSpPr/>
            <p:nvPr/>
          </p:nvGrpSpPr>
          <p:grpSpPr>
            <a:xfrm>
              <a:off x="1373346" y="2685048"/>
              <a:ext cx="4165105" cy="2607526"/>
              <a:chOff x="2866304" y="3139323"/>
              <a:chExt cx="3154892" cy="2410448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3908" y="3526563"/>
                <a:ext cx="1627288" cy="789713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264" y="4397879"/>
                <a:ext cx="1627288" cy="789713"/>
              </a:xfrm>
              <a:prstGeom prst="rect">
                <a:avLst/>
              </a:prstGeom>
            </p:spPr>
          </p:pic>
          <p:sp>
            <p:nvSpPr>
              <p:cNvPr id="112" name="위로 구부러진 화살표 111"/>
              <p:cNvSpPr/>
              <p:nvPr/>
            </p:nvSpPr>
            <p:spPr>
              <a:xfrm rot="7538776">
                <a:off x="3474977" y="3730931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>
                        <a:solidFill>
                          <a:schemeClr val="accent5"/>
                        </a:solidFill>
                      </a:rPr>
                      <a:t>Update 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위로 구부러진 화살표 113"/>
              <p:cNvSpPr/>
              <p:nvPr/>
            </p:nvSpPr>
            <p:spPr>
              <a:xfrm rot="7538776">
                <a:off x="2708941" y="4630428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>
                        <a:solidFill>
                          <a:schemeClr val="accent5"/>
                        </a:solidFill>
                      </a:rPr>
                      <a:t>Update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TextBox 115"/>
              <p:cNvSpPr txBox="1"/>
              <p:nvPr/>
            </p:nvSpPr>
            <p:spPr>
              <a:xfrm rot="18304781">
                <a:off x="2684457" y="4723601"/>
                <a:ext cx="1344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accent5"/>
                    </a:solidFill>
                  </a:rPr>
                  <a:t>….</a:t>
                </a:r>
                <a:r>
                  <a:rPr lang="en-US" altLang="ko-KR" sz="1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94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trained 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trained agent must perform effective energy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management not only on the cycles used training process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but also on the </a:t>
            </a:r>
            <a:r>
              <a:rPr lang="en-US" altLang="ko-KR" sz="1600" b="1" dirty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using unused cycles of 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generalization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power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확인하기 위해서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기반의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driver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구성함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6537" y="4082047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Driver model</a:t>
            </a:r>
            <a:r>
              <a:rPr lang="ko-KR" altLang="en-US" dirty="0">
                <a:solidFill>
                  <a:srgbClr val="FF0000"/>
                </a:solidFill>
              </a:rPr>
              <a:t>을 통해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만들어진 </a:t>
            </a:r>
            <a:r>
              <a:rPr lang="en-US" altLang="ko-KR" dirty="0">
                <a:solidFill>
                  <a:srgbClr val="FF0000"/>
                </a:solidFill>
              </a:rPr>
              <a:t>cycle </a:t>
            </a:r>
            <a:r>
              <a:rPr lang="ko-KR" altLang="en-US" dirty="0">
                <a:solidFill>
                  <a:srgbClr val="FF0000"/>
                </a:solidFill>
              </a:rPr>
              <a:t>그림 소개 </a:t>
            </a: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0" y="1732158"/>
            <a:ext cx="4432337" cy="4432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15" y="171552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8584" y="246691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MDP </a:t>
            </a:r>
            <a:r>
              <a:rPr lang="ko-KR" altLang="en-US" b="1" dirty="0">
                <a:solidFill>
                  <a:srgbClr val="00B050"/>
                </a:solidFill>
              </a:rPr>
              <a:t>모델에 대한 </a:t>
            </a:r>
            <a:r>
              <a:rPr lang="en-US" altLang="ko-KR" b="1" dirty="0">
                <a:solidFill>
                  <a:srgbClr val="00B050"/>
                </a:solidFill>
              </a:rPr>
              <a:t>100</a:t>
            </a:r>
            <a:r>
              <a:rPr lang="ko-KR" altLang="en-US" b="1" dirty="0">
                <a:solidFill>
                  <a:srgbClr val="00B050"/>
                </a:solidFill>
              </a:rPr>
              <a:t>번의 실험결과 첨부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우선 </a:t>
            </a:r>
            <a:r>
              <a:rPr lang="en-US" altLang="ko-KR" b="1" dirty="0" err="1">
                <a:solidFill>
                  <a:srgbClr val="00B050"/>
                </a:solidFill>
              </a:rPr>
              <a:t>refenece</a:t>
            </a:r>
            <a:r>
              <a:rPr lang="en-US" altLang="ko-KR" b="1" dirty="0">
                <a:solidFill>
                  <a:srgbClr val="00B050"/>
                </a:solidFill>
              </a:rPr>
              <a:t> five</a:t>
            </a:r>
            <a:r>
              <a:rPr lang="ko-KR" altLang="en-US" b="1" dirty="0">
                <a:solidFill>
                  <a:srgbClr val="00B050"/>
                </a:solidFill>
              </a:rPr>
              <a:t>로 대체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(Shooting method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action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ECMS / PMP </a:t>
            </a:r>
            <a:r>
              <a:rPr lang="ko-KR" altLang="en-US" b="1" dirty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F3113DA-F36B-47DF-A940-5D586CFAA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20" y="3671711"/>
            <a:ext cx="4271391" cy="2562834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7EAE0B3-AA27-4799-B719-D6549CFF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53" y="1708150"/>
            <a:ext cx="6724447" cy="201991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0083" y="3050780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PMP</a:t>
            </a:r>
            <a:r>
              <a:rPr lang="ko-KR" altLang="en-US" b="1" dirty="0">
                <a:solidFill>
                  <a:srgbClr val="00B050"/>
                </a:solidFill>
              </a:rPr>
              <a:t>의 비교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새로운 </a:t>
            </a:r>
            <a:r>
              <a:rPr lang="en-US" altLang="ko-KR" b="1" dirty="0">
                <a:solidFill>
                  <a:srgbClr val="FF0000"/>
                </a:solidFill>
              </a:rPr>
              <a:t>MDP </a:t>
            </a:r>
            <a:r>
              <a:rPr lang="ko-KR" altLang="en-US" b="1" dirty="0">
                <a:solidFill>
                  <a:srgbClr val="FF0000"/>
                </a:solidFill>
              </a:rPr>
              <a:t>결과 도출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48765" y="6364244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71.8g / SOC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536993"/>
                  </p:ext>
                </p:extLst>
              </p:nvPr>
            </p:nvGraphicFramePr>
            <p:xfrm>
              <a:off x="7740246" y="3933139"/>
              <a:ext cx="3487122" cy="2135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8940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949091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94909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0.579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92.6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93.4 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46379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94.1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93.8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+0.32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536993"/>
                  </p:ext>
                </p:extLst>
              </p:nvPr>
            </p:nvGraphicFramePr>
            <p:xfrm>
              <a:off x="7740246" y="3933139"/>
              <a:ext cx="3487122" cy="2135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8940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949091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94909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0.579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92.6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93.4 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4637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3" t="-272368" r="-121073" b="-9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94.1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93.8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41788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3" t="-410145" r="-121073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+0.32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, 남자, 테이블, 사람들이(가) 표시된 사진&#10;&#10;자동 생성된 설명">
            <a:extLst>
              <a:ext uri="{FF2B5EF4-FFF2-40B4-BE49-F238E27FC236}">
                <a16:creationId xmlns:a16="http://schemas.microsoft.com/office/drawing/2014/main" id="{CC188F2B-8AE9-4C0B-B1F7-C1B2C8690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059316"/>
            <a:ext cx="7696061" cy="385237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우리는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72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가지의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기반의 테스트 사이클에서 모든 정보가 주어진 경우의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효율성을 비교함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25626"/>
              </p:ext>
            </p:extLst>
          </p:nvPr>
        </p:nvGraphicFramePr>
        <p:xfrm>
          <a:off x="7880530" y="2570437"/>
          <a:ext cx="3864689" cy="26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983">
                  <a:extLst>
                    <a:ext uri="{9D8B030D-6E8A-4147-A177-3AD203B41FA5}">
                      <a16:colId xmlns:a16="http://schemas.microsoft.com/office/drawing/2014/main" val="3726243108"/>
                    </a:ext>
                  </a:extLst>
                </a:gridCol>
                <a:gridCol w="1051853">
                  <a:extLst>
                    <a:ext uri="{9D8B030D-6E8A-4147-A177-3AD203B41FA5}">
                      <a16:colId xmlns:a16="http://schemas.microsoft.com/office/drawing/2014/main" val="472462486"/>
                    </a:ext>
                  </a:extLst>
                </a:gridCol>
                <a:gridCol w="1051853">
                  <a:extLst>
                    <a:ext uri="{9D8B030D-6E8A-4147-A177-3AD203B41FA5}">
                      <a16:colId xmlns:a16="http://schemas.microsoft.com/office/drawing/2014/main" val="4076666659"/>
                    </a:ext>
                  </a:extLst>
                </a:gridCol>
              </a:tblGrid>
              <a:tr h="38269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DDPG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ECMS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54158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Number of wins 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 / 72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(4.2%)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69 / 72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(95.8%)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661599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Biggest difference with ECMS (%)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+0.902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154260"/>
                  </a:ext>
                </a:extLst>
              </a:tr>
              <a:tr h="424733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/>
                        <a:t>Lowest difference with ECMS (%)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-0.303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42488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Average difference with ECMS (%)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+0.527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1503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82213" y="1205687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100</a:t>
            </a:r>
            <a:r>
              <a:rPr lang="ko-KR" altLang="en-US" b="1" dirty="0">
                <a:solidFill>
                  <a:srgbClr val="00B050"/>
                </a:solidFill>
              </a:rPr>
              <a:t>번에 테스트에 대한 산포도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213" y="678343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71.8g / SOC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529A3C-9478-41F3-854C-1094B6F7808D}"/>
              </a:ext>
            </a:extLst>
          </p:cNvPr>
          <p:cNvGrpSpPr/>
          <p:nvPr/>
        </p:nvGrpSpPr>
        <p:grpSpPr>
          <a:xfrm>
            <a:off x="3138845" y="2487676"/>
            <a:ext cx="3903280" cy="2623144"/>
            <a:chOff x="3646010" y="1527106"/>
            <a:chExt cx="3903280" cy="2623144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D02FCAB-64AD-49DE-A492-12B66A39F5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3195" y="1856577"/>
              <a:ext cx="461231" cy="68598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809437-FA10-40CD-9F1C-1CF25905207A}"/>
                </a:ext>
              </a:extLst>
            </p:cNvPr>
            <p:cNvSpPr txBox="1"/>
            <p:nvPr/>
          </p:nvSpPr>
          <p:spPr>
            <a:xfrm>
              <a:off x="3646010" y="1527106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2060"/>
                  </a:solidFill>
                </a:rPr>
                <a:t>ECMS is superior 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69ADDE-FA1A-4D2A-AE30-F5E5F6B74698}"/>
                </a:ext>
              </a:extLst>
            </p:cNvPr>
            <p:cNvSpPr txBox="1"/>
            <p:nvPr/>
          </p:nvSpPr>
          <p:spPr>
            <a:xfrm>
              <a:off x="4653690" y="3780918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2060"/>
                  </a:solidFill>
                </a:rPr>
                <a:t>DDPG is superior 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22CCBA-0906-47B1-9C9B-AC84093DC36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817261" y="3985505"/>
            <a:ext cx="461231" cy="68598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</a:t>
                      </a:r>
                      <a:r>
                        <a:rPr lang="en-US" altLang="ko-KR" baseline="0" dirty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Q-learning</a:t>
                      </a:r>
                      <a:r>
                        <a:rPr lang="en-US" altLang="ko-KR" sz="1400" baseline="0" dirty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Assumption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Limit</a:t>
                      </a:r>
                      <a:r>
                        <a:rPr lang="en-US" altLang="ko-KR" sz="1400" baseline="0" dirty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High</a:t>
                      </a:r>
                      <a:r>
                        <a:rPr lang="en-US" altLang="ko-KR" sz="1400" baseline="0" dirty="0"/>
                        <a:t> potential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Unstable</a:t>
                      </a:r>
                      <a:r>
                        <a:rPr lang="en-US" altLang="ko-KR" sz="1400" baseline="0" dirty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Low potential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of</a:t>
                      </a:r>
                      <a:r>
                        <a:rPr lang="en-US" altLang="ko-KR" sz="1400" baseline="0" dirty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2758" y="3437101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결과 분석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>
                <a:solidFill>
                  <a:srgbClr val="00B050"/>
                </a:solidFill>
              </a:rPr>
              <a:t>scalability</a:t>
            </a:r>
            <a:r>
              <a:rPr lang="ko-KR" altLang="en-US" b="1" dirty="0">
                <a:solidFill>
                  <a:srgbClr val="00B050"/>
                </a:solidFill>
              </a:rPr>
              <a:t>를 보여줄 수 있음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>
                <a:solidFill>
                  <a:srgbClr val="00B050"/>
                </a:solidFill>
              </a:rPr>
              <a:t>문제로 문제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리워드 구성 및 경제성 평가 과정 소개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7198" y="2757973"/>
            <a:ext cx="4406028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타당한 경제성 평가가 필요함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88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is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selected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as 29.38 for degradation case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1CC84-F383-45F1-AE62-99D1BA34074A}"/>
              </a:ext>
            </a:extLst>
          </p:cNvPr>
          <p:cNvSpPr txBox="1"/>
          <p:nvPr/>
        </p:nvSpPr>
        <p:spPr>
          <a:xfrm>
            <a:off x="4197198" y="2757973"/>
            <a:ext cx="4406028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Reward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Factor</a:t>
            </a:r>
            <a:r>
              <a:rPr lang="ko-KR" altLang="en-US" b="1" dirty="0">
                <a:solidFill>
                  <a:srgbClr val="00B050"/>
                </a:solidFill>
              </a:rPr>
              <a:t>를 도출하는 과정 소개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21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2B4480A-B47F-4CAD-8133-92022BC1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61" y="2028884"/>
            <a:ext cx="2182876" cy="2182876"/>
          </a:xfrm>
          <a:prstGeom prst="rect">
            <a:avLst/>
          </a:prstGeom>
        </p:spPr>
      </p:pic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E62F245-0247-4FDA-9ED0-9D57A3995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0290"/>
            <a:ext cx="5665238" cy="289515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We compare the two agents 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열화를 고려한 에이전트와 열화를 고려하지 않은 에이전트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B9011-7F8D-44C5-ABA8-F534D06C45A4}"/>
              </a:ext>
            </a:extLst>
          </p:cNvPr>
          <p:cNvSpPr txBox="1"/>
          <p:nvPr/>
        </p:nvSpPr>
        <p:spPr>
          <a:xfrm>
            <a:off x="1218252" y="1941603"/>
            <a:ext cx="304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5"/>
                </a:solidFill>
              </a:rPr>
              <a:t>On the FTP-72 Cycle 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3B9E2340-D4FF-46E9-B832-E081FDADCB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987965"/>
                  </p:ext>
                </p:extLst>
              </p:nvPr>
            </p:nvGraphicFramePr>
            <p:xfrm>
              <a:off x="90586" y="4754624"/>
              <a:ext cx="6412852" cy="1422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5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125457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4043465814"/>
                        </a:ext>
                      </a:extLst>
                    </a:gridCol>
                    <a:gridCol w="746449">
                      <a:extLst>
                        <a:ext uri="{9D8B030D-6E8A-4147-A177-3AD203B41FA5}">
                          <a16:colId xmlns:a16="http://schemas.microsoft.com/office/drawing/2014/main" val="2440394937"/>
                        </a:ext>
                      </a:extLst>
                    </a:gridCol>
                    <a:gridCol w="961054">
                      <a:extLst>
                        <a:ext uri="{9D8B030D-6E8A-4147-A177-3AD203B41FA5}">
                          <a16:colId xmlns:a16="http://schemas.microsoft.com/office/drawing/2014/main" val="1425704987"/>
                        </a:ext>
                      </a:extLst>
                    </a:gridCol>
                  </a:tblGrid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2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2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2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200" b="1" i="0" baseline="0" dirty="0"/>
                            <a:t> [g]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i="0" dirty="0"/>
                            <a:t>Degradation [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altLang="ko-KR" sz="1200" b="1" i="0" dirty="0"/>
                            <a:t>] 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err="1"/>
                            <a:t>Degr</a:t>
                          </a:r>
                          <a:r>
                            <a:rPr lang="en-US" altLang="ko-KR" sz="1200" b="1" i="0" dirty="0"/>
                            <a:t> [%]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Agent 1 </a:t>
                          </a:r>
                          <a:br>
                            <a:rPr lang="en-US" altLang="ko-KR" sz="1400" b="1" i="0" dirty="0"/>
                          </a:br>
                          <a:r>
                            <a:rPr lang="en-US" altLang="ko-KR" sz="1200" b="1" i="0" dirty="0"/>
                            <a:t>(Ignore degradation)</a:t>
                          </a:r>
                          <a:endParaRPr lang="ko-KR" altLang="en-US" sz="14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107.1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𝑆𝑂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=0.582</m:t>
                              </m:r>
                            </m:oMath>
                          </a14:m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550.9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Agent 2  </a:t>
                          </a:r>
                        </a:p>
                        <a:p>
                          <a:pPr algn="ctr" latinLnBrk="1"/>
                          <a:r>
                            <a:rPr lang="en-US" altLang="ko-KR" sz="1200" b="1" i="0" dirty="0"/>
                            <a:t>(Considering degradation)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119.1</a:t>
                          </a:r>
                        </a:p>
                        <a:p>
                          <a:pPr marL="0" marR="0" lvl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𝑆𝑂</m:t>
                              </m:r>
                              <m:sSub>
                                <m:sSubPr>
                                  <m:ctrlP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=0.586</m:t>
                              </m:r>
                            </m:oMath>
                          </a14:m>
                          <a:r>
                            <a:rPr kumimoji="0" lang="en-US" altLang="ko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252.5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11.2%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-54.2%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3B9E2340-D4FF-46E9-B832-E081FDADCB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987965"/>
                  </p:ext>
                </p:extLst>
              </p:nvPr>
            </p:nvGraphicFramePr>
            <p:xfrm>
              <a:off x="90586" y="4754624"/>
              <a:ext cx="6412852" cy="1422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5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125457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4043465814"/>
                        </a:ext>
                      </a:extLst>
                    </a:gridCol>
                    <a:gridCol w="746449">
                      <a:extLst>
                        <a:ext uri="{9D8B030D-6E8A-4147-A177-3AD203B41FA5}">
                          <a16:colId xmlns:a16="http://schemas.microsoft.com/office/drawing/2014/main" val="2440394937"/>
                        </a:ext>
                      </a:extLst>
                    </a:gridCol>
                    <a:gridCol w="961054">
                      <a:extLst>
                        <a:ext uri="{9D8B030D-6E8A-4147-A177-3AD203B41FA5}">
                          <a16:colId xmlns:a16="http://schemas.microsoft.com/office/drawing/2014/main" val="1425704987"/>
                        </a:ext>
                      </a:extLst>
                    </a:gridCol>
                  </a:tblGrid>
                  <a:tr h="4178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3107" t="-1449" r="-250971" b="-249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3621" t="-1449" r="-122845" b="-249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34426" t="-1449" r="-133607" b="-249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7089" t="-1449" r="-3165" b="-2492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5023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Agent 1 </a:t>
                          </a:r>
                          <a:br>
                            <a:rPr lang="en-US" altLang="ko-KR" sz="1400" b="1" i="0" dirty="0"/>
                          </a:br>
                          <a:r>
                            <a:rPr lang="en-US" altLang="ko-KR" sz="1200" b="1" i="0" dirty="0"/>
                            <a:t>(Ignore degradation)</a:t>
                          </a:r>
                          <a:endParaRPr lang="ko-KR" altLang="en-US" sz="14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3107" t="-84337" r="-250971" b="-1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550.9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5023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Agent 2  </a:t>
                          </a:r>
                        </a:p>
                        <a:p>
                          <a:pPr algn="ctr" latinLnBrk="1"/>
                          <a:r>
                            <a:rPr lang="en-US" altLang="ko-KR" sz="1200" b="1" i="0" dirty="0"/>
                            <a:t>(Considering degradation)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3107" t="-184337" r="-250971" b="-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252.5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11.2%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-54.2%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4725D40-7CA5-40A3-B548-03B7D9F90C73}"/>
              </a:ext>
            </a:extLst>
          </p:cNvPr>
          <p:cNvSpPr txBox="1"/>
          <p:nvPr/>
        </p:nvSpPr>
        <p:spPr>
          <a:xfrm>
            <a:off x="6741603" y="1941603"/>
            <a:ext cx="304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5"/>
                </a:solidFill>
              </a:rPr>
              <a:t>On the MDP driver model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CAD629-8686-4E60-91F3-18534BD14C1A}"/>
              </a:ext>
            </a:extLst>
          </p:cNvPr>
          <p:cNvCxnSpPr>
            <a:cxnSpLocks/>
          </p:cNvCxnSpPr>
          <p:nvPr/>
        </p:nvCxnSpPr>
        <p:spPr>
          <a:xfrm>
            <a:off x="6624734" y="1980290"/>
            <a:ext cx="0" cy="41969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F3D3862F-FDB0-4B7F-BE78-7573E7208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150303"/>
                  </p:ext>
                </p:extLst>
              </p:nvPr>
            </p:nvGraphicFramePr>
            <p:xfrm>
              <a:off x="6725068" y="4211761"/>
              <a:ext cx="2676478" cy="1955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031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FC</a:t>
                          </a:r>
                          <a:endParaRPr lang="ko-KR" altLang="en-US" sz="1300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Agent 1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Agent 2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/>
                            <a:t># of wins 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100 / 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 / 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/>
                            <a:t>Max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ko-KR" altLang="en-US" sz="1200" b="1" i="0" dirty="0"/>
                            <a:t> </a:t>
                          </a:r>
                          <a:r>
                            <a:rPr lang="en-US" altLang="ko-KR" sz="1200" b="1" i="0" dirty="0"/>
                            <a:t>(%)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12.6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424733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i="0" dirty="0"/>
                            <a:t>Min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ko-KR" altLang="en-US" sz="1200" b="1" i="0" dirty="0"/>
                            <a:t> </a:t>
                          </a:r>
                          <a:r>
                            <a:rPr lang="en-US" altLang="ko-KR" sz="1200" b="1" i="0" dirty="0"/>
                            <a:t>(%)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6.81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200" b="1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i="0" dirty="0"/>
                            <a:t>   </a:t>
                          </a:r>
                          <a:r>
                            <a:rPr lang="en-US" altLang="ko-KR" sz="1200" b="1" i="0" dirty="0"/>
                            <a:t>(%)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10.2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F3D3862F-FDB0-4B7F-BE78-7573E7208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150303"/>
                  </p:ext>
                </p:extLst>
              </p:nvPr>
            </p:nvGraphicFramePr>
            <p:xfrm>
              <a:off x="6725068" y="4211761"/>
              <a:ext cx="2676478" cy="1955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031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FC</a:t>
                          </a:r>
                          <a:endParaRPr lang="ko-KR" altLang="en-US" sz="1300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Agent 1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Agent 2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/>
                            <a:t># of wins 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100 / 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 / 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201587" r="-18461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12.6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42473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271429" r="-184615" b="-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6.81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412698" r="-18461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10.2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063209E5-B55A-4AA4-B0EB-A5BD1CAE2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181707"/>
                  </p:ext>
                </p:extLst>
              </p:nvPr>
            </p:nvGraphicFramePr>
            <p:xfrm>
              <a:off x="9446918" y="4211760"/>
              <a:ext cx="2676478" cy="1955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031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Degrade</a:t>
                          </a:r>
                          <a:endParaRPr lang="ko-KR" altLang="en-US" sz="1300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Agent 1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Agent 2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/>
                            <a:t># of wins 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 / 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100 / 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/>
                            <a:t>Max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ko-KR" altLang="en-US" sz="1200" b="1" i="0" dirty="0"/>
                            <a:t> </a:t>
                          </a:r>
                          <a:r>
                            <a:rPr lang="en-US" altLang="ko-KR" sz="1200" b="1" i="0" dirty="0"/>
                            <a:t>(%)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-53.6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424733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i="0" dirty="0"/>
                            <a:t>Min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ko-KR" altLang="en-US" sz="1200" b="1" i="0" dirty="0"/>
                            <a:t> </a:t>
                          </a:r>
                          <a:r>
                            <a:rPr lang="en-US" altLang="ko-KR" sz="1200" b="1" i="0" dirty="0"/>
                            <a:t>(%)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-61.9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200" b="1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i="0" dirty="0"/>
                            <a:t>   </a:t>
                          </a:r>
                          <a:r>
                            <a:rPr lang="en-US" altLang="ko-KR" sz="1200" b="1" i="0" dirty="0"/>
                            <a:t>(%)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-58.8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063209E5-B55A-4AA4-B0EB-A5BD1CAE2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181707"/>
                  </p:ext>
                </p:extLst>
              </p:nvPr>
            </p:nvGraphicFramePr>
            <p:xfrm>
              <a:off x="9446918" y="4211760"/>
              <a:ext cx="2676478" cy="1955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031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63082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Degrade</a:t>
                          </a:r>
                          <a:endParaRPr lang="ko-KR" altLang="en-US" sz="1300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Agent 1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/>
                            <a:t>Agent 2 </a:t>
                          </a:r>
                          <a:endParaRPr lang="ko-KR" altLang="en-US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/>
                            <a:t># of wins </a:t>
                          </a:r>
                          <a:endParaRPr lang="ko-KR" altLang="en-US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 / 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100 / 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41" t="-201587" r="-18461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-53.6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42473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41" t="-271429" r="-184615" b="-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-61.9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41" t="-412698" r="-18461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-58.8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294790C-55D1-47DC-B7F3-A5D7B110BA1A}"/>
              </a:ext>
            </a:extLst>
          </p:cNvPr>
          <p:cNvCxnSpPr>
            <a:cxnSpLocks/>
          </p:cNvCxnSpPr>
          <p:nvPr/>
        </p:nvCxnSpPr>
        <p:spPr>
          <a:xfrm flipH="1" flipV="1">
            <a:off x="7814789" y="2700249"/>
            <a:ext cx="367785" cy="31240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33864C-632F-430D-B181-0FDDA6976A60}"/>
              </a:ext>
            </a:extLst>
          </p:cNvPr>
          <p:cNvSpPr txBox="1"/>
          <p:nvPr/>
        </p:nvSpPr>
        <p:spPr>
          <a:xfrm>
            <a:off x="7370280" y="2336661"/>
            <a:ext cx="2048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</a:rPr>
              <a:t>Agent1 is superior 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942F5E-4025-4034-A890-55F58E5AF8C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210668" y="3175051"/>
            <a:ext cx="367785" cy="31240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8075B0-D074-4FE8-AD73-7A8A341644EC}"/>
              </a:ext>
            </a:extLst>
          </p:cNvPr>
          <p:cNvSpPr txBox="1"/>
          <p:nvPr/>
        </p:nvSpPr>
        <p:spPr>
          <a:xfrm>
            <a:off x="7554173" y="3572539"/>
            <a:ext cx="2048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</a:rPr>
              <a:t>Agent2 is superior 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F848B55-9CA2-4CDD-B469-2459A5B80E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681" y="1980275"/>
            <a:ext cx="2181600" cy="21816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A0876B-4E02-4651-98A2-655BE68513C4}"/>
              </a:ext>
            </a:extLst>
          </p:cNvPr>
          <p:cNvCxnSpPr>
            <a:cxnSpLocks/>
          </p:cNvCxnSpPr>
          <p:nvPr/>
        </p:nvCxnSpPr>
        <p:spPr>
          <a:xfrm flipH="1" flipV="1">
            <a:off x="10498071" y="2700249"/>
            <a:ext cx="367785" cy="31240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4A58C7-B60D-4C70-93FA-E2598F0C5D75}"/>
              </a:ext>
            </a:extLst>
          </p:cNvPr>
          <p:cNvSpPr txBox="1"/>
          <p:nvPr/>
        </p:nvSpPr>
        <p:spPr>
          <a:xfrm>
            <a:off x="10053562" y="2336661"/>
            <a:ext cx="2048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</a:rPr>
              <a:t>Agent1 is superior 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937435F-B32A-476A-B9ED-470A64B8619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893950" y="3175051"/>
            <a:ext cx="367785" cy="31240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D5BB2A-AB59-4E0B-9F93-D946CCF97EE2}"/>
              </a:ext>
            </a:extLst>
          </p:cNvPr>
          <p:cNvSpPr txBox="1"/>
          <p:nvPr/>
        </p:nvSpPr>
        <p:spPr>
          <a:xfrm>
            <a:off x="10119476" y="3631045"/>
            <a:ext cx="2048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</a:rPr>
              <a:t>Agent2 is superior 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62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동일한 학습프레임워크상에서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894" y="3880310"/>
            <a:ext cx="69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향후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연료전지 용량을 줄이고 </a:t>
            </a:r>
            <a:r>
              <a:rPr lang="en-US" altLang="ko-KR" b="1" dirty="0">
                <a:solidFill>
                  <a:srgbClr val="FF0000"/>
                </a:solidFill>
              </a:rPr>
              <a:t>maximum current</a:t>
            </a:r>
            <a:r>
              <a:rPr lang="ko-KR" altLang="en-US" b="1" dirty="0">
                <a:solidFill>
                  <a:srgbClr val="FF0000"/>
                </a:solidFill>
              </a:rPr>
              <a:t>를 키우는 방향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으로 모델 구현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5797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Transfer learning</a:t>
            </a:r>
            <a:r>
              <a:rPr lang="ko-KR" altLang="en-US" b="1" dirty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37935" y="91856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929" y="1149890"/>
            <a:ext cx="3266260" cy="200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altLang="ko-KR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873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8571" r="-4571" b="-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5714" r="-4571" b="-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397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𝐶𝑒𝑥𝑝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𝑑𝑟𝑦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𝐶𝑒𝑥𝑝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1023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657" b="-3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10+4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=10+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=10+4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25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657" b="-30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sz="105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blipFill>
                <a:blip r:embed="rId10"/>
                <a:stretch>
                  <a:fillRect l="-1460" r="-36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30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303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1268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={0.005193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𝑑𝑟𝑎𝑔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𝑆𝐴𝑇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𝑑𝑟𝑦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−0.00326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1268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303</m:t>
                                        </m:r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num>
                                      <m:den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137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854" r="-4571" b="-10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lang="en-US" altLang="ko-KR" sz="11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𝒋𝑹𝑻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𝒆𝒇𝒇</m:t>
                                        </m:r>
                                      </m:sup>
                                    </m:sSub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den>
                                </m:f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1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5952" r="-4571" b="-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141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𝑹𝑻</m:t>
                                        </m:r>
                                      </m:num>
                                      <m:den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𝒏𝑭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kumimoji="0" lang="ko-KR" altLang="en-US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𝑳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681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𝑯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08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∴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Hydrogen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Oxygen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water mole fraction,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Water diffusivity in </a:t>
                          </a:r>
                          <a:r>
                            <a:rPr lang="en-US" altLang="ko-KR" sz="1200" dirty="0" err="1"/>
                            <a:t>Nafion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Transfer</a:t>
                          </a:r>
                          <a:r>
                            <a:rPr lang="en-US" altLang="ko-KR" sz="1200" baseline="0" dirty="0"/>
                            <a:t> coefficient,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baseline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Exchange current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Electrolyte</a:t>
                          </a:r>
                          <a:r>
                            <a:rPr lang="en-US" altLang="ko-KR" sz="1200" baseline="0" dirty="0"/>
                            <a:t>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Cathode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" r="-36036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89583" r="-36036" b="-9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295745" r="-36036" b="-8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387500" r="-3603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387500" r="-204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520000" r="-36036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620000" r="-36036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720000" r="-36036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720000" r="-2041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802174" r="-36036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922222" r="-3603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2" r="-3603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122222" r="-3603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222222" r="-3603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8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2 Effective Diffusivity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3 Saturation Pressure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53" y="3391730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7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4 Economic analysis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060728" y="3545659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300000" r="-36036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673" t="-408889" r="-2041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2.62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blipFill>
                <a:blip r:embed="rId3"/>
                <a:stretch>
                  <a:fillRect t="-6154" b="-2000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293617" r="-36036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3673" t="-411111" r="-2041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1.59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blipFill>
                <a:blip r:embed="rId5"/>
                <a:stretch>
                  <a:fillRect t="-4545" b="-18182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68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,max current 1.5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9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5853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 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 </a:t>
            </a:r>
          </a:p>
        </p:txBody>
      </p:sp>
    </p:spTree>
    <p:extLst>
      <p:ext uri="{BB962C8B-B14F-4D97-AF65-F5344CB8AC3E}">
        <p14:creationId xmlns:p14="http://schemas.microsoft.com/office/powerpoint/2010/main" val="4014098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Stable convergence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5156" y="204267"/>
            <a:ext cx="4429700" cy="286232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 &amp; 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 </a:t>
            </a:r>
            <a:r>
              <a:rPr lang="en-US" altLang="ko-KR" b="1" dirty="0">
                <a:solidFill>
                  <a:srgbClr val="00B050"/>
                </a:solidFill>
              </a:rPr>
              <a:t>1 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429815"/>
            <a:ext cx="8670175" cy="371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8403" y="2423454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올려서 다시 하기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테스트 사이클은 하나로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삭제 </a:t>
            </a:r>
            <a:r>
              <a:rPr lang="ko-KR" altLang="en-US" b="1" dirty="0" err="1">
                <a:solidFill>
                  <a:srgbClr val="00B050"/>
                </a:solidFill>
              </a:rPr>
              <a:t>하는것도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좋을듯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완료 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5009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8/14</a:t>
            </a:r>
            <a:r>
              <a:rPr lang="ko-KR" altLang="en-US" b="1" dirty="0">
                <a:solidFill>
                  <a:srgbClr val="00B050"/>
                </a:solidFill>
              </a:rPr>
              <a:t>일 완성 예정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1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>
                <a:ea typeface="굴림" panose="020B0600000101010101" pitchFamily="50" charset="-127"/>
              </a:rPr>
              <a:t>vs</a:t>
            </a:r>
            <a:r>
              <a:rPr lang="en-US" altLang="ko-KR" sz="1600" dirty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>
                <a:ea typeface="굴림" panose="020B0600000101010101" pitchFamily="50" charset="-127"/>
              </a:rPr>
              <a:t>19</a:t>
            </a:r>
            <a:r>
              <a:rPr lang="ko-KR" altLang="en-US" sz="1600" dirty="0">
                <a:ea typeface="굴림" panose="020B0600000101010101" pitchFamily="50" charset="-127"/>
              </a:rPr>
              <a:t>가지 표준사이클을 통해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두 가지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역시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는 학습사이클이 다양하고 다양한 경험을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26670" y="534101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  <a:r>
              <a:rPr lang="ko-KR" altLang="en-US" b="1" dirty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>
                <a:solidFill>
                  <a:srgbClr val="00B050"/>
                </a:solidFill>
              </a:rPr>
              <a:t>재실험</a:t>
            </a:r>
            <a:r>
              <a:rPr lang="ko-KR" altLang="en-US" b="1" dirty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accent2"/>
                </a:solidFill>
              </a:rPr>
              <a:t>재실험</a:t>
            </a:r>
            <a:r>
              <a:rPr lang="ko-KR" altLang="en-US" b="1" dirty="0">
                <a:solidFill>
                  <a:schemeClr val="accent2"/>
                </a:solidFill>
              </a:rPr>
              <a:t> 필요  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 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2,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327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모델의 </a:t>
            </a:r>
            <a:r>
              <a:rPr lang="en-US" altLang="ko-KR" sz="1600" dirty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r>
              <a:rPr lang="ko-KR" altLang="en-US" sz="1600" dirty="0" err="1">
                <a:ea typeface="굴림" panose="020B0600000101010101" pitchFamily="50" charset="-127"/>
              </a:rPr>
              <a:t>만듬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>
                <a:ea typeface="굴림" panose="020B0600000101010101" pitchFamily="50" charset="-127"/>
              </a:rPr>
              <a:t>증가시킨바</a:t>
            </a:r>
            <a:r>
              <a:rPr lang="ko-KR" altLang="en-US" sz="1600" dirty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분야의 </a:t>
            </a:r>
            <a:r>
              <a:rPr lang="en-US" altLang="ko-KR" dirty="0">
                <a:solidFill>
                  <a:srgbClr val="FF0000"/>
                </a:solidFill>
              </a:rPr>
              <a:t>Data augmentation </a:t>
            </a:r>
            <a:r>
              <a:rPr lang="ko-KR" altLang="en-US" dirty="0">
                <a:solidFill>
                  <a:srgbClr val="FF0000"/>
                </a:solidFill>
              </a:rPr>
              <a:t>기술 요약 정리 </a:t>
            </a:r>
          </a:p>
        </p:txBody>
      </p:sp>
    </p:spTree>
    <p:extLst>
      <p:ext uri="{BB962C8B-B14F-4D97-AF65-F5344CB8AC3E}">
        <p14:creationId xmlns:p14="http://schemas.microsoft.com/office/powerpoint/2010/main" val="26469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en-US" altLang="ko-KR" sz="1400" i="1" dirty="0"/>
              <a:t>Supervised learning wants to work. Even if you screw something up you’ll usually get something non-random back. RL must be forced to work. If you screw something up or don’t tune something well enough you’re exceedingly likely to get a policy that is even worse than random.</a:t>
            </a:r>
            <a:r>
              <a:rPr lang="en-US" altLang="ko-KR" sz="1400" dirty="0"/>
              <a:t>”  </a:t>
            </a:r>
            <a:endParaRPr lang="en-US" altLang="ko-KR" sz="1400" b="1" dirty="0"/>
          </a:p>
          <a:p>
            <a:r>
              <a:rPr lang="en-US" altLang="ko-KR" sz="1400" b="1" dirty="0"/>
              <a:t>	</a:t>
            </a:r>
          </a:p>
          <a:p>
            <a:pPr algn="ctr"/>
            <a:r>
              <a:rPr lang="en-US" altLang="ko-KR" sz="1400" b="1" dirty="0"/>
              <a:t>- Andrej </a:t>
            </a:r>
            <a:r>
              <a:rPr lang="en-US" altLang="ko-KR" sz="1400" b="1" dirty="0" err="1"/>
              <a:t>Karpathy</a:t>
            </a:r>
            <a:r>
              <a:rPr lang="en-US" altLang="ko-KR" sz="1400" b="1" dirty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1E9D549-A5AA-4F4E-8978-CDEE76BB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9" y="2864116"/>
            <a:ext cx="8746912" cy="328009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223" y="3804509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테스트 사이클에서 연비 평가를 할 필요 </a:t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ko-KR" altLang="en-US" b="1" dirty="0">
                <a:solidFill>
                  <a:srgbClr val="00B050"/>
                </a:solidFill>
              </a:rPr>
              <a:t>있음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다시 그릴 </a:t>
            </a:r>
            <a:r>
              <a:rPr lang="ko-KR" altLang="en-US" b="1" dirty="0" err="1">
                <a:solidFill>
                  <a:srgbClr val="00B050"/>
                </a:solidFill>
              </a:rPr>
              <a:t>필요있음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실행 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90479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59250</TotalTime>
  <Words>3183</Words>
  <Application>Microsoft Office PowerPoint</Application>
  <PresentationFormat>와이드스크린</PresentationFormat>
  <Paragraphs>736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Cambria Math</vt:lpstr>
      <vt:lpstr>Wingdings</vt:lpstr>
      <vt:lpstr>Office 테마</vt:lpstr>
      <vt:lpstr>  졸업심사 발표자료 중안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APPENDIX. 1  Fuel cell Modeling </vt:lpstr>
      <vt:lpstr>APPENDIX. 1  Fuel cell Modeling </vt:lpstr>
      <vt:lpstr>APPENDIX. 2 Effective Diffusivity</vt:lpstr>
      <vt:lpstr>APPENDIX. 3 Saturation Pressure</vt:lpstr>
      <vt:lpstr>APPENDIX. 4 Economic analysis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 조구영</cp:lastModifiedBy>
  <cp:revision>684</cp:revision>
  <cp:lastPrinted>2020-08-13T08:10:35Z</cp:lastPrinted>
  <dcterms:created xsi:type="dcterms:W3CDTF">2016-05-25T09:22:52Z</dcterms:created>
  <dcterms:modified xsi:type="dcterms:W3CDTF">2020-08-23T13:39:13Z</dcterms:modified>
</cp:coreProperties>
</file>