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10" d="100"/>
          <a:sy n="110" d="100"/>
        </p:scale>
        <p:origin x="62" y="-4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9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5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7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3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5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2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1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4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1E97-4763-4D18-8F4B-4468036B057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8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1E97-4763-4D18-8F4B-4468036B057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7834-F3CD-42CB-B114-45D984082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8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706" y="117218"/>
            <a:ext cx="20923123" cy="31024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8706" y="4692478"/>
            <a:ext cx="20923123" cy="6605171"/>
          </a:xfrm>
          <a:prstGeom prst="roundRect">
            <a:avLst>
              <a:gd name="adj" fmla="val 5835"/>
            </a:avLst>
          </a:prstGeom>
          <a:solidFill>
            <a:srgbClr val="3B383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6061" y="3656639"/>
            <a:ext cx="4267979" cy="1056566"/>
            <a:chOff x="-5181706" y="2941278"/>
            <a:chExt cx="3740144" cy="133575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-5181706" y="2941278"/>
              <a:ext cx="3740144" cy="1335755"/>
            </a:xfrm>
            <a:prstGeom prst="roundRect">
              <a:avLst>
                <a:gd name="adj" fmla="val 23541"/>
              </a:avLst>
            </a:prstGeom>
            <a:solidFill>
              <a:srgbClr val="3B3838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Background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-4908631" y="4123668"/>
              <a:ext cx="3163719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모서리가 둥근 직사각형 8"/>
          <p:cNvSpPr/>
          <p:nvPr/>
        </p:nvSpPr>
        <p:spPr>
          <a:xfrm>
            <a:off x="238706" y="12463429"/>
            <a:ext cx="20923123" cy="9348766"/>
          </a:xfrm>
          <a:prstGeom prst="roundRect">
            <a:avLst>
              <a:gd name="adj" fmla="val 5835"/>
            </a:avLst>
          </a:prstGeom>
          <a:solidFill>
            <a:srgbClr val="3B383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38706" y="11456286"/>
            <a:ext cx="4267979" cy="1202340"/>
            <a:chOff x="-5181706" y="2941278"/>
            <a:chExt cx="3740144" cy="1335755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-5181706" y="2941278"/>
              <a:ext cx="3740144" cy="1335755"/>
            </a:xfrm>
            <a:prstGeom prst="roundRect">
              <a:avLst>
                <a:gd name="adj" fmla="val 23541"/>
              </a:avLst>
            </a:prstGeom>
            <a:solidFill>
              <a:srgbClr val="3B3838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Research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4908631" y="4123668"/>
              <a:ext cx="3163719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모서리가 둥근 직사각형 14"/>
          <p:cNvSpPr/>
          <p:nvPr/>
        </p:nvSpPr>
        <p:spPr>
          <a:xfrm>
            <a:off x="238706" y="23355498"/>
            <a:ext cx="20923123" cy="6460473"/>
          </a:xfrm>
          <a:prstGeom prst="roundRect">
            <a:avLst>
              <a:gd name="adj" fmla="val 5835"/>
            </a:avLst>
          </a:prstGeom>
          <a:solidFill>
            <a:srgbClr val="3B383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38706" y="22195018"/>
            <a:ext cx="4267979" cy="1202340"/>
            <a:chOff x="-5181706" y="2941278"/>
            <a:chExt cx="3740144" cy="1335755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-5181706" y="2941278"/>
              <a:ext cx="3740144" cy="1335755"/>
            </a:xfrm>
            <a:prstGeom prst="roundRect">
              <a:avLst>
                <a:gd name="adj" fmla="val 23541"/>
              </a:avLst>
            </a:prstGeom>
            <a:solidFill>
              <a:srgbClr val="3B3838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Results 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-4908631" y="4123668"/>
              <a:ext cx="3163719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99"/>
          <p:cNvSpPr>
            <a:spLocks noChangeArrowheads="1"/>
          </p:cNvSpPr>
          <p:nvPr/>
        </p:nvSpPr>
        <p:spPr bwMode="auto">
          <a:xfrm>
            <a:off x="550429" y="12866226"/>
            <a:ext cx="15139988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</a:rPr>
              <a:t>Experiments 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</a:endParaRPr>
          </a:p>
          <a:p>
            <a:endParaRPr lang="en-US" altLang="ko-KR" sz="1000" b="1" dirty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lphaUcPeriod"/>
            </a:pP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</a:rPr>
              <a:t>Target Vehicle </a:t>
            </a:r>
            <a:br>
              <a:rPr lang="en-US" altLang="ko-KR" sz="2800" b="1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</a:rPr>
              <a:t>Middle size fuel cell hybrid vehicle</a:t>
            </a:r>
          </a:p>
          <a:p>
            <a:pPr marL="514350" indent="-514350">
              <a:buFontTx/>
              <a:buAutoNum type="alphaUcPeriod"/>
            </a:pPr>
            <a:endParaRPr lang="en-US" altLang="ko-KR" sz="2800" b="1" dirty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buFontTx/>
              <a:buAutoNum type="alphaUcPeriod"/>
            </a:pPr>
            <a:endParaRPr lang="en-US" altLang="ko-KR" sz="2800" b="1" dirty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buFontTx/>
              <a:buAutoNum type="alphaUcPeriod"/>
            </a:pPr>
            <a:endParaRPr lang="en-US" altLang="ko-KR" sz="2800" b="1" dirty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buFontTx/>
              <a:buAutoNum type="alphaUcPeriod"/>
            </a:pPr>
            <a:endParaRPr lang="en-US" altLang="ko-KR" sz="1200" dirty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buAutoNum type="alphaUcPeriod"/>
            </a:pPr>
            <a:endParaRPr lang="en-US" altLang="ko-KR" sz="18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9168" y="283887"/>
            <a:ext cx="19095804" cy="1594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Development of energy management strategy for PEMFC-HEV considering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degradation of fuel cell system </a:t>
            </a:r>
            <a:endParaRPr lang="en-US" altLang="ko-KR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9258" y="1972715"/>
            <a:ext cx="18947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kern="100" spc="-20" dirty="0">
                <a:solidFill>
                  <a:schemeClr val="bg1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Song Changhee</a:t>
            </a:r>
            <a:r>
              <a:rPr lang="en-US" altLang="ko-KR" sz="3200" baseline="30000" dirty="0">
                <a:solidFill>
                  <a:schemeClr val="bg1"/>
                </a:solidFill>
              </a:rPr>
              <a:t>1)</a:t>
            </a:r>
            <a:r>
              <a:rPr lang="en-US" altLang="ko-KR" sz="3200" kern="100" spc="-20" dirty="0">
                <a:solidFill>
                  <a:schemeClr val="bg1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 · Cho</a:t>
            </a:r>
            <a:r>
              <a:rPr lang="ko-KR" altLang="en-US" sz="3200" kern="100" spc="-20" dirty="0">
                <a:solidFill>
                  <a:schemeClr val="bg1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 </a:t>
            </a:r>
            <a:r>
              <a:rPr lang="en-US" altLang="ko-KR" sz="3200" kern="100" spc="-20" dirty="0">
                <a:solidFill>
                  <a:schemeClr val="bg1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Gu Young</a:t>
            </a:r>
            <a:r>
              <a:rPr lang="en-US" altLang="ko-KR" sz="3200" baseline="30000" dirty="0">
                <a:solidFill>
                  <a:schemeClr val="bg1"/>
                </a:solidFill>
              </a:rPr>
              <a:t>2)</a:t>
            </a:r>
            <a:r>
              <a:rPr lang="en-US" altLang="ko-KR" sz="3200" kern="100" spc="-20" dirty="0">
                <a:solidFill>
                  <a:schemeClr val="bg1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 · Cha Suk Won</a:t>
            </a:r>
            <a:r>
              <a:rPr lang="en-US" altLang="ko-KR" sz="3200" baseline="30000" dirty="0">
                <a:solidFill>
                  <a:schemeClr val="bg1"/>
                </a:solidFill>
              </a:rPr>
              <a:t>1)</a:t>
            </a:r>
            <a:endParaRPr lang="en-US" altLang="ko-KR" sz="3200" kern="100" spc="-20" dirty="0">
              <a:solidFill>
                <a:schemeClr val="bg1"/>
              </a:solidFill>
              <a:latin typeface="Times New Roman" panose="02020603050405020304" pitchFamily="18" charset="0"/>
              <a:ea typeface="바탕체" panose="02030609000101010101" pitchFamily="17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59168" y="2651779"/>
            <a:ext cx="17967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i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ko-K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Engineering, Seoul National University,  </a:t>
            </a:r>
            <a:r>
              <a:rPr lang="en-US" altLang="ko-KR" sz="2400" i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ko-K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Engineering, </a:t>
            </a:r>
            <a:r>
              <a:rPr lang="en-US" altLang="ko-KR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Dankook</a:t>
            </a:r>
            <a:r>
              <a:rPr lang="en-US" altLang="ko-K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  <a:endParaRPr lang="en-US" altLang="ko-KR" sz="28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99"/>
          <p:cNvSpPr>
            <a:spLocks noChangeArrowheads="1"/>
          </p:cNvSpPr>
          <p:nvPr/>
        </p:nvSpPr>
        <p:spPr bwMode="auto">
          <a:xfrm>
            <a:off x="540854" y="4655216"/>
            <a:ext cx="11527381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</a:rPr>
              <a:t>Research Background </a:t>
            </a:r>
            <a:endParaRPr lang="ko-KR" alt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A. Increased importance of fuel economy due to emission regulations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  <a:t> Electrification of</a:t>
            </a:r>
            <a:r>
              <a:rPr lang="ko-KR" altLang="en-US" sz="24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  <a:t>the vehicles is accelerating</a:t>
            </a:r>
            <a:endParaRPr lang="en-US" altLang="ko-KR" sz="2400" b="1" i="1" dirty="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  <a:t>There is increasing interest in efficient fuel cell vehicles without emitting </a:t>
            </a:r>
            <a:b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  <a:t>exhaust gas</a:t>
            </a:r>
          </a:p>
          <a:p>
            <a:pPr>
              <a:buFontTx/>
              <a:buChar char="-"/>
            </a:pPr>
            <a:endParaRPr lang="ko-KR" altLang="en-US" sz="2400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B. Necessity of developing power distribution strategy (PDS) that guarantees generalization performance</a:t>
            </a:r>
            <a:r>
              <a:rPr lang="ko-KR" altLang="en-US" sz="2400" b="1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for Fuel Cell Hybrid Electric Vehicles (FCHEVs)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  <a:t> Optimal control theories have developed PDS considering future information</a:t>
            </a: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  <a:t> Since reinforcement learning (RL) derives a PDS considering only the current state, there is a growing interest in PDS for HEVs using the RL</a:t>
            </a:r>
          </a:p>
          <a:p>
            <a:pPr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C. PDS considering the deterioration of fuel cells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  <a:latin typeface="Arial" pitchFamily="34" charset="0"/>
              </a:rPr>
              <a:t> Since fuel cells are vulnerable to deterioration, it is necessary to develop the PDS that considers deterioration. 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20894" y="15139518"/>
            <a:ext cx="8203435" cy="3408987"/>
            <a:chOff x="1442062" y="17914830"/>
            <a:chExt cx="8203435" cy="3408987"/>
          </a:xfrm>
        </p:grpSpPr>
        <p:cxnSp>
          <p:nvCxnSpPr>
            <p:cNvPr id="79" name="직선 연결선 78"/>
            <p:cNvCxnSpPr/>
            <p:nvPr/>
          </p:nvCxnSpPr>
          <p:spPr>
            <a:xfrm flipH="1">
              <a:off x="2319816" y="18389456"/>
              <a:ext cx="617585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94" idx="1"/>
            </p:cNvCxnSpPr>
            <p:nvPr/>
          </p:nvCxnSpPr>
          <p:spPr>
            <a:xfrm flipH="1" flipV="1">
              <a:off x="3694782" y="18395658"/>
              <a:ext cx="696595" cy="10486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8360565" y="18335027"/>
              <a:ext cx="1284932" cy="260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360565" y="21063127"/>
              <a:ext cx="1284932" cy="260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다리꼴 82"/>
            <p:cNvSpPr/>
            <p:nvPr/>
          </p:nvSpPr>
          <p:spPr>
            <a:xfrm rot="5400000">
              <a:off x="8651339" y="19554077"/>
              <a:ext cx="703384" cy="55069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>
              <a:stCxn id="81" idx="2"/>
              <a:endCxn id="83" idx="1"/>
            </p:cNvCxnSpPr>
            <p:nvPr/>
          </p:nvCxnSpPr>
          <p:spPr>
            <a:xfrm>
              <a:off x="9003031" y="18595717"/>
              <a:ext cx="0" cy="950849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83" idx="3"/>
              <a:endCxn id="82" idx="0"/>
            </p:cNvCxnSpPr>
            <p:nvPr/>
          </p:nvCxnSpPr>
          <p:spPr>
            <a:xfrm>
              <a:off x="9003031" y="20112278"/>
              <a:ext cx="0" cy="950849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7148895" y="19512148"/>
              <a:ext cx="1086338" cy="634548"/>
              <a:chOff x="5866421" y="3188464"/>
              <a:chExt cx="1086338" cy="634548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5866421" y="3188464"/>
                <a:ext cx="1086338" cy="6345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연결선 121"/>
              <p:cNvCxnSpPr/>
              <p:nvPr/>
            </p:nvCxnSpPr>
            <p:spPr>
              <a:xfrm>
                <a:off x="5960205" y="3517999"/>
                <a:ext cx="8987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960204" y="3334337"/>
                <a:ext cx="8987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5960204" y="3697753"/>
                <a:ext cx="8987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7242678" y="20157700"/>
              <a:ext cx="927097" cy="84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  <p:cxnSp>
          <p:nvCxnSpPr>
            <p:cNvPr id="88" name="직선 연결선 87"/>
            <p:cNvCxnSpPr>
              <a:stCxn id="83" idx="2"/>
              <a:endCxn id="121" idx="3"/>
            </p:cNvCxnSpPr>
            <p:nvPr/>
          </p:nvCxnSpPr>
          <p:spPr>
            <a:xfrm flipH="1">
              <a:off x="8235233" y="19829422"/>
              <a:ext cx="492453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5908363" y="19580136"/>
              <a:ext cx="831325" cy="523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DC/AC</a:t>
              </a:r>
              <a:endParaRPr lang="ko-KR" altLang="en-US" sz="1600" b="1" dirty="0"/>
            </a:p>
          </p:txBody>
        </p:sp>
        <p:cxnSp>
          <p:nvCxnSpPr>
            <p:cNvPr id="90" name="직선 연결선 89"/>
            <p:cNvCxnSpPr>
              <a:stCxn id="121" idx="1"/>
            </p:cNvCxnSpPr>
            <p:nvPr/>
          </p:nvCxnSpPr>
          <p:spPr>
            <a:xfrm flipH="1">
              <a:off x="6739688" y="19829422"/>
              <a:ext cx="409207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/>
            <p:cNvGrpSpPr/>
            <p:nvPr/>
          </p:nvGrpSpPr>
          <p:grpSpPr>
            <a:xfrm>
              <a:off x="4231533" y="19381134"/>
              <a:ext cx="1203443" cy="786669"/>
              <a:chOff x="3118381" y="3332307"/>
              <a:chExt cx="1203443" cy="786669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3118381" y="3595883"/>
                <a:ext cx="1203443" cy="5230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3118381" y="3473714"/>
                <a:ext cx="1201686" cy="885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920344" y="3332307"/>
                <a:ext cx="3264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+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266831" y="3350593"/>
                <a:ext cx="211015" cy="1129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3970299" y="3348433"/>
                <a:ext cx="211015" cy="1129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151402" y="3333156"/>
                <a:ext cx="3264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-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cxnSp>
          <p:nvCxnSpPr>
            <p:cNvPr id="93" name="직선 연결선 92"/>
            <p:cNvCxnSpPr/>
            <p:nvPr/>
          </p:nvCxnSpPr>
          <p:spPr>
            <a:xfrm flipH="1">
              <a:off x="5397837" y="19841682"/>
              <a:ext cx="467010" cy="769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4391377" y="18144597"/>
              <a:ext cx="877753" cy="523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DC/DC</a:t>
              </a:r>
              <a:endParaRPr lang="ko-KR" altLang="en-US" sz="1600" b="1" dirty="0"/>
            </a:p>
          </p:txBody>
        </p:sp>
        <p:cxnSp>
          <p:nvCxnSpPr>
            <p:cNvPr id="95" name="직선 연결선 94"/>
            <p:cNvCxnSpPr>
              <a:stCxn id="116" idx="0"/>
              <a:endCxn id="94" idx="2"/>
            </p:cNvCxnSpPr>
            <p:nvPr/>
          </p:nvCxnSpPr>
          <p:spPr>
            <a:xfrm flipH="1" flipV="1">
              <a:off x="4830254" y="18667690"/>
              <a:ext cx="2122" cy="854851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2929586" y="17914830"/>
              <a:ext cx="15631" cy="9769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3707585" y="17914830"/>
              <a:ext cx="15631" cy="9769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2920601" y="18793902"/>
              <a:ext cx="7741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>
              <a:off x="2937401" y="18003361"/>
              <a:ext cx="7741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3062855" y="17994648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>
              <a:off x="3153909" y="17994648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3250819" y="17994648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3339914" y="18001697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H="1">
              <a:off x="3429009" y="17987600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>
              <a:off x="3525919" y="17985010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H="1">
              <a:off x="3603025" y="17985010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H="1">
              <a:off x="3003338" y="17985010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순서도: 수행의 시작/종료 107"/>
            <p:cNvSpPr/>
            <p:nvPr/>
          </p:nvSpPr>
          <p:spPr>
            <a:xfrm>
              <a:off x="1442062" y="18119134"/>
              <a:ext cx="877751" cy="54064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689822" y="16410104"/>
            <a:ext cx="2134893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99"/>
              <p:cNvSpPr>
                <a:spLocks noChangeArrowheads="1"/>
              </p:cNvSpPr>
              <p:nvPr/>
            </p:nvSpPr>
            <p:spPr bwMode="auto">
              <a:xfrm>
                <a:off x="9790040" y="12489620"/>
                <a:ext cx="15139988" cy="7660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82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514350" indent="-514350">
                  <a:lnSpc>
                    <a:spcPct val="150000"/>
                  </a:lnSpc>
                  <a:buFont typeface="+mj-lt"/>
                  <a:buAutoNum type="alphaUcPeriod" startAt="2"/>
                </a:pPr>
                <a:r>
                  <a:rPr lang="en-US" altLang="ko-KR" sz="2800" b="1" dirty="0">
                    <a:solidFill>
                      <a:schemeClr val="bg1"/>
                    </a:solidFill>
                    <a:latin typeface="Arial" pitchFamily="34" charset="0"/>
                  </a:rPr>
                  <a:t>Deep Reinforcement Learning</a:t>
                </a:r>
              </a:p>
              <a:p>
                <a:pPr marL="971550" lvl="1" indent="-5143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DRL is composed on the Markov Decision Process (MDP) Framework </a:t>
                </a:r>
                <a:b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</a:b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consisting of an agent and an environment</a:t>
                </a:r>
              </a:p>
              <a:p>
                <a:pPr marL="971550" lvl="1" indent="-5143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In this study, we approach the DRL problem using the Actor-Critic </a:t>
                </a:r>
                <a:b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</a:b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algorithm</a:t>
                </a:r>
              </a:p>
              <a:p>
                <a:pPr marL="971550" lvl="1" indent="-5143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Definition of state, action, and reward:</a:t>
                </a:r>
              </a:p>
              <a:p>
                <a:pPr marL="1428750" lvl="2" indent="-5143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State  </a:t>
                </a: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𝒅𝒎𝒅</m:t>
                            </m:r>
                          </m:sub>
                        </m:sSub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𝒂𝒄𝒕𝒊𝒐</m:t>
                        </m:r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𝒑𝒓𝒆𝒗</m:t>
                            </m:r>
                          </m:sub>
                        </m:sSub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  </a:t>
                </a:r>
              </a:p>
              <a:p>
                <a:pPr marL="1428750" lvl="2" indent="-5143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Action  </a:t>
                </a: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ko-KR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𝒄𝒖𝒓𝒓𝒆𝒏𝒕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𝒅𝒆𝒏𝒔𝒊𝒕𝒚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𝒔𝒕𝒂𝒄𝒌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400" b="1" dirty="0">
                  <a:solidFill>
                    <a:schemeClr val="bg1"/>
                  </a:solidFill>
                  <a:latin typeface="Arial" pitchFamily="34" charset="0"/>
                </a:endParaRPr>
              </a:p>
              <a:p>
                <a:pPr marL="1428750" lvl="2" indent="-5143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Reward 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Arial" pitchFamily="34" charset="0"/>
                  </a:rPr>
                  <a:t> </a:t>
                </a:r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ko-KR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ko-KR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US" altLang="ko-KR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𝑺𝑶</m:t>
                        </m:r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</a:rPr>
                  <a:t> </a:t>
                </a:r>
              </a:p>
              <a:p>
                <a:pPr marL="971550" lvl="1" indent="-5143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400" b="1" dirty="0">
                  <a:solidFill>
                    <a:schemeClr val="bg1"/>
                  </a:solidFill>
                  <a:latin typeface="Arial" pitchFamily="34" charset="0"/>
                </a:endParaRPr>
              </a:p>
              <a:p>
                <a:pPr marL="514350" indent="-514350">
                  <a:buFontTx/>
                  <a:buAutoNum type="alphaUcPeriod" startAt="2"/>
                </a:pPr>
                <a:endParaRPr lang="en-US" altLang="ko-KR" sz="2800" b="1" dirty="0">
                  <a:solidFill>
                    <a:schemeClr val="bg1"/>
                  </a:solidFill>
                  <a:latin typeface="Arial" pitchFamily="34" charset="0"/>
                </a:endParaRPr>
              </a:p>
              <a:p>
                <a:pPr marL="514350" indent="-514350">
                  <a:buFontTx/>
                  <a:buAutoNum type="alphaUcPeriod" startAt="2"/>
                </a:pPr>
                <a:endParaRPr lang="en-US" altLang="ko-KR" sz="2800" b="1" dirty="0">
                  <a:solidFill>
                    <a:schemeClr val="bg1"/>
                  </a:solidFill>
                  <a:latin typeface="Arial" pitchFamily="34" charset="0"/>
                </a:endParaRPr>
              </a:p>
              <a:p>
                <a:pPr marL="514350" indent="-514350">
                  <a:buFontTx/>
                  <a:buAutoNum type="alphaUcPeriod" startAt="2"/>
                </a:pPr>
                <a:endParaRPr lang="en-US" altLang="ko-KR" sz="2800" b="1" dirty="0">
                  <a:solidFill>
                    <a:schemeClr val="bg1"/>
                  </a:solidFill>
                  <a:latin typeface="Arial" pitchFamily="34" charset="0"/>
                </a:endParaRPr>
              </a:p>
              <a:p>
                <a:pPr marL="514350" indent="-514350">
                  <a:buFontTx/>
                  <a:buAutoNum type="alphaUcPeriod" startAt="2"/>
                </a:pP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</a:endParaRPr>
              </a:p>
              <a:p>
                <a:pPr marL="514350" indent="-514350">
                  <a:buAutoNum type="alphaUcPeriod" startAt="2"/>
                </a:pPr>
                <a:endParaRPr lang="en-US" altLang="ko-KR" sz="1800" b="1" dirty="0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25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0040" y="12489620"/>
                <a:ext cx="15139988" cy="7660367"/>
              </a:xfrm>
              <a:prstGeom prst="rect">
                <a:avLst/>
              </a:prstGeom>
              <a:blipFill>
                <a:blip r:embed="rId2"/>
                <a:stretch>
                  <a:fillRect l="-7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99"/>
          <p:cNvSpPr>
            <a:spLocks noChangeArrowheads="1"/>
          </p:cNvSpPr>
          <p:nvPr/>
        </p:nvSpPr>
        <p:spPr bwMode="auto">
          <a:xfrm>
            <a:off x="12068235" y="4692478"/>
            <a:ext cx="9508081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</a:rPr>
              <a:t>Research Objectives  </a:t>
            </a:r>
            <a:endParaRPr lang="ko-KR" altLang="en-US" sz="3600" dirty="0">
              <a:solidFill>
                <a:schemeClr val="bg1"/>
              </a:solidFill>
              <a:latin typeface="Arial" pitchFamily="34" charset="0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PDS for FCHEVs development using deep reinforcement </a:t>
            </a:r>
            <a:b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learning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B. PDS for FCHEVs development that guarantees </a:t>
            </a:r>
            <a:b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generalization performance</a:t>
            </a:r>
            <a:endParaRPr lang="en-US" altLang="ko-KR" sz="2400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C. Control Strategy development considering the fuel cell </a:t>
            </a:r>
            <a:b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deterioration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8482" y="17228541"/>
            <a:ext cx="1619364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Battery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73334" y="17228541"/>
            <a:ext cx="1619364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Motor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5069" y="15857184"/>
            <a:ext cx="1619364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FC stack 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736" y="17890825"/>
            <a:ext cx="10674012" cy="3764584"/>
          </a:xfrm>
          <a:prstGeom prst="rect">
            <a:avLst/>
          </a:prstGeom>
        </p:spPr>
      </p:pic>
      <p:graphicFrame>
        <p:nvGraphicFramePr>
          <p:cNvPr id="486" name="표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90031"/>
              </p:ext>
            </p:extLst>
          </p:nvPr>
        </p:nvGraphicFramePr>
        <p:xfrm>
          <a:off x="1143882" y="18794257"/>
          <a:ext cx="7789802" cy="28346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94901">
                  <a:extLst>
                    <a:ext uri="{9D8B030D-6E8A-4147-A177-3AD203B41FA5}">
                      <a16:colId xmlns:a16="http://schemas.microsoft.com/office/drawing/2014/main" val="2129395644"/>
                    </a:ext>
                  </a:extLst>
                </a:gridCol>
                <a:gridCol w="3894901">
                  <a:extLst>
                    <a:ext uri="{9D8B030D-6E8A-4147-A177-3AD203B41FA5}">
                      <a16:colId xmlns:a16="http://schemas.microsoft.com/office/drawing/2014/main" val="1661655718"/>
                    </a:ext>
                  </a:extLst>
                </a:gridCol>
              </a:tblGrid>
              <a:tr h="263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Properties </a:t>
                      </a:r>
                      <a:endParaRPr lang="ko-KR" altLang="en-US" sz="2400" dirty="0"/>
                    </a:p>
                  </a:txBody>
                  <a:tcPr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Values </a:t>
                      </a:r>
                      <a:endParaRPr lang="ko-KR" altLang="en-US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5776901"/>
                  </a:ext>
                </a:extLst>
              </a:tr>
              <a:tr h="2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Maximum stack </a:t>
                      </a:r>
                      <a:r>
                        <a:rPr lang="en-US" altLang="ko-KR" sz="20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power  [kW]</a:t>
                      </a:r>
                      <a:endParaRPr lang="ko-KR" altLang="en-US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+mn-ea"/>
                        </a:rPr>
                        <a:t>67</a:t>
                      </a: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2" marB="45712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1230840"/>
                  </a:ext>
                </a:extLst>
              </a:tr>
              <a:tr h="2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Maximum battery power [kW]</a:t>
                      </a:r>
                      <a:endParaRPr lang="ko-KR" altLang="en-US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40</a:t>
                      </a: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2" marB="45712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5956910"/>
                  </a:ext>
                </a:extLst>
              </a:tr>
              <a:tr h="2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Vehicle mass [kg]</a:t>
                      </a:r>
                      <a:endParaRPr lang="ko-KR" altLang="en-US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1200</a:t>
                      </a: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2" marB="45712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77713855"/>
                  </a:ext>
                </a:extLst>
              </a:tr>
              <a:tr h="2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Tire radius [m]</a:t>
                      </a:r>
                      <a:endParaRPr lang="ko-KR" altLang="en-US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0.337</a:t>
                      </a: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2" marB="45712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25124335"/>
                  </a:ext>
                </a:extLst>
              </a:tr>
              <a:tr h="2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Final gear ratio </a:t>
                      </a:r>
                      <a:endParaRPr lang="ko-KR" altLang="en-US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3.648</a:t>
                      </a: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2" marB="45712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9072602"/>
                  </a:ext>
                </a:extLst>
              </a:tr>
              <a:tr h="2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Initial SOC </a:t>
                      </a:r>
                      <a:endParaRPr lang="ko-KR" altLang="en-US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292929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0.6</a:t>
                      </a: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2" marB="45712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1627752"/>
                  </a:ext>
                </a:extLst>
              </a:tr>
            </a:tbl>
          </a:graphicData>
        </a:graphic>
      </p:graphicFrame>
      <p:sp>
        <p:nvSpPr>
          <p:cNvPr id="487" name="Rectangle 99"/>
          <p:cNvSpPr>
            <a:spLocks noChangeArrowheads="1"/>
          </p:cNvSpPr>
          <p:nvPr/>
        </p:nvSpPr>
        <p:spPr bwMode="auto">
          <a:xfrm>
            <a:off x="567674" y="23350589"/>
            <a:ext cx="1464219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</a:rPr>
              <a:t>Validation Test with ECMS (Equivalent Consumption Minimization Strategy)</a:t>
            </a:r>
          </a:p>
          <a:p>
            <a:pPr marL="971550" lvl="1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2400" b="1" dirty="0">
                <a:solidFill>
                  <a:prstClr val="white"/>
                </a:solidFill>
                <a:latin typeface="Arial" pitchFamily="34" charset="0"/>
                <a:ea typeface="맑은 고딕" panose="020B0503020000020004" pitchFamily="50" charset="-127"/>
              </a:rPr>
              <a:t>When all driving information is given, the ECMS shows a performance close </a:t>
            </a:r>
            <a:br>
              <a:rPr kumimoji="0" lang="en-US" altLang="ko-KR" sz="2400" b="1" dirty="0">
                <a:solidFill>
                  <a:prstClr val="white"/>
                </a:solidFill>
                <a:latin typeface="Arial" pitchFamily="34" charset="0"/>
                <a:ea typeface="맑은 고딕" panose="020B0503020000020004" pitchFamily="50" charset="-127"/>
              </a:rPr>
            </a:br>
            <a:r>
              <a:rPr kumimoji="0" lang="en-US" altLang="ko-KR" sz="2400" b="1" dirty="0">
                <a:solidFill>
                  <a:prstClr val="white"/>
                </a:solidFill>
                <a:latin typeface="Arial" pitchFamily="34" charset="0"/>
                <a:ea typeface="맑은 고딕" panose="020B0503020000020004" pitchFamily="50" charset="-127"/>
              </a:rPr>
              <a:t>to the global optimum</a:t>
            </a:r>
          </a:p>
          <a:p>
            <a:pPr marL="971550" lvl="1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We test the validity of the AC model through ECMS results given all driving </a:t>
            </a:r>
            <a:b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information.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</a:rPr>
              <a:t>We confirm that our model shows results corresponding to ECMS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buFontTx/>
              <a:buAutoNum type="alphaUcPeriod" startAt="2"/>
            </a:pPr>
            <a:endParaRPr lang="en-US" altLang="ko-KR" sz="2800" b="1" dirty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buFontTx/>
              <a:buAutoNum type="alphaUcPeriod" startAt="2"/>
            </a:pPr>
            <a:endParaRPr lang="en-US" altLang="ko-KR" sz="1200" dirty="0">
              <a:solidFill>
                <a:schemeClr val="bg1"/>
              </a:solidFill>
              <a:latin typeface="Arial" pitchFamily="34" charset="0"/>
            </a:endParaRPr>
          </a:p>
          <a:p>
            <a:pPr marL="514350" indent="-514350">
              <a:buAutoNum type="alphaUcPeriod" startAt="2"/>
            </a:pPr>
            <a:endParaRPr lang="en-US" altLang="ko-KR" sz="1800" b="1" dirty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70" name="그림 6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07FFE30-14AF-41E8-AB97-6B89CCCFA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499" y="24196397"/>
            <a:ext cx="7886169" cy="23688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7D4C31-10A9-4B69-BDD0-87BF4576D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79" y="26979618"/>
            <a:ext cx="5287331" cy="2645759"/>
          </a:xfrm>
          <a:prstGeom prst="rect">
            <a:avLst/>
          </a:prstGeom>
        </p:spPr>
      </p:pic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43C03AF3-8AEA-4042-8CA7-FDB780C3C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439182"/>
              </p:ext>
            </p:extLst>
          </p:nvPr>
        </p:nvGraphicFramePr>
        <p:xfrm>
          <a:off x="6457318" y="26973617"/>
          <a:ext cx="4947282" cy="265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1285">
                  <a:extLst>
                    <a:ext uri="{9D8B030D-6E8A-4147-A177-3AD203B41FA5}">
                      <a16:colId xmlns:a16="http://schemas.microsoft.com/office/drawing/2014/main" val="3726243108"/>
                    </a:ext>
                  </a:extLst>
                </a:gridCol>
                <a:gridCol w="1169494">
                  <a:extLst>
                    <a:ext uri="{9D8B030D-6E8A-4147-A177-3AD203B41FA5}">
                      <a16:colId xmlns:a16="http://schemas.microsoft.com/office/drawing/2014/main" val="472462486"/>
                    </a:ext>
                  </a:extLst>
                </a:gridCol>
                <a:gridCol w="1346503">
                  <a:extLst>
                    <a:ext uri="{9D8B030D-6E8A-4147-A177-3AD203B41FA5}">
                      <a16:colId xmlns:a16="http://schemas.microsoft.com/office/drawing/2014/main" val="4076666659"/>
                    </a:ext>
                  </a:extLst>
                </a:gridCol>
              </a:tblGrid>
              <a:tr h="2697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ECMS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54158"/>
                  </a:ext>
                </a:extLst>
              </a:tr>
              <a:tr h="382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767171"/>
                          </a:solidFill>
                        </a:rPr>
                        <a:t>Number of wins </a:t>
                      </a:r>
                      <a:endParaRPr lang="ko-KR" altLang="en-US" sz="1600" b="1" i="0" dirty="0">
                        <a:solidFill>
                          <a:srgbClr val="76717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767171"/>
                          </a:solidFill>
                        </a:rPr>
                        <a:t>3 / 72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767171"/>
                          </a:solidFill>
                        </a:rPr>
                        <a:t>(4.2%) </a:t>
                      </a:r>
                      <a:endParaRPr lang="ko-KR" altLang="en-US" sz="1600" b="1" dirty="0">
                        <a:solidFill>
                          <a:srgbClr val="76717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767171"/>
                          </a:solidFill>
                        </a:rPr>
                        <a:t>69 / 72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767171"/>
                          </a:solidFill>
                        </a:rPr>
                        <a:t>(95.8%)</a:t>
                      </a:r>
                      <a:endParaRPr lang="ko-KR" altLang="en-US" sz="1600" b="1" dirty="0">
                        <a:solidFill>
                          <a:srgbClr val="76717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661599"/>
                  </a:ext>
                </a:extLst>
              </a:tr>
              <a:tr h="382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767171"/>
                          </a:solidFill>
                        </a:rPr>
                        <a:t>Biggest difference with ECMS (%)</a:t>
                      </a:r>
                      <a:endParaRPr lang="ko-KR" altLang="en-US" sz="1600" b="1" i="0" dirty="0">
                        <a:solidFill>
                          <a:srgbClr val="76717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767171"/>
                          </a:solidFill>
                        </a:rPr>
                        <a:t>+0.902</a:t>
                      </a:r>
                      <a:endParaRPr lang="ko-KR" altLang="en-US" sz="1600" b="1" dirty="0">
                        <a:solidFill>
                          <a:srgbClr val="76717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767171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rgbClr val="76717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154260"/>
                  </a:ext>
                </a:extLst>
              </a:tr>
              <a:tr h="424733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767171"/>
                          </a:solidFill>
                        </a:rPr>
                        <a:t>Lowest difference with ECMS (%)</a:t>
                      </a:r>
                      <a:endParaRPr lang="ko-KR" altLang="en-US" sz="1600" b="1" i="0" dirty="0">
                        <a:solidFill>
                          <a:srgbClr val="76717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767171"/>
                          </a:solidFill>
                        </a:rPr>
                        <a:t>-0.303</a:t>
                      </a:r>
                      <a:endParaRPr lang="ko-KR" altLang="en-US" sz="1600" b="1" dirty="0">
                        <a:solidFill>
                          <a:srgbClr val="76717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767171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rgbClr val="76717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42488"/>
                  </a:ext>
                </a:extLst>
              </a:tr>
              <a:tr h="382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767171"/>
                          </a:solidFill>
                        </a:rPr>
                        <a:t>Average difference with ECMS (%)</a:t>
                      </a:r>
                      <a:endParaRPr lang="ko-KR" altLang="en-US" sz="1600" b="1" i="0" dirty="0">
                        <a:solidFill>
                          <a:srgbClr val="76717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767171"/>
                          </a:solidFill>
                        </a:rPr>
                        <a:t>+0.527</a:t>
                      </a:r>
                      <a:endParaRPr lang="ko-KR" altLang="en-US" sz="1600" b="1" dirty="0">
                        <a:solidFill>
                          <a:srgbClr val="76717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767171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rgbClr val="76717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15037"/>
                  </a:ext>
                </a:extLst>
              </a:tr>
            </a:tbl>
          </a:graphicData>
        </a:graphic>
      </p:graphicFrame>
      <p:pic>
        <p:nvPicPr>
          <p:cNvPr id="111" name="그림 1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19DB1A0-0BD5-4753-8461-B3EC283C9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396" y="26743042"/>
            <a:ext cx="5402579" cy="28951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2" name="표 111">
                <a:extLst>
                  <a:ext uri="{FF2B5EF4-FFF2-40B4-BE49-F238E27FC236}">
                    <a16:creationId xmlns:a16="http://schemas.microsoft.com/office/drawing/2014/main" id="{6E4AEF2E-0AFF-4924-82D8-DDA44F1E27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5993"/>
                  </p:ext>
                </p:extLst>
              </p:nvPr>
            </p:nvGraphicFramePr>
            <p:xfrm>
              <a:off x="17093944" y="27147335"/>
              <a:ext cx="4005566" cy="230432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05948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1218518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26978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Agent 1 </a:t>
                          </a:r>
                        </a:p>
                        <a:p>
                          <a:pPr algn="ctr" latinLnBrk="1"/>
                          <a:r>
                            <a:rPr lang="en-US" altLang="ko-KR" sz="1400" dirty="0"/>
                            <a:t>(Ignore degradation)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38324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Agent 2 </a:t>
                          </a:r>
                        </a:p>
                        <a:p>
                          <a:pPr marL="0" marR="0" lvl="0" indent="0" algn="ctr" defTabSz="2138324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(Consider degradation)</a:t>
                          </a:r>
                          <a:endParaRPr kumimoji="0" lang="ko-KR" altLang="en-US" sz="1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i="0" dirty="0">
                              <a:solidFill>
                                <a:srgbClr val="767171"/>
                              </a:solidFill>
                            </a:rPr>
                            <a:t>FC [g]</a:t>
                          </a:r>
                          <a:endParaRPr lang="ko-KR" altLang="en-US" sz="1600" b="1" i="0" dirty="0">
                            <a:solidFill>
                              <a:srgbClr val="76717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rgbClr val="767171"/>
                              </a:solidFill>
                            </a:rPr>
                            <a:t>107.1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rgbClr val="767171"/>
                              </a:solidFill>
                            </a:rPr>
                            <a:t>119.1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i="0" dirty="0">
                              <a:solidFill>
                                <a:srgbClr val="767171"/>
                              </a:solidFill>
                            </a:rPr>
                            <a:t>Degradation [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600" b="1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ko-KR" sz="1600" b="1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en-US" altLang="ko-KR" sz="1600" b="1" i="0" dirty="0">
                              <a:solidFill>
                                <a:srgbClr val="767171"/>
                              </a:solidFill>
                            </a:rPr>
                            <a:t>] </a:t>
                          </a:r>
                          <a:endParaRPr lang="ko-KR" altLang="en-US" sz="1600" b="1" i="0" dirty="0">
                            <a:solidFill>
                              <a:srgbClr val="76717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rgbClr val="767171"/>
                              </a:solidFill>
                            </a:rPr>
                            <a:t>550.9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rgbClr val="767171"/>
                              </a:solidFill>
                            </a:rPr>
                            <a:t>252.5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424733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>
                              <a:solidFill>
                                <a:srgbClr val="767171"/>
                              </a:solidFill>
                            </a:rPr>
                            <a:t>∆FC [%]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rgbClr val="767171"/>
                              </a:solidFill>
                            </a:rPr>
                            <a:t>-</a:t>
                          </a:r>
                          <a:endParaRPr lang="ko-KR" altLang="en-US" sz="1600" b="1" dirty="0">
                            <a:solidFill>
                              <a:srgbClr val="76717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38324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dirty="0">
                              <a:solidFill>
                                <a:schemeClr val="accent2"/>
                              </a:solidFill>
                            </a:rPr>
                            <a:t>11.2%</a:t>
                          </a:r>
                          <a:endParaRPr lang="ko-KR" altLang="en-US" sz="16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i="0" dirty="0">
                              <a:solidFill>
                                <a:srgbClr val="767171"/>
                              </a:solidFill>
                            </a:rPr>
                            <a:t>∆Degradation [%]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rgbClr val="767171"/>
                              </a:solidFill>
                            </a:rPr>
                            <a:t>-</a:t>
                          </a:r>
                          <a:endParaRPr lang="ko-KR" altLang="en-US" sz="1600" b="1" dirty="0">
                            <a:solidFill>
                              <a:srgbClr val="76717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38324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dirty="0">
                              <a:solidFill>
                                <a:schemeClr val="accent2"/>
                              </a:solidFill>
                            </a:rPr>
                            <a:t>-54.2%</a:t>
                          </a:r>
                          <a:endParaRPr lang="ko-KR" altLang="en-US" sz="16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2" name="표 111">
                <a:extLst>
                  <a:ext uri="{FF2B5EF4-FFF2-40B4-BE49-F238E27FC236}">
                    <a16:creationId xmlns:a16="http://schemas.microsoft.com/office/drawing/2014/main" id="{6E4AEF2E-0AFF-4924-82D8-DDA44F1E27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5993"/>
                  </p:ext>
                </p:extLst>
              </p:nvPr>
            </p:nvGraphicFramePr>
            <p:xfrm>
              <a:off x="17093944" y="27147335"/>
              <a:ext cx="4005566" cy="230432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05948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1218518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Agent 1 </a:t>
                          </a:r>
                        </a:p>
                        <a:p>
                          <a:pPr algn="ctr" latinLnBrk="1"/>
                          <a:r>
                            <a:rPr lang="en-US" altLang="ko-KR" sz="1400" dirty="0"/>
                            <a:t>(Ignore degradation)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38324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Agent 2 </a:t>
                          </a:r>
                        </a:p>
                        <a:p>
                          <a:pPr marL="0" marR="0" lvl="0" indent="0" algn="ctr" defTabSz="2138324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(Consider degradation)</a:t>
                          </a:r>
                          <a:endParaRPr kumimoji="0" lang="ko-KR" altLang="en-US" sz="1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i="0" dirty="0">
                              <a:solidFill>
                                <a:srgbClr val="767171"/>
                              </a:solidFill>
                            </a:rPr>
                            <a:t>FC [g]</a:t>
                          </a:r>
                          <a:endParaRPr lang="ko-KR" altLang="en-US" sz="1600" b="1" i="0" dirty="0">
                            <a:solidFill>
                              <a:srgbClr val="76717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rgbClr val="767171"/>
                              </a:solidFill>
                            </a:rPr>
                            <a:t>107.1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rgbClr val="767171"/>
                              </a:solidFill>
                            </a:rPr>
                            <a:t>119.1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79" t="-292063" r="-150758" b="-2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rgbClr val="767171"/>
                              </a:solidFill>
                            </a:rPr>
                            <a:t>550.9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rgbClr val="767171"/>
                              </a:solidFill>
                            </a:rPr>
                            <a:t>252.5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424733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>
                              <a:solidFill>
                                <a:srgbClr val="767171"/>
                              </a:solidFill>
                            </a:rPr>
                            <a:t>∆FC [%]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rgbClr val="767171"/>
                              </a:solidFill>
                            </a:rPr>
                            <a:t>-</a:t>
                          </a:r>
                          <a:endParaRPr lang="ko-KR" altLang="en-US" sz="1600" b="1" dirty="0">
                            <a:solidFill>
                              <a:srgbClr val="76717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38324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dirty="0">
                              <a:solidFill>
                                <a:schemeClr val="accent2"/>
                              </a:solidFill>
                            </a:rPr>
                            <a:t>11.2%</a:t>
                          </a:r>
                          <a:endParaRPr lang="ko-KR" altLang="en-US" sz="16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826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i="0" dirty="0">
                              <a:solidFill>
                                <a:srgbClr val="767171"/>
                              </a:solidFill>
                            </a:rPr>
                            <a:t>∆Degradation [%]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rgbClr val="767171"/>
                              </a:solidFill>
                            </a:rPr>
                            <a:t>-</a:t>
                          </a:r>
                          <a:endParaRPr lang="ko-KR" altLang="en-US" sz="1600" b="1" dirty="0">
                            <a:solidFill>
                              <a:srgbClr val="76717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38324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dirty="0">
                              <a:solidFill>
                                <a:schemeClr val="accent2"/>
                              </a:solidFill>
                            </a:rPr>
                            <a:t>-54.2%</a:t>
                          </a:r>
                          <a:endParaRPr lang="ko-KR" altLang="en-US" sz="16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244C2C28-E9E8-46DA-93B6-FA36D3AF20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43685" y="8516487"/>
            <a:ext cx="6481948" cy="25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2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468</Words>
  <Application>Microsoft Office PowerPoint</Application>
  <PresentationFormat>사용자 지정</PresentationFormat>
  <Paragraphs>98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 조구영</cp:lastModifiedBy>
  <cp:revision>22</cp:revision>
  <dcterms:created xsi:type="dcterms:W3CDTF">2020-08-19T03:50:49Z</dcterms:created>
  <dcterms:modified xsi:type="dcterms:W3CDTF">2020-08-23T13:05:22Z</dcterms:modified>
</cp:coreProperties>
</file>