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98" r:id="rId12"/>
    <p:sldId id="809" r:id="rId13"/>
    <p:sldId id="810" r:id="rId14"/>
    <p:sldId id="760" r:id="rId15"/>
    <p:sldId id="763" r:id="rId16"/>
    <p:sldId id="764" r:id="rId17"/>
    <p:sldId id="766" r:id="rId18"/>
    <p:sldId id="811" r:id="rId19"/>
    <p:sldId id="812" r:id="rId20"/>
    <p:sldId id="813" r:id="rId21"/>
    <p:sldId id="814" r:id="rId22"/>
    <p:sldId id="754" r:id="rId23"/>
    <p:sldId id="776" r:id="rId24"/>
    <p:sldId id="787" r:id="rId25"/>
    <p:sldId id="795" r:id="rId26"/>
    <p:sldId id="796" r:id="rId27"/>
    <p:sldId id="797" r:id="rId28"/>
    <p:sldId id="793" r:id="rId29"/>
    <p:sldId id="773" r:id="rId30"/>
    <p:sldId id="774" r:id="rId31"/>
    <p:sldId id="756" r:id="rId32"/>
    <p:sldId id="801" r:id="rId33"/>
    <p:sldId id="802" r:id="rId34"/>
    <p:sldId id="803" r:id="rId35"/>
    <p:sldId id="804" r:id="rId36"/>
    <p:sldId id="805" r:id="rId37"/>
    <p:sldId id="806" r:id="rId38"/>
    <p:sldId id="807" r:id="rId39"/>
    <p:sldId id="808" r:id="rId40"/>
    <p:sldId id="786" r:id="rId41"/>
    <p:sldId id="778" r:id="rId42"/>
    <p:sldId id="785" r:id="rId43"/>
    <p:sldId id="775" r:id="rId44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10.png"/><Relationship Id="rId7" Type="http://schemas.openxmlformats.org/officeDocument/2006/relationships/image" Target="../media/image4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3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졸업심사 발표자료 </a:t>
            </a:r>
            <a:r>
              <a:rPr lang="ko-KR" altLang="en-US" sz="2800" dirty="0" err="1"/>
              <a:t>중안</a:t>
            </a:r>
            <a:r>
              <a:rPr lang="ko-KR" altLang="en-US" sz="2800" dirty="0"/>
              <a:t> 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M: 1200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 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 0.01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변경 예정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배터리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모터 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1553774"/>
            <a:ext cx="2106600" cy="1263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17" y="4061013"/>
            <a:ext cx="1535663" cy="102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7" y="4076818"/>
            <a:ext cx="1535662" cy="1023775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 flipH="1">
            <a:off x="1874408" y="3136480"/>
            <a:ext cx="617585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4" idx="1"/>
          </p:cNvCxnSpPr>
          <p:nvPr/>
        </p:nvCxnSpPr>
        <p:spPr>
          <a:xfrm flipH="1" flipV="1">
            <a:off x="3249374" y="3142682"/>
            <a:ext cx="696595" cy="1048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157" y="30820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15157" y="5810151"/>
            <a:ext cx="1284932" cy="2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다리꼴 2"/>
          <p:cNvSpPr/>
          <p:nvPr/>
        </p:nvSpPr>
        <p:spPr>
          <a:xfrm rot="5400000">
            <a:off x="8205931" y="4301101"/>
            <a:ext cx="703384" cy="55069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2" idx="2"/>
            <a:endCxn id="3" idx="1"/>
          </p:cNvCxnSpPr>
          <p:nvPr/>
        </p:nvCxnSpPr>
        <p:spPr>
          <a:xfrm>
            <a:off x="8557623" y="3342741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3"/>
            <a:endCxn id="9" idx="0"/>
          </p:cNvCxnSpPr>
          <p:nvPr/>
        </p:nvCxnSpPr>
        <p:spPr>
          <a:xfrm>
            <a:off x="8557623" y="4859302"/>
            <a:ext cx="0" cy="95084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6703487" y="4259172"/>
            <a:ext cx="1086338" cy="634548"/>
            <a:chOff x="5866421" y="3188464"/>
            <a:chExt cx="1086338" cy="634548"/>
          </a:xfrm>
        </p:grpSpPr>
        <p:sp>
          <p:nvSpPr>
            <p:cNvPr id="11" name="순서도: 대체 처리 10"/>
            <p:cNvSpPr/>
            <p:nvPr/>
          </p:nvSpPr>
          <p:spPr>
            <a:xfrm>
              <a:off x="5866421" y="3188464"/>
              <a:ext cx="1086338" cy="6345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960205" y="3517999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204" y="3334337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60204" y="3697753"/>
              <a:ext cx="89876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797270" y="4904724"/>
            <a:ext cx="92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3" idx="2"/>
            <a:endCxn id="11" idx="3"/>
          </p:cNvCxnSpPr>
          <p:nvPr/>
        </p:nvCxnSpPr>
        <p:spPr>
          <a:xfrm flipH="1">
            <a:off x="7789825" y="4576446"/>
            <a:ext cx="492453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62955" y="4327160"/>
            <a:ext cx="831325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DC/AC</a:t>
            </a:r>
            <a:endParaRPr lang="ko-KR" altLang="en-US" sz="1600" b="1" dirty="0"/>
          </a:p>
        </p:txBody>
      </p:sp>
      <p:cxnSp>
        <p:nvCxnSpPr>
          <p:cNvPr id="38" name="직선 연결선 37"/>
          <p:cNvCxnSpPr>
            <a:stCxn id="11" idx="1"/>
          </p:cNvCxnSpPr>
          <p:nvPr/>
        </p:nvCxnSpPr>
        <p:spPr>
          <a:xfrm flipH="1">
            <a:off x="6294280" y="4576446"/>
            <a:ext cx="409207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786125" y="4144284"/>
            <a:ext cx="1203443" cy="770543"/>
            <a:chOff x="3118381" y="3348433"/>
            <a:chExt cx="1203443" cy="770543"/>
          </a:xfrm>
        </p:grpSpPr>
        <p:sp>
          <p:nvSpPr>
            <p:cNvPr id="40" name="직사각형 39"/>
            <p:cNvSpPr/>
            <p:nvPr/>
          </p:nvSpPr>
          <p:spPr>
            <a:xfrm>
              <a:off x="3118381" y="3595883"/>
              <a:ext cx="1203443" cy="52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118381" y="3473714"/>
              <a:ext cx="1201686" cy="8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07967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+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66831" y="335059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299" y="3348433"/>
              <a:ext cx="211015" cy="112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51641" y="3562281"/>
              <a:ext cx="326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-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873531" y="4896878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Battery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952429" y="4588706"/>
            <a:ext cx="467010" cy="769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945969" y="2891621"/>
            <a:ext cx="877753" cy="523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DC/DC</a:t>
            </a:r>
            <a:endParaRPr lang="ko-KR" altLang="en-US" sz="1600" b="1" dirty="0"/>
          </a:p>
        </p:txBody>
      </p:sp>
      <p:cxnSp>
        <p:nvCxnSpPr>
          <p:cNvPr id="55" name="직선 연결선 54"/>
          <p:cNvCxnSpPr>
            <a:stCxn id="43" idx="0"/>
            <a:endCxn id="54" idx="2"/>
          </p:cNvCxnSpPr>
          <p:nvPr/>
        </p:nvCxnSpPr>
        <p:spPr>
          <a:xfrm flipH="1" flipV="1">
            <a:off x="4384846" y="3414714"/>
            <a:ext cx="2122" cy="85485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32968" y="4235021"/>
            <a:ext cx="9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</a:t>
            </a:r>
            <a:br>
              <a:rPr lang="en-US" altLang="ko-KR" b="1" dirty="0"/>
            </a:br>
            <a:r>
              <a:rPr lang="en-US" altLang="ko-KR" b="1" dirty="0"/>
              <a:t>Drive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484178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3262177" y="2661854"/>
            <a:ext cx="15631" cy="9769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2475193" y="3540926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2491993" y="2750385"/>
            <a:ext cx="774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2617447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0850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05411" y="2741672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2894506" y="2748721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2983601" y="273462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3080511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3157617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2557930" y="2732034"/>
            <a:ext cx="15630" cy="80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996654" y="2866158"/>
            <a:ext cx="877751" cy="54064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Fuel Tank 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08794" y="3546935"/>
            <a:ext cx="11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Stack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3850" y="1615507"/>
            <a:ext cx="5636375" cy="231356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9609775" y="3026402"/>
            <a:ext cx="286402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전체적인 스펙 표로 소개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23850" y="3998667"/>
            <a:ext cx="4748681" cy="2072173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</m:d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050" b="0" i="1" smtClean="0">
                                          <a:latin typeface="Cambria Math" panose="02040503050406030204" pitchFamily="18" charset="0"/>
                                        </a:rPr>
                                        <m:t>𝑆𝑂𝐶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𝑆𝑂𝐶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050" b="0" i="1" smtClean="0">
                                      <a:latin typeface="Cambria Math" panose="02040503050406030204" pitchFamily="18" charset="0"/>
                                    </a:rPr>
                                    <m:t>𝑏𝑎𝑡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49" y="5260281"/>
                <a:ext cx="2427203" cy="379527"/>
              </a:xfrm>
              <a:prstGeom prst="rect">
                <a:avLst/>
              </a:prstGeom>
              <a:blipFill>
                <a:blip r:embed="rId5"/>
                <a:stretch>
                  <a:fillRect l="-503" b="-17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acc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5" y="5639808"/>
                <a:ext cx="854016" cy="330924"/>
              </a:xfrm>
              <a:prstGeom prst="rect">
                <a:avLst/>
              </a:prstGeom>
              <a:blipFill>
                <a:blip r:embed="rId6"/>
                <a:stretch>
                  <a:fillRect l="-2857" t="-18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92778" y="1211378"/>
            <a:ext cx="21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Fuel cell system</a:t>
            </a:r>
          </a:p>
        </p:txBody>
      </p:sp>
    </p:spTree>
    <p:extLst>
      <p:ext uri="{BB962C8B-B14F-4D97-AF65-F5344CB8AC3E}">
        <p14:creationId xmlns:p14="http://schemas.microsoft.com/office/powerpoint/2010/main" val="279100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In our problem situation, continuous action is more suitable 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>
                <a:solidFill>
                  <a:srgbClr val="FF0000"/>
                </a:solidFill>
              </a:rPr>
              <a:t>설명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51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F2A8A3-AEAB-4A4F-8A4E-D75EDDB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78" y="2040675"/>
            <a:ext cx="6250139" cy="416675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096000" y="115176"/>
            <a:ext cx="5535217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DDPG_batchnormalization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에서 </a:t>
            </a:r>
            <a:r>
              <a:rPr lang="en-US" altLang="ko-KR" b="1" dirty="0">
                <a:solidFill>
                  <a:srgbClr val="00B050"/>
                </a:solidFill>
              </a:rPr>
              <a:t>w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kw </a:t>
            </a:r>
            <a:r>
              <a:rPr lang="ko-KR" altLang="en-US" b="1" dirty="0">
                <a:solidFill>
                  <a:srgbClr val="00B050"/>
                </a:solidFill>
              </a:rPr>
              <a:t>비교 추가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>
                    <a:ea typeface="굴림" panose="020B0600000101010101" pitchFamily="50" charset="-127"/>
                  </a:rPr>
                  <a:t>is derived from replay memory    </a:t>
                </a: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(running mean</a:t>
            </a:r>
            <a:r>
              <a:rPr lang="ko-KR" altLang="en-US" b="1" dirty="0">
                <a:solidFill>
                  <a:srgbClr val="FF0000"/>
                </a:solidFill>
              </a:rPr>
              <a:t>과</a:t>
            </a:r>
            <a:r>
              <a:rPr lang="en-US" altLang="ko-KR" b="1" dirty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used the batch normalization technique as a way to normalize 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그림 추가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및 </a:t>
            </a:r>
            <a:r>
              <a:rPr lang="en-US" altLang="ko-KR" b="1" dirty="0">
                <a:solidFill>
                  <a:srgbClr val="FF0000"/>
                </a:solidFill>
              </a:rPr>
              <a:t>Batch-Norm</a:t>
            </a:r>
            <a:r>
              <a:rPr lang="ko-KR" altLang="en-US" b="1" dirty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026E2C8-78B0-4B46-B10C-F5A8450AB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16" y="1850452"/>
            <a:ext cx="6329468" cy="421964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9741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4: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br>
                  <a:rPr lang="en-US" altLang="ko-KR" b="1" dirty="0">
                    <a:solidFill>
                      <a:schemeClr val="accent2"/>
                    </a:solidFill>
                  </a:rPr>
                </a:br>
                <a:r>
                  <a:rPr lang="en-US" altLang="ko-KR" b="1" dirty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55040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192" y="1156803"/>
            <a:ext cx="5342832" cy="23083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(DDPG_batchnorm_comparison_revised2)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Case 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chemeClr val="accent2"/>
                    </a:solidFill>
                  </a:rPr>
                  <a:t>  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09" y="4327373"/>
                <a:ext cx="4838007" cy="369332"/>
              </a:xfrm>
              <a:prstGeom prst="rect">
                <a:avLst/>
              </a:prstGeom>
              <a:blipFill>
                <a:blip r:embed="rId9"/>
                <a:stretch>
                  <a:fillRect l="-113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등등</a:t>
            </a:r>
            <a:r>
              <a:rPr lang="en-US" altLang="ko-KR" sz="1600" dirty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Actor</a:t>
            </a:r>
            <a:r>
              <a:rPr lang="ko-KR" altLang="en-US" b="1" dirty="0">
                <a:solidFill>
                  <a:srgbClr val="FF0000"/>
                </a:solidFill>
              </a:rPr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Critic</a:t>
            </a:r>
            <a:r>
              <a:rPr lang="ko-KR" altLang="en-US" b="1" dirty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1E9D549-A5AA-4F4E-8978-CDEE76BB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9" y="2864116"/>
            <a:ext cx="8746912" cy="328009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223" y="3804509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완성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78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82C5C5-BD31-492F-B75F-111175C40D69}"/>
              </a:ext>
            </a:extLst>
          </p:cNvPr>
          <p:cNvGrpSpPr/>
          <p:nvPr/>
        </p:nvGrpSpPr>
        <p:grpSpPr>
          <a:xfrm>
            <a:off x="2512521" y="2256384"/>
            <a:ext cx="8181053" cy="4159279"/>
            <a:chOff x="323850" y="2715945"/>
            <a:chExt cx="7452114" cy="379324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2836256" y="2715945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아래로 구부러진 화살표 11"/>
            <p:cNvSpPr/>
            <p:nvPr/>
          </p:nvSpPr>
          <p:spPr>
            <a:xfrm rot="7525627">
              <a:off x="4609281" y="5259240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아래로 구부러진 화살표 12"/>
            <p:cNvSpPr/>
            <p:nvPr/>
          </p:nvSpPr>
          <p:spPr>
            <a:xfrm rot="13548299">
              <a:off x="1072249" y="5221941"/>
              <a:ext cx="1812174" cy="68772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415925" y="3319158"/>
              <a:ext cx="3190699" cy="1509612"/>
              <a:chOff x="551644" y="3306593"/>
              <a:chExt cx="3190699" cy="1509612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246909" y="4497188"/>
                <a:ext cx="15627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1246909" y="3565261"/>
                <a:ext cx="0" cy="9319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자유형 21"/>
              <p:cNvSpPr/>
              <p:nvPr/>
            </p:nvSpPr>
            <p:spPr>
              <a:xfrm>
                <a:off x="1255222" y="3829618"/>
                <a:ext cx="1429789" cy="650945"/>
              </a:xfrm>
              <a:custGeom>
                <a:avLst/>
                <a:gdLst>
                  <a:gd name="connsiteX0" fmla="*/ 0 w 1454727"/>
                  <a:gd name="connsiteY0" fmla="*/ 725221 h 725221"/>
                  <a:gd name="connsiteX1" fmla="*/ 141316 w 1454727"/>
                  <a:gd name="connsiteY1" fmla="*/ 218144 h 725221"/>
                  <a:gd name="connsiteX2" fmla="*/ 482138 w 1454727"/>
                  <a:gd name="connsiteY2" fmla="*/ 43577 h 725221"/>
                  <a:gd name="connsiteX3" fmla="*/ 1180407 w 1454727"/>
                  <a:gd name="connsiteY3" fmla="*/ 2013 h 725221"/>
                  <a:gd name="connsiteX4" fmla="*/ 1454727 w 1454727"/>
                  <a:gd name="connsiteY4" fmla="*/ 10326 h 72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727" h="725221">
                    <a:moveTo>
                      <a:pt x="0" y="725221"/>
                    </a:moveTo>
                    <a:cubicBezTo>
                      <a:pt x="30480" y="528486"/>
                      <a:pt x="60960" y="331751"/>
                      <a:pt x="141316" y="218144"/>
                    </a:cubicBezTo>
                    <a:cubicBezTo>
                      <a:pt x="221672" y="104537"/>
                      <a:pt x="308956" y="79599"/>
                      <a:pt x="482138" y="43577"/>
                    </a:cubicBezTo>
                    <a:cubicBezTo>
                      <a:pt x="655320" y="7555"/>
                      <a:pt x="1018309" y="7555"/>
                      <a:pt x="1180407" y="2013"/>
                    </a:cubicBezTo>
                    <a:cubicBezTo>
                      <a:pt x="1342505" y="-3529"/>
                      <a:pt x="1398616" y="3398"/>
                      <a:pt x="1454727" y="1032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21162" y="3646287"/>
                <a:ext cx="755536" cy="3666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40280" y="4539206"/>
                <a:ext cx="1138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episode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1644" y="3306593"/>
                <a:ext cx="1138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Episodic</a:t>
                </a:r>
              </a:p>
              <a:p>
                <a:r>
                  <a:rPr lang="en-US" altLang="ko-KR" sz="1200" dirty="0"/>
                  <a:t>reward</a:t>
                </a:r>
                <a:endParaRPr lang="ko-KR" altLang="en-US" sz="1200" dirty="0"/>
              </a:p>
            </p:txBody>
          </p:sp>
          <p:cxnSp>
            <p:nvCxnSpPr>
              <p:cNvPr id="28" name="직선 연결선 27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2031808" y="3646287"/>
                <a:ext cx="267122" cy="3129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endCxn id="24" idx="4"/>
              </p:cNvCxnSpPr>
              <p:nvPr/>
            </p:nvCxnSpPr>
            <p:spPr>
              <a:xfrm flipH="1">
                <a:off x="2298930" y="3707133"/>
                <a:ext cx="290813" cy="3058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611052" y="3980836"/>
                <a:ext cx="21312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Training </a:t>
                </a:r>
              </a:p>
              <a:p>
                <a:r>
                  <a:rPr lang="en-US" altLang="ko-KR" sz="1100" b="1" dirty="0">
                    <a:solidFill>
                      <a:srgbClr val="FF0000"/>
                    </a:solidFill>
                  </a:rPr>
                  <a:t>Convergence region </a:t>
                </a:r>
                <a:endParaRPr lang="ko-KR" altLang="en-US" sz="11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>
              <a:off x="4648429" y="4382723"/>
              <a:ext cx="2533767" cy="14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23850" y="2734383"/>
              <a:ext cx="2791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Finding </a:t>
              </a:r>
            </a:p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Convergence region 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Checking distribution of </a:t>
                  </a:r>
                  <a:br>
                    <a:rPr lang="en-US" altLang="ko-KR" sz="1600" b="1" dirty="0">
                      <a:solidFill>
                        <a:srgbClr val="0070C0"/>
                      </a:solidFill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𝒄𝒐𝒏𝒗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𝒓𝒆𝒈𝒊𝒐𝒏</m:t>
                            </m:r>
                          </m:sub>
                        </m:sSub>
                      </m:oMath>
                    </m:oMathPara>
                  </a14:m>
                  <a:endParaRPr lang="ko-KR" alt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869" y="2734397"/>
                  <a:ext cx="3692095" cy="608115"/>
                </a:xfrm>
                <a:prstGeom prst="rect">
                  <a:avLst/>
                </a:prstGeom>
                <a:blipFill>
                  <a:blip r:embed="rId2"/>
                  <a:stretch>
                    <a:fillRect t="-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자유형 51"/>
            <p:cNvSpPr/>
            <p:nvPr/>
          </p:nvSpPr>
          <p:spPr>
            <a:xfrm>
              <a:off x="4648429" y="3603265"/>
              <a:ext cx="1281487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 52"/>
            <p:cNvSpPr/>
            <p:nvPr/>
          </p:nvSpPr>
          <p:spPr>
            <a:xfrm flipH="1">
              <a:off x="5929915" y="3603265"/>
              <a:ext cx="1194092" cy="748523"/>
            </a:xfrm>
            <a:custGeom>
              <a:avLst/>
              <a:gdLst>
                <a:gd name="connsiteX0" fmla="*/ 0 w 1246909"/>
                <a:gd name="connsiteY0" fmla="*/ 681644 h 694685"/>
                <a:gd name="connsiteX1" fmla="*/ 556953 w 1246909"/>
                <a:gd name="connsiteY1" fmla="*/ 623455 h 694685"/>
                <a:gd name="connsiteX2" fmla="*/ 939338 w 1246909"/>
                <a:gd name="connsiteY2" fmla="*/ 133004 h 694685"/>
                <a:gd name="connsiteX3" fmla="*/ 1246909 w 1246909"/>
                <a:gd name="connsiteY3" fmla="*/ 0 h 69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694685">
                  <a:moveTo>
                    <a:pt x="0" y="681644"/>
                  </a:moveTo>
                  <a:cubicBezTo>
                    <a:pt x="200198" y="698269"/>
                    <a:pt x="400397" y="714895"/>
                    <a:pt x="556953" y="623455"/>
                  </a:cubicBezTo>
                  <a:cubicBezTo>
                    <a:pt x="713509" y="532015"/>
                    <a:pt x="824345" y="236913"/>
                    <a:pt x="939338" y="133004"/>
                  </a:cubicBezTo>
                  <a:cubicBezTo>
                    <a:pt x="1054331" y="29095"/>
                    <a:pt x="1150620" y="14547"/>
                    <a:pt x="124690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29915" y="3362104"/>
              <a:ext cx="0" cy="1020618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383976" y="3362104"/>
              <a:ext cx="0" cy="10206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𝑺𝑶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ko-KR" altLang="en-US" sz="1400" b="1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612" y="4366793"/>
                  <a:ext cx="922915" cy="3500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𝑺𝑶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lang="en-US" altLang="ko-KR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390379"/>
                  <a:ext cx="922915" cy="328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/>
            <p:cNvCxnSpPr/>
            <p:nvPr/>
          </p:nvCxnSpPr>
          <p:spPr>
            <a:xfrm>
              <a:off x="5915312" y="3993401"/>
              <a:ext cx="454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510" y="3686395"/>
                  <a:ext cx="217375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2029650" y="5191524"/>
              <a:ext cx="36920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Update reward factor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ko-KR" altLang="en-US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270" y="5438656"/>
                  <a:ext cx="369209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997" y="5683317"/>
                  <a:ext cx="369209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𝒔𝒆𝒍𝒆𝒄𝒕</m:t>
                        </m:r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US" altLang="ko-KR" sz="16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6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853" y="5914937"/>
                  <a:ext cx="369209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6603048" y="-311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DDPG_rewardfactor_final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테스트 사이클에서 연비 평가를 할 필요 </a:t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ko-KR" altLang="en-US" b="1" dirty="0">
                <a:solidFill>
                  <a:srgbClr val="00B050"/>
                </a:solidFill>
              </a:rPr>
              <a:t>있음 </a:t>
            </a:r>
            <a:r>
              <a:rPr lang="en-US" altLang="ko-KR" b="1" dirty="0">
                <a:solidFill>
                  <a:srgbClr val="00B050"/>
                </a:solidFill>
              </a:rPr>
              <a:t>/ </a:t>
            </a:r>
            <a:r>
              <a:rPr lang="ko-KR" altLang="en-US" b="1" dirty="0">
                <a:solidFill>
                  <a:srgbClr val="FF0000"/>
                </a:solidFill>
              </a:rPr>
              <a:t>학습도 하나의 사이클에 대해서 실험 </a:t>
            </a:r>
            <a:br>
              <a:rPr lang="en-US" altLang="ko-KR" b="1" dirty="0">
                <a:solidFill>
                  <a:srgbClr val="00B050"/>
                </a:solidFill>
              </a:rPr>
            </a:b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실행 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[</a:t>
            </a:r>
            <a:r>
              <a:rPr lang="ko-KR" altLang="en-US" b="1" dirty="0" err="1">
                <a:solidFill>
                  <a:srgbClr val="00B050"/>
                </a:solidFill>
              </a:rPr>
              <a:t>효율고려</a:t>
            </a:r>
            <a:r>
              <a:rPr lang="en-US" altLang="ko-KR" b="1" dirty="0">
                <a:solidFill>
                  <a:srgbClr val="00B05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526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br>
              <a:rPr lang="en-US" altLang="ko-KR" dirty="0">
                <a:ea typeface="굴림" panose="020B0600000101010101" pitchFamily="50" charset="-127"/>
              </a:rPr>
            </a:br>
            <a:br>
              <a:rPr lang="en-US" altLang="ko-KR" b="1" dirty="0">
                <a:ea typeface="굴림" panose="020B0600000101010101" pitchFamily="50" charset="-127"/>
              </a:rPr>
            </a:b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538BD-96BA-422B-851C-F9B37E8BB5D9}"/>
              </a:ext>
            </a:extLst>
          </p:cNvPr>
          <p:cNvSpPr txBox="1"/>
          <p:nvPr/>
        </p:nvSpPr>
        <p:spPr>
          <a:xfrm>
            <a:off x="3103289" y="2772570"/>
            <a:ext cx="598542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Reward factor</a:t>
            </a:r>
            <a:r>
              <a:rPr lang="ko-KR" altLang="en-US" b="1" dirty="0">
                <a:solidFill>
                  <a:srgbClr val="00B050"/>
                </a:solidFill>
              </a:rPr>
              <a:t>를 조정하는 과정 </a:t>
            </a:r>
            <a:r>
              <a:rPr lang="en-US" altLang="ko-KR" b="1" dirty="0">
                <a:solidFill>
                  <a:srgbClr val="00B050"/>
                </a:solidFill>
              </a:rPr>
              <a:t>visualization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DDPG_adaptive_rewardfactor_final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SOC trajectory or Histogram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2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4584" y="4361476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최적의 </a:t>
            </a:r>
            <a:r>
              <a:rPr lang="en-US" altLang="ko-KR" b="1" dirty="0">
                <a:solidFill>
                  <a:srgbClr val="00B050"/>
                </a:solidFill>
              </a:rPr>
              <a:t>reward factor</a:t>
            </a:r>
            <a:r>
              <a:rPr lang="ko-KR" altLang="en-US" b="1" dirty="0">
                <a:solidFill>
                  <a:srgbClr val="00B050"/>
                </a:solidFill>
              </a:rPr>
              <a:t>를 도출한 이후에 전체 </a:t>
            </a:r>
            <a:r>
              <a:rPr lang="en-US" altLang="ko-KR" b="1" dirty="0">
                <a:solidFill>
                  <a:srgbClr val="00B050"/>
                </a:solidFill>
              </a:rPr>
              <a:t>driving cycle</a:t>
            </a:r>
            <a:r>
              <a:rPr lang="ko-KR" altLang="en-US" b="1" dirty="0">
                <a:solidFill>
                  <a:srgbClr val="00B050"/>
                </a:solidFill>
              </a:rPr>
              <a:t>을 학습시키는 식으로 진행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이후 </a:t>
            </a:r>
            <a:r>
              <a:rPr lang="en-US" altLang="ko-KR" b="1" dirty="0">
                <a:solidFill>
                  <a:srgbClr val="00B050"/>
                </a:solidFill>
              </a:rPr>
              <a:t>flow</a:t>
            </a:r>
            <a:r>
              <a:rPr lang="ko-KR" altLang="en-US" b="1" dirty="0">
                <a:solidFill>
                  <a:srgbClr val="00B050"/>
                </a:solidFill>
              </a:rPr>
              <a:t>를 해당 </a:t>
            </a:r>
            <a:r>
              <a:rPr lang="en-US" altLang="ko-KR" b="1" dirty="0">
                <a:solidFill>
                  <a:srgbClr val="00B050"/>
                </a:solidFill>
              </a:rPr>
              <a:t>agent</a:t>
            </a:r>
            <a:r>
              <a:rPr lang="ko-KR" altLang="en-US" b="1" dirty="0">
                <a:solidFill>
                  <a:srgbClr val="00B050"/>
                </a:solidFill>
              </a:rPr>
              <a:t>를 </a:t>
            </a:r>
            <a:r>
              <a:rPr lang="en-US" altLang="ko-KR" b="1" dirty="0">
                <a:solidFill>
                  <a:srgbClr val="00B050"/>
                </a:solidFill>
              </a:rPr>
              <a:t>MDP driver</a:t>
            </a:r>
            <a:r>
              <a:rPr lang="ko-KR" altLang="en-US" b="1" dirty="0">
                <a:solidFill>
                  <a:srgbClr val="00B050"/>
                </a:solidFill>
              </a:rPr>
              <a:t>로 테스트 하는 식으로 진행해도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..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538BD-96BA-422B-851C-F9B37E8BB5D9}"/>
              </a:ext>
            </a:extLst>
          </p:cNvPr>
          <p:cNvSpPr txBox="1"/>
          <p:nvPr/>
        </p:nvSpPr>
        <p:spPr>
          <a:xfrm>
            <a:off x="3103289" y="2772570"/>
            <a:ext cx="598542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Transfer learning</a:t>
            </a:r>
            <a:r>
              <a:rPr lang="ko-KR" altLang="en-US" b="1" dirty="0">
                <a:solidFill>
                  <a:srgbClr val="00B050"/>
                </a:solidFill>
              </a:rPr>
              <a:t>을 통해서 전체 </a:t>
            </a:r>
            <a:r>
              <a:rPr lang="en-US" altLang="ko-KR" b="1" dirty="0">
                <a:solidFill>
                  <a:srgbClr val="00B050"/>
                </a:solidFill>
              </a:rPr>
              <a:t>reference cycle </a:t>
            </a:r>
            <a:r>
              <a:rPr lang="ko-KR" altLang="en-US" b="1" dirty="0">
                <a:solidFill>
                  <a:srgbClr val="00B050"/>
                </a:solidFill>
              </a:rPr>
              <a:t>학습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시키는 모습 시각화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4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trained 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trained agent must perform effective energy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management not only on the cycles used training process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but also on the </a:t>
            </a:r>
            <a:r>
              <a:rPr lang="en-US" altLang="ko-KR" sz="1600" b="1" dirty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dirty="0">
                <a:ea typeface="굴림" panose="020B0600000101010101" pitchFamily="50" charset="-127"/>
              </a:rPr>
              <a:t>using unused cycles of 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generalization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power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확인하기 위해서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기반의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driver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구성함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6537" y="4082047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Driver model</a:t>
            </a:r>
            <a:r>
              <a:rPr lang="ko-KR" altLang="en-US" dirty="0">
                <a:solidFill>
                  <a:srgbClr val="FF0000"/>
                </a:solidFill>
              </a:rPr>
              <a:t>을 통해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만들어진 </a:t>
            </a:r>
            <a:r>
              <a:rPr lang="en-US" altLang="ko-KR" dirty="0">
                <a:solidFill>
                  <a:srgbClr val="FF0000"/>
                </a:solidFill>
              </a:rPr>
              <a:t>cycle </a:t>
            </a:r>
            <a:r>
              <a:rPr lang="ko-KR" altLang="en-US" dirty="0">
                <a:solidFill>
                  <a:srgbClr val="FF0000"/>
                </a:solidFill>
              </a:rPr>
              <a:t>그림 소개 </a:t>
            </a: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4128444"/>
            <a:ext cx="6919981" cy="2075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4" y="2052450"/>
            <a:ext cx="6919981" cy="2075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2" y="1785574"/>
            <a:ext cx="3707476" cy="444897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8584" y="246691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MDP </a:t>
            </a:r>
            <a:r>
              <a:rPr lang="ko-KR" altLang="en-US" b="1" dirty="0">
                <a:solidFill>
                  <a:srgbClr val="00B050"/>
                </a:solidFill>
              </a:rPr>
              <a:t>모델에 대한 </a:t>
            </a:r>
            <a:r>
              <a:rPr lang="en-US" altLang="ko-KR" b="1" dirty="0">
                <a:solidFill>
                  <a:srgbClr val="00B050"/>
                </a:solidFill>
              </a:rPr>
              <a:t>100</a:t>
            </a:r>
            <a:r>
              <a:rPr lang="ko-KR" altLang="en-US" b="1" dirty="0">
                <a:solidFill>
                  <a:srgbClr val="00B050"/>
                </a:solidFill>
              </a:rPr>
              <a:t>번의 실험결과 첨부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,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우선 </a:t>
            </a:r>
            <a:r>
              <a:rPr lang="en-US" altLang="ko-KR" b="1" dirty="0" err="1">
                <a:solidFill>
                  <a:srgbClr val="00B050"/>
                </a:solidFill>
              </a:rPr>
              <a:t>refenece</a:t>
            </a:r>
            <a:r>
              <a:rPr lang="en-US" altLang="ko-KR" b="1" dirty="0">
                <a:solidFill>
                  <a:srgbClr val="00B050"/>
                </a:solidFill>
              </a:rPr>
              <a:t> five</a:t>
            </a:r>
            <a:r>
              <a:rPr lang="ko-KR" altLang="en-US" b="1" dirty="0">
                <a:solidFill>
                  <a:srgbClr val="00B050"/>
                </a:solidFill>
              </a:rPr>
              <a:t>로 대체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(Shooting method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action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여전히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동력원의 에너지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관리 관련 분야에서 가장 많이 사용되는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이론임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최신의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ECMS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논문을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0968" y="2433507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ECMS / PMP </a:t>
            </a:r>
            <a:r>
              <a:rPr lang="ko-KR" altLang="en-US" b="1" dirty="0">
                <a:solidFill>
                  <a:schemeClr val="accent2"/>
                </a:solidFill>
              </a:rPr>
              <a:t>이론적 수식 도출 및 관련 최신 논문 수치화 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7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3461104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>
                <a:solidFill>
                  <a:srgbClr val="00B050"/>
                </a:solidFill>
              </a:rPr>
              <a:t>DDPG</a:t>
            </a:r>
            <a:r>
              <a:rPr lang="ko-KR" altLang="en-US" b="1" dirty="0">
                <a:solidFill>
                  <a:srgbClr val="00B050"/>
                </a:solidFill>
              </a:rPr>
              <a:t>와 </a:t>
            </a:r>
            <a:r>
              <a:rPr lang="en-US" altLang="ko-KR" b="1" dirty="0">
                <a:solidFill>
                  <a:srgbClr val="00B050"/>
                </a:solidFill>
              </a:rPr>
              <a:t>PMP</a:t>
            </a:r>
            <a:r>
              <a:rPr lang="ko-KR" altLang="en-US" b="1" dirty="0">
                <a:solidFill>
                  <a:srgbClr val="00B050"/>
                </a:solidFill>
              </a:rPr>
              <a:t>의 비교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Adaptive_reward_factor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다시 해야함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467960"/>
                  </p:ext>
                </p:extLst>
              </p:nvPr>
            </p:nvGraphicFramePr>
            <p:xfrm>
              <a:off x="9118704" y="4061269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43.65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268966" r="-121053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44.89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44.18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9" t="-419608" r="-121053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+1.6%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194582" y="5276926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66.67g / SOC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92" y="1524794"/>
            <a:ext cx="6502608" cy="2389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92" y="3772785"/>
            <a:ext cx="3462562" cy="22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68" y="3935330"/>
            <a:ext cx="3245266" cy="1947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" y="3936640"/>
            <a:ext cx="3186396" cy="19118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Optimal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이 보장된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co-state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도출된 문제상황에서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비교를 진행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291170"/>
                  </p:ext>
                </p:extLst>
              </p:nvPr>
            </p:nvGraphicFramePr>
            <p:xfrm>
              <a:off x="3026576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52.74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51.04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267241" r="-12105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50.44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39" t="-417647" r="-12105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+0.97%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32366" cy="1869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Final</a:t>
                          </a:r>
                          <a:r>
                            <a:rPr lang="en-US" altLang="ko-KR" sz="1400" b="1" i="0" baseline="0" dirty="0"/>
                            <a:t> </a:t>
                          </a:r>
                          <a:r>
                            <a:rPr lang="en-US" altLang="ko-KR" sz="1400" b="1" i="0" dirty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/>
                            <a:t>FC </a:t>
                          </a:r>
                          <a:r>
                            <a:rPr lang="en-US" altLang="ko-KR" sz="1400" b="1" i="0" baseline="0" dirty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 b="1" i="0" dirty="0" smtClean="0"/>
                                    <m:t>FC</m:t>
                                  </m:r>
                                </m:e>
                                <m:sub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@</m:t>
                                  </m:r>
                                  <m:r>
                                    <a:rPr lang="en-US" altLang="ko-KR" sz="1400" b="1" i="1" baseline="0" smtClean="0">
                                      <a:latin typeface="Cambria Math" panose="02040503050406030204" pitchFamily="18" charset="0"/>
                                    </a:rPr>
                                    <m:t>𝑺𝑶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baseline="0" smtClean="0">
                                          <a:latin typeface="Cambria Math" panose="02040503050406030204" pitchFamily="18" charset="0"/>
                                        </a:rPr>
                                        <m:t>𝒓𝒆𝒇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ko-KR" sz="1400" b="1" i="0" baseline="0" dirty="0"/>
                            <a:t>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98640"/>
                  </p:ext>
                </p:extLst>
              </p:nvPr>
            </p:nvGraphicFramePr>
            <p:xfrm>
              <a:off x="8986210" y="4124086"/>
              <a:ext cx="3040046" cy="1596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26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827410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ECMS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58.05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56.31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467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267241" r="-1215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57.69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56.80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441" t="-417647" r="-121586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+1.57%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30"/>
            <a:ext cx="6232366" cy="18697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4" y="2066930"/>
            <a:ext cx="6228000" cy="186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2213" y="41958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다양한 사이클에서 </a:t>
            </a:r>
            <a:r>
              <a:rPr lang="en-US" altLang="ko-KR" b="1" dirty="0">
                <a:solidFill>
                  <a:srgbClr val="00B050"/>
                </a:solidFill>
              </a:rPr>
              <a:t>co-state </a:t>
            </a:r>
            <a:r>
              <a:rPr lang="ko-KR" altLang="en-US" b="1" dirty="0">
                <a:solidFill>
                  <a:srgbClr val="00B050"/>
                </a:solidFill>
              </a:rPr>
              <a:t>최적 값을 찾고 그에 대한 비교 결과로 유효성 입증 </a:t>
            </a:r>
            <a:r>
              <a:rPr lang="en-US" altLang="ko-KR" b="1" dirty="0">
                <a:solidFill>
                  <a:srgbClr val="00B050"/>
                </a:solidFill>
              </a:rPr>
              <a:t>!!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Cudec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대신 하나 더 넣을까</a:t>
            </a:r>
            <a:r>
              <a:rPr lang="en-US" altLang="ko-KR" b="1" dirty="0">
                <a:solidFill>
                  <a:schemeClr val="accent2"/>
                </a:solidFill>
              </a:rPr>
              <a:t>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2213" y="2084355"/>
            <a:ext cx="5342832" cy="3385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Equivalent FC</a:t>
            </a:r>
            <a:r>
              <a:rPr lang="ko-KR" altLang="en-US" sz="1600" b="1" dirty="0">
                <a:solidFill>
                  <a:schemeClr val="accent2"/>
                </a:solidFill>
              </a:rPr>
              <a:t>를 위한 보정 </a:t>
            </a:r>
            <a:r>
              <a:rPr lang="en-US" altLang="ko-KR" sz="1600" b="1" dirty="0">
                <a:solidFill>
                  <a:schemeClr val="accent2"/>
                </a:solidFill>
              </a:rPr>
              <a:t>factor = 66.67g / SOC </a:t>
            </a:r>
          </a:p>
        </p:txBody>
      </p:sp>
    </p:spTree>
    <p:extLst>
      <p:ext uri="{BB962C8B-B14F-4D97-AF65-F5344CB8AC3E}">
        <p14:creationId xmlns:p14="http://schemas.microsoft.com/office/powerpoint/2010/main" val="370914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1856" y="4549581"/>
            <a:ext cx="7082099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바로 열화 모델로 나아가도 </a:t>
            </a:r>
            <a:r>
              <a:rPr lang="en-US" altLang="ko-KR" b="1" dirty="0">
                <a:solidFill>
                  <a:srgbClr val="00B050"/>
                </a:solidFill>
              </a:rPr>
              <a:t>scalability</a:t>
            </a:r>
            <a:r>
              <a:rPr lang="ko-KR" altLang="en-US" b="1" dirty="0">
                <a:solidFill>
                  <a:srgbClr val="00B050"/>
                </a:solidFill>
              </a:rPr>
              <a:t>를 보여줄 수 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Multi-objective </a:t>
            </a:r>
            <a:r>
              <a:rPr lang="ko-KR" altLang="en-US" b="1" dirty="0">
                <a:solidFill>
                  <a:srgbClr val="00B050"/>
                </a:solidFill>
              </a:rPr>
              <a:t>문제로 문제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상황을 확장하여도 유효한 결과를 얻을 수 있음을 강조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3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크기와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직렬로 변경하고 동일한 학습프레임워크상에서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94" y="3880310"/>
            <a:ext cx="696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향후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연료전지 용량을 줄이고 </a:t>
            </a:r>
            <a:r>
              <a:rPr lang="en-US" altLang="ko-KR" b="1" dirty="0">
                <a:solidFill>
                  <a:srgbClr val="FF0000"/>
                </a:solidFill>
              </a:rPr>
              <a:t>maximum current</a:t>
            </a:r>
            <a:r>
              <a:rPr lang="ko-KR" altLang="en-US" b="1" dirty="0">
                <a:solidFill>
                  <a:srgbClr val="FF0000"/>
                </a:solidFill>
              </a:rPr>
              <a:t>를 키우는 방향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으로 모델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</a:t>
                      </a:r>
                      <a:r>
                        <a:rPr lang="en-US" altLang="ko-KR" baseline="0" dirty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Q-learning</a:t>
                      </a:r>
                      <a:r>
                        <a:rPr lang="en-US" altLang="ko-KR" sz="1400" baseline="0" dirty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Assumption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Limit</a:t>
                      </a:r>
                      <a:r>
                        <a:rPr lang="en-US" altLang="ko-KR" sz="1400" baseline="0" dirty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High</a:t>
                      </a:r>
                      <a:r>
                        <a:rPr lang="en-US" altLang="ko-KR" sz="1400" baseline="0" dirty="0"/>
                        <a:t> potential</a:t>
                      </a:r>
                      <a:br>
                        <a:rPr lang="en-US" altLang="ko-KR" sz="1400" baseline="0" dirty="0"/>
                      </a:br>
                      <a:r>
                        <a:rPr lang="en-US" altLang="ko-KR" sz="1400" baseline="0" dirty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Unstable</a:t>
                      </a:r>
                      <a:r>
                        <a:rPr lang="en-US" altLang="ko-KR" sz="1400" baseline="0" dirty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Low potential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of</a:t>
                      </a:r>
                      <a:r>
                        <a:rPr lang="en-US" altLang="ko-KR" sz="1400" baseline="0" dirty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>
                  <a:solidFill>
                    <a:srgbClr val="002060"/>
                  </a:solidFill>
                </a:rPr>
              </a:br>
              <a:r>
                <a:rPr lang="en-US" altLang="ko-KR" dirty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797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Transfer learning</a:t>
            </a:r>
            <a:r>
              <a:rPr lang="ko-KR" altLang="en-US" b="1" dirty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37935" y="918564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929" y="1149890"/>
            <a:ext cx="3266260" cy="200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  <m:sSubSup>
                                <m:sSub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r>
                            <a:rPr kumimoji="0" lang="en-US" altLang="ko-KR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den>
                              </m:f>
                            </m:oMath>
                          </a14:m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891614"/>
                  </p:ext>
                </p:extLst>
              </p:nvPr>
            </p:nvGraphicFramePr>
            <p:xfrm>
              <a:off x="332487" y="1373064"/>
              <a:ext cx="7804085" cy="387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3164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0921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873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332031"/>
                  </p:ext>
                </p:extLst>
              </p:nvPr>
            </p:nvGraphicFramePr>
            <p:xfrm>
              <a:off x="332485" y="1756696"/>
              <a:ext cx="7804087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4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8571" r="-4571" b="-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 /</a:t>
                          </a:r>
                          <a:r>
                            <a:rPr lang="en-US" altLang="ko-KR" sz="1100" baseline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ko-KR" altLang="en-US" sz="11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kumimoji="0" lang="ko-KR" alt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2576944"/>
                  </p:ext>
                </p:extLst>
              </p:nvPr>
            </p:nvGraphicFramePr>
            <p:xfrm>
              <a:off x="332485" y="2193093"/>
              <a:ext cx="780408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4853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39235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5714" r="-4571" b="-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39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𝐶𝑒𝑥𝑝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𝑑𝑟𝑦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𝐶𝑒𝑥𝑝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𝑑𝑟𝑎𝑔</m:t>
                                      </m:r>
                                    </m:sub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𝑆𝐴𝑇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𝑑𝑟𝑦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ko-KR" alt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43206"/>
                  </p:ext>
                </p:extLst>
              </p:nvPr>
            </p:nvGraphicFramePr>
            <p:xfrm>
              <a:off x="332485" y="2618443"/>
              <a:ext cx="7804088" cy="10233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1023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4657" b="-3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0&lt;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10+4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𝑓𝑜𝑟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1&lt;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≤3</m:t>
                                      </m:r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𝐴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  /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=10+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=10+4</m:t>
                              </m:r>
                              <m:f>
                                <m:f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0" lang="en-US" altLang="ko-KR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(1+</m:t>
                                  </m:r>
                                  <m:r>
                                    <a:rPr lang="ko-KR" alt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𝑗𝑅𝑇</m:t>
                                  </m:r>
                                </m:num>
                                <m:den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ko-KR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𝑂</m:t>
                                      </m:r>
                                    </m:sub>
                                    <m:sup>
                                      <m:r>
                                        <a:rPr kumimoji="0" lang="en-US" altLang="ko-KR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𝑒𝑓𝑓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886538"/>
                  </p:ext>
                </p:extLst>
              </p:nvPr>
            </p:nvGraphicFramePr>
            <p:xfrm>
              <a:off x="332484" y="3641746"/>
              <a:ext cx="7804089" cy="9259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56541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7548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259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r="-4657" b="-30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+14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𝑑𝑟𝑎𝑔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𝑆𝐴𝑇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𝑑𝑟𝑦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ko-KR" altLang="en-US" sz="1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3984490"/>
                <a:ext cx="3175228" cy="832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10+4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0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𝑠𝑎𝑡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𝑗𝑅𝑇</m:t>
                                    </m:r>
                                  </m:num>
                                  <m:den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04" y="4816641"/>
                <a:ext cx="2680990" cy="76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ko-KR" altLang="en-US" sz="105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05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105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06" y="5779900"/>
                <a:ext cx="834844" cy="244939"/>
              </a:xfrm>
              <a:prstGeom prst="rect">
                <a:avLst/>
              </a:prstGeom>
              <a:blipFill>
                <a:blip r:embed="rId10"/>
                <a:stretch>
                  <a:fillRect l="-1460" r="-36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1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72" y="3585626"/>
                <a:ext cx="3583937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30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ko-KR" alt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303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1268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303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={0.005193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𝑑𝑟𝑎𝑔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𝑆𝐴𝑇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𝑑𝑟𝑎𝑔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𝑆𝐴𝑇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𝑑𝑟𝑦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ko-KR" alt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−0.00326</m:t>
                                    </m:r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1268</m:t>
                                </m:r>
                                <m:d>
                                  <m:d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303</m:t>
                                        </m:r>
                                      </m:den>
                                    </m:f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1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</m:t>
                                        </m:r>
                                      </m:num>
                                      <m:den>
                                        <m:r>
                                          <a:rPr lang="ko-KR" alt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09124"/>
                  </p:ext>
                </p:extLst>
              </p:nvPr>
            </p:nvGraphicFramePr>
            <p:xfrm>
              <a:off x="332483" y="4567703"/>
              <a:ext cx="7804090" cy="913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9137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1854" r="-4571" b="-10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(6)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lang="en-US" altLang="ko-KR" sz="11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⁡[</m:t>
                                </m:r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𝒋𝑹𝑻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sSup>
                                      <m:s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𝒆𝒇𝒇</m:t>
                                        </m:r>
                                      </m:sup>
                                    </m:sSubSup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den>
                                </m:f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161941"/>
                  </p:ext>
                </p:extLst>
              </p:nvPr>
            </p:nvGraphicFramePr>
            <p:xfrm>
              <a:off x="332483" y="5481468"/>
              <a:ext cx="7804090" cy="51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3268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340822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106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5952" r="-4571" b="-70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141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1  Fuel cell Modeling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𝑹𝑻</m:t>
                                        </m:r>
                                      </m:num>
                                      <m:den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𝒏𝑭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kumimoji="0" lang="ko-KR" altLang="en-US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𝜶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𝑳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𝒋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627519"/>
                  </p:ext>
                </p:extLst>
              </p:nvPr>
            </p:nvGraphicFramePr>
            <p:xfrm>
              <a:off x="838203" y="1236438"/>
              <a:ext cx="5810405" cy="4681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148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468923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681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p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𝑹𝑻</m:t>
                                    </m:r>
                                  </m:num>
                                  <m:den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𝑭</m:t>
                                    </m:r>
                                  </m:den>
                                </m:f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𝒍𝒏</m:t>
                                </m:r>
                                <m:f>
                                  <m:f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𝑯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𝑶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1100" b="1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kumimoji="0" lang="en-US" altLang="ko-KR" sz="11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48631"/>
                  </p:ext>
                </p:extLst>
              </p:nvPr>
            </p:nvGraphicFramePr>
            <p:xfrm>
              <a:off x="838201" y="1704645"/>
              <a:ext cx="5810407" cy="508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3780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2246627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5083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(9)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∴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𝑬</m:t>
                                </m:r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kumimoji="0" lang="en-US" altLang="ko-KR" sz="11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𝒕𝒉𝒓𝒆𝒎𝒐</m:t>
                                    </m:r>
                                  </m:sub>
                                </m:sSub>
                                <m:r>
                                  <a:rPr kumimoji="0" lang="en-US" altLang="ko-KR" sz="11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𝒐𝒉𝒎𝒊𝒄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𝒂𝒄𝒕𝒊𝒗𝒂𝒕𝒊𝒐𝒏</m:t>
                                    </m:r>
                                  </m:sub>
                                </m:sSub>
                                <m:r>
                                  <a:rPr lang="en-US" altLang="ko-K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𝒄𝒐𝒏𝒄𝒆𝒏𝒕𝒓𝒂𝒕𝒊𝒐𝒏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125436"/>
                  </p:ext>
                </p:extLst>
              </p:nvPr>
            </p:nvGraphicFramePr>
            <p:xfrm>
              <a:off x="838200" y="2213026"/>
              <a:ext cx="5810408" cy="4210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2562">
                      <a:extLst>
                        <a:ext uri="{9D8B030D-6E8A-4147-A177-3AD203B41FA5}">
                          <a16:colId xmlns:a16="http://schemas.microsoft.com/office/drawing/2014/main" val="387658258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372868099"/>
                        </a:ext>
                      </a:extLst>
                    </a:gridCol>
                  </a:tblGrid>
                  <a:tr h="4210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(10)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894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Hydrogen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Oxygen mole fraction,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2  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water mole fraction,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Cathode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pressure,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𝑎𝑡𝑚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Water diffusivity in </a:t>
                          </a:r>
                          <a:r>
                            <a:rPr lang="en-US" altLang="ko-KR" sz="1200" dirty="0" err="1"/>
                            <a:t>Nafion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ko-KR" altLang="en-US" sz="12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Transfer</a:t>
                          </a:r>
                          <a:r>
                            <a:rPr lang="en-US" altLang="ko-KR" sz="1200" baseline="0" dirty="0"/>
                            <a:t> coefficient,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baseline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ko-KR" sz="1200" b="0" i="1" baseline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Exchange current density,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Electrolyte</a:t>
                          </a:r>
                          <a:r>
                            <a:rPr lang="en-US" altLang="ko-KR" sz="1200" baseline="0" dirty="0"/>
                            <a:t>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Anode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/>
                            <a:t>Cathode thickness</a:t>
                          </a:r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8276336"/>
                  </p:ext>
                </p:extLst>
              </p:nvPr>
            </p:nvGraphicFramePr>
            <p:xfrm>
              <a:off x="6781801" y="1470499"/>
              <a:ext cx="4571999" cy="361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" r="-36036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343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89583" r="-36036" b="-9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295745" r="-36036" b="-8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90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387500" r="-36036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387500" r="-2041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520000" r="-36036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50328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620000" r="-36036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1816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720000" r="-36036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83673" t="-720000" r="-2041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06820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802174" r="-36036" b="-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22807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922222" r="-3603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2395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022222" r="-3603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125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2840149"/>
                      </a:ext>
                    </a:extLst>
                  </a:tr>
                  <a:tr h="27482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122222" r="-3603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5987606"/>
                      </a:ext>
                    </a:extLst>
                  </a:tr>
                  <a:tr h="274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0" t="-1222222" r="-3603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350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91123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189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2 Effective Diffusivity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4984" y="3403453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3 Saturation Pressure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953" y="3391730"/>
            <a:ext cx="7082099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연구진행상황</a:t>
            </a:r>
            <a:r>
              <a:rPr lang="en-US" altLang="ko-KR" b="1" dirty="0">
                <a:solidFill>
                  <a:srgbClr val="00B050"/>
                </a:solidFill>
              </a:rPr>
              <a:t>_20200619 </a:t>
            </a:r>
            <a:r>
              <a:rPr lang="ko-KR" altLang="en-US" b="1" dirty="0">
                <a:solidFill>
                  <a:srgbClr val="00B050"/>
                </a:solidFill>
              </a:rPr>
              <a:t>참고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7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APPENDIX. 4 Economic analysis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060728" y="3545659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198981"/>
                  </p:ext>
                </p:extLst>
              </p:nvPr>
            </p:nvGraphicFramePr>
            <p:xfrm>
              <a:off x="6781801" y="1470499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power=110kW)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4400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0" t="-300000" r="-3603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3673" t="-408889" r="-204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2.62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4" y="2052047"/>
                <a:ext cx="5720717" cy="369332"/>
              </a:xfrm>
              <a:prstGeom prst="rect">
                <a:avLst/>
              </a:prstGeom>
              <a:blipFill>
                <a:blip r:embed="rId3"/>
                <a:stretch>
                  <a:fillRect t="-6154" b="-20000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Physical</a:t>
                          </a:r>
                          <a:r>
                            <a:rPr lang="en-US" altLang="ko-KR" sz="1200" baseline="0" dirty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Values</a:t>
                          </a:r>
                          <a:r>
                            <a:rPr lang="en-US" altLang="ko-KR" sz="1200" baseline="0" dirty="0"/>
                            <a:t> </a:t>
                          </a:r>
                          <a:r>
                            <a:rPr lang="ko-KR" altLang="en-US" sz="1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/>
                            <a:t>Fault margin,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661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786964"/>
                  </p:ext>
                </p:extLst>
              </p:nvPr>
            </p:nvGraphicFramePr>
            <p:xfrm>
              <a:off x="6781801" y="3106042"/>
              <a:ext cx="4571999" cy="1387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8783">
                      <a:extLst>
                        <a:ext uri="{9D8B030D-6E8A-4147-A177-3AD203B41FA5}">
                          <a16:colId xmlns:a16="http://schemas.microsoft.com/office/drawing/2014/main" val="1802210496"/>
                        </a:ext>
                      </a:extLst>
                    </a:gridCol>
                    <a:gridCol w="1193216">
                      <a:extLst>
                        <a:ext uri="{9D8B030D-6E8A-4147-A177-3AD203B41FA5}">
                          <a16:colId xmlns:a16="http://schemas.microsoft.com/office/drawing/2014/main" val="53933351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Physical</a:t>
                          </a:r>
                          <a:r>
                            <a:rPr lang="en-US" altLang="ko-KR" sz="1200" baseline="0" dirty="0" smtClean="0"/>
                            <a:t> Properties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Values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145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manufacture cost per net power [$/kW]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40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4704003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aseline="0" dirty="0" smtClean="0"/>
                            <a:t>Stack price (max power=67kW)</a:t>
                          </a:r>
                          <a:endParaRPr lang="ko-KR" altLang="en-US" sz="12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2680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999465"/>
                      </a:ext>
                    </a:extLst>
                  </a:tr>
                  <a:tr h="282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0" t="-293617" r="-36036" b="-1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0.12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70805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Hydrogen cost,  [$/kg]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3673" t="-411111" r="-2041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05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EF = 1.59 g/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altLang="ko-K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3" y="3714936"/>
                <a:ext cx="5720717" cy="369332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68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So, we Reinforcement learning is so difficult !!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For example, instability of training 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72410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06509" y="230822"/>
            <a:ext cx="488726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 </a:t>
            </a:r>
            <a:r>
              <a:rPr lang="ko-KR" altLang="en-US" b="1" dirty="0" err="1">
                <a:solidFill>
                  <a:srgbClr val="00B050"/>
                </a:solidFill>
              </a:rPr>
              <a:t>다시하기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,max current 1.5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9" y="2390864"/>
            <a:ext cx="6282610" cy="36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68" y="2258845"/>
            <a:ext cx="6815485" cy="39757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58532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 /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1) </a:t>
            </a:r>
          </a:p>
        </p:txBody>
      </p:sp>
    </p:spTree>
    <p:extLst>
      <p:ext uri="{BB962C8B-B14F-4D97-AF65-F5344CB8AC3E}">
        <p14:creationId xmlns:p14="http://schemas.microsoft.com/office/powerpoint/2010/main" val="4014098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Stable convergence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95156" y="204267"/>
            <a:ext cx="4429700" cy="286232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(DDQN3_ver2 &amp; </a:t>
            </a:r>
            <a:r>
              <a:rPr lang="en-US" altLang="ko-KR" b="1" dirty="0" err="1">
                <a:solidFill>
                  <a:srgbClr val="00B050"/>
                </a:solidFill>
              </a:rPr>
              <a:t>DDPG_batchnormal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400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효율 고려 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Idling current 0.001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실행 중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노트북 </a:t>
            </a:r>
            <a:r>
              <a:rPr lang="en-US" altLang="ko-KR" b="1" dirty="0">
                <a:solidFill>
                  <a:srgbClr val="00B050"/>
                </a:solidFill>
              </a:rPr>
              <a:t>1 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803402"/>
            <a:ext cx="5986356" cy="41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6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MDP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로 시키고 테스트는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FTP-72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사이클로 하는 경우에 학습 결과를 가시화함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429815"/>
            <a:ext cx="8670175" cy="371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8403" y="2423454"/>
            <a:ext cx="5342832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post_process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올려서 다시 하기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>
                <a:solidFill>
                  <a:srgbClr val="00B050"/>
                </a:solidFill>
              </a:rPr>
              <a:t>테스트 사이클은 하나로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삭제 </a:t>
            </a:r>
            <a:r>
              <a:rPr lang="ko-KR" altLang="en-US" b="1" dirty="0" err="1">
                <a:solidFill>
                  <a:srgbClr val="00B050"/>
                </a:solidFill>
              </a:rPr>
              <a:t>하는것도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좋을듯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완료  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 err="1">
                <a:solidFill>
                  <a:srgbClr val="00B050"/>
                </a:solidFill>
              </a:rPr>
              <a:t>데스크탑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5009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>
                <a:ea typeface="굴림" panose="020B0600000101010101" pitchFamily="50" charset="-127"/>
              </a:rPr>
              <a:t>학습의 안정도 개선을 위한 연구진행</a:t>
            </a: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8/14</a:t>
            </a:r>
            <a:r>
              <a:rPr lang="ko-KR" altLang="en-US" b="1" dirty="0">
                <a:solidFill>
                  <a:srgbClr val="00B050"/>
                </a:solidFill>
              </a:rPr>
              <a:t>일 완성 예정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>
                <a:ea typeface="굴림" panose="020B0600000101010101" pitchFamily="50" charset="-127"/>
              </a:rPr>
              <a:t>vs</a:t>
            </a:r>
            <a:r>
              <a:rPr lang="en-US" altLang="ko-KR" sz="1600" dirty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>
                <a:ea typeface="굴림" panose="020B0600000101010101" pitchFamily="50" charset="-127"/>
              </a:rPr>
              <a:t>19</a:t>
            </a:r>
            <a:r>
              <a:rPr lang="ko-KR" altLang="en-US" sz="1600" dirty="0">
                <a:ea typeface="굴림" panose="020B0600000101010101" pitchFamily="50" charset="-127"/>
              </a:rPr>
              <a:t>가지 표준사이클을 통해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두 가지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역시 </a:t>
            </a:r>
            <a:r>
              <a:rPr lang="en-US" altLang="ko-KR" sz="1600" dirty="0"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ea typeface="굴림" panose="020B0600000101010101" pitchFamily="50" charset="-127"/>
              </a:rPr>
              <a:t>는 학습사이클이 다양하고 다양한 경험을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426670" y="5341011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차중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00B050"/>
                </a:solidFill>
              </a:rPr>
              <a:t>1200</a:t>
            </a:r>
            <a:r>
              <a:rPr lang="ko-KR" altLang="en-US" b="1" dirty="0">
                <a:solidFill>
                  <a:srgbClr val="00B050"/>
                </a:solidFill>
              </a:rPr>
              <a:t>에 대한 </a:t>
            </a:r>
            <a:r>
              <a:rPr lang="ko-KR" altLang="en-US" b="1" dirty="0" err="1">
                <a:solidFill>
                  <a:srgbClr val="00B050"/>
                </a:solidFill>
              </a:rPr>
              <a:t>재실험</a:t>
            </a:r>
            <a:r>
              <a:rPr lang="ko-KR" altLang="en-US" b="1" dirty="0">
                <a:solidFill>
                  <a:srgbClr val="00B050"/>
                </a:solidFill>
              </a:rPr>
              <a:t> 필요함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2"/>
                </a:solidFill>
              </a:rPr>
              <a:t>재실험</a:t>
            </a:r>
            <a:r>
              <a:rPr lang="ko-KR" altLang="en-US" b="1" dirty="0">
                <a:solidFill>
                  <a:schemeClr val="accent2"/>
                </a:solidFill>
              </a:rPr>
              <a:t> 필요  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 err="1">
                <a:solidFill>
                  <a:srgbClr val="00B050"/>
                </a:solidFill>
              </a:rPr>
              <a:t>Generalization_final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ko-KR" altLang="en-US" b="1" dirty="0">
                <a:solidFill>
                  <a:srgbClr val="00B050"/>
                </a:solidFill>
              </a:rPr>
              <a:t> 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노트북</a:t>
            </a:r>
            <a:r>
              <a:rPr lang="en-US" altLang="ko-KR" b="1" dirty="0">
                <a:solidFill>
                  <a:srgbClr val="00B050"/>
                </a:solidFill>
              </a:rPr>
              <a:t>2, </a:t>
            </a:r>
            <a:r>
              <a:rPr lang="ko-KR" altLang="en-US" b="1" dirty="0" err="1">
                <a:solidFill>
                  <a:srgbClr val="00B050"/>
                </a:solidFill>
              </a:rPr>
              <a:t>실행예정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6327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모델의 </a:t>
            </a:r>
            <a:r>
              <a:rPr lang="en-US" altLang="ko-KR" sz="1600" dirty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>
                <a:ea typeface="굴림" panose="020B0600000101010101" pitchFamily="50" charset="-127"/>
              </a:rPr>
              <a:t>driving cycle</a:t>
            </a:r>
            <a:r>
              <a:rPr lang="ko-KR" altLang="en-US" sz="1600" dirty="0">
                <a:ea typeface="굴림" panose="020B0600000101010101" pitchFamily="50" charset="-127"/>
              </a:rPr>
              <a:t>을 </a:t>
            </a:r>
            <a:r>
              <a:rPr lang="ko-KR" altLang="en-US" sz="1600" dirty="0" err="1">
                <a:ea typeface="굴림" panose="020B0600000101010101" pitchFamily="50" charset="-127"/>
              </a:rPr>
              <a:t>만듬</a:t>
            </a: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>
                <a:ea typeface="굴림" panose="020B0600000101010101" pitchFamily="50" charset="-127"/>
              </a:rPr>
              <a:t>증가시킨바</a:t>
            </a:r>
            <a:r>
              <a:rPr lang="ko-KR" altLang="en-US" sz="1600" dirty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이미지 분야의 </a:t>
            </a:r>
            <a:r>
              <a:rPr lang="en-US" altLang="ko-KR" dirty="0">
                <a:solidFill>
                  <a:srgbClr val="FF0000"/>
                </a:solidFill>
              </a:rPr>
              <a:t>Data augmentation </a:t>
            </a:r>
            <a:r>
              <a:rPr lang="ko-KR" altLang="en-US" dirty="0">
                <a:solidFill>
                  <a:srgbClr val="FF0000"/>
                </a:solidFill>
              </a:rPr>
              <a:t>기술 요약 정리 </a:t>
            </a:r>
          </a:p>
        </p:txBody>
      </p:sp>
    </p:spTree>
    <p:extLst>
      <p:ext uri="{BB962C8B-B14F-4D97-AF65-F5344CB8AC3E}">
        <p14:creationId xmlns:p14="http://schemas.microsoft.com/office/powerpoint/2010/main" val="26469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en-US" altLang="ko-KR" sz="1400" i="1" dirty="0"/>
              <a:t>Supervised learning wants to work. Even if you screw something up you’ll usually get something non-random back. RL must be forced to work. If you screw something up or don’t tune something well enough you’re exceedingly likely to get a policy that is even worse than random.</a:t>
            </a:r>
            <a:r>
              <a:rPr lang="en-US" altLang="ko-KR" sz="1400" dirty="0"/>
              <a:t>”  </a:t>
            </a:r>
            <a:endParaRPr lang="en-US" altLang="ko-KR" sz="1400" b="1" dirty="0"/>
          </a:p>
          <a:p>
            <a:r>
              <a:rPr lang="en-US" altLang="ko-KR" sz="1400" b="1" dirty="0"/>
              <a:t>	</a:t>
            </a:r>
          </a:p>
          <a:p>
            <a:pPr algn="ctr"/>
            <a:r>
              <a:rPr lang="en-US" altLang="ko-KR" sz="1400" b="1" dirty="0"/>
              <a:t>- Andrej </a:t>
            </a:r>
            <a:r>
              <a:rPr lang="en-US" altLang="ko-KR" sz="1400" b="1" dirty="0" err="1"/>
              <a:t>Karpathy</a:t>
            </a:r>
            <a:r>
              <a:rPr lang="en-US" altLang="ko-KR" sz="1400" b="1" dirty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57237</TotalTime>
  <Words>2963</Words>
  <Application>Microsoft Office PowerPoint</Application>
  <PresentationFormat>와이드스크린</PresentationFormat>
  <Paragraphs>633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Cambria Math</vt:lpstr>
      <vt:lpstr>Wingdings</vt:lpstr>
      <vt:lpstr>Office 테마</vt:lpstr>
      <vt:lpstr>  졸업심사 발표자료 중안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APPENDIX. 1  Fuel cell Modeling </vt:lpstr>
      <vt:lpstr>APPENDIX. 1  Fuel cell Modeling </vt:lpstr>
      <vt:lpstr>APPENDIX. 2 Effective Diffusivity</vt:lpstr>
      <vt:lpstr>APPENDIX. 3 Saturation Pressure</vt:lpstr>
      <vt:lpstr>APPENDIX. 4 Economic analysis 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 조구영</cp:lastModifiedBy>
  <cp:revision>622</cp:revision>
  <cp:lastPrinted>2020-08-13T08:10:35Z</cp:lastPrinted>
  <dcterms:created xsi:type="dcterms:W3CDTF">2016-05-25T09:22:52Z</dcterms:created>
  <dcterms:modified xsi:type="dcterms:W3CDTF">2020-08-21T13:35:51Z</dcterms:modified>
</cp:coreProperties>
</file>