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742" r:id="rId3"/>
    <p:sldId id="745" r:id="rId4"/>
    <p:sldId id="747" r:id="rId5"/>
    <p:sldId id="748" r:id="rId6"/>
    <p:sldId id="749" r:id="rId7"/>
    <p:sldId id="750" r:id="rId8"/>
    <p:sldId id="752" r:id="rId9"/>
    <p:sldId id="753" r:id="rId10"/>
    <p:sldId id="779" r:id="rId11"/>
    <p:sldId id="798" r:id="rId12"/>
    <p:sldId id="781" r:id="rId13"/>
    <p:sldId id="758" r:id="rId14"/>
    <p:sldId id="760" r:id="rId15"/>
    <p:sldId id="761" r:id="rId16"/>
    <p:sldId id="759" r:id="rId17"/>
    <p:sldId id="762" r:id="rId18"/>
    <p:sldId id="763" r:id="rId19"/>
    <p:sldId id="764" r:id="rId20"/>
    <p:sldId id="766" r:id="rId21"/>
    <p:sldId id="778" r:id="rId22"/>
    <p:sldId id="754" r:id="rId23"/>
    <p:sldId id="785" r:id="rId24"/>
    <p:sldId id="775" r:id="rId25"/>
    <p:sldId id="776" r:id="rId26"/>
    <p:sldId id="786" r:id="rId27"/>
    <p:sldId id="787" r:id="rId28"/>
    <p:sldId id="795" r:id="rId29"/>
    <p:sldId id="796" r:id="rId30"/>
    <p:sldId id="797" r:id="rId31"/>
    <p:sldId id="791" r:id="rId32"/>
    <p:sldId id="792" r:id="rId33"/>
    <p:sldId id="788" r:id="rId34"/>
    <p:sldId id="793" r:id="rId35"/>
    <p:sldId id="773" r:id="rId36"/>
    <p:sldId id="774" r:id="rId37"/>
    <p:sldId id="756" r:id="rId38"/>
    <p:sldId id="801" r:id="rId39"/>
    <p:sldId id="802" r:id="rId40"/>
    <p:sldId id="803" r:id="rId41"/>
    <p:sldId id="804" r:id="rId42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8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3B901715-3D7B-428B-8384-4092A176B88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8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60BA251A-FC6C-4AD2-B979-CF895E41FE4D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3"/>
            <a:ext cx="7941310" cy="2676585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10.png"/><Relationship Id="rId7" Type="http://schemas.openxmlformats.org/officeDocument/2006/relationships/image" Target="../media/image4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8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2.png"/><Relationship Id="rId7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err="1" smtClean="0"/>
              <a:t>졸업심사</a:t>
            </a:r>
            <a:r>
              <a:rPr lang="ko-KR" altLang="en-US" sz="2800" dirty="0" smtClean="0"/>
              <a:t> 발표자료 초안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표준모델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스택 정보</a:t>
            </a: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M: 1200 kg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Cell number: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Idling current density: 0.00001 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 0.01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변경 예정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배터리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OC_SIM_DB_Bat_nimh_6_240_panasonic_MY01_Prius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모터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OC_SIM_DB_Mot_pm_95_145_X2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61" y="1565626"/>
            <a:ext cx="1909170" cy="11455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17" y="4061013"/>
            <a:ext cx="1535663" cy="1023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7" y="4076818"/>
            <a:ext cx="1535662" cy="1023775"/>
          </a:xfrm>
          <a:prstGeom prst="rect">
            <a:avLst/>
          </a:prstGeom>
        </p:spPr>
      </p:pic>
      <p:cxnSp>
        <p:nvCxnSpPr>
          <p:cNvPr id="82" name="직선 연결선 81"/>
          <p:cNvCxnSpPr/>
          <p:nvPr/>
        </p:nvCxnSpPr>
        <p:spPr>
          <a:xfrm flipH="1">
            <a:off x="1874408" y="3136480"/>
            <a:ext cx="617585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4" idx="1"/>
          </p:cNvCxnSpPr>
          <p:nvPr/>
        </p:nvCxnSpPr>
        <p:spPr>
          <a:xfrm flipH="1" flipV="1">
            <a:off x="3249374" y="3142682"/>
            <a:ext cx="696595" cy="1048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157" y="3082051"/>
            <a:ext cx="1284932" cy="2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15157" y="5810151"/>
            <a:ext cx="1284932" cy="2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다리꼴 2"/>
          <p:cNvSpPr/>
          <p:nvPr/>
        </p:nvSpPr>
        <p:spPr>
          <a:xfrm rot="5400000">
            <a:off x="8205931" y="4301101"/>
            <a:ext cx="703384" cy="55069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" idx="2"/>
            <a:endCxn id="3" idx="1"/>
          </p:cNvCxnSpPr>
          <p:nvPr/>
        </p:nvCxnSpPr>
        <p:spPr>
          <a:xfrm>
            <a:off x="8557623" y="3342741"/>
            <a:ext cx="0" cy="9508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3"/>
            <a:endCxn id="9" idx="0"/>
          </p:cNvCxnSpPr>
          <p:nvPr/>
        </p:nvCxnSpPr>
        <p:spPr>
          <a:xfrm>
            <a:off x="8557623" y="4859302"/>
            <a:ext cx="0" cy="9508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703487" y="4259172"/>
            <a:ext cx="1086338" cy="634548"/>
            <a:chOff x="5866421" y="3188464"/>
            <a:chExt cx="1086338" cy="634548"/>
          </a:xfrm>
        </p:grpSpPr>
        <p:sp>
          <p:nvSpPr>
            <p:cNvPr id="11" name="순서도: 대체 처리 10"/>
            <p:cNvSpPr/>
            <p:nvPr/>
          </p:nvSpPr>
          <p:spPr>
            <a:xfrm>
              <a:off x="5866421" y="3188464"/>
              <a:ext cx="1086338" cy="6345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960205" y="3517999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60204" y="3334337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960204" y="3697753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797270" y="4904724"/>
            <a:ext cx="92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Motor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28" name="직선 연결선 27"/>
          <p:cNvCxnSpPr>
            <a:stCxn id="3" idx="2"/>
            <a:endCxn id="11" idx="3"/>
          </p:cNvCxnSpPr>
          <p:nvPr/>
        </p:nvCxnSpPr>
        <p:spPr>
          <a:xfrm flipH="1">
            <a:off x="7789825" y="4576446"/>
            <a:ext cx="492453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62955" y="4327160"/>
            <a:ext cx="831325" cy="5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DC/AC</a:t>
            </a:r>
            <a:endParaRPr lang="ko-KR" altLang="en-US" sz="1600" b="1" dirty="0"/>
          </a:p>
        </p:txBody>
      </p:sp>
      <p:cxnSp>
        <p:nvCxnSpPr>
          <p:cNvPr id="38" name="직선 연결선 37"/>
          <p:cNvCxnSpPr>
            <a:stCxn id="11" idx="1"/>
          </p:cNvCxnSpPr>
          <p:nvPr/>
        </p:nvCxnSpPr>
        <p:spPr>
          <a:xfrm flipH="1">
            <a:off x="6294280" y="4576446"/>
            <a:ext cx="40920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786125" y="4144284"/>
            <a:ext cx="1203443" cy="770543"/>
            <a:chOff x="3118381" y="3348433"/>
            <a:chExt cx="1203443" cy="770543"/>
          </a:xfrm>
        </p:grpSpPr>
        <p:sp>
          <p:nvSpPr>
            <p:cNvPr id="40" name="직사각형 39"/>
            <p:cNvSpPr/>
            <p:nvPr/>
          </p:nvSpPr>
          <p:spPr>
            <a:xfrm>
              <a:off x="3118381" y="3595883"/>
              <a:ext cx="1203443" cy="523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118381" y="3473714"/>
              <a:ext cx="1201686" cy="88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07967" y="3562281"/>
              <a:ext cx="326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+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66831" y="3350593"/>
              <a:ext cx="211015" cy="112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70299" y="3348433"/>
              <a:ext cx="211015" cy="112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1641" y="3562281"/>
              <a:ext cx="326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</a:rPr>
                <a:t>-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873531" y="4896878"/>
            <a:ext cx="11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Battery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4952429" y="4588706"/>
            <a:ext cx="467010" cy="7693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945969" y="2891621"/>
            <a:ext cx="877753" cy="5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DC/DC</a:t>
            </a:r>
            <a:endParaRPr lang="ko-KR" altLang="en-US" sz="1600" b="1" dirty="0"/>
          </a:p>
        </p:txBody>
      </p:sp>
      <p:cxnSp>
        <p:nvCxnSpPr>
          <p:cNvPr id="55" name="직선 연결선 54"/>
          <p:cNvCxnSpPr>
            <a:stCxn id="43" idx="0"/>
            <a:endCxn id="54" idx="2"/>
          </p:cNvCxnSpPr>
          <p:nvPr/>
        </p:nvCxnSpPr>
        <p:spPr>
          <a:xfrm flipH="1" flipV="1">
            <a:off x="4384846" y="3414714"/>
            <a:ext cx="2122" cy="85485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32968" y="4235021"/>
            <a:ext cx="92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Final </a:t>
            </a:r>
            <a:br>
              <a:rPr lang="en-US" altLang="ko-KR" b="1" dirty="0" smtClean="0"/>
            </a:br>
            <a:r>
              <a:rPr lang="en-US" altLang="ko-KR" b="1" dirty="0" smtClean="0"/>
              <a:t>Drive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2484178" y="2661854"/>
            <a:ext cx="15631" cy="97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3262177" y="2661854"/>
            <a:ext cx="15631" cy="97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2475193" y="3540926"/>
            <a:ext cx="774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2491993" y="2750385"/>
            <a:ext cx="774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2617447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2708501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05411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2894506" y="2748721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2983601" y="273462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3080511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3157617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557930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996654" y="2866158"/>
            <a:ext cx="877751" cy="5406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Fuel Tank 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08794" y="3546935"/>
            <a:ext cx="11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23850" y="1615507"/>
            <a:ext cx="5636375" cy="2313565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9609775" y="3026402"/>
            <a:ext cx="286402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전체적인 스펙 표로 소개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23850" y="3998667"/>
            <a:ext cx="4748681" cy="2072173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7649" y="5260281"/>
                <a:ext cx="2427203" cy="379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</m:d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50" b="0" i="1" smtClean="0">
                                          <a:latin typeface="Cambria Math" panose="02040503050406030204" pitchFamily="18" charset="0"/>
                                        </a:rPr>
                                        <m:t>𝑆𝑂𝐶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𝑆𝑂𝐶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𝑏𝑎𝑡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49" y="5260281"/>
                <a:ext cx="2427203" cy="379527"/>
              </a:xfrm>
              <a:prstGeom prst="rect">
                <a:avLst/>
              </a:prstGeom>
              <a:blipFill>
                <a:blip r:embed="rId5"/>
                <a:stretch>
                  <a:fillRect l="-503" b="-1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80215" y="5639808"/>
                <a:ext cx="854016" cy="330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</m:acc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𝑏𝑎𝑡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15" y="5639808"/>
                <a:ext cx="854016" cy="330924"/>
              </a:xfrm>
              <a:prstGeom prst="rect">
                <a:avLst/>
              </a:prstGeom>
              <a:blipFill>
                <a:blip r:embed="rId6"/>
                <a:stretch>
                  <a:fillRect l="-2857" t="-1852"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4892778" y="1211378"/>
            <a:ext cx="213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Fuel cell system</a:t>
            </a:r>
          </a:p>
        </p:txBody>
      </p:sp>
    </p:spTree>
    <p:extLst>
      <p:ext uri="{BB962C8B-B14F-4D97-AF65-F5344CB8AC3E}">
        <p14:creationId xmlns:p14="http://schemas.microsoft.com/office/powerpoint/2010/main" val="2791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셀 개수에 따른 학습의 유효성을 확인함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스택사이즈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실험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DDPG_200: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Cell number: 200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DDPG_300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300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DDPG_400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400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DDPG_500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500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DDPG_600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600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1698" y="2977707"/>
            <a:ext cx="5711176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가장 학습에 유효한 </a:t>
            </a:r>
            <a:r>
              <a:rPr lang="en-US" altLang="ko-KR" b="1" dirty="0" smtClean="0">
                <a:solidFill>
                  <a:srgbClr val="00B050"/>
                </a:solidFill>
              </a:rPr>
              <a:t>Cell Number</a:t>
            </a:r>
            <a:r>
              <a:rPr lang="ko-KR" altLang="en-US" b="1" dirty="0" smtClean="0">
                <a:solidFill>
                  <a:srgbClr val="00B050"/>
                </a:solidFill>
              </a:rPr>
              <a:t>를 도출함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모두 유효할 경우엔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가장 적은 수의 </a:t>
            </a:r>
            <a:r>
              <a:rPr lang="en-US" altLang="ko-KR" b="1" dirty="0" smtClean="0">
                <a:solidFill>
                  <a:srgbClr val="00B050"/>
                </a:solidFill>
              </a:rPr>
              <a:t>Cell Number</a:t>
            </a:r>
            <a:r>
              <a:rPr lang="ko-KR" altLang="en-US" b="1" dirty="0" smtClean="0">
                <a:solidFill>
                  <a:srgbClr val="00B050"/>
                </a:solidFill>
              </a:rPr>
              <a:t>를 선택함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Cell </a:t>
            </a:r>
            <a:r>
              <a:rPr lang="ko-KR" altLang="en-US" b="1" dirty="0" smtClean="0">
                <a:solidFill>
                  <a:schemeClr val="accent2"/>
                </a:solidFill>
              </a:rPr>
              <a:t>개수는 </a:t>
            </a:r>
            <a:r>
              <a:rPr lang="en-US" altLang="ko-KR" b="1" dirty="0" smtClean="0">
                <a:solidFill>
                  <a:schemeClr val="accent2"/>
                </a:solidFill>
              </a:rPr>
              <a:t>400</a:t>
            </a:r>
            <a:r>
              <a:rPr lang="ko-KR" altLang="en-US" b="1" dirty="0" smtClean="0">
                <a:solidFill>
                  <a:schemeClr val="accent2"/>
                </a:solidFill>
              </a:rPr>
              <a:t>로 선정 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2"/>
                </a:solidFill>
              </a:rPr>
              <a:t>차량 무게를 </a:t>
            </a:r>
            <a:r>
              <a:rPr lang="en-US" altLang="ko-KR" b="1" dirty="0" smtClean="0">
                <a:solidFill>
                  <a:schemeClr val="accent2"/>
                </a:solidFill>
              </a:rPr>
              <a:t>1200kg</a:t>
            </a:r>
            <a:r>
              <a:rPr lang="ko-KR" altLang="en-US" b="1" dirty="0" smtClean="0">
                <a:solidFill>
                  <a:schemeClr val="accent2"/>
                </a:solidFill>
              </a:rPr>
              <a:t>으로 올려서 다시 실험 필요함 </a:t>
            </a:r>
            <a:endParaRPr lang="en-US" altLang="ko-KR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So, we Reinforcement learning is so difficult !!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For example, instability of training </a:t>
            </a:r>
            <a:r>
              <a:rPr lang="en-US" altLang="ko-KR" sz="1600" dirty="0">
                <a:ea typeface="굴림" panose="020B0600000101010101" pitchFamily="50" charset="-127"/>
              </a:rPr>
              <a:t>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2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906509" y="230822"/>
            <a:ext cx="4887267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smtClean="0">
                <a:solidFill>
                  <a:srgbClr val="00B050"/>
                </a:solidFill>
              </a:rPr>
              <a:t>DDQN3_ver2)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다시하기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</a:t>
            </a:r>
            <a:r>
              <a:rPr lang="en-US" altLang="ko-KR" b="1" dirty="0" smtClean="0">
                <a:solidFill>
                  <a:srgbClr val="00B050"/>
                </a:solidFill>
              </a:rPr>
              <a:t>00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대면적 </a:t>
            </a:r>
            <a:r>
              <a:rPr lang="en-US" altLang="ko-KR" b="1" dirty="0" smtClean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효율 고려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Idling current 0.001  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실행 중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29" y="2390864"/>
            <a:ext cx="6282610" cy="36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is derived from replay memory    </a:t>
                </a:r>
                <a:endParaRPr lang="en-US" altLang="ko-KR" sz="16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(running mean</a:t>
            </a:r>
            <a:r>
              <a:rPr lang="ko-KR" altLang="en-US" b="1" dirty="0" smtClean="0">
                <a:solidFill>
                  <a:srgbClr val="FF0000"/>
                </a:solidFill>
              </a:rPr>
              <a:t>과</a:t>
            </a:r>
            <a:r>
              <a:rPr lang="en-US" altLang="ko-KR" b="1" dirty="0" smtClean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68" y="2258845"/>
            <a:ext cx="6815485" cy="39757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blipFill>
                <a:blip r:embed="rId4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7040" y="151133"/>
            <a:ext cx="3428697" cy="258532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(DDQN3_ver2)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 smtClean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효율 고려 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Idling current 0.001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실행 중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)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 smtClean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In our </a:t>
            </a:r>
            <a:r>
              <a:rPr lang="en-US" altLang="ko-KR" sz="1600" dirty="0">
                <a:ea typeface="굴림" panose="020B0600000101010101" pitchFamily="50" charset="-127"/>
              </a:rPr>
              <a:t>problem </a:t>
            </a:r>
            <a:r>
              <a:rPr lang="en-US" altLang="ko-KR" sz="1600" dirty="0" smtClean="0">
                <a:ea typeface="굴림" panose="020B0600000101010101" pitchFamily="50" charset="-127"/>
              </a:rPr>
              <a:t>situation, </a:t>
            </a:r>
            <a:r>
              <a:rPr lang="en-US" altLang="ko-KR" sz="1600" dirty="0">
                <a:ea typeface="굴림" panose="020B0600000101010101" pitchFamily="50" charset="-127"/>
              </a:rPr>
              <a:t>continuous action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ea typeface="굴림" panose="020B0600000101010101" pitchFamily="50" charset="-127"/>
              </a:rPr>
              <a:t>is more suitable </a:t>
            </a:r>
            <a:r>
              <a:rPr lang="en-US" altLang="ko-KR" sz="1600" dirty="0" smtClean="0">
                <a:ea typeface="굴림" panose="020B0600000101010101" pitchFamily="50" charset="-127"/>
              </a:rPr>
              <a:t>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 smtClean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 smtClean="0">
                <a:solidFill>
                  <a:srgbClr val="FF0000"/>
                </a:solidFill>
              </a:rPr>
              <a:t>설명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</a:t>
            </a:r>
            <a:r>
              <a:rPr lang="en-US" altLang="ko-KR" sz="1600" dirty="0" smtClean="0">
                <a:ea typeface="굴림" panose="020B0600000101010101" pitchFamily="50" charset="-127"/>
              </a:rPr>
              <a:t>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Stable convergence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95156" y="204267"/>
            <a:ext cx="4429700" cy="286232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(DDQN3_</a:t>
            </a:r>
            <a:r>
              <a:rPr lang="en-US" altLang="ko-KR" b="1" dirty="0" smtClean="0">
                <a:solidFill>
                  <a:srgbClr val="00B050"/>
                </a:solidFill>
              </a:rPr>
              <a:t>ver2 &amp;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DDPG_batchnormal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실행 중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 </a:t>
            </a:r>
            <a:r>
              <a:rPr lang="en-US" altLang="ko-KR" b="1" dirty="0" smtClean="0">
                <a:solidFill>
                  <a:srgbClr val="00B050"/>
                </a:solidFill>
              </a:rPr>
              <a:t>1 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03402"/>
            <a:ext cx="5986356" cy="41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</a:t>
            </a:r>
            <a:r>
              <a:rPr lang="en-US" altLang="ko-KR" sz="1600" dirty="0" smtClean="0">
                <a:ea typeface="굴림" panose="020B0600000101010101" pitchFamily="50" charset="-127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</a:t>
            </a:r>
            <a:r>
              <a:rPr lang="en-US" altLang="ko-KR" sz="1600" dirty="0">
                <a:ea typeface="굴림" panose="020B0600000101010101" pitchFamily="50" charset="-127"/>
              </a:rPr>
              <a:t>used the batch normalization technique as a way to normalize </a:t>
            </a:r>
            <a:r>
              <a:rPr lang="en-US" altLang="ko-KR" sz="1600" dirty="0" smtClean="0">
                <a:ea typeface="굴림" panose="020B0600000101010101" pitchFamily="50" charset="-127"/>
              </a:rPr>
              <a:t>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 smtClean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및 </a:t>
            </a:r>
            <a:r>
              <a:rPr lang="en-US" altLang="ko-KR" b="1" dirty="0" smtClean="0">
                <a:solidFill>
                  <a:srgbClr val="FF0000"/>
                </a:solidFill>
              </a:rPr>
              <a:t>Batch-Norm</a:t>
            </a:r>
            <a:r>
              <a:rPr lang="ko-KR" altLang="en-US" b="1" dirty="0" smtClean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9510" y="43189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4318916"/>
                <a:ext cx="4838007" cy="369332"/>
              </a:xfrm>
              <a:prstGeom prst="rect">
                <a:avLst/>
              </a:prstGeom>
              <a:blipFill>
                <a:blip r:embed="rId6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29510" y="4848863"/>
                <a:ext cx="4838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 smtClean="0">
                    <a:solidFill>
                      <a:schemeClr val="accent2"/>
                    </a:solidFill>
                  </a:rPr>
                  <a:t>  </a:t>
                </a:r>
                <a:r>
                  <a:rPr lang="en-US" altLang="ko-KR" b="1" dirty="0" smtClean="0">
                    <a:solidFill>
                      <a:schemeClr val="accent2"/>
                    </a:solidFill>
                  </a:rPr>
                  <a:t/>
                </a:r>
                <a:br>
                  <a:rPr lang="en-US" altLang="ko-KR" b="1" dirty="0" smtClean="0">
                    <a:solidFill>
                      <a:schemeClr val="accent2"/>
                    </a:solidFill>
                  </a:rPr>
                </a:br>
                <a:r>
                  <a:rPr lang="en-US" altLang="ko-KR" b="1" dirty="0" smtClean="0">
                    <a:solidFill>
                      <a:srgbClr val="00B050"/>
                    </a:solidFill>
                  </a:rPr>
                  <a:t>(Batch Normalization)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4848863"/>
                <a:ext cx="4838007" cy="646331"/>
              </a:xfrm>
              <a:prstGeom prst="rect">
                <a:avLst/>
              </a:prstGeom>
              <a:blipFill>
                <a:blip r:embed="rId7"/>
                <a:stretch>
                  <a:fillRect l="-113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08000" y="2218572"/>
            <a:ext cx="534283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DDPG_batchnorm_comparison_revised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실행예정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 </a:t>
            </a:r>
            <a:r>
              <a:rPr lang="en-US" altLang="ko-KR" b="1" dirty="0" smtClean="0">
                <a:solidFill>
                  <a:srgbClr val="00B050"/>
                </a:solidFill>
              </a:rPr>
              <a:t>1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32" y="2028884"/>
            <a:ext cx="5703286" cy="39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 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5836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Hybrid Electric Vehicle &amp; Fuel Cell Vehicle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5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하이브리드차량에 대한 개괄적인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차량에 대한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연구는 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에너지 관리 전략 개발을 주제로 함을 밝힘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en-US" altLang="ko-KR" dirty="0">
                <a:ea typeface="굴림" panose="020B0600000101010101" pitchFamily="50" charset="-127"/>
              </a:rPr>
              <a:t/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b="1" dirty="0">
                <a:ea typeface="굴림" panose="020B0600000101010101" pitchFamily="50" charset="-127"/>
              </a:rPr>
              <a:t/>
            </a:r>
            <a:br>
              <a:rPr lang="en-US" altLang="ko-KR" b="1" dirty="0">
                <a:ea typeface="굴림" panose="020B0600000101010101" pitchFamily="50" charset="-127"/>
              </a:rPr>
            </a:b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lvl="2" indent="0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   </a:t>
            </a: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등등</a:t>
            </a:r>
            <a:r>
              <a:rPr lang="en-US" altLang="ko-KR" sz="1600" dirty="0" smtClean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Actor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Critic</a:t>
            </a:r>
            <a:r>
              <a:rPr lang="ko-KR" altLang="en-US" b="1" dirty="0" smtClean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24" y="2989068"/>
            <a:ext cx="7572776" cy="324547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학습이 잘 이루어짐을 강조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5108" y="1556853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추가 실험 추가 </a:t>
            </a:r>
            <a:r>
              <a:rPr lang="en-US" altLang="ko-KR" b="1" dirty="0" smtClean="0">
                <a:solidFill>
                  <a:srgbClr val="00B050"/>
                </a:solidFill>
              </a:rPr>
              <a:t>(visualization training)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8/14</a:t>
            </a:r>
            <a:r>
              <a:rPr lang="ko-KR" altLang="en-US" b="1" dirty="0" smtClean="0">
                <a:solidFill>
                  <a:srgbClr val="00B050"/>
                </a:solidFill>
              </a:rPr>
              <a:t>일 완성 예정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발표자료에 사용할 지 여부 불투명  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" y="2989069"/>
            <a:ext cx="4327300" cy="32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 smtClean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must perform effective energy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management not </a:t>
            </a:r>
            <a:r>
              <a:rPr lang="en-US" altLang="ko-KR" sz="1600" dirty="0">
                <a:ea typeface="굴림" panose="020B0600000101010101" pitchFamily="50" charset="-127"/>
              </a:rPr>
              <a:t>only on the </a:t>
            </a:r>
            <a:r>
              <a:rPr lang="en-US" altLang="ko-KR" sz="1600" dirty="0" smtClean="0">
                <a:ea typeface="굴림" panose="020B0600000101010101" pitchFamily="50" charset="-127"/>
              </a:rPr>
              <a:t>cycles used training process </a:t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but </a:t>
            </a:r>
            <a:r>
              <a:rPr lang="en-US" altLang="ko-KR" sz="1600" dirty="0">
                <a:ea typeface="굴림" panose="020B0600000101010101" pitchFamily="50" charset="-127"/>
              </a:rPr>
              <a:t>also on </a:t>
            </a:r>
            <a:r>
              <a:rPr lang="en-US" altLang="ko-KR" sz="1600" dirty="0" smtClean="0">
                <a:ea typeface="굴림" panose="020B0600000101010101" pitchFamily="50" charset="-127"/>
              </a:rPr>
              <a:t>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using </a:t>
            </a:r>
            <a:r>
              <a:rPr lang="en-US" altLang="ko-KR" sz="1600" dirty="0">
                <a:ea typeface="굴림" panose="020B0600000101010101" pitchFamily="50" charset="-127"/>
              </a:rPr>
              <a:t>unused cycles of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3038" y="4891146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설명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2" y="3269867"/>
            <a:ext cx="2958694" cy="29586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90" y="1129808"/>
            <a:ext cx="3025978" cy="201731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625370" y="4624472"/>
            <a:ext cx="4823903" cy="1021144"/>
            <a:chOff x="2132535" y="3663902"/>
            <a:chExt cx="4823903" cy="102114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74571" y="4327915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10800000">
              <a:off x="3203374" y="4023310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2535" y="3663902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5cycle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0838" y="423411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1cycle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학습 사이클 개수에 따른 일반화 성능을 실험함</a:t>
            </a:r>
            <a:r>
              <a:rPr lang="en-US" altLang="ko-KR" sz="1600" dirty="0" smtClean="0"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1 cycle 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vs</a:t>
            </a:r>
            <a:r>
              <a:rPr lang="en-US" altLang="ko-KR" sz="1600" dirty="0" smtClean="0">
                <a:ea typeface="굴림" panose="020B0600000101010101" pitchFamily="50" charset="-127"/>
              </a:rPr>
              <a:t>  5 cycles   </a:t>
            </a: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우리는 학습의 활용되지 않은 </a:t>
            </a:r>
            <a:r>
              <a:rPr lang="en-US" altLang="ko-KR" sz="1600" dirty="0" smtClean="0">
                <a:ea typeface="굴림" panose="020B0600000101010101" pitchFamily="50" charset="-127"/>
              </a:rPr>
              <a:t>19</a:t>
            </a:r>
            <a:r>
              <a:rPr lang="ko-KR" altLang="en-US" sz="1600" dirty="0" smtClean="0">
                <a:ea typeface="굴림" panose="020B0600000101010101" pitchFamily="50" charset="-127"/>
              </a:rPr>
              <a:t>가지 표준사이클을 통해 </a:t>
            </a:r>
            <a:r>
              <a:rPr lang="en-US" altLang="ko-KR" sz="1600" dirty="0">
                <a:ea typeface="굴림" panose="020B0600000101010101" pitchFamily="50" charset="-127"/>
              </a:rPr>
              <a:t/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두 가지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의 일반화 성능을 비교함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역시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는 학습사이클이 다양하고 다양한 경험을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할수록 우수한 일반화 성능을 보임을 확인함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106739" y="4122907"/>
            <a:ext cx="4605981" cy="2032681"/>
            <a:chOff x="6942552" y="3772437"/>
            <a:chExt cx="4952209" cy="22698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3773812"/>
              <a:ext cx="1690002" cy="11266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2695" y="3772437"/>
              <a:ext cx="1692066" cy="112804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3775661"/>
              <a:ext cx="1690002" cy="1126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4915646"/>
              <a:ext cx="1690002" cy="1126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4915646"/>
              <a:ext cx="1690002" cy="112666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188155" y="3440044"/>
            <a:ext cx="7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VS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518" y="3760304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5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408" y="3085201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1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7200" y="3758809"/>
            <a:ext cx="5087561" cy="2447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7199" y="1147223"/>
            <a:ext cx="5087561" cy="2372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26670" y="5341011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설명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</a:t>
            </a:r>
            <a:r>
              <a:rPr lang="ko-KR" altLang="en-US" b="1" dirty="0" smtClean="0">
                <a:solidFill>
                  <a:srgbClr val="00B050"/>
                </a:solidFill>
              </a:rPr>
              <a:t>에 대한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재실험</a:t>
            </a:r>
            <a:r>
              <a:rPr lang="ko-KR" altLang="en-US" b="1" dirty="0" smtClean="0">
                <a:solidFill>
                  <a:srgbClr val="00B050"/>
                </a:solidFill>
              </a:rPr>
              <a:t> 필요함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accent2"/>
                </a:solidFill>
              </a:rPr>
              <a:t>재실험</a:t>
            </a:r>
            <a:r>
              <a:rPr lang="ko-KR" altLang="en-US" b="1" dirty="0" smtClean="0">
                <a:solidFill>
                  <a:schemeClr val="accent2"/>
                </a:solidFill>
              </a:rPr>
              <a:t> </a:t>
            </a:r>
            <a:r>
              <a:rPr lang="ko-KR" altLang="en-US" b="1" dirty="0" smtClean="0">
                <a:solidFill>
                  <a:schemeClr val="accent2"/>
                </a:solidFill>
              </a:rPr>
              <a:t>필요  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Generalization_final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</a:t>
            </a:r>
            <a:r>
              <a:rPr lang="en-US" altLang="ko-KR" b="1" dirty="0" smtClean="0">
                <a:solidFill>
                  <a:srgbClr val="00B050"/>
                </a:solidFill>
              </a:rPr>
              <a:t>2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실행예정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and 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모델의 </a:t>
            </a:r>
            <a:r>
              <a:rPr lang="en-US" altLang="ko-KR" sz="1600" dirty="0" smtClean="0">
                <a:ea typeface="굴림" panose="020B0600000101010101" pitchFamily="50" charset="-127"/>
              </a:rPr>
              <a:t>Generalized power</a:t>
            </a:r>
            <a:r>
              <a:rPr lang="ko-KR" altLang="en-US" sz="1600" dirty="0" smtClean="0">
                <a:ea typeface="굴림" panose="020B0600000101010101" pitchFamily="50" charset="-127"/>
              </a:rPr>
              <a:t>를 극대화하기 위해서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의 통계적 성질을 기반으로 </a:t>
            </a:r>
            <a:r>
              <a:rPr lang="en-US" altLang="ko-KR" sz="1600" dirty="0" smtClean="0">
                <a:ea typeface="굴림" panose="020B0600000101010101" pitchFamily="50" charset="-127"/>
              </a:rPr>
              <a:t>MDP driver model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개발하여 수많은 가상의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만듬</a:t>
            </a:r>
            <a:r>
              <a:rPr lang="ko-KR" altLang="en-US" sz="1600" dirty="0" smtClean="0"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이러한 방식은 일종의 </a:t>
            </a:r>
            <a:r>
              <a:rPr lang="en-US" altLang="ko-KR" sz="1600" dirty="0" smtClean="0">
                <a:ea typeface="굴림" panose="020B0600000101010101" pitchFamily="50" charset="-127"/>
              </a:rPr>
              <a:t>data augmentation </a:t>
            </a:r>
            <a:r>
              <a:rPr lang="ko-KR" altLang="en-US" sz="1600" dirty="0" smtClean="0">
                <a:ea typeface="굴림" panose="020B0600000101010101" pitchFamily="50" charset="-127"/>
              </a:rPr>
              <a:t>방식으로 간주할 수 있음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Data Augmentation</a:t>
            </a:r>
            <a:r>
              <a:rPr lang="ko-KR" altLang="en-US" sz="1600" dirty="0" smtClean="0">
                <a:ea typeface="굴림" panose="020B0600000101010101" pitchFamily="50" charset="-127"/>
              </a:rPr>
              <a:t>은 이미지 인식 모델에 적용되어 모델의 일반화 성능을 크게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증가시킨바</a:t>
            </a:r>
            <a:r>
              <a:rPr lang="ko-KR" altLang="en-US" sz="1600" dirty="0" smtClean="0">
                <a:ea typeface="굴림" panose="020B0600000101010101" pitchFamily="50" charset="-127"/>
              </a:rPr>
              <a:t> 있음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527" y="3834143"/>
            <a:ext cx="82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이미지 분야의 </a:t>
            </a:r>
            <a:r>
              <a:rPr lang="en-US" altLang="ko-KR" dirty="0" smtClean="0">
                <a:solidFill>
                  <a:srgbClr val="FF0000"/>
                </a:solidFill>
              </a:rPr>
              <a:t>Data augmentation </a:t>
            </a:r>
            <a:r>
              <a:rPr lang="ko-KR" altLang="en-US" dirty="0" smtClean="0">
                <a:solidFill>
                  <a:srgbClr val="FF0000"/>
                </a:solidFill>
              </a:rPr>
              <a:t>기술 요약 정리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95" y="2228502"/>
            <a:ext cx="7895705" cy="394785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이론적 정리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(Transition matrix)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8463" y="1876242"/>
            <a:ext cx="287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Driver model</a:t>
            </a:r>
            <a:r>
              <a:rPr lang="ko-KR" altLang="en-US" dirty="0" smtClean="0">
                <a:solidFill>
                  <a:srgbClr val="FF0000"/>
                </a:solidFill>
              </a:rPr>
              <a:t>을 통해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만들어진 </a:t>
            </a:r>
            <a:r>
              <a:rPr lang="en-US" altLang="ko-KR" dirty="0" smtClean="0">
                <a:solidFill>
                  <a:srgbClr val="FF0000"/>
                </a:solidFill>
              </a:rPr>
              <a:t>cycle </a:t>
            </a:r>
            <a:r>
              <a:rPr lang="ko-KR" altLang="en-US" dirty="0" smtClean="0">
                <a:solidFill>
                  <a:srgbClr val="FF0000"/>
                </a:solidFill>
              </a:rPr>
              <a:t>그림 소개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로 시키고 테스트는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FTP-72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사이클로 하는 경우에 학습 결과를 가시화함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테스트 사이클에 대해서도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최대화 하는 방식의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동력분배를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수행하고 있음을 확인함 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2429815"/>
            <a:ext cx="8670175" cy="371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8403" y="2423454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Generalization_final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post_process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올려서 다시 하기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테스트 사이클은 하나로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완료  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00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4" y="4128444"/>
            <a:ext cx="6919981" cy="20759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4" y="2052450"/>
            <a:ext cx="6919981" cy="20759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2" y="1785574"/>
            <a:ext cx="3707476" cy="444897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driver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다양한 사이클을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sustain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능력에 대한 일반화 능력을 검증함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1904" y="380150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MDP </a:t>
            </a:r>
            <a:r>
              <a:rPr lang="ko-KR" altLang="en-US" b="1" dirty="0" smtClean="0">
                <a:solidFill>
                  <a:srgbClr val="00B050"/>
                </a:solidFill>
              </a:rPr>
              <a:t>모델에 대한 </a:t>
            </a:r>
            <a:r>
              <a:rPr lang="en-US" altLang="ko-KR" b="1" dirty="0" smtClean="0">
                <a:solidFill>
                  <a:srgbClr val="00B050"/>
                </a:solidFill>
              </a:rPr>
              <a:t>100</a:t>
            </a:r>
            <a:r>
              <a:rPr lang="ko-KR" altLang="en-US" b="1" dirty="0" smtClean="0">
                <a:solidFill>
                  <a:srgbClr val="00B050"/>
                </a:solidFill>
              </a:rPr>
              <a:t>번의 실험결과 첨부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generalization_final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다시 </a:t>
            </a:r>
            <a:r>
              <a:rPr lang="ko-KR" altLang="en-US" b="1" dirty="0" smtClean="0">
                <a:solidFill>
                  <a:srgbClr val="00B050"/>
                </a:solidFill>
              </a:rPr>
              <a:t>해야함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완료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(Shooting method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act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여전히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동력원의 에너지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관리 관련 분야에서 가장 많이 사용되는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이론임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최신의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논문을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0968" y="2433507"/>
            <a:ext cx="5342832" cy="6463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ECMS / PMP </a:t>
            </a:r>
            <a:r>
              <a:rPr lang="ko-KR" altLang="en-US" b="1" dirty="0" smtClean="0">
                <a:solidFill>
                  <a:schemeClr val="accent2"/>
                </a:solidFill>
              </a:rPr>
              <a:t>이론적 수식 도출 및 관련 최신 논문 수치화 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문제상황에서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비교를 진행함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850" y="3461104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test_model_with_ECMS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</a:p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Generalization_final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다시 </a:t>
            </a:r>
            <a:r>
              <a:rPr lang="ko-KR" altLang="en-US" b="1" dirty="0" smtClean="0">
                <a:solidFill>
                  <a:srgbClr val="00B050"/>
                </a:solidFill>
              </a:rPr>
              <a:t>해야함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실행예정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467960"/>
                  </p:ext>
                </p:extLst>
              </p:nvPr>
            </p:nvGraphicFramePr>
            <p:xfrm>
              <a:off x="9118704" y="406126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43.65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 smtClean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44.18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+1.6%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467960"/>
                  </p:ext>
                </p:extLst>
              </p:nvPr>
            </p:nvGraphicFramePr>
            <p:xfrm>
              <a:off x="9118704" y="406126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43.65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39" t="-268966" r="-121053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44.18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39" t="-419608" r="-121053" b="-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+1.6%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194582" y="5276926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factor = 66.67g / SOC 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92" y="1524794"/>
            <a:ext cx="6502608" cy="23890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392" y="3772785"/>
            <a:ext cx="3462562" cy="220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7419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Flow of Research for Power Management Strategy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key of power management strategy is efficiency and </a:t>
            </a:r>
            <a:r>
              <a:rPr lang="en-US" altLang="ko-KR" sz="1600" b="1" dirty="0"/>
              <a:t>applicability</a:t>
            </a: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methodology of study can be divided by the need for future driving information  </a:t>
            </a: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9136"/>
              </p:ext>
            </p:extLst>
          </p:nvPr>
        </p:nvGraphicFramePr>
        <p:xfrm>
          <a:off x="5973683" y="2947837"/>
          <a:ext cx="57079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397075829"/>
                    </a:ext>
                  </a:extLst>
                </a:gridCol>
                <a:gridCol w="1923359">
                  <a:extLst>
                    <a:ext uri="{9D8B030D-6E8A-4147-A177-3AD203B41FA5}">
                      <a16:colId xmlns:a16="http://schemas.microsoft.com/office/drawing/2014/main" val="1129212104"/>
                    </a:ext>
                  </a:extLst>
                </a:gridCol>
                <a:gridCol w="2083615">
                  <a:extLst>
                    <a:ext uri="{9D8B030D-6E8A-4147-A177-3AD203B41FA5}">
                      <a16:colId xmlns:a16="http://schemas.microsoft.com/office/drawing/2014/main" val="209879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</a:t>
                      </a:r>
                      <a:r>
                        <a:rPr lang="en-US" altLang="ko-KR" baseline="0" dirty="0" smtClean="0"/>
                        <a:t>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Methodologies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DP, PMP, ECMS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Q-learning</a:t>
                      </a:r>
                      <a:r>
                        <a:rPr lang="en-US" altLang="ko-KR" sz="1400" baseline="0" dirty="0" smtClean="0"/>
                        <a:t>, DQN, RL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Assumption</a:t>
                      </a:r>
                      <a:r>
                        <a:rPr lang="en-US" altLang="ko-KR" sz="1600" b="1" baseline="0" dirty="0" smtClean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Possibility to get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Limit</a:t>
                      </a:r>
                      <a:r>
                        <a:rPr lang="en-US" altLang="ko-KR" sz="1400" baseline="0" dirty="0" smtClean="0"/>
                        <a:t>ation of getting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Advantages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High</a:t>
                      </a:r>
                      <a:r>
                        <a:rPr lang="en-US" altLang="ko-KR" sz="1400" baseline="0" dirty="0" smtClean="0"/>
                        <a:t> potential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of efficiency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Stable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Disadvantages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Unstable</a:t>
                      </a:r>
                      <a:r>
                        <a:rPr lang="en-US" altLang="ko-KR" sz="1400" baseline="0" dirty="0" smtClean="0"/>
                        <a:t> management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Low potential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of</a:t>
                      </a:r>
                      <a:r>
                        <a:rPr lang="en-US" altLang="ko-KR" sz="1400" baseline="0" dirty="0" smtClean="0"/>
                        <a:t> efficiency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9223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951196" y="2672474"/>
            <a:ext cx="5784699" cy="3148455"/>
            <a:chOff x="934570" y="2593472"/>
            <a:chExt cx="5784699" cy="3148455"/>
          </a:xfrm>
        </p:grpSpPr>
        <p:grpSp>
          <p:nvGrpSpPr>
            <p:cNvPr id="7" name="그룹 6"/>
            <p:cNvGrpSpPr/>
            <p:nvPr/>
          </p:nvGrpSpPr>
          <p:grpSpPr>
            <a:xfrm>
              <a:off x="1951349" y="2593472"/>
              <a:ext cx="2950590" cy="914818"/>
              <a:chOff x="1536569" y="2617529"/>
              <a:chExt cx="3098167" cy="914818"/>
            </a:xfrm>
          </p:grpSpPr>
          <p:sp>
            <p:nvSpPr>
              <p:cNvPr id="5" name="다이아몬드 4"/>
              <p:cNvSpPr/>
              <p:nvPr/>
            </p:nvSpPr>
            <p:spPr>
              <a:xfrm>
                <a:off x="1536569" y="2617529"/>
                <a:ext cx="2601797" cy="914818"/>
              </a:xfrm>
              <a:prstGeom prst="diamond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83767" y="2782551"/>
                <a:ext cx="245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The need for </a:t>
                </a: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future info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784861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RL, DQN,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Q-learning 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 flipH="1">
              <a:off x="319028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>
              <a:stCxn id="3" idx="2"/>
            </p:cNvCxnSpPr>
            <p:nvPr/>
          </p:nvCxnSpPr>
          <p:spPr>
            <a:xfrm flipH="1">
              <a:off x="4571998" y="4658037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9569" y="5157152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Make optimal policy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current state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1248" y="3251180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0856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모서리가 둥근 직사각형 50"/>
            <p:cNvSpPr/>
            <p:nvPr/>
          </p:nvSpPr>
          <p:spPr>
            <a:xfrm>
              <a:off x="1021422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DP, PMP,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ECMS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5883" y="3251129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570" y="5157150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Achieve optimality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future info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808558" y="4666648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268" y="3935330"/>
            <a:ext cx="3245266" cy="19471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" y="3936640"/>
            <a:ext cx="3186396" cy="191183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930"/>
            <a:ext cx="6232366" cy="186971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도출된 문제상황에서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비교를 진행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291170"/>
                  </p:ext>
                </p:extLst>
              </p:nvPr>
            </p:nvGraphicFramePr>
            <p:xfrm>
              <a:off x="3026576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0.627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52.74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51.04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 smtClean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50.44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+0.97%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291170"/>
                  </p:ext>
                </p:extLst>
              </p:nvPr>
            </p:nvGraphicFramePr>
            <p:xfrm>
              <a:off x="3026576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0.627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52.74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51.04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39" t="-267241" r="-12105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50.44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39" t="-417647" r="-12105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+0.97%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34" y="2066930"/>
            <a:ext cx="6232366" cy="18697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98640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56.31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 smtClean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57.69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56.80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+1.57%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98640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56.31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441" t="-267241" r="-1215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57.69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56.80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441" t="-417647" r="-121586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+1.57%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930"/>
            <a:ext cx="6232366" cy="18697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34" y="2066930"/>
            <a:ext cx="6228000" cy="186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82213" y="419581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test_model_with_ECMS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다양한 사이클에서 </a:t>
            </a:r>
            <a:r>
              <a:rPr lang="en-US" altLang="ko-KR" b="1" dirty="0" smtClean="0">
                <a:solidFill>
                  <a:srgbClr val="00B050"/>
                </a:solidFill>
              </a:rPr>
              <a:t>co-state </a:t>
            </a:r>
            <a:r>
              <a:rPr lang="ko-KR" altLang="en-US" b="1" dirty="0" smtClean="0">
                <a:solidFill>
                  <a:srgbClr val="00B050"/>
                </a:solidFill>
              </a:rPr>
              <a:t>최적 값을 찾고 그에 대한 비교 결과로 유효성 입증 </a:t>
            </a:r>
            <a:r>
              <a:rPr lang="en-US" altLang="ko-KR" b="1" dirty="0" smtClean="0">
                <a:solidFill>
                  <a:srgbClr val="00B050"/>
                </a:solidFill>
              </a:rPr>
              <a:t>!! 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실행예정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accent2"/>
                </a:solidFill>
              </a:rPr>
              <a:t>Cudec</a:t>
            </a:r>
            <a:r>
              <a:rPr lang="en-US" altLang="ko-KR" b="1" dirty="0" smtClean="0">
                <a:solidFill>
                  <a:schemeClr val="accent2"/>
                </a:solidFill>
              </a:rPr>
              <a:t> </a:t>
            </a:r>
            <a:r>
              <a:rPr lang="ko-KR" altLang="en-US" b="1" dirty="0" smtClean="0">
                <a:solidFill>
                  <a:schemeClr val="accent2"/>
                </a:solidFill>
              </a:rPr>
              <a:t>대신 하나 더 넣을까</a:t>
            </a:r>
            <a:r>
              <a:rPr lang="en-US" altLang="ko-KR" b="1" dirty="0" smtClean="0">
                <a:solidFill>
                  <a:schemeClr val="accent2"/>
                </a:solidFill>
              </a:rPr>
              <a:t>?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2213" y="1728927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 smtClean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factor = 66.67g / SOC 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747080"/>
            <a:ext cx="9106635" cy="341498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연료소모율과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유지 간의 중요도를 선정하는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이므로 문제상황에 따라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다양하게 산정될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동력분배전략의 개발을 위해선 최적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방법론의 개발이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선행 되어야함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1223" y="3804509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DDPG_rewardfactor_final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post_process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테스트 사이클에서 연비 평가를 할 필요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ko-KR" altLang="en-US" b="1" dirty="0" smtClean="0">
                <a:solidFill>
                  <a:srgbClr val="00B050"/>
                </a:solidFill>
              </a:rPr>
              <a:t>있음 </a:t>
            </a:r>
            <a:r>
              <a:rPr lang="en-US" altLang="ko-KR" b="1" dirty="0" smtClean="0">
                <a:solidFill>
                  <a:srgbClr val="00B050"/>
                </a:solidFill>
              </a:rPr>
              <a:t>/ </a:t>
            </a:r>
            <a:r>
              <a:rPr lang="ko-KR" altLang="en-US" b="1" dirty="0" smtClean="0">
                <a:solidFill>
                  <a:srgbClr val="FF0000"/>
                </a:solidFill>
              </a:rPr>
              <a:t>학습도 하나의 사이클에 대해서 실험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실행 예정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우리는 학습이 수렴하는 구간의 최종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분포를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반복적으로 조정하여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방법론을 개발함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이러한 방법론을 통해서 문제 상황에 따라 자동으로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도출할 수 있음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" name="아래로 구부러진 화살표 1"/>
          <p:cNvSpPr/>
          <p:nvPr/>
        </p:nvSpPr>
        <p:spPr>
          <a:xfrm>
            <a:off x="2836256" y="2715945"/>
            <a:ext cx="1812174" cy="6877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아래로 구부러진 화살표 11"/>
          <p:cNvSpPr/>
          <p:nvPr/>
        </p:nvSpPr>
        <p:spPr>
          <a:xfrm rot="7525627">
            <a:off x="4609281" y="5259240"/>
            <a:ext cx="1812174" cy="6877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아래로 구부러진 화살표 12"/>
          <p:cNvSpPr/>
          <p:nvPr/>
        </p:nvSpPr>
        <p:spPr>
          <a:xfrm rot="13548299">
            <a:off x="1072249" y="5221941"/>
            <a:ext cx="1812174" cy="6877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15925" y="3319158"/>
            <a:ext cx="3190699" cy="1509612"/>
            <a:chOff x="551644" y="3306593"/>
            <a:chExt cx="3190699" cy="1509612"/>
          </a:xfrm>
        </p:grpSpPr>
        <p:cxnSp>
          <p:nvCxnSpPr>
            <p:cNvPr id="8" name="직선 화살표 연결선 7"/>
            <p:cNvCxnSpPr/>
            <p:nvPr/>
          </p:nvCxnSpPr>
          <p:spPr>
            <a:xfrm>
              <a:off x="1246909" y="4497188"/>
              <a:ext cx="15627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1246909" y="3565261"/>
              <a:ext cx="0" cy="9319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/>
            <p:cNvSpPr/>
            <p:nvPr/>
          </p:nvSpPr>
          <p:spPr>
            <a:xfrm>
              <a:off x="1255222" y="3829618"/>
              <a:ext cx="1429789" cy="650945"/>
            </a:xfrm>
            <a:custGeom>
              <a:avLst/>
              <a:gdLst>
                <a:gd name="connsiteX0" fmla="*/ 0 w 1454727"/>
                <a:gd name="connsiteY0" fmla="*/ 725221 h 725221"/>
                <a:gd name="connsiteX1" fmla="*/ 141316 w 1454727"/>
                <a:gd name="connsiteY1" fmla="*/ 218144 h 725221"/>
                <a:gd name="connsiteX2" fmla="*/ 482138 w 1454727"/>
                <a:gd name="connsiteY2" fmla="*/ 43577 h 725221"/>
                <a:gd name="connsiteX3" fmla="*/ 1180407 w 1454727"/>
                <a:gd name="connsiteY3" fmla="*/ 2013 h 725221"/>
                <a:gd name="connsiteX4" fmla="*/ 1454727 w 1454727"/>
                <a:gd name="connsiteY4" fmla="*/ 10326 h 72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727" h="725221">
                  <a:moveTo>
                    <a:pt x="0" y="725221"/>
                  </a:moveTo>
                  <a:cubicBezTo>
                    <a:pt x="30480" y="528486"/>
                    <a:pt x="60960" y="331751"/>
                    <a:pt x="141316" y="218144"/>
                  </a:cubicBezTo>
                  <a:cubicBezTo>
                    <a:pt x="221672" y="104537"/>
                    <a:pt x="308956" y="79599"/>
                    <a:pt x="482138" y="43577"/>
                  </a:cubicBezTo>
                  <a:cubicBezTo>
                    <a:pt x="655320" y="7555"/>
                    <a:pt x="1018309" y="7555"/>
                    <a:pt x="1180407" y="2013"/>
                  </a:cubicBezTo>
                  <a:cubicBezTo>
                    <a:pt x="1342505" y="-3529"/>
                    <a:pt x="1398616" y="3398"/>
                    <a:pt x="1454727" y="10326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921162" y="3646287"/>
              <a:ext cx="755536" cy="3666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40280" y="4539206"/>
              <a:ext cx="1138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episode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1644" y="3306593"/>
              <a:ext cx="1138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Episodic</a:t>
              </a:r>
            </a:p>
            <a:p>
              <a:r>
                <a:rPr lang="en-US" altLang="ko-KR" sz="1200" dirty="0" smtClean="0"/>
                <a:t>reward</a:t>
              </a:r>
              <a:endParaRPr lang="ko-KR" altLang="en-US" sz="1200" dirty="0"/>
            </a:p>
          </p:txBody>
        </p:sp>
        <p:cxnSp>
          <p:nvCxnSpPr>
            <p:cNvPr id="28" name="직선 연결선 27"/>
            <p:cNvCxnSpPr>
              <a:stCxn id="24" idx="0"/>
              <a:endCxn id="24" idx="3"/>
            </p:cNvCxnSpPr>
            <p:nvPr/>
          </p:nvCxnSpPr>
          <p:spPr>
            <a:xfrm flipH="1">
              <a:off x="2031808" y="3646287"/>
              <a:ext cx="267122" cy="3129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endCxn id="24" idx="4"/>
            </p:cNvCxnSpPr>
            <p:nvPr/>
          </p:nvCxnSpPr>
          <p:spPr>
            <a:xfrm flipH="1">
              <a:off x="2298930" y="3707133"/>
              <a:ext cx="290813" cy="3058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611052" y="3980836"/>
              <a:ext cx="21312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Training </a:t>
              </a:r>
            </a:p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Convergence region 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3" name="직선 화살표 연결선 32"/>
          <p:cNvCxnSpPr/>
          <p:nvPr/>
        </p:nvCxnSpPr>
        <p:spPr>
          <a:xfrm>
            <a:off x="4648429" y="4382723"/>
            <a:ext cx="2533767" cy="14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3850" y="2734383"/>
            <a:ext cx="279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Finding </a:t>
            </a: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Convergence region 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083869" y="2734397"/>
                <a:ext cx="3692095" cy="60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0070C0"/>
                    </a:solidFill>
                  </a:rPr>
                  <a:t>Checking distribution of </a:t>
                </a:r>
                <a:br>
                  <a:rPr lang="en-US" altLang="ko-KR" sz="1600" b="1" dirty="0" smtClean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𝑺𝑶</m:t>
                      </m:r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𝒄𝒐𝒏𝒗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𝒓𝒆𝒈𝒊𝒐𝒏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69" y="2734397"/>
                <a:ext cx="3692095" cy="608115"/>
              </a:xfrm>
              <a:prstGeom prst="rect">
                <a:avLst/>
              </a:prstGeom>
              <a:blipFill>
                <a:blip r:embed="rId2"/>
                <a:stretch>
                  <a:fillRect t="-3030" b="-4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자유형 51"/>
          <p:cNvSpPr/>
          <p:nvPr/>
        </p:nvSpPr>
        <p:spPr>
          <a:xfrm>
            <a:off x="4648429" y="3603265"/>
            <a:ext cx="1281487" cy="748523"/>
          </a:xfrm>
          <a:custGeom>
            <a:avLst/>
            <a:gdLst>
              <a:gd name="connsiteX0" fmla="*/ 0 w 1246909"/>
              <a:gd name="connsiteY0" fmla="*/ 681644 h 694685"/>
              <a:gd name="connsiteX1" fmla="*/ 556953 w 1246909"/>
              <a:gd name="connsiteY1" fmla="*/ 623455 h 694685"/>
              <a:gd name="connsiteX2" fmla="*/ 939338 w 1246909"/>
              <a:gd name="connsiteY2" fmla="*/ 133004 h 694685"/>
              <a:gd name="connsiteX3" fmla="*/ 1246909 w 1246909"/>
              <a:gd name="connsiteY3" fmla="*/ 0 h 6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6909" h="694685">
                <a:moveTo>
                  <a:pt x="0" y="681644"/>
                </a:moveTo>
                <a:cubicBezTo>
                  <a:pt x="200198" y="698269"/>
                  <a:pt x="400397" y="714895"/>
                  <a:pt x="556953" y="623455"/>
                </a:cubicBezTo>
                <a:cubicBezTo>
                  <a:pt x="713509" y="532015"/>
                  <a:pt x="824345" y="236913"/>
                  <a:pt x="939338" y="133004"/>
                </a:cubicBezTo>
                <a:cubicBezTo>
                  <a:pt x="1054331" y="29095"/>
                  <a:pt x="1150620" y="14547"/>
                  <a:pt x="12469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자유형 52"/>
          <p:cNvSpPr/>
          <p:nvPr/>
        </p:nvSpPr>
        <p:spPr>
          <a:xfrm flipH="1">
            <a:off x="5929915" y="3603265"/>
            <a:ext cx="1194092" cy="748523"/>
          </a:xfrm>
          <a:custGeom>
            <a:avLst/>
            <a:gdLst>
              <a:gd name="connsiteX0" fmla="*/ 0 w 1246909"/>
              <a:gd name="connsiteY0" fmla="*/ 681644 h 694685"/>
              <a:gd name="connsiteX1" fmla="*/ 556953 w 1246909"/>
              <a:gd name="connsiteY1" fmla="*/ 623455 h 694685"/>
              <a:gd name="connsiteX2" fmla="*/ 939338 w 1246909"/>
              <a:gd name="connsiteY2" fmla="*/ 133004 h 694685"/>
              <a:gd name="connsiteX3" fmla="*/ 1246909 w 1246909"/>
              <a:gd name="connsiteY3" fmla="*/ 0 h 69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6909" h="694685">
                <a:moveTo>
                  <a:pt x="0" y="681644"/>
                </a:moveTo>
                <a:cubicBezTo>
                  <a:pt x="200198" y="698269"/>
                  <a:pt x="400397" y="714895"/>
                  <a:pt x="556953" y="623455"/>
                </a:cubicBezTo>
                <a:cubicBezTo>
                  <a:pt x="713509" y="532015"/>
                  <a:pt x="824345" y="236913"/>
                  <a:pt x="939338" y="133004"/>
                </a:cubicBezTo>
                <a:cubicBezTo>
                  <a:pt x="1054331" y="29095"/>
                  <a:pt x="1150620" y="14547"/>
                  <a:pt x="12469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5929915" y="3362104"/>
            <a:ext cx="0" cy="1020618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383976" y="3362104"/>
            <a:ext cx="0" cy="102061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84612" y="4366793"/>
                <a:ext cx="922915" cy="35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𝑺𝑶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400" b="1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12" y="4366793"/>
                <a:ext cx="922915" cy="350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0" y="4390379"/>
                <a:ext cx="922915" cy="32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𝑺𝑶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lang="en-US" altLang="ko-KR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90379"/>
                <a:ext cx="922915" cy="328167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/>
          <p:cNvCxnSpPr/>
          <p:nvPr/>
        </p:nvCxnSpPr>
        <p:spPr>
          <a:xfrm>
            <a:off x="5915312" y="3993401"/>
            <a:ext cx="45406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034510" y="3686395"/>
                <a:ext cx="21737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510" y="3686395"/>
                <a:ext cx="2173758" cy="276999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2029650" y="5191524"/>
            <a:ext cx="369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Update reward factor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050270" y="5438656"/>
                <a:ext cx="3692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ko-KR" altLang="en-US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270" y="5438656"/>
                <a:ext cx="3692095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026997" y="5683317"/>
                <a:ext cx="3692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97" y="5683317"/>
                <a:ext cx="369209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039853" y="5914937"/>
                <a:ext cx="3692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𝒔𝒆𝒍𝒆𝒄𝒕</m:t>
                      </m:r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ko-K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US" altLang="ko-K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53" y="5914937"/>
                <a:ext cx="3692095" cy="338554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264778" y="3360964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DDPG_rewardfactor_final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post_process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테스트 사이클에서 연비 평가를 할 필요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ko-KR" altLang="en-US" b="1" dirty="0" smtClean="0">
                <a:solidFill>
                  <a:srgbClr val="00B050"/>
                </a:solidFill>
              </a:rPr>
              <a:t>있음 </a:t>
            </a:r>
            <a:r>
              <a:rPr lang="en-US" altLang="ko-KR" b="1" dirty="0" smtClean="0">
                <a:solidFill>
                  <a:srgbClr val="00B050"/>
                </a:solidFill>
              </a:rPr>
              <a:t>/ </a:t>
            </a:r>
            <a:r>
              <a:rPr lang="ko-KR" altLang="en-US" b="1" dirty="0" smtClean="0">
                <a:solidFill>
                  <a:srgbClr val="FF0000"/>
                </a:solidFill>
              </a:rPr>
              <a:t>학습도 하나의 사이클에 대해서 실험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실행 </a:t>
            </a:r>
            <a:r>
              <a:rPr lang="ko-KR" altLang="en-US" b="1" dirty="0" smtClean="0">
                <a:solidFill>
                  <a:srgbClr val="00B050"/>
                </a:solidFill>
              </a:rPr>
              <a:t>예정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[</a:t>
            </a:r>
            <a:r>
              <a:rPr lang="ko-KR" altLang="en-US" b="1" dirty="0" err="1" smtClean="0">
                <a:solidFill>
                  <a:srgbClr val="00B050"/>
                </a:solidFill>
              </a:rPr>
              <a:t>효율고려</a:t>
            </a:r>
            <a:r>
              <a:rPr lang="en-US" altLang="ko-KR" b="1" dirty="0" smtClean="0">
                <a:solidFill>
                  <a:srgbClr val="00B050"/>
                </a:solidFill>
              </a:rPr>
              <a:t>])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913"/>
            <a:ext cx="1030607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일반화 약점을 보완하기 위해 주행 중에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조정하는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활발한 연구가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진행 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성능과 일반화를 강화하고자하는 노력을 지속적으로 수행 중임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비해 월등한 일반화 성능을 보임을 강조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5175" y="3957284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Reward factor 10</a:t>
            </a:r>
            <a:r>
              <a:rPr lang="ko-KR" altLang="en-US" b="1" dirty="0" smtClean="0">
                <a:solidFill>
                  <a:srgbClr val="00B050"/>
                </a:solidFill>
              </a:rPr>
              <a:t>과</a:t>
            </a:r>
            <a:r>
              <a:rPr lang="en-US" altLang="ko-KR" b="1" dirty="0" smtClean="0">
                <a:solidFill>
                  <a:srgbClr val="00B050"/>
                </a:solidFill>
              </a:rPr>
              <a:t> reward factor 7.81</a:t>
            </a:r>
            <a:r>
              <a:rPr lang="ko-KR" altLang="en-US" b="1" dirty="0" smtClean="0">
                <a:solidFill>
                  <a:srgbClr val="00B050"/>
                </a:solidFill>
              </a:rPr>
              <a:t>의 차이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1856" y="4549581"/>
            <a:ext cx="7082099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바로 열화 모델로 나아가도 </a:t>
            </a:r>
            <a:r>
              <a:rPr lang="en-US" altLang="ko-KR" b="1" dirty="0" smtClean="0">
                <a:solidFill>
                  <a:srgbClr val="00B050"/>
                </a:solidFill>
              </a:rPr>
              <a:t>scalability</a:t>
            </a:r>
            <a:r>
              <a:rPr lang="ko-KR" altLang="en-US" b="1" dirty="0" smtClean="0">
                <a:solidFill>
                  <a:srgbClr val="00B050"/>
                </a:solidFill>
              </a:rPr>
              <a:t>를 보여줄 수 있음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Multi-objective </a:t>
            </a:r>
            <a:r>
              <a:rPr lang="ko-KR" altLang="en-US" b="1" dirty="0" smtClean="0">
                <a:solidFill>
                  <a:srgbClr val="00B050"/>
                </a:solidFill>
              </a:rPr>
              <a:t>문제로 문제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</a:rPr>
              <a:t>상황을 확장하여도 유효한 결과를 얻을 수 있음을 강조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 개발을 위해서는 다양한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크기와 구조에서도 동일한 학습프레임워크상에서 유효한 동력분배전략을 개발해야 함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크기와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구조를 직렬로 변경하고 동일한 학습프레임워크상에서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학습시킴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4243" y="3935056"/>
            <a:ext cx="6967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변경된 스펙 소개 </a:t>
            </a:r>
            <a:r>
              <a:rPr lang="en-US" altLang="ko-KR" b="1" dirty="0" smtClean="0">
                <a:solidFill>
                  <a:srgbClr val="FF0000"/>
                </a:solidFill>
              </a:rPr>
              <a:t>.. 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큰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용량의 연료전지 차량 모델을 도입하여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batchnormalization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통해서 </a:t>
            </a:r>
            <a:r>
              <a:rPr lang="en-US" altLang="ko-KR" b="1" dirty="0" smtClean="0">
                <a:solidFill>
                  <a:srgbClr val="FF0000"/>
                </a:solidFill>
              </a:rPr>
              <a:t>scalable</a:t>
            </a:r>
            <a:r>
              <a:rPr lang="ko-KR" altLang="en-US" b="1" dirty="0" smtClean="0">
                <a:solidFill>
                  <a:srgbClr val="FF0000"/>
                </a:solidFill>
              </a:rPr>
              <a:t>한 제어가 가능함을 강조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연료전지 차량 구조 변경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직렬형</a:t>
            </a:r>
            <a:r>
              <a:rPr lang="ko-KR" altLang="en-US" b="1" dirty="0" smtClean="0">
                <a:solidFill>
                  <a:srgbClr val="FF0000"/>
                </a:solidFill>
              </a:rPr>
              <a:t>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4984" y="3403453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시리즈 구조는 향후 시간이 되면 다시 진행함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Transfer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학습시간을 단축시킬 수 있단 점을 강조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2175" y="3236787"/>
            <a:ext cx="555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Transfer learning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간략한 소개 그림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일반화가 이루어진 결과에 대한 소개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37935" y="918564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929" y="1149890"/>
            <a:ext cx="3266260" cy="200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=2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r>
                            <a:rPr kumimoji="0" lang="en-US" altLang="ko-KR" sz="11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endParaRPr lang="ko-KR" altLang="en-US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873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4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8571" r="-4571" b="-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5714" r="-4571" b="-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23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𝐶𝑒𝑥𝑝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𝑑𝑟𝑦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1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𝐶𝑒𝑥𝑝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23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1023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4657" b="-30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0&lt;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10+4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1&lt;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≤3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altLang="ko-KR" sz="11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 smtClean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=10+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=10+4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259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r="-4657" b="-30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+14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10+4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ko-KR" altLang="en-US" sz="105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50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blipFill>
                <a:blip r:embed="rId10"/>
                <a:stretch>
                  <a:fillRect l="-1460" r="-365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𝐹𝑟𝑜𝑚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11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13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303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1268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303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={0.005193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𝐶𝑒𝑥𝑝</m:t>
                                    </m:r>
                                    <m:d>
                                      <m:d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𝑑𝑟𝑎𝑔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𝑆𝐴𝑇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𝑑𝑟𝑦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−0.00326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1268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303</m:t>
                                        </m:r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1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num>
                                      <m:den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13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137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1854" r="-4571" b="-105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lang="en-US" altLang="ko-KR" sz="11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⁡[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​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sub>
                                    </m:s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𝒋𝑹𝑻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𝒆𝒇𝒇</m:t>
                                        </m:r>
                                      </m:sup>
                                    </m:sSub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den>
                                </m:f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altLang="ko-KR" sz="11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1066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5952" r="-4571" b="-70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21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𝑹𝑻</m:t>
                                        </m:r>
                                      </m:num>
                                      <m:den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𝒏𝑭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kumimoji="0" lang="ko-KR" altLang="en-US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𝜶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𝑳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altLang="ko-KR" sz="11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681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𝑯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/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0838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∴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𝑬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9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Temperature,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Hydrogen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Oxygen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Cathode water mole fraction,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Cathode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 smtClean="0"/>
                            <a:t>Anode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Water diffusivity in </a:t>
                          </a:r>
                          <a:r>
                            <a:rPr lang="en-US" altLang="ko-KR" sz="1200" dirty="0" err="1" smtClean="0"/>
                            <a:t>Nafion</a:t>
                          </a:r>
                          <a:r>
                            <a:rPr lang="en-US" altLang="ko-KR" sz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ko-KR" altLang="en-US" sz="120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cm</m:t>
                                  </m:r>
                                </m:e>
                                <m:sup>
                                  <m: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3.18</m:t>
                                </m:r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Transfer</a:t>
                          </a:r>
                          <a:r>
                            <a:rPr lang="en-US" altLang="ko-KR" sz="1200" baseline="0" dirty="0" smtClean="0"/>
                            <a:t> coefficient,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 baseline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Exchange current density,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/>
                            <a:t>Electrolyte</a:t>
                          </a:r>
                          <a:r>
                            <a:rPr lang="en-US" altLang="ko-KR" sz="1200" baseline="0" dirty="0" smtClean="0"/>
                            <a:t> thickness</a:t>
                          </a:r>
                          <a:r>
                            <a:rPr lang="en-US" altLang="ko-KR" sz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 smtClean="0"/>
                            <a:t>Anode thickness</a:t>
                          </a:r>
                          <a:r>
                            <a:rPr lang="en-US" altLang="ko-KR" sz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 smtClean="0"/>
                            <a:t>Cathode thickness</a:t>
                          </a:r>
                          <a:r>
                            <a:rPr lang="en-US" altLang="ko-KR" sz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" r="-36036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89583" r="-36036" b="-9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295745" r="-36036" b="-8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90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387500" r="-36036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387500" r="-2041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520000" r="-36036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620000" r="-36036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720000" r="-36036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720000" r="-2041" b="-5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802174" r="-36036" b="-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922222" r="-36036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2" r="-3603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122222" r="-3603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222222" r="-3603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18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Reinforcement - Learning based power management strategy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기반의 동력분배전략의 개발과 관련하여 많은 연구와 관심이 집중되고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일반화 되고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실차에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적용가능한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실용적인 동력분배전략의 개발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심층인공신경망과 결합하여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분야에 일어난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Breakthrough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연구논문 개수의 증가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APPENDIX. 2 Effective Diffusivity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4984" y="3403453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 smtClean="0">
                <a:solidFill>
                  <a:srgbClr val="00B050"/>
                </a:solidFill>
              </a:rPr>
              <a:t>_20200619 </a:t>
            </a:r>
            <a:r>
              <a:rPr lang="ko-KR" altLang="en-US" b="1" dirty="0" smtClean="0">
                <a:solidFill>
                  <a:srgbClr val="00B050"/>
                </a:solidFill>
              </a:rPr>
              <a:t>참고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APPENDIX. 3 Saturation Pressure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6953" y="3391730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 smtClean="0">
                <a:solidFill>
                  <a:srgbClr val="00B050"/>
                </a:solidFill>
              </a:rPr>
              <a:t>_20200619 </a:t>
            </a:r>
            <a:r>
              <a:rPr lang="ko-KR" altLang="en-US" b="1" dirty="0" smtClean="0">
                <a:solidFill>
                  <a:srgbClr val="00B050"/>
                </a:solidFill>
              </a:rPr>
              <a:t>참고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4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Limitations of Existing Study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5" y="1556853"/>
            <a:ext cx="10422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빈약한 기존의 연구를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머신러닝분야에서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학습의 난이도가 가장 어려운 분야 중 하나이지만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동력분배전략과 관련된 연구에서는 아직 체계적이고 많은 연구가 진행되지 않고 있음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경우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, 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연구논문은 약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개만 발표되어 있으며 연료전지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경우엔 전무함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>
              <a:defRPr/>
            </a:pP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가장 큰 장점 중 하나는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확장성임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기존의 연구는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실차적용가능성에만 초점을 두고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학습 프레임워크는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구조나 동력원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및 내연기관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상관없이 거의 유사하게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적용될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확장성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(Scalability)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강조하여 차량의 종류가 변화하더라도 동일한 학습 프레임워크상에서 동력분배전략을 개발함으로써 시간과 비용을 최소화 할 수 있다는 점을 강조함 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824" y="2355973"/>
            <a:ext cx="8354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en-US" altLang="ko-KR" sz="1400" i="1" dirty="0" smtClean="0"/>
              <a:t>Supervised learning </a:t>
            </a:r>
            <a:r>
              <a:rPr lang="en-US" altLang="ko-KR" sz="1400" i="1" dirty="0"/>
              <a:t>wants to work. Even if you screw something up you’ll usually get something non-random back. RL must be forced to work. If you screw something up or don’t tune something well enough you’re exceedingly likely to get a policy that is even worse than random</a:t>
            </a:r>
            <a:r>
              <a:rPr lang="en-US" altLang="ko-KR" sz="1400" i="1" dirty="0" smtClean="0"/>
              <a:t>.</a:t>
            </a:r>
            <a:r>
              <a:rPr lang="en-US" altLang="ko-KR" sz="1400" dirty="0" smtClean="0"/>
              <a:t>” 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	</a:t>
            </a:r>
          </a:p>
          <a:p>
            <a:pPr algn="ctr"/>
            <a:r>
              <a:rPr lang="en-US" altLang="ko-KR" sz="1400" b="1" dirty="0" smtClean="0"/>
              <a:t>- Andrej </a:t>
            </a:r>
            <a:r>
              <a:rPr lang="en-US" altLang="ko-KR" sz="1400" b="1" dirty="0" err="1" smtClean="0"/>
              <a:t>Karpathy</a:t>
            </a:r>
            <a:r>
              <a:rPr lang="en-US" altLang="ko-KR" sz="1400" b="1" dirty="0" smtClean="0"/>
              <a:t> -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8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Novelty of the study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연구의 독창성을 강조함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하이브리드차량에 적용된 최초의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연구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동력분배전략의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Scalability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확보함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체계적이고 광범위한 연구를 진행함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Configuration of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차량의 구조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모델의 수식 기반 소개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 스펙 소개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Introduction of Deep Reinforcement Learning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일반적인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구조를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Markov decision process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Bellman Equation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심층인공신경망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+ Q-</a:t>
            </a:r>
            <a:r>
              <a:rPr lang="en-US" altLang="ko-KR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learining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역할을 정의함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FCHEV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모델에 대응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학습이 이루어진 심층인공신경망에 대응됨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State, action, 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정의에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56363</TotalTime>
  <Words>1928</Words>
  <Application>Microsoft Office PowerPoint</Application>
  <PresentationFormat>와이드스크린</PresentationFormat>
  <Paragraphs>600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굴림</vt:lpstr>
      <vt:lpstr>맑은 고딕</vt:lpstr>
      <vt:lpstr>Arial</vt:lpstr>
      <vt:lpstr>Cambria Math</vt:lpstr>
      <vt:lpstr>Wingdings</vt:lpstr>
      <vt:lpstr>Office 테마</vt:lpstr>
      <vt:lpstr>  졸업심사 발표자료 초안   </vt:lpstr>
      <vt:lpstr>Introduction    </vt:lpstr>
      <vt:lpstr>Introduction </vt:lpstr>
      <vt:lpstr>Motivations  </vt:lpstr>
      <vt:lpstr>Motivations  </vt:lpstr>
      <vt:lpstr>Motivations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APPENDIX. 1  Fuel cell Modeling </vt:lpstr>
      <vt:lpstr>APPENDIX. 1  Fuel cell Modeling </vt:lpstr>
      <vt:lpstr>APPENDIX. 2 Effective Diffusivity</vt:lpstr>
      <vt:lpstr>APPENDIX. 3 Saturation Pressure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Windows 사용자</cp:lastModifiedBy>
  <cp:revision>599</cp:revision>
  <cp:lastPrinted>2020-08-13T08:10:35Z</cp:lastPrinted>
  <dcterms:created xsi:type="dcterms:W3CDTF">2016-05-25T09:22:52Z</dcterms:created>
  <dcterms:modified xsi:type="dcterms:W3CDTF">2020-08-20T01:10:11Z</dcterms:modified>
</cp:coreProperties>
</file>