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776" r:id="rId3"/>
    <p:sldId id="777" r:id="rId4"/>
    <p:sldId id="779" r:id="rId5"/>
    <p:sldId id="780" r:id="rId6"/>
    <p:sldId id="783" r:id="rId7"/>
    <p:sldId id="784" r:id="rId8"/>
    <p:sldId id="785" r:id="rId9"/>
    <p:sldId id="788" r:id="rId10"/>
    <p:sldId id="786" r:id="rId11"/>
    <p:sldId id="789" r:id="rId12"/>
    <p:sldId id="790" r:id="rId13"/>
    <p:sldId id="791" r:id="rId14"/>
    <p:sldId id="792" r:id="rId15"/>
    <p:sldId id="771" r:id="rId16"/>
    <p:sldId id="772" r:id="rId17"/>
    <p:sldId id="773" r:id="rId18"/>
    <p:sldId id="774" r:id="rId19"/>
    <p:sldId id="775" r:id="rId20"/>
    <p:sldId id="299" r:id="rId21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3" y="0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3B901715-3D7B-428B-8384-4092A176B88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8598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3" y="6398598"/>
            <a:ext cx="4276478" cy="33716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0BA251A-FC6C-4AD2-B979-CF895E41FE4D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2963"/>
            <a:ext cx="4040187" cy="2271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3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4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ko-KR" altLang="en-US" sz="2800" dirty="0"/>
              <a:t>연구진행 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3425" y="406521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2020. 06. 18  </a:t>
            </a:r>
            <a:r>
              <a:rPr lang="ko-KR" altLang="en-US" sz="2800" b="1" dirty="0" err="1"/>
              <a:t>송창희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1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Ohmic</a:t>
            </a:r>
            <a:r>
              <a:rPr lang="en-US" altLang="ko-KR" sz="1600" b="1" dirty="0" smtClean="0">
                <a:latin typeface="+mn-ea"/>
              </a:rPr>
              <a:t>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851907"/>
                  </p:ext>
                </p:extLst>
              </p:nvPr>
            </p:nvGraphicFramePr>
            <p:xfrm>
              <a:off x="1083765" y="2084919"/>
              <a:ext cx="10078450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2565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202818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3527699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Water</a:t>
                          </a:r>
                          <a:r>
                            <a:rPr lang="en-US" altLang="ko-KR" sz="1200" baseline="0" dirty="0">
                              <a:solidFill>
                                <a:srgbClr val="FF0000"/>
                              </a:solidFill>
                            </a:rPr>
                            <a:t> diffusivity </a:t>
                          </a:r>
                          <a:r>
                            <a:rPr lang="en-US" altLang="ko-KR" sz="1200" baseline="0" dirty="0" err="1">
                              <a:solidFill>
                                <a:srgbClr val="FF0000"/>
                              </a:solidFill>
                            </a:rPr>
                            <a:t>nafion</a:t>
                          </a:r>
                          <a:r>
                            <a:rPr lang="en-US" altLang="ko-KR" sz="1200" baseline="0" dirty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3.81 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851907"/>
                  </p:ext>
                </p:extLst>
              </p:nvPr>
            </p:nvGraphicFramePr>
            <p:xfrm>
              <a:off x="1083765" y="2084919"/>
              <a:ext cx="10078450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2565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202818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3527699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" t="-106667" r="-123284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3423" t="-106667" r="-175075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400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2" y="1084882"/>
            <a:ext cx="1046161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Activation Loss</a:t>
            </a:r>
            <a:r>
              <a:rPr lang="ko-KR" altLang="en-US" sz="1600" b="1" dirty="0" smtClean="0">
                <a:latin typeface="+mn-ea"/>
              </a:rPr>
              <a:t>는 아래의 수식으로 도출 가능함</a:t>
            </a:r>
            <a:r>
              <a:rPr lang="en-US" altLang="ko-KR" sz="1600" b="1" dirty="0" smtClean="0">
                <a:latin typeface="+mn-ea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914" y="1527439"/>
            <a:ext cx="3186478" cy="1917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99255" y="2011869"/>
                <a:ext cx="5095103" cy="286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𝑐𝑎𝑡h𝑜𝑑𝑒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r>
                  <a:rPr lang="en-US" altLang="ko-KR" sz="1400" dirty="0" smtClean="0"/>
                  <a:t/>
                </a:r>
                <a:br>
                  <a:rPr lang="en-US" altLang="ko-KR" sz="1400" dirty="0" smtClean="0"/>
                </a:br>
                <a:endParaRPr lang="en-US" altLang="ko-KR" sz="1200" dirty="0" smtClean="0"/>
              </a:p>
              <a:p>
                <a:pPr/>
                <a:r>
                  <a:rPr lang="en-US" altLang="ko-KR" sz="1200" dirty="0" smtClean="0"/>
                  <a:t>(Anode </a:t>
                </a:r>
                <a:r>
                  <a:rPr lang="ko-KR" altLang="en-US" sz="1200" dirty="0" smtClean="0"/>
                  <a:t>측</a:t>
                </a:r>
                <a:r>
                  <a:rPr lang="en-US" altLang="ko-KR" sz="1200" dirty="0" smtClean="0"/>
                  <a:t> Activation loss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smtClean="0"/>
                  <a:t>Cathode </a:t>
                </a:r>
                <a:r>
                  <a:rPr lang="ko-KR" altLang="en-US" sz="1200" dirty="0" smtClean="0"/>
                  <a:t>측의 </a:t>
                </a:r>
                <a:r>
                  <a:rPr lang="en-US" altLang="ko-KR" sz="1200" dirty="0" smtClean="0"/>
                  <a:t>Activation loss</a:t>
                </a:r>
                <a:r>
                  <a:rPr lang="ko-KR" altLang="en-US" sz="1200" dirty="0" smtClean="0"/>
                  <a:t>에 비해 매우 작으므로 무시 가능함</a:t>
                </a:r>
                <a:r>
                  <a:rPr lang="en-US" altLang="ko-KR" sz="1200" dirty="0" smtClean="0"/>
                  <a:t>)</a:t>
                </a:r>
              </a:p>
              <a:p>
                <a:pPr/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𝑗𝑅𝑇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pPr/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/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ko-KR" alt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𝑎𝑡h𝑜𝑑𝑒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func>
                        <m:func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𝑗𝑅𝑇</m:t>
                                      </m:r>
                                    </m:num>
                                    <m:den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𝑒𝑓𝑓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5" y="2011869"/>
                <a:ext cx="5095103" cy="2866875"/>
              </a:xfrm>
              <a:prstGeom prst="rect">
                <a:avLst/>
              </a:prstGeom>
              <a:blipFill>
                <a:blip r:embed="rId3"/>
                <a:stretch>
                  <a:fillRect l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54736"/>
                  </p:ext>
                </p:extLst>
              </p:nvPr>
            </p:nvGraphicFramePr>
            <p:xfrm>
              <a:off x="7077154" y="3711772"/>
              <a:ext cx="4571999" cy="1449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200" dirty="0" smtClean="0"/>
                            <a:t>와 </a:t>
                          </a:r>
                          <a:r>
                            <a:rPr lang="en-US" altLang="ko-KR" sz="1200" dirty="0" smtClean="0"/>
                            <a:t>C</a:t>
                          </a:r>
                          <a:r>
                            <a:rPr lang="ko-KR" altLang="en-US" sz="1200" dirty="0" smtClean="0"/>
                            <a:t>를 도출하는 데 필요한 인자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변수화</a:t>
                          </a:r>
                          <a:r>
                            <a:rPr lang="ko-KR" altLang="en-US" sz="1200" dirty="0"/>
                            <a:t> 이전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Exchange current rate</a:t>
                          </a:r>
                          <a:r>
                            <a:rPr lang="en-US" altLang="ko-KR" sz="1200" baseline="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Cathode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en-US" altLang="ko-KR" sz="1200" baseline="0" dirty="0" smtClean="0"/>
                            <a:t>oxygen </a:t>
                          </a:r>
                          <a:r>
                            <a:rPr lang="en-US" altLang="ko-KR" sz="1200" baseline="0" dirty="0"/>
                            <a:t>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Effective oxygen diffusivity,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Transfer coefficient,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baseline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54736"/>
                  </p:ext>
                </p:extLst>
              </p:nvPr>
            </p:nvGraphicFramePr>
            <p:xfrm>
              <a:off x="7077154" y="3711772"/>
              <a:ext cx="4571999" cy="1449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80" t="-2222" r="-36216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변수화</a:t>
                          </a:r>
                          <a:r>
                            <a:rPr lang="ko-KR" altLang="en-US" sz="1200" dirty="0"/>
                            <a:t> 이전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102222" r="-36216" b="-3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189583" r="-3621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3362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48214" r="-36216" b="-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433333" r="-3621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33333" r="-255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549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Activation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8483" y="3127820"/>
                <a:ext cx="75561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=−2.1794+0.02953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−9.1837×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+1.4454×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127820"/>
                <a:ext cx="7556171" cy="280077"/>
              </a:xfrm>
              <a:prstGeom prst="rect">
                <a:avLst/>
              </a:prstGeom>
              <a:blipFill>
                <a:blip r:embed="rId2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708483" y="3712427"/>
                <a:ext cx="5476627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−2.1794+0.02953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−9.1837×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+1.4454×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712427"/>
                <a:ext cx="5476627" cy="31784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014689"/>
                  </p:ext>
                </p:extLst>
              </p:nvPr>
            </p:nvGraphicFramePr>
            <p:xfrm>
              <a:off x="1083766" y="2013794"/>
              <a:ext cx="10078450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Exchange current rate</a:t>
                          </a:r>
                          <a:r>
                            <a:rPr lang="en-US" altLang="ko-KR" sz="1200" baseline="0" dirty="0" smtClean="0">
                              <a:solidFill>
                                <a:srgbClr val="FF0000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0.0001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en-US" altLang="ko-KR" sz="12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014689"/>
                  </p:ext>
                </p:extLst>
              </p:nvPr>
            </p:nvGraphicFramePr>
            <p:xfrm>
              <a:off x="1083766" y="2013794"/>
              <a:ext cx="10078450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" t="-104444" r="-169318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0.0001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en-US" altLang="ko-KR" sz="12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946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Activation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8483" y="3127820"/>
                <a:ext cx="75561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=−2.1794+0.02953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−9.1837×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+1.4454×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127820"/>
                <a:ext cx="7556171" cy="280077"/>
              </a:xfrm>
              <a:prstGeom prst="rect">
                <a:avLst/>
              </a:prstGeom>
              <a:blipFill>
                <a:blip r:embed="rId2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708483" y="3712427"/>
                <a:ext cx="5476627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−2.1794+0.02953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−9.1837×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+1.4454×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712427"/>
                <a:ext cx="5476627" cy="31784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322094"/>
                  </p:ext>
                </p:extLst>
              </p:nvPr>
            </p:nvGraphicFramePr>
            <p:xfrm>
              <a:off x="1083766" y="2013794"/>
              <a:ext cx="10078450" cy="564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Cathode</a:t>
                          </a:r>
                          <a:r>
                            <a:rPr lang="en-US" altLang="ko-KR" sz="1200" baseline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sz="1200" baseline="0" dirty="0" smtClean="0">
                              <a:solidFill>
                                <a:srgbClr val="FF0000"/>
                              </a:solidFill>
                            </a:rPr>
                            <a:t>oxygen </a:t>
                          </a:r>
                          <a:r>
                            <a:rPr lang="en-US" altLang="ko-KR" sz="1200" baseline="0" dirty="0">
                              <a:solidFill>
                                <a:srgbClr val="FF0000"/>
                              </a:solidFill>
                            </a:rPr>
                            <a:t>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0.19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en-US" altLang="ko-KR" sz="12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322094"/>
                  </p:ext>
                </p:extLst>
              </p:nvPr>
            </p:nvGraphicFramePr>
            <p:xfrm>
              <a:off x="1083766" y="2013794"/>
              <a:ext cx="10078450" cy="564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" t="-95833" r="-16931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0.19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en-US" altLang="ko-KR" sz="12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85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Activation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8483" y="3127820"/>
                <a:ext cx="5204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𝑟𝑎𝑛𝑠𝑓𝑒𝑟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𝐴𝑛𝑜𝑑𝑒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127820"/>
                <a:ext cx="5204886" cy="276999"/>
              </a:xfrm>
              <a:prstGeom prst="rect">
                <a:avLst/>
              </a:prstGeom>
              <a:blipFill>
                <a:blip r:embed="rId2"/>
                <a:stretch>
                  <a:fillRect l="-23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531142"/>
                  </p:ext>
                </p:extLst>
              </p:nvPr>
            </p:nvGraphicFramePr>
            <p:xfrm>
              <a:off x="1083766" y="2013794"/>
              <a:ext cx="1007845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Transfer coefficient,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baseline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 smtClean="0"/>
                            <a:t>“parameters</a:t>
                          </a:r>
                          <a:r>
                            <a:rPr lang="en-US" altLang="ko-KR" sz="1200" baseline="0" dirty="0" smtClean="0"/>
                            <a:t> estimation of a PEM fuel cell polarization curve and analysis of their behavior with temperature</a:t>
                          </a:r>
                          <a:r>
                            <a:rPr lang="en-US" altLang="ko-KR" sz="1200" dirty="0" smtClean="0"/>
                            <a:t>”, J Power Source, 2006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531142"/>
                  </p:ext>
                </p:extLst>
              </p:nvPr>
            </p:nvGraphicFramePr>
            <p:xfrm>
              <a:off x="1083766" y="2013794"/>
              <a:ext cx="1007845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" t="-60526" r="-169318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011" t="-60526" r="-473077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 smtClean="0"/>
                            <a:t>“parameters</a:t>
                          </a:r>
                          <a:r>
                            <a:rPr lang="en-US" altLang="ko-KR" sz="1200" baseline="0" dirty="0" smtClean="0"/>
                            <a:t> estimation of a PEM fuel cell polarization curve and analysis of their behavior with temperature</a:t>
                          </a:r>
                          <a:r>
                            <a:rPr lang="en-US" altLang="ko-KR" sz="1200" dirty="0" smtClean="0"/>
                            <a:t>”, J Power Source, 2006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08483" y="3577091"/>
                <a:ext cx="4796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𝑟𝑎𝑛𝑠𝑓𝑒𝑟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𝐶𝑎𝑡h𝑜𝑑𝑒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577091"/>
                <a:ext cx="4796506" cy="276999"/>
              </a:xfrm>
              <a:prstGeom prst="rect">
                <a:avLst/>
              </a:prstGeom>
              <a:blipFill>
                <a:blip r:embed="rId4"/>
                <a:stretch>
                  <a:fillRect l="-38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4105208"/>
                <a:ext cx="7628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𝑚𝑏𝑒𝑟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𝑒𝑙𝑒𝑐𝑡𝑟𝑜𝑛𝑠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𝑑𝑒𝑡𝑒𝑟𝑚𝑖𝑛𝑖𝑛𝑔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𝑟𝑒𝑎𝑐𝑡𝑖𝑜𝑛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=4 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𝐴𝑛𝑜𝑑𝑒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𝐶𝑎𝑡h𝑜𝑑𝑒</m:t>
                      </m:r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5208"/>
                <a:ext cx="7628021" cy="523220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-1123032" y="4685868"/>
                <a:ext cx="7628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𝑆𝑦𝑚𝑚𝑒𝑡𝑟𝑦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≅0.5</m:t>
                      </m:r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3032" y="4685868"/>
                <a:ext cx="76280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96716" y="5128028"/>
            <a:ext cx="798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(“Fuel cell System”, Plenum Press, 1993)</a:t>
            </a:r>
          </a:p>
          <a:p>
            <a:r>
              <a:rPr lang="en-US" altLang="ko-KR" sz="1200" dirty="0" smtClean="0"/>
              <a:t>(“A general three-dimensional model for proton exchange membrane fuel cells”, Int. J. Trans. Phenom, 2001) 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17032" y="5751095"/>
                <a:ext cx="860658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2" y="5751095"/>
                <a:ext cx="8606589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5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B0BED-E9FF-439C-9503-E2336843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Degradations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4177DB-5DF9-4105-879E-9460E4DF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11300"/>
              </p:ext>
            </p:extLst>
          </p:nvPr>
        </p:nvGraphicFramePr>
        <p:xfrm>
          <a:off x="325120" y="1213442"/>
          <a:ext cx="11028679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40">
                  <a:extLst>
                    <a:ext uri="{9D8B030D-6E8A-4147-A177-3AD203B41FA5}">
                      <a16:colId xmlns:a16="http://schemas.microsoft.com/office/drawing/2014/main" val="3926546473"/>
                    </a:ext>
                  </a:extLst>
                </a:gridCol>
                <a:gridCol w="2522785">
                  <a:extLst>
                    <a:ext uri="{9D8B030D-6E8A-4147-A177-3AD203B41FA5}">
                      <a16:colId xmlns:a16="http://schemas.microsoft.com/office/drawing/2014/main" val="858830905"/>
                    </a:ext>
                  </a:extLst>
                </a:gridCol>
                <a:gridCol w="4804226">
                  <a:extLst>
                    <a:ext uri="{9D8B030D-6E8A-4147-A177-3AD203B41FA5}">
                      <a16:colId xmlns:a16="http://schemas.microsoft.com/office/drawing/2014/main" val="150396952"/>
                    </a:ext>
                  </a:extLst>
                </a:gridCol>
                <a:gridCol w="2764128">
                  <a:extLst>
                    <a:ext uri="{9D8B030D-6E8A-4147-A177-3AD203B41FA5}">
                      <a16:colId xmlns:a16="http://schemas.microsoft.com/office/drawing/2014/main" val="31829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연번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영향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PPT 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1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Flooding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Concentration loss (main)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Activation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2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Catalyst</a:t>
                      </a:r>
                      <a:r>
                        <a:rPr lang="ko-KR" altLang="en-US" i="0" dirty="0"/>
                        <a:t> </a:t>
                      </a:r>
                      <a:r>
                        <a:rPr lang="en-US" altLang="ko-KR" i="0" dirty="0"/>
                        <a:t>degradation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Activation loss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Ohmic loss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9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3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Bipolar plate degradation?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Ohmic loss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Activation loss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3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4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err="1"/>
                        <a:t>Nafion</a:t>
                      </a:r>
                      <a:r>
                        <a:rPr lang="en-US" altLang="ko-KR" i="0" dirty="0"/>
                        <a:t> degradation?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(hole)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Ohmic loss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Concentration loss</a:t>
                      </a:r>
                      <a:endParaRPr lang="ko-KR" altLang="en-US" i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2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5</a:t>
                      </a:r>
                      <a:endParaRPr lang="ko-KR" altLang="en-US" i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GDL degradation</a:t>
                      </a:r>
                      <a:endParaRPr lang="ko-KR" altLang="en-US" i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74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6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0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7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517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3E9152-259A-4AE3-B61C-5373A11558E8}"/>
              </a:ext>
            </a:extLst>
          </p:cNvPr>
          <p:cNvSpPr txBox="1"/>
          <p:nvPr/>
        </p:nvSpPr>
        <p:spPr>
          <a:xfrm>
            <a:off x="536388" y="5651481"/>
            <a:ext cx="800300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Degradation </a:t>
            </a:r>
            <a:r>
              <a:rPr lang="ko-KR" altLang="en-US" dirty="0">
                <a:solidFill>
                  <a:srgbClr val="FF0000"/>
                </a:solidFill>
              </a:rPr>
              <a:t>항목들 적고</a:t>
            </a:r>
            <a:r>
              <a:rPr lang="en-US" altLang="ko-KR" dirty="0">
                <a:solidFill>
                  <a:srgbClr val="FF0000"/>
                </a:solidFill>
              </a:rPr>
              <a:t>, PPT page </a:t>
            </a:r>
            <a:r>
              <a:rPr lang="ko-KR" altLang="en-US" dirty="0">
                <a:solidFill>
                  <a:srgbClr val="FF0000"/>
                </a:solidFill>
              </a:rPr>
              <a:t>표시해서 해당 </a:t>
            </a:r>
            <a:r>
              <a:rPr lang="en-US" altLang="ko-KR" dirty="0">
                <a:solidFill>
                  <a:srgbClr val="FF0000"/>
                </a:solidFill>
              </a:rPr>
              <a:t>ppt </a:t>
            </a:r>
            <a:r>
              <a:rPr lang="ko-KR" altLang="en-US" dirty="0">
                <a:solidFill>
                  <a:srgbClr val="FF0000"/>
                </a:solidFill>
              </a:rPr>
              <a:t>로 넘어가면 내용 볼 수 있으면 좋을 것 같은데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  <a:r>
              <a:rPr lang="ko-KR" altLang="en-US" dirty="0">
                <a:solidFill>
                  <a:srgbClr val="FF0000"/>
                </a:solidFill>
              </a:rPr>
              <a:t>해당 </a:t>
            </a:r>
            <a:r>
              <a:rPr lang="en-US" altLang="ko-KR" dirty="0">
                <a:solidFill>
                  <a:srgbClr val="FF0000"/>
                </a:solidFill>
              </a:rPr>
              <a:t>ppt 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reference </a:t>
            </a:r>
            <a:r>
              <a:rPr lang="ko-KR" altLang="en-US" dirty="0">
                <a:solidFill>
                  <a:srgbClr val="FF0000"/>
                </a:solidFill>
              </a:rPr>
              <a:t>도 다 </a:t>
            </a:r>
            <a:r>
              <a:rPr lang="ko-KR" altLang="en-US" dirty="0" err="1">
                <a:solidFill>
                  <a:srgbClr val="FF0000"/>
                </a:solidFill>
              </a:rPr>
              <a:t>적어두면</a:t>
            </a:r>
            <a:r>
              <a:rPr lang="ko-KR" altLang="en-US" dirty="0">
                <a:solidFill>
                  <a:srgbClr val="FF0000"/>
                </a:solidFill>
              </a:rPr>
              <a:t> 좋을 것 같음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AB613-D3D9-46E2-88C8-4FE045BE0600}"/>
              </a:ext>
            </a:extLst>
          </p:cNvPr>
          <p:cNvSpPr txBox="1"/>
          <p:nvPr/>
        </p:nvSpPr>
        <p:spPr>
          <a:xfrm>
            <a:off x="4624860" y="4590689"/>
            <a:ext cx="672893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어제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이야기 한 것 처럼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신입생에게 하나씩 </a:t>
            </a:r>
            <a:r>
              <a:rPr lang="en-US" altLang="ko-KR" dirty="0">
                <a:solidFill>
                  <a:srgbClr val="FF0000"/>
                </a:solidFill>
              </a:rPr>
              <a:t>item </a:t>
            </a:r>
            <a:r>
              <a:rPr lang="ko-KR" altLang="en-US" dirty="0">
                <a:solidFill>
                  <a:srgbClr val="FF0000"/>
                </a:solidFill>
              </a:rPr>
              <a:t>주고 논문 검색해서 정리해보라고 하면 될 듯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네가 </a:t>
            </a:r>
            <a:r>
              <a:rPr lang="en-US" altLang="ko-KR" dirty="0">
                <a:solidFill>
                  <a:srgbClr val="FF0000"/>
                </a:solidFill>
              </a:rPr>
              <a:t>format </a:t>
            </a:r>
            <a:r>
              <a:rPr lang="ko-KR" altLang="en-US" dirty="0">
                <a:solidFill>
                  <a:srgbClr val="FF0000"/>
                </a:solidFill>
              </a:rPr>
              <a:t>주고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맞춰서 정리해보라고 해</a:t>
            </a:r>
          </a:p>
        </p:txBody>
      </p:sp>
    </p:spTree>
    <p:extLst>
      <p:ext uri="{BB962C8B-B14F-4D97-AF65-F5344CB8AC3E}">
        <p14:creationId xmlns:p14="http://schemas.microsoft.com/office/powerpoint/2010/main" val="181976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B0BED-E9FF-439C-9503-E2336843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Degradations_</a:t>
            </a:r>
            <a:r>
              <a:rPr lang="ko-KR" altLang="en-US" dirty="0" err="1"/>
              <a:t>조구영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4177DB-5DF9-4105-879E-9460E4DFD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1278"/>
              </p:ext>
            </p:extLst>
          </p:nvPr>
        </p:nvGraphicFramePr>
        <p:xfrm>
          <a:off x="325120" y="1213442"/>
          <a:ext cx="1102867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40">
                  <a:extLst>
                    <a:ext uri="{9D8B030D-6E8A-4147-A177-3AD203B41FA5}">
                      <a16:colId xmlns:a16="http://schemas.microsoft.com/office/drawing/2014/main" val="3926546473"/>
                    </a:ext>
                  </a:extLst>
                </a:gridCol>
                <a:gridCol w="2522785">
                  <a:extLst>
                    <a:ext uri="{9D8B030D-6E8A-4147-A177-3AD203B41FA5}">
                      <a16:colId xmlns:a16="http://schemas.microsoft.com/office/drawing/2014/main" val="858830905"/>
                    </a:ext>
                  </a:extLst>
                </a:gridCol>
                <a:gridCol w="3035979">
                  <a:extLst>
                    <a:ext uri="{9D8B030D-6E8A-4147-A177-3AD203B41FA5}">
                      <a16:colId xmlns:a16="http://schemas.microsoft.com/office/drawing/2014/main" val="150396952"/>
                    </a:ext>
                  </a:extLst>
                </a:gridCol>
                <a:gridCol w="4532375">
                  <a:extLst>
                    <a:ext uri="{9D8B030D-6E8A-4147-A177-3AD203B41FA5}">
                      <a16:colId xmlns:a16="http://schemas.microsoft.com/office/drawing/2014/main" val="31829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연번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영향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Modeling </a:t>
                      </a:r>
                      <a:r>
                        <a:rPr lang="ko-KR" altLang="en-US" dirty="0"/>
                        <a:t>요약 </a:t>
                      </a:r>
                      <a:r>
                        <a:rPr lang="en-US" altLang="ko-KR" dirty="0"/>
                        <a:t>/ reference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1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Flooding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Concentration loss (main)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Activation 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5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2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B0BED-E9FF-439C-9503-E2336843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Degradations_</a:t>
            </a:r>
            <a:r>
              <a:rPr lang="ko-KR" altLang="en-US" dirty="0" err="1"/>
              <a:t>조구영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838F16-E7BE-4D72-8048-08CBD416B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64092"/>
              </p:ext>
            </p:extLst>
          </p:nvPr>
        </p:nvGraphicFramePr>
        <p:xfrm>
          <a:off x="325120" y="1213442"/>
          <a:ext cx="1102867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40">
                  <a:extLst>
                    <a:ext uri="{9D8B030D-6E8A-4147-A177-3AD203B41FA5}">
                      <a16:colId xmlns:a16="http://schemas.microsoft.com/office/drawing/2014/main" val="3926546473"/>
                    </a:ext>
                  </a:extLst>
                </a:gridCol>
                <a:gridCol w="2522785">
                  <a:extLst>
                    <a:ext uri="{9D8B030D-6E8A-4147-A177-3AD203B41FA5}">
                      <a16:colId xmlns:a16="http://schemas.microsoft.com/office/drawing/2014/main" val="858830905"/>
                    </a:ext>
                  </a:extLst>
                </a:gridCol>
                <a:gridCol w="3035979">
                  <a:extLst>
                    <a:ext uri="{9D8B030D-6E8A-4147-A177-3AD203B41FA5}">
                      <a16:colId xmlns:a16="http://schemas.microsoft.com/office/drawing/2014/main" val="150396952"/>
                    </a:ext>
                  </a:extLst>
                </a:gridCol>
                <a:gridCol w="4532375">
                  <a:extLst>
                    <a:ext uri="{9D8B030D-6E8A-4147-A177-3AD203B41FA5}">
                      <a16:colId xmlns:a16="http://schemas.microsoft.com/office/drawing/2014/main" val="31829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연번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영향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Modeling </a:t>
                      </a:r>
                      <a:r>
                        <a:rPr lang="ko-KR" altLang="en-US" dirty="0"/>
                        <a:t>요약 </a:t>
                      </a:r>
                      <a:r>
                        <a:rPr lang="en-US" altLang="ko-KR" dirty="0"/>
                        <a:t>/ reference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1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Catalyst</a:t>
                      </a:r>
                      <a:r>
                        <a:rPr lang="ko-KR" altLang="en-US" i="0" dirty="0"/>
                        <a:t> </a:t>
                      </a:r>
                      <a:r>
                        <a:rPr lang="en-US" altLang="ko-KR" i="0" dirty="0"/>
                        <a:t>degradation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Activation loss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Ohmic loss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5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74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B0BED-E9FF-439C-9503-E2336843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Degradations_</a:t>
            </a:r>
            <a:r>
              <a:rPr lang="ko-KR" altLang="en-US" dirty="0" err="1"/>
              <a:t>조구영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109085-F9CF-4D20-B316-F6E2B003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77830"/>
              </p:ext>
            </p:extLst>
          </p:nvPr>
        </p:nvGraphicFramePr>
        <p:xfrm>
          <a:off x="325120" y="1213442"/>
          <a:ext cx="1102867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40">
                  <a:extLst>
                    <a:ext uri="{9D8B030D-6E8A-4147-A177-3AD203B41FA5}">
                      <a16:colId xmlns:a16="http://schemas.microsoft.com/office/drawing/2014/main" val="3926546473"/>
                    </a:ext>
                  </a:extLst>
                </a:gridCol>
                <a:gridCol w="2522785">
                  <a:extLst>
                    <a:ext uri="{9D8B030D-6E8A-4147-A177-3AD203B41FA5}">
                      <a16:colId xmlns:a16="http://schemas.microsoft.com/office/drawing/2014/main" val="858830905"/>
                    </a:ext>
                  </a:extLst>
                </a:gridCol>
                <a:gridCol w="3035979">
                  <a:extLst>
                    <a:ext uri="{9D8B030D-6E8A-4147-A177-3AD203B41FA5}">
                      <a16:colId xmlns:a16="http://schemas.microsoft.com/office/drawing/2014/main" val="150396952"/>
                    </a:ext>
                  </a:extLst>
                </a:gridCol>
                <a:gridCol w="4532375">
                  <a:extLst>
                    <a:ext uri="{9D8B030D-6E8A-4147-A177-3AD203B41FA5}">
                      <a16:colId xmlns:a16="http://schemas.microsoft.com/office/drawing/2014/main" val="31829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연번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영향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Modeling </a:t>
                      </a:r>
                      <a:r>
                        <a:rPr lang="ko-KR" altLang="en-US" dirty="0"/>
                        <a:t>요약 </a:t>
                      </a:r>
                      <a:r>
                        <a:rPr lang="en-US" altLang="ko-KR" dirty="0"/>
                        <a:t>/ reference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1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Bipolar plate degradation?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Ohmic loss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Activation loss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5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8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B0BED-E9FF-439C-9503-E2336843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Degradations_</a:t>
            </a:r>
            <a:r>
              <a:rPr lang="ko-KR" altLang="en-US" dirty="0" err="1"/>
              <a:t>조구영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984936-CAAA-4660-AC06-728961BEC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69677"/>
              </p:ext>
            </p:extLst>
          </p:nvPr>
        </p:nvGraphicFramePr>
        <p:xfrm>
          <a:off x="325120" y="1213442"/>
          <a:ext cx="1102867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40">
                  <a:extLst>
                    <a:ext uri="{9D8B030D-6E8A-4147-A177-3AD203B41FA5}">
                      <a16:colId xmlns:a16="http://schemas.microsoft.com/office/drawing/2014/main" val="3926546473"/>
                    </a:ext>
                  </a:extLst>
                </a:gridCol>
                <a:gridCol w="2522785">
                  <a:extLst>
                    <a:ext uri="{9D8B030D-6E8A-4147-A177-3AD203B41FA5}">
                      <a16:colId xmlns:a16="http://schemas.microsoft.com/office/drawing/2014/main" val="858830905"/>
                    </a:ext>
                  </a:extLst>
                </a:gridCol>
                <a:gridCol w="3035979">
                  <a:extLst>
                    <a:ext uri="{9D8B030D-6E8A-4147-A177-3AD203B41FA5}">
                      <a16:colId xmlns:a16="http://schemas.microsoft.com/office/drawing/2014/main" val="150396952"/>
                    </a:ext>
                  </a:extLst>
                </a:gridCol>
                <a:gridCol w="4532375">
                  <a:extLst>
                    <a:ext uri="{9D8B030D-6E8A-4147-A177-3AD203B41FA5}">
                      <a16:colId xmlns:a16="http://schemas.microsoft.com/office/drawing/2014/main" val="31829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연번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영향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Modeling </a:t>
                      </a:r>
                      <a:r>
                        <a:rPr lang="ko-KR" altLang="en-US" dirty="0"/>
                        <a:t>요약 </a:t>
                      </a:r>
                      <a:r>
                        <a:rPr lang="en-US" altLang="ko-KR" dirty="0"/>
                        <a:t>/ reference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4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1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err="1"/>
                        <a:t>Nafion</a:t>
                      </a:r>
                      <a:r>
                        <a:rPr lang="en-US" altLang="ko-KR" i="0" dirty="0"/>
                        <a:t> degradation?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(hole)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Ohmic loss</a:t>
                      </a:r>
                    </a:p>
                    <a:p>
                      <a:pPr algn="ctr" latinLnBrk="1"/>
                      <a:r>
                        <a:rPr lang="en-US" altLang="ko-KR" i="0" dirty="0"/>
                        <a:t>Concentration loss</a:t>
                      </a:r>
                      <a:endParaRPr lang="ko-KR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5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44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2" y="1084882"/>
            <a:ext cx="104616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Model development 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err="1">
                <a:latin typeface="+mn-ea"/>
              </a:rPr>
              <a:t>Ohmic</a:t>
            </a:r>
            <a:r>
              <a:rPr lang="en-US" altLang="ko-KR" sz="1600" b="1" dirty="0">
                <a:latin typeface="+mn-ea"/>
              </a:rPr>
              <a:t>, Activation, Concentration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Loss</a:t>
            </a:r>
            <a:r>
              <a:rPr lang="ko-KR" altLang="en-US" sz="1600" b="1" dirty="0">
                <a:latin typeface="+mn-ea"/>
              </a:rPr>
              <a:t>를 고려한 연료전지 모델 개발</a:t>
            </a: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+mn-ea"/>
              </a:rPr>
              <a:t>개발된 연료전지 모델에서는 </a:t>
            </a:r>
            <a:r>
              <a:rPr lang="en-US" altLang="ko-KR" sz="1600" b="1" dirty="0">
                <a:latin typeface="+mn-ea"/>
              </a:rPr>
              <a:t>current density</a:t>
            </a:r>
            <a:r>
              <a:rPr lang="ko-KR" altLang="en-US" sz="1600" b="1" dirty="0">
                <a:latin typeface="+mn-ea"/>
              </a:rPr>
              <a:t>를 입력 받아 연료전지내의 </a:t>
            </a:r>
            <a:r>
              <a:rPr lang="en-US" altLang="ko-KR" sz="1600" b="1" dirty="0">
                <a:latin typeface="+mn-ea"/>
              </a:rPr>
              <a:t>loss</a:t>
            </a:r>
            <a:r>
              <a:rPr lang="ko-KR" altLang="en-US" sz="1600" b="1" dirty="0">
                <a:latin typeface="+mn-ea"/>
              </a:rPr>
              <a:t>를 계산하여 실제적인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Voltage </a:t>
            </a:r>
            <a:r>
              <a:rPr lang="ko-KR" altLang="en-US" sz="1600" b="1" dirty="0">
                <a:latin typeface="+mn-ea"/>
              </a:rPr>
              <a:t>값을 계산함 </a:t>
            </a: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+mn-ea"/>
              </a:rPr>
              <a:t>아래의 수식에 의해 </a:t>
            </a:r>
            <a:r>
              <a:rPr lang="en-US" altLang="ko-KR" sz="1600" b="1" dirty="0" smtClean="0">
                <a:latin typeface="+mn-ea"/>
              </a:rPr>
              <a:t>Polarization curve</a:t>
            </a:r>
            <a:r>
              <a:rPr lang="ko-KR" altLang="en-US" sz="1600" b="1" dirty="0" smtClean="0">
                <a:latin typeface="+mn-ea"/>
              </a:rPr>
              <a:t>를 도출함</a:t>
            </a:r>
            <a:r>
              <a:rPr lang="en-US" altLang="ko-KR" sz="1600" b="1" dirty="0" smtClean="0">
                <a:latin typeface="+mn-ea"/>
              </a:rPr>
              <a:t>: </a:t>
            </a:r>
          </a:p>
          <a:p>
            <a:pPr lvl="2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062" y="3614980"/>
            <a:ext cx="3356756" cy="26017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65685" y="3216442"/>
                <a:ext cx="78285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𝑡h𝑒𝑟𝑚𝑜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𝑜h𝑚𝑖𝑐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𝑐𝑜𝑛𝑐𝑒𝑛𝑡𝑟𝑎𝑡𝑖𝑜𝑛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85" y="3216442"/>
                <a:ext cx="7828548" cy="374526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65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65869"/>
            <a:ext cx="9144000" cy="1039195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981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92182" y="1084882"/>
                <a:ext cx="10461617" cy="737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sz="2000" dirty="0"/>
                  <a:t>Model development </a:t>
                </a:r>
                <a:endParaRPr lang="en-US" altLang="ko-KR" sz="20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ko-KR" sz="1600" b="1" dirty="0" smtClean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altLang="ko-KR" sz="1600" b="1" dirty="0" smtClean="0">
                    <a:latin typeface="+mn-ea"/>
                  </a:rPr>
                  <a:t>Concentration Loss</a:t>
                </a:r>
                <a:r>
                  <a:rPr lang="ko-KR" altLang="en-US" sz="1600" b="1" dirty="0" smtClean="0">
                    <a:latin typeface="+mn-ea"/>
                  </a:rPr>
                  <a:t>로 인해서 </a:t>
                </a:r>
                <a:r>
                  <a:rPr lang="ko-KR" altLang="en-US" sz="1600" b="1" dirty="0" err="1" smtClean="0">
                    <a:latin typeface="+mn-ea"/>
                  </a:rPr>
                  <a:t>고전류</a:t>
                </a:r>
                <a:r>
                  <a:rPr lang="ko-KR" altLang="en-US" sz="1600" b="1" dirty="0" smtClean="0">
                    <a:latin typeface="+mn-ea"/>
                  </a:rPr>
                  <a:t> 영역에서 </a:t>
                </a:r>
                <a:r>
                  <a:rPr lang="en-US" altLang="ko-KR" sz="1600" b="1" dirty="0" smtClean="0">
                    <a:latin typeface="+mn-ea"/>
                  </a:rPr>
                  <a:t>Polarization curve</a:t>
                </a:r>
                <a:r>
                  <a:rPr lang="ko-KR" altLang="en-US" sz="1600" b="1" dirty="0" smtClean="0">
                    <a:latin typeface="+mn-ea"/>
                  </a:rPr>
                  <a:t>의 불연속적인 영역이 나타남</a:t>
                </a:r>
                <a:endParaRPr lang="en-US" altLang="ko-KR" sz="1600" b="1" dirty="0" smtClean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altLang="ko-KR" sz="1600" b="1" dirty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altLang="ko-KR" sz="1600" b="1" dirty="0" smtClean="0">
                    <a:latin typeface="+mn-ea"/>
                  </a:rPr>
                  <a:t>Concentration Loss</a:t>
                </a:r>
                <a:r>
                  <a:rPr lang="ko-KR" altLang="en-US" sz="1600" b="1" dirty="0" smtClean="0">
                    <a:latin typeface="+mn-ea"/>
                  </a:rPr>
                  <a:t>는 아래와 같이 표현됨</a:t>
                </a:r>
                <a:r>
                  <a:rPr lang="en-US" altLang="ko-KR" sz="1600" b="1" dirty="0" smtClean="0">
                    <a:latin typeface="+mn-ea"/>
                  </a:rPr>
                  <a:t>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𝑐𝑜𝑛𝑐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𝑐𝑜𝑛𝑐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𝑎𝑛𝑜𝑑𝑒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𝑐𝑜𝑛𝑐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𝑐𝑎𝑡h𝑜𝑑𝑒</m:t>
                        </m:r>
                      </m:sub>
                    </m:sSub>
                  </m:oMath>
                </a14:m>
                <a:endParaRPr lang="en-US" altLang="ko-KR" sz="1600" dirty="0" smtClean="0"/>
              </a:p>
              <a:p>
                <a:pPr lvl="2"/>
                <a:endParaRPr lang="ko-KR" altLang="en-US" sz="160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𝑎𝑛𝑜𝑑𝑒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𝑎𝑛𝑜𝑑𝑒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160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𝑐𝑎𝑡h𝑜𝑑𝑒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𝑐𝑎𝑡h𝑜𝑑𝑒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1600" dirty="0"/>
              </a:p>
              <a:p>
                <a:pPr lvl="1"/>
                <a:endParaRPr lang="en-US" altLang="ko-KR" sz="1600" b="1" dirty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altLang="ko-KR" sz="1600" b="1" dirty="0" smtClean="0">
                    <a:latin typeface="+mn-ea"/>
                  </a:rPr>
                  <a:t>Limiting current density</a:t>
                </a:r>
                <a:r>
                  <a:rPr lang="ko-KR" altLang="en-US" sz="1600" b="1" dirty="0" smtClean="0">
                    <a:latin typeface="+mn-ea"/>
                  </a:rPr>
                  <a:t>는 작동되는 전류 밀도에 비해 매우 큰 편 </a:t>
                </a:r>
                <a:r>
                  <a:rPr lang="en-US" altLang="ko-KR" sz="1600" b="1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𝑨𝒄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𝒂𝒏𝒐𝒅𝒆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𝑨𝒄</m:t>
                    </m:r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𝒄𝒂𝒕𝒉𝒐𝒅𝒆</m:t>
                    </m:r>
                  </m:oMath>
                </a14:m>
                <a:r>
                  <a:rPr lang="en-US" altLang="ko-KR" sz="1600" b="1" dirty="0" smtClean="0">
                    <a:latin typeface="+mn-ea"/>
                  </a:rPr>
                  <a:t>)</a:t>
                </a:r>
                <a:r>
                  <a:rPr lang="ko-KR" altLang="en-US" sz="1600" b="1" dirty="0" smtClean="0">
                    <a:latin typeface="+mn-ea"/>
                  </a:rPr>
                  <a:t>이므로 다수의 연구에서는 </a:t>
                </a:r>
                <a:r>
                  <a:rPr lang="en-US" altLang="ko-KR" sz="1600" b="1" dirty="0" smtClean="0">
                    <a:latin typeface="+mn-ea"/>
                  </a:rPr>
                  <a:t>Con</a:t>
                </a:r>
                <a:r>
                  <a:rPr lang="en-US" altLang="ko-KR" sz="1600" b="1" dirty="0" smtClean="0">
                    <a:latin typeface="+mn-ea"/>
                  </a:rPr>
                  <a:t>centration loss</a:t>
                </a:r>
                <a:r>
                  <a:rPr lang="ko-KR" altLang="en-US" sz="1600" b="1" dirty="0" smtClean="0">
                    <a:latin typeface="+mn-ea"/>
                  </a:rPr>
                  <a:t>는 무시하는 경우가 많음</a:t>
                </a:r>
                <a:r>
                  <a:rPr lang="en-US" altLang="ko-KR" sz="1600" b="1" dirty="0" smtClean="0">
                    <a:latin typeface="+mn-ea"/>
                  </a:rPr>
                  <a:t>: </a:t>
                </a:r>
              </a:p>
              <a:p>
                <a:pPr lvl="2"/>
                <a:endParaRPr lang="en-US" altLang="ko-KR" sz="1600" b="1" dirty="0" smtClean="0">
                  <a:latin typeface="+mn-ea"/>
                </a:endParaRPr>
              </a:p>
              <a:p>
                <a:pPr lvl="2"/>
                <a:r>
                  <a:rPr lang="en-US" altLang="ko-KR" sz="1200" b="1" dirty="0" smtClean="0">
                    <a:latin typeface="+mn-ea"/>
                  </a:rPr>
                  <a:t>“</a:t>
                </a:r>
                <a:r>
                  <a:rPr lang="en-US" altLang="ko-KR" sz="1200" b="1" dirty="0" err="1" smtClean="0">
                    <a:latin typeface="+mn-ea"/>
                  </a:rPr>
                  <a:t>Parmeters</a:t>
                </a:r>
                <a:r>
                  <a:rPr lang="en-US" altLang="ko-KR" sz="1200" b="1" dirty="0" smtClean="0">
                    <a:latin typeface="+mn-ea"/>
                  </a:rPr>
                  <a:t> estimation of a PEM fuel cell polarization curve and analysis of their behavior with Temperature”, J Power Source, 2006 </a:t>
                </a:r>
              </a:p>
              <a:p>
                <a:pPr lvl="2"/>
                <a:endParaRPr lang="en-US" altLang="ko-KR" sz="1200" b="1" dirty="0" smtClean="0">
                  <a:latin typeface="+mn-ea"/>
                </a:endParaRPr>
              </a:p>
              <a:p>
                <a:pPr lvl="2"/>
                <a:r>
                  <a:rPr lang="en-US" altLang="ko-KR" sz="12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“Load profile based empirical model for the lifetime prediction of an automotive PEM fuel cell”, Hydrogen Energy, 2017 </a:t>
                </a:r>
                <a:endParaRPr lang="en-US" altLang="ko-KR" sz="1200" b="1" dirty="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altLang="ko-KR" sz="1600" b="1" dirty="0" smtClean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altLang="ko-KR" sz="1600" b="1" dirty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altLang="ko-KR" sz="1600" b="1" dirty="0">
                  <a:latin typeface="+mn-ea"/>
                </a:endParaRPr>
              </a:p>
              <a:p>
                <a:pPr lvl="1"/>
                <a:endParaRPr lang="en-US" altLang="ko-KR" sz="1600" b="1" dirty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altLang="ko-KR" sz="1600" b="1" dirty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altLang="ko-KR" sz="1600" b="1" dirty="0">
                  <a:latin typeface="+mn-ea"/>
                </a:endParaRPr>
              </a:p>
              <a:p>
                <a:pPr lvl="1"/>
                <a:endParaRPr lang="en-US" altLang="ko-KR" sz="1600" b="1" dirty="0">
                  <a:latin typeface="+mn-ea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altLang="ko-KR" sz="1600" b="1" dirty="0">
                  <a:latin typeface="+mn-ea"/>
                </a:endParaRPr>
              </a:p>
              <a:p>
                <a:pPr lvl="1"/>
                <a:endParaRPr lang="en-US" altLang="ko-KR" sz="1600" b="1" dirty="0">
                  <a:latin typeface="+mn-ea"/>
                </a:endParaRPr>
              </a:p>
              <a:p>
                <a:pPr lvl="1"/>
                <a:r>
                  <a:rPr lang="ko-KR" altLang="en-US" sz="1600" b="1" dirty="0">
                    <a:latin typeface="+mn-ea"/>
                  </a:rPr>
                  <a:t>       </a:t>
                </a:r>
                <a:r>
                  <a:rPr lang="en-US" altLang="ko-KR" sz="1600" b="1" dirty="0">
                    <a:latin typeface="+mn-ea"/>
                  </a:rPr>
                  <a:t/>
                </a:r>
                <a:br>
                  <a:rPr lang="en-US" altLang="ko-KR" sz="1600" b="1" dirty="0">
                    <a:latin typeface="+mn-ea"/>
                  </a:rPr>
                </a:br>
                <a:r>
                  <a:rPr lang="ko-KR" altLang="en-US" sz="1600" b="1" dirty="0">
                    <a:latin typeface="+mn-ea"/>
                  </a:rPr>
                  <a:t> </a:t>
                </a:r>
                <a:endParaRPr lang="en-US" altLang="ko-KR" sz="1600" b="1" dirty="0">
                  <a:latin typeface="+mn-ea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82" y="1084882"/>
                <a:ext cx="10461617" cy="7374198"/>
              </a:xfrm>
              <a:prstGeom prst="rect">
                <a:avLst/>
              </a:prstGeom>
              <a:blipFill>
                <a:blip r:embed="rId2"/>
                <a:stretch>
                  <a:fillRect l="-524" t="-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8548" y="5783179"/>
                <a:ext cx="782854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𝒕𝒉𝒆𝒓𝒎𝒐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𝒂𝒄𝒕𝒊𝒗𝒂𝒕𝒊𝒐𝒏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𝒐𝒉𝒎𝒊𝒄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5783179"/>
                <a:ext cx="7828548" cy="374526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2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2" y="1084882"/>
            <a:ext cx="1046161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Ohmic</a:t>
            </a:r>
            <a:r>
              <a:rPr lang="en-US" altLang="ko-KR" sz="1600" b="1" dirty="0" smtClean="0">
                <a:latin typeface="+mn-ea"/>
              </a:rPr>
              <a:t> Loss</a:t>
            </a:r>
            <a:r>
              <a:rPr lang="ko-KR" altLang="en-US" sz="1600" b="1" dirty="0" smtClean="0">
                <a:latin typeface="+mn-ea"/>
              </a:rPr>
              <a:t>는 아래의 수식으로 도출 가능함</a:t>
            </a:r>
            <a:r>
              <a:rPr lang="en-US" altLang="ko-KR" sz="1600" b="1" dirty="0" smtClean="0">
                <a:latin typeface="+mn-ea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123" y="1412209"/>
            <a:ext cx="3186478" cy="1917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99256" y="1920546"/>
                <a:ext cx="5839326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ko-KR" sz="1400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𝒅𝒓𝒂𝒈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𝑺𝑨𝑻</m:t>
                              </m:r>
                            </m:sup>
                          </m:sSubSup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𝑪𝒆𝒙𝒑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𝒅𝒓𝒂𝒈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𝑺𝑨𝑻</m:t>
                              </m:r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𝒅𝒓𝒚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l-GR" altLang="ko-KR" sz="1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6" y="1920546"/>
                <a:ext cx="5839326" cy="647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899256" y="2548538"/>
                <a:ext cx="5839326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1400" i="1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𝑑𝑟𝑎𝑔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sz="1400" dirty="0" smtClean="0"/>
                  <a:t>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eq. 1 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6" y="2548538"/>
                <a:ext cx="5839326" cy="481350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99256" y="3134917"/>
                <a:ext cx="5839326" cy="754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1400" i="1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11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𝑑𝑟𝑎𝑔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𝐶𝑒𝑥𝑝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𝑑𝑟𝑎𝑔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𝑑𝑟𝑦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ko-KR" sz="1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 smtClean="0"/>
                  <a:t>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eq. 2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  <a:p>
                <a:pPr/>
                <a:endParaRPr lang="ko-KR" alt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6" y="3134917"/>
                <a:ext cx="5839326" cy="754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899256" y="3840623"/>
                <a:ext cx="5839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ko-KR" sz="14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6" y="3840623"/>
                <a:ext cx="5839326" cy="307777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899256" y="4468615"/>
                <a:ext cx="5839326" cy="60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=14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=14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𝑗𝑅𝑇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ko-KR" altLang="en-US" sz="1400" dirty="0" smtClean="0"/>
                  <a:t>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eq. 3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6" y="4468615"/>
                <a:ext cx="5839326" cy="6041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99256" y="5054994"/>
                <a:ext cx="5839326" cy="775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=10+4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=10+4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𝑆𝐴𝑇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𝑗𝑅𝑇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p>
                        </m:sSub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 smtClean="0"/>
                  <a:t>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eq. 4 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  <a:p>
                <a:pPr/>
                <a:endParaRPr lang="ko-KR" alt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6" y="5054994"/>
                <a:ext cx="5839326" cy="775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99256" y="4121656"/>
                <a:ext cx="5839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ko-KR" sz="14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56" y="4121656"/>
                <a:ext cx="5839326" cy="307777"/>
              </a:xfrm>
              <a:prstGeom prst="rect">
                <a:avLst/>
              </a:prstGeom>
              <a:blipFill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267696"/>
                  </p:ext>
                </p:extLst>
              </p:nvPr>
            </p:nvGraphicFramePr>
            <p:xfrm>
              <a:off x="7375363" y="3525235"/>
              <a:ext cx="4571999" cy="1871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200" dirty="0" smtClean="0"/>
                            <a:t>와 </a:t>
                          </a:r>
                          <a:r>
                            <a:rPr lang="en-US" altLang="ko-KR" sz="1200" dirty="0" smtClean="0"/>
                            <a:t>C</a:t>
                          </a:r>
                          <a:r>
                            <a:rPr lang="ko-KR" altLang="en-US" sz="1200" dirty="0" smtClean="0"/>
                            <a:t>를 도출하는 데 필요한 인자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변수화</a:t>
                          </a:r>
                          <a:r>
                            <a:rPr lang="ko-KR" altLang="en-US" sz="1200" dirty="0"/>
                            <a:t> 이전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Vapor</a:t>
                          </a:r>
                          <a:r>
                            <a:rPr lang="en-US" altLang="ko-KR" sz="1200" baseline="0" dirty="0"/>
                            <a:t> saturation pressure,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Cathode</a:t>
                          </a:r>
                          <a:r>
                            <a:rPr lang="en-US" altLang="ko-KR" sz="1200" baseline="0" dirty="0"/>
                            <a:t> water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4684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Effective hydrogen diffusivity,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0.149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821441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Effective oxygen diffusivity,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</a:t>
                          </a:r>
                          <a:r>
                            <a:rPr lang="en-US" altLang="ko-KR" sz="1200" baseline="0" dirty="0"/>
                            <a:t> diffusivity </a:t>
                          </a:r>
                          <a:r>
                            <a:rPr lang="en-US" altLang="ko-KR" sz="1200" baseline="0" dirty="0" err="1"/>
                            <a:t>nafion</a:t>
                          </a:r>
                          <a:r>
                            <a:rPr lang="en-US" altLang="ko-KR" sz="1200" baseline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3.81 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267696"/>
                  </p:ext>
                </p:extLst>
              </p:nvPr>
            </p:nvGraphicFramePr>
            <p:xfrm>
              <a:off x="7375363" y="3525235"/>
              <a:ext cx="4571999" cy="1871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80" t="-2222" r="-36216" b="-5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변수화</a:t>
                          </a:r>
                          <a:r>
                            <a:rPr lang="ko-KR" altLang="en-US" sz="1200" dirty="0"/>
                            <a:t> 이전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80" t="-102222" r="-36216" b="-4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80" t="-189583" r="-36216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468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80" t="-180519" r="-36216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0.149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82144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80" t="-450000" r="-36216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80" t="-586667" r="-36216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83673" t="-586667" r="-2551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87750" y="5720805"/>
                <a:ext cx="5462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eq. 1 ~ eq. 4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의 연립을 통한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solidFill>
                      <a:srgbClr val="FF0000"/>
                    </a:solidFill>
                  </a:rPr>
                  <a:t> 와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의 도출 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50" y="5720805"/>
                <a:ext cx="5462337" cy="338554"/>
              </a:xfrm>
              <a:prstGeom prst="rect">
                <a:avLst/>
              </a:prstGeom>
              <a:blipFill>
                <a:blip r:embed="rId11"/>
                <a:stretch>
                  <a:fillRect l="-557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135696"/>
                  </p:ext>
                </p:extLst>
              </p:nvPr>
            </p:nvGraphicFramePr>
            <p:xfrm>
              <a:off x="6954464" y="4211083"/>
              <a:ext cx="4571999" cy="1917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200" dirty="0" smtClean="0"/>
                            <a:t>와 </a:t>
                          </a:r>
                          <a:r>
                            <a:rPr lang="en-US" altLang="ko-KR" sz="1200" dirty="0" smtClean="0"/>
                            <a:t>C</a:t>
                          </a:r>
                          <a:r>
                            <a:rPr lang="ko-KR" altLang="en-US" sz="1200" dirty="0" smtClean="0"/>
                            <a:t>를 도출하는 데 필요한 인자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변수화</a:t>
                          </a:r>
                          <a:r>
                            <a:rPr lang="ko-KR" altLang="en-US" sz="1200" dirty="0"/>
                            <a:t> 이전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Vapor</a:t>
                          </a:r>
                          <a:r>
                            <a:rPr lang="en-US" altLang="ko-KR" sz="1200" baseline="0" dirty="0"/>
                            <a:t> saturation pressure,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Cathode</a:t>
                          </a:r>
                          <a:r>
                            <a:rPr lang="en-US" altLang="ko-KR" sz="1200" baseline="0" dirty="0"/>
                            <a:t> water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4684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Effective hydrogen diffusivity,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0.149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821441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Effective oxygen diffusivity,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</a:t>
                          </a:r>
                          <a:r>
                            <a:rPr lang="en-US" altLang="ko-KR" sz="1200" baseline="0" dirty="0"/>
                            <a:t> diffusivity </a:t>
                          </a:r>
                          <a:r>
                            <a:rPr lang="en-US" altLang="ko-KR" sz="1200" baseline="0" dirty="0" err="1"/>
                            <a:t>nafion</a:t>
                          </a:r>
                          <a:r>
                            <a:rPr lang="en-US" altLang="ko-KR" sz="1200" baseline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3.81 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135696"/>
                  </p:ext>
                </p:extLst>
              </p:nvPr>
            </p:nvGraphicFramePr>
            <p:xfrm>
              <a:off x="6954464" y="4211083"/>
              <a:ext cx="4571999" cy="19177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80" t="-2222" r="-36036" b="-6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변수화</a:t>
                          </a:r>
                          <a:r>
                            <a:rPr lang="ko-KR" altLang="en-US" sz="1200" dirty="0"/>
                            <a:t> 이전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102222" r="-36036" b="-5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189583" r="-36036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468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180519" r="-36036" b="-1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0.149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5821441"/>
                      </a:ext>
                    </a:extLst>
                  </a:tr>
                  <a:tr h="3362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85714" r="-36036" b="-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604444" r="-36036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604444" r="-2041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/>
          <p:cNvSpPr txBox="1"/>
          <p:nvPr/>
        </p:nvSpPr>
        <p:spPr>
          <a:xfrm>
            <a:off x="892182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8968" y="1668546"/>
                <a:ext cx="7939786" cy="1115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1200" i="1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ko-KR" altLang="en-US" sz="12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8" y="1668546"/>
                <a:ext cx="7939786" cy="1115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68968" y="2879844"/>
                <a:ext cx="7939786" cy="115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ko-KR" altLang="en-US" sz="12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𝑗𝑅𝑇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2,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𝑒𝑓𝑓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𝑗𝑅𝑇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2,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𝑒𝑓𝑓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altLang="ko-KR" sz="1200" i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i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</m:sSub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𝑑𝑟𝑎𝑔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𝑆𝐴𝑇</m:t>
                                                    </m:r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</m:sup>
                                                </m:sSubSup>
                                              </m:num>
                                              <m:den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𝑑𝑟𝑦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l-GR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λ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8" y="2879844"/>
                <a:ext cx="7939786" cy="1151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160422" y="4504537"/>
                <a:ext cx="6192253" cy="507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sz="12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0.005193</m:t>
                          </m:r>
                          <m:r>
                            <m:rPr>
                              <m:sty m:val="p"/>
                            </m:rPr>
                            <a:rPr lang="el-GR" altLang="ko-KR" sz="12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−0.00326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[(1268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303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422" y="4504537"/>
                <a:ext cx="6192253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2398" y="5011855"/>
                <a:ext cx="7395412" cy="568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0.005193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  <m:sSup>
                            <m:sSup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𝒅𝒓𝒂𝒈</m:t>
                              </m:r>
                            </m:sub>
                            <m:sup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𝑺𝑨𝑻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𝑪𝒆𝒙𝒑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𝒅𝒓𝒂𝒈</m:t>
                              </m:r>
                            </m:sub>
                            <m:sup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𝑺𝑨𝑻</m:t>
                              </m:r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𝒅𝒓𝒚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l-GR" altLang="ko-KR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−0.00326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[(1268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303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8" y="5011855"/>
                <a:ext cx="7395412" cy="568617"/>
              </a:xfrm>
              <a:prstGeom prst="rect">
                <a:avLst/>
              </a:prstGeom>
              <a:blipFill>
                <a:blip r:embed="rId6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490437" y="4023820"/>
                <a:ext cx="599172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Derive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437" y="4023820"/>
                <a:ext cx="5991727" cy="374526"/>
              </a:xfrm>
              <a:prstGeom prst="rect">
                <a:avLst/>
              </a:prstGeom>
              <a:blipFill>
                <a:blip r:embed="rId7"/>
                <a:stretch>
                  <a:fillRect l="-814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-1965160" y="5579267"/>
                <a:ext cx="7395412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5160" y="5579267"/>
                <a:ext cx="7395412" cy="539187"/>
              </a:xfrm>
              <a:prstGeom prst="rect">
                <a:avLst/>
              </a:prstGeom>
              <a:blipFill>
                <a:blip r:embed="rId8"/>
                <a:stretch>
                  <a:fillRect t="-126966" b="-198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581301" y="5662837"/>
                <a:ext cx="599172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𝑜h𝑚𝑖𝑐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01" y="5662837"/>
                <a:ext cx="5991727" cy="374526"/>
              </a:xfrm>
              <a:prstGeom prst="rect">
                <a:avLst/>
              </a:prstGeom>
              <a:blipFill>
                <a:blip r:embed="rId9"/>
                <a:stretch>
                  <a:fillRect l="-814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2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Ohmic</a:t>
            </a:r>
            <a:r>
              <a:rPr lang="en-US" altLang="ko-KR" sz="1600" b="1" dirty="0" smtClean="0">
                <a:latin typeface="+mn-ea"/>
              </a:rPr>
              <a:t>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578853"/>
                  </p:ext>
                </p:extLst>
              </p:nvPr>
            </p:nvGraphicFramePr>
            <p:xfrm>
              <a:off x="1083765" y="2084919"/>
              <a:ext cx="10078450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2565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202818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3527699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Vapor</a:t>
                          </a:r>
                          <a:r>
                            <a:rPr lang="en-US" altLang="ko-KR" sz="1200" baseline="0" dirty="0"/>
                            <a:t> saturation pressure,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 smtClean="0"/>
                            <a:t>[</a:t>
                          </a:r>
                          <a:r>
                            <a:rPr lang="en-US" altLang="ko-KR" sz="1200" dirty="0" err="1" smtClean="0"/>
                            <a:t>atm</a:t>
                          </a:r>
                          <a:r>
                            <a:rPr lang="en-US" altLang="ko-KR" sz="1200" dirty="0" smtClean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Fuel cell fundamentals 2</a:t>
                          </a:r>
                          <a:r>
                            <a:rPr lang="en-US" altLang="ko-KR" sz="1200" baseline="30000" dirty="0" smtClean="0"/>
                            <a:t>nd</a:t>
                          </a:r>
                          <a:r>
                            <a:rPr lang="en-US" altLang="ko-KR" sz="1200" dirty="0" smtClean="0"/>
                            <a:t> Edition, p.133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578853"/>
                  </p:ext>
                </p:extLst>
              </p:nvPr>
            </p:nvGraphicFramePr>
            <p:xfrm>
              <a:off x="1083765" y="2084919"/>
              <a:ext cx="10078450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2565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202818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3527699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" t="-106667" r="-123284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0.307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Fuel cell fundamentals 2</a:t>
                          </a:r>
                          <a:r>
                            <a:rPr lang="en-US" altLang="ko-KR" sz="1200" baseline="30000" dirty="0" smtClean="0"/>
                            <a:t>nd</a:t>
                          </a:r>
                          <a:r>
                            <a:rPr lang="en-US" altLang="ko-KR" sz="1200" dirty="0" smtClean="0"/>
                            <a:t> Edition, p.133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08483" y="3127820"/>
                <a:ext cx="75561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=−2.1794+0.02953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−9.1837×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+1.4454×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127820"/>
                <a:ext cx="7556171" cy="280077"/>
              </a:xfrm>
              <a:prstGeom prst="rect">
                <a:avLst/>
              </a:prstGeom>
              <a:blipFill>
                <a:blip r:embed="rId3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708483" y="3712427"/>
                <a:ext cx="5476627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𝑆𝐴𝑇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−2.1794+0.02953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−9.1837×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+1.4454×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83" y="3712427"/>
                <a:ext cx="5476627" cy="317844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75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Ohmic</a:t>
            </a:r>
            <a:r>
              <a:rPr lang="en-US" altLang="ko-KR" sz="1600" b="1" dirty="0" smtClean="0">
                <a:latin typeface="+mn-ea"/>
              </a:rPr>
              <a:t>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59775"/>
                  </p:ext>
                </p:extLst>
              </p:nvPr>
            </p:nvGraphicFramePr>
            <p:xfrm>
              <a:off x="1083765" y="2084919"/>
              <a:ext cx="10078450" cy="564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2565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202818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3527699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Cathode</a:t>
                          </a:r>
                          <a:r>
                            <a:rPr lang="en-US" altLang="ko-KR" sz="1200" baseline="0" dirty="0">
                              <a:solidFill>
                                <a:srgbClr val="FF0000"/>
                              </a:solidFill>
                            </a:rPr>
                            <a:t> water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59775"/>
                  </p:ext>
                </p:extLst>
              </p:nvPr>
            </p:nvGraphicFramePr>
            <p:xfrm>
              <a:off x="1083765" y="2084919"/>
              <a:ext cx="10078450" cy="564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2565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202818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3527699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" t="-97917" r="-12328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>
                              <a:solidFill>
                                <a:srgbClr val="FF0000"/>
                              </a:solidFill>
                            </a:rPr>
                            <a:t>참고문헌 조사 필요 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803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Ohmic</a:t>
            </a:r>
            <a:r>
              <a:rPr lang="en-US" altLang="ko-KR" sz="1600" b="1" dirty="0" smtClean="0">
                <a:latin typeface="+mn-ea"/>
              </a:rPr>
              <a:t>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241374"/>
                  </p:ext>
                </p:extLst>
              </p:nvPr>
            </p:nvGraphicFramePr>
            <p:xfrm>
              <a:off x="1083766" y="2013794"/>
              <a:ext cx="1007845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Effective hydrogen diffusivity,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 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0.149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 smtClean="0"/>
                            <a:t>Fuel cell fundamentals 2</a:t>
                          </a:r>
                          <a:r>
                            <a:rPr lang="en-US" altLang="ko-KR" sz="1200" baseline="30000" dirty="0" smtClean="0"/>
                            <a:t>nd</a:t>
                          </a:r>
                          <a:r>
                            <a:rPr lang="en-US" altLang="ko-KR" sz="1200" dirty="0" smtClean="0"/>
                            <a:t> Edition, p.167, </a:t>
                          </a:r>
                        </a:p>
                        <a:p>
                          <a:pPr algn="l" latinLnBrk="1"/>
                          <a:endParaRPr lang="en-US" altLang="ko-KR" sz="1200" dirty="0" smtClean="0"/>
                        </a:p>
                        <a:p>
                          <a:pPr algn="l" latinLnBrk="1"/>
                          <a:r>
                            <a:rPr lang="en-US" altLang="ko-KR" sz="1200" dirty="0" smtClean="0"/>
                            <a:t>“parameters</a:t>
                          </a:r>
                          <a:r>
                            <a:rPr lang="en-US" altLang="ko-KR" sz="1200" baseline="0" dirty="0" smtClean="0"/>
                            <a:t> estimation of a PEM fuel cell polarization curve and analysis of their behavior with temperature</a:t>
                          </a:r>
                          <a:r>
                            <a:rPr lang="en-US" altLang="ko-KR" sz="1200" dirty="0" smtClean="0"/>
                            <a:t>”, J Power Source, 2006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241374"/>
                  </p:ext>
                </p:extLst>
              </p:nvPr>
            </p:nvGraphicFramePr>
            <p:xfrm>
              <a:off x="1083766" y="2013794"/>
              <a:ext cx="1007845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33824" r="-169318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0.149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 smtClean="0"/>
                            <a:t>Fuel cell fundamentals 2</a:t>
                          </a:r>
                          <a:r>
                            <a:rPr lang="en-US" altLang="ko-KR" sz="1200" baseline="30000" dirty="0" smtClean="0"/>
                            <a:t>nd</a:t>
                          </a:r>
                          <a:r>
                            <a:rPr lang="en-US" altLang="ko-KR" sz="1200" dirty="0" smtClean="0"/>
                            <a:t> Edition, p.167, </a:t>
                          </a:r>
                        </a:p>
                        <a:p>
                          <a:pPr algn="l" latinLnBrk="1"/>
                          <a:endParaRPr lang="en-US" altLang="ko-KR" sz="1200" dirty="0" smtClean="0"/>
                        </a:p>
                        <a:p>
                          <a:pPr algn="l" latinLnBrk="1"/>
                          <a:r>
                            <a:rPr lang="en-US" altLang="ko-KR" sz="1200" dirty="0" smtClean="0"/>
                            <a:t>“parameters</a:t>
                          </a:r>
                          <a:r>
                            <a:rPr lang="en-US" altLang="ko-KR" sz="1200" baseline="0" dirty="0" smtClean="0"/>
                            <a:t> estimation of a PEM fuel cell polarization curve and analysis of their behavior with temperature</a:t>
                          </a:r>
                          <a:r>
                            <a:rPr lang="en-US" altLang="ko-KR" sz="1200" dirty="0" smtClean="0"/>
                            <a:t>”, J Power Source, 2006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83766" y="3315204"/>
                <a:ext cx="9585158" cy="104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pPr/>
                <a:r>
                  <a:rPr lang="en-US" altLang="ko-KR" sz="1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1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=3.64×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=2.334)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66" y="3315204"/>
                <a:ext cx="9585158" cy="1040862"/>
              </a:xfrm>
              <a:prstGeom prst="rect">
                <a:avLst/>
              </a:prstGeom>
              <a:blipFill>
                <a:blip r:embed="rId3"/>
                <a:stretch>
                  <a:fillRect b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2874"/>
                  </p:ext>
                </p:extLst>
              </p:nvPr>
            </p:nvGraphicFramePr>
            <p:xfrm>
              <a:off x="7066132" y="3345404"/>
              <a:ext cx="4096084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4021">
                      <a:extLst>
                        <a:ext uri="{9D8B030D-6E8A-4147-A177-3AD203B41FA5}">
                          <a16:colId xmlns:a16="http://schemas.microsoft.com/office/drawing/2014/main" val="2586368793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281362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9970678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22584741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Substance</a:t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(parameter)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Molecular Weight [M]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[K]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[</a:t>
                          </a:r>
                          <a:r>
                            <a:rPr lang="en-US" altLang="ko-KR" sz="1200" dirty="0" err="1" smtClean="0"/>
                            <a:t>atm</a:t>
                          </a:r>
                          <a:r>
                            <a:rPr lang="en-US" altLang="ko-KR" sz="1200" dirty="0" smtClean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9280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2.016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33.3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12.80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1092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31.999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154.4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49.7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8641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18.015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647.3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217.5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257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2874"/>
                  </p:ext>
                </p:extLst>
              </p:nvPr>
            </p:nvGraphicFramePr>
            <p:xfrm>
              <a:off x="7066132" y="3345404"/>
              <a:ext cx="4096084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4021">
                      <a:extLst>
                        <a:ext uri="{9D8B030D-6E8A-4147-A177-3AD203B41FA5}">
                          <a16:colId xmlns:a16="http://schemas.microsoft.com/office/drawing/2014/main" val="2586368793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281362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9970678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225847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Substance</a:t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(parameter)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Molecular Weight [M]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90" t="-1333" r="-102381" b="-1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90" t="-1333" r="-2381" b="-1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9280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" t="-165217" r="-302976" b="-2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2.016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33.3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12.80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10927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" t="-271111" r="-302976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31.999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154.4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49.7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8641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" t="-371111" r="-302976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18.015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647.3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217.5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2573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83765" y="4625564"/>
                <a:ext cx="10963855" cy="128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𝑒𝑓𝑓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ko-KR" sz="1200" dirty="0"/>
                        <m:t>∙</m:t>
                      </m:r>
                      <m:r>
                        <m:rPr>
                          <m:sty m:val="p"/>
                        </m:rPr>
                        <a:rPr lang="el-GR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l-GR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ko-KR" alt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𝑝𝑜𝑟𝑜𝑠𝑖𝑡𝑦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sz="12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Performance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modeling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Ballad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Mark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IV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solid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polymer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electrolyte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fuel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𝐸𝑙𝑒𝑐𝑡𝑟𝑜𝑐h𝑒𝑚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1995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𝑝𝑒𝑟𝑐𝑜𝑙𝑎𝑡𝑖𝑜𝑛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𝑡h𝑟𝑟𝑒𝑠h𝑜𝑙𝑑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Effective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diffusivity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water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saturation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distribution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sigle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PEMFC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diffusion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medium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,"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𝐻𝑒𝑎𝑡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𝑀𝑎𝑠𝑠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2003)</m:t>
                    </m:r>
                  </m:oMath>
                </a14:m>
                <a:r>
                  <a:rPr lang="en-US" altLang="ko-KR" sz="12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𝑒𝑚𝑝𝑖𝑟𝑖𝑐𝑎𝑙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𝟕𝟖𝟓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Effective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diffusivity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water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saturation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single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two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layer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PEMFC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diffusion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𝑚𝑒𝑑𝑖𝑢𝑚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", </m:t>
                          </m: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65" y="4625564"/>
                <a:ext cx="10963855" cy="1285095"/>
              </a:xfrm>
              <a:prstGeom prst="rect">
                <a:avLst/>
              </a:prstGeom>
              <a:blipFill>
                <a:blip r:embed="rId5"/>
                <a:stretch>
                  <a:fillRect b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3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92183" y="1084882"/>
            <a:ext cx="104616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Model development 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Ohmic</a:t>
            </a:r>
            <a:r>
              <a:rPr lang="en-US" altLang="ko-KR" sz="1600" b="1" dirty="0" smtClean="0">
                <a:latin typeface="+mn-ea"/>
              </a:rPr>
              <a:t> Loss</a:t>
            </a:r>
            <a:r>
              <a:rPr lang="ko-KR" altLang="en-US" sz="1600" b="1" dirty="0" smtClean="0">
                <a:latin typeface="+mn-ea"/>
              </a:rPr>
              <a:t>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주요인자의</a:t>
            </a:r>
            <a:r>
              <a:rPr lang="ko-KR" altLang="en-US" sz="1600" b="1" dirty="0" smtClean="0">
                <a:latin typeface="+mn-ea"/>
              </a:rPr>
              <a:t> 도출 방식</a:t>
            </a:r>
            <a:r>
              <a:rPr lang="en-US" altLang="ko-KR" sz="1600" b="1" dirty="0" smtClean="0">
                <a:latin typeface="+mn-ea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       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 Status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383462"/>
                  </p:ext>
                </p:extLst>
              </p:nvPr>
            </p:nvGraphicFramePr>
            <p:xfrm>
              <a:off x="1083766" y="2013794"/>
              <a:ext cx="1007845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Effective hydrogen diffusivity,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 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 smtClean="0"/>
                            <a:t>Fuel cell fundamentals 2</a:t>
                          </a:r>
                          <a:r>
                            <a:rPr lang="en-US" altLang="ko-KR" sz="1200" baseline="30000" dirty="0" smtClean="0"/>
                            <a:t>nd</a:t>
                          </a:r>
                          <a:r>
                            <a:rPr lang="en-US" altLang="ko-KR" sz="1200" dirty="0" smtClean="0"/>
                            <a:t> Edition, p.167, </a:t>
                          </a:r>
                        </a:p>
                        <a:p>
                          <a:pPr algn="l" latinLnBrk="1"/>
                          <a:endParaRPr lang="en-US" altLang="ko-KR" sz="1200" dirty="0" smtClean="0"/>
                        </a:p>
                        <a:p>
                          <a:pPr algn="l" latinLnBrk="1"/>
                          <a:r>
                            <a:rPr lang="en-US" altLang="ko-KR" sz="1200" dirty="0" smtClean="0"/>
                            <a:t>“parameters</a:t>
                          </a:r>
                          <a:r>
                            <a:rPr lang="en-US" altLang="ko-KR" sz="1200" baseline="0" dirty="0" smtClean="0"/>
                            <a:t> estimation of a PEM fuel cell polarization curve and analysis of their behavior with temperature</a:t>
                          </a:r>
                          <a:r>
                            <a:rPr lang="en-US" altLang="ko-KR" sz="1200" dirty="0" smtClean="0"/>
                            <a:t>”, J Power Source, 2006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383462"/>
                  </p:ext>
                </p:extLst>
              </p:nvPr>
            </p:nvGraphicFramePr>
            <p:xfrm>
              <a:off x="1083766" y="2013794"/>
              <a:ext cx="1007845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52930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06905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  <a:gridCol w="5218615">
                      <a:extLst>
                        <a:ext uri="{9D8B030D-6E8A-4147-A177-3AD203B41FA5}">
                          <a16:colId xmlns:a16="http://schemas.microsoft.com/office/drawing/2014/main" val="814257448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 smtClean="0"/>
                            <a:t>변수명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기존 값 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smtClean="0"/>
                            <a:t>참고문헌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33824" r="-169318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0.0295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 smtClean="0"/>
                            <a:t>Fuel cell fundamentals 2</a:t>
                          </a:r>
                          <a:r>
                            <a:rPr lang="en-US" altLang="ko-KR" sz="1200" baseline="30000" dirty="0" smtClean="0"/>
                            <a:t>nd</a:t>
                          </a:r>
                          <a:r>
                            <a:rPr lang="en-US" altLang="ko-KR" sz="1200" dirty="0" smtClean="0"/>
                            <a:t> Edition, p.167, </a:t>
                          </a:r>
                        </a:p>
                        <a:p>
                          <a:pPr algn="l" latinLnBrk="1"/>
                          <a:endParaRPr lang="en-US" altLang="ko-KR" sz="1200" dirty="0" smtClean="0"/>
                        </a:p>
                        <a:p>
                          <a:pPr algn="l" latinLnBrk="1"/>
                          <a:r>
                            <a:rPr lang="en-US" altLang="ko-KR" sz="1200" dirty="0" smtClean="0"/>
                            <a:t>“parameters</a:t>
                          </a:r>
                          <a:r>
                            <a:rPr lang="en-US" altLang="ko-KR" sz="1200" baseline="0" dirty="0" smtClean="0"/>
                            <a:t> estimation of a PEM fuel cell polarization curve and analysis of their behavior with temperature</a:t>
                          </a:r>
                          <a:r>
                            <a:rPr lang="en-US" altLang="ko-KR" sz="1200" dirty="0" smtClean="0"/>
                            <a:t>”, J Power Source, 2006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83766" y="3315204"/>
                <a:ext cx="9585158" cy="104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pPr/>
                <a:r>
                  <a:rPr lang="en-US" altLang="ko-KR" sz="1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1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=3.64×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=2.334)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66" y="3315204"/>
                <a:ext cx="9585158" cy="1040862"/>
              </a:xfrm>
              <a:prstGeom prst="rect">
                <a:avLst/>
              </a:prstGeom>
              <a:blipFill>
                <a:blip r:embed="rId3"/>
                <a:stretch>
                  <a:fillRect b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7066132" y="3345404"/>
              <a:ext cx="4096084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4021">
                      <a:extLst>
                        <a:ext uri="{9D8B030D-6E8A-4147-A177-3AD203B41FA5}">
                          <a16:colId xmlns:a16="http://schemas.microsoft.com/office/drawing/2014/main" val="2586368793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281362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9970678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22584741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Substance</a:t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(parameter)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Molecular Weight [M]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[K]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[</a:t>
                          </a:r>
                          <a:r>
                            <a:rPr lang="en-US" altLang="ko-KR" sz="1200" dirty="0" err="1" smtClean="0"/>
                            <a:t>atm</a:t>
                          </a:r>
                          <a:r>
                            <a:rPr lang="en-US" altLang="ko-KR" sz="1200" dirty="0" smtClean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9280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2.016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33.3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12.80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1092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31.999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154.4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49.7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8641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18.015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647.3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217.5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257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7066132" y="3345404"/>
              <a:ext cx="4096084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4021">
                      <a:extLst>
                        <a:ext uri="{9D8B030D-6E8A-4147-A177-3AD203B41FA5}">
                          <a16:colId xmlns:a16="http://schemas.microsoft.com/office/drawing/2014/main" val="2586368793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281362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3539970678"/>
                        </a:ext>
                      </a:extLst>
                    </a:gridCol>
                    <a:gridCol w="1024021">
                      <a:extLst>
                        <a:ext uri="{9D8B030D-6E8A-4147-A177-3AD203B41FA5}">
                          <a16:colId xmlns:a16="http://schemas.microsoft.com/office/drawing/2014/main" val="22584741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Substance</a:t>
                          </a:r>
                          <a:br>
                            <a:rPr lang="en-US" altLang="ko-KR" sz="1200" dirty="0" smtClean="0"/>
                          </a:br>
                          <a:r>
                            <a:rPr lang="en-US" altLang="ko-KR" sz="1200" dirty="0" smtClean="0"/>
                            <a:t>(parameter) 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Molecular Weight [M]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90" t="-1333" r="-102381" b="-1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90" t="-1333" r="-2381" b="-1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9280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" t="-165217" r="-302976" b="-2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2.016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33.3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12.80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10927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" t="-271111" r="-302976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31.999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154.4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49.7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8641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" t="-371111" r="-302976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18.015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647.3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217.5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2573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83765" y="4625564"/>
                <a:ext cx="10963855" cy="128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𝑒𝑓𝑓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ko-KR" sz="1200" dirty="0"/>
                        <m:t>∙</m:t>
                      </m:r>
                      <m:r>
                        <m:rPr>
                          <m:sty m:val="p"/>
                        </m:rPr>
                        <a:rPr lang="el-GR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l-GR" altLang="ko-K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ko-KR" alt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𝑝𝑜𝑟𝑜𝑠𝑖𝑡𝑦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sz="12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Performance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modeling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Ballad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Mark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IV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solid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polymer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electrolyte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fuel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𝐸𝑙𝑒𝑐𝑡𝑟𝑜𝑐h𝑒𝑚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1995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𝑝𝑒𝑟𝑐𝑜𝑙𝑎𝑡𝑖𝑜𝑛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𝑡h𝑟𝑟𝑒𝑠h𝑜𝑙𝑑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Effective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diffusivity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water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saturation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distribution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sigle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PEMFC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diffusion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medium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,"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𝐻𝑒𝑎𝑡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𝑀𝑎𝑠𝑠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2003)</m:t>
                    </m:r>
                  </m:oMath>
                </a14:m>
                <a:r>
                  <a:rPr lang="en-US" altLang="ko-KR" sz="12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𝑒𝑚𝑝𝑖𝑟𝑖𝑐𝑎𝑙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𝟕𝟖𝟓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Effective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diffusivity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water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saturation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distribution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single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two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layer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PEMFC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diffusion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𝑚𝑒𝑑𝑖𝑢𝑚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", </m:t>
                          </m: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65" y="4625564"/>
                <a:ext cx="10963855" cy="1285095"/>
              </a:xfrm>
              <a:prstGeom prst="rect">
                <a:avLst/>
              </a:prstGeom>
              <a:blipFill>
                <a:blip r:embed="rId5"/>
                <a:stretch>
                  <a:fillRect b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41326</TotalTime>
  <Words>768</Words>
  <Application>Microsoft Office PowerPoint</Application>
  <PresentationFormat>와이드스크린</PresentationFormat>
  <Paragraphs>447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</vt:lpstr>
      <vt:lpstr>Office 테마</vt:lpstr>
      <vt:lpstr>연구진행 현황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Research Status  </vt:lpstr>
      <vt:lpstr>Degradations</vt:lpstr>
      <vt:lpstr>Degradations_조구영</vt:lpstr>
      <vt:lpstr>Degradations_조구영</vt:lpstr>
      <vt:lpstr>Degradations_조구영</vt:lpstr>
      <vt:lpstr>Degradations_조구영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515</cp:revision>
  <cp:lastPrinted>2016-08-10T10:56:22Z</cp:lastPrinted>
  <dcterms:created xsi:type="dcterms:W3CDTF">2016-05-25T09:22:52Z</dcterms:created>
  <dcterms:modified xsi:type="dcterms:W3CDTF">2020-06-23T08:44:43Z</dcterms:modified>
</cp:coreProperties>
</file>