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798" r:id="rId3"/>
    <p:sldId id="758" r:id="rId4"/>
    <p:sldId id="760" r:id="rId5"/>
    <p:sldId id="761" r:id="rId6"/>
    <p:sldId id="759" r:id="rId7"/>
    <p:sldId id="762" r:id="rId8"/>
    <p:sldId id="763" r:id="rId9"/>
    <p:sldId id="764" r:id="rId10"/>
    <p:sldId id="766" r:id="rId11"/>
    <p:sldId id="754" r:id="rId12"/>
    <p:sldId id="785" r:id="rId13"/>
    <p:sldId id="776" r:id="rId14"/>
    <p:sldId id="786" r:id="rId15"/>
    <p:sldId id="787" r:id="rId16"/>
    <p:sldId id="795" r:id="rId17"/>
    <p:sldId id="796" r:id="rId18"/>
    <p:sldId id="797" r:id="rId19"/>
    <p:sldId id="791" r:id="rId20"/>
    <p:sldId id="792" r:id="rId21"/>
    <p:sldId id="788" r:id="rId22"/>
    <p:sldId id="793" r:id="rId23"/>
    <p:sldId id="801" r:id="rId24"/>
    <p:sldId id="802" r:id="rId25"/>
    <p:sldId id="803" r:id="rId26"/>
    <p:sldId id="804" r:id="rId2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6400" cy="496968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0" y="4"/>
            <a:ext cx="2946400" cy="496968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1262"/>
            <a:ext cx="2946400" cy="496968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0" y="9431262"/>
            <a:ext cx="2946400" cy="496968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813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3"/>
            <a:ext cx="2945659" cy="49813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77963"/>
            <a:ext cx="5438140" cy="3909239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30091"/>
            <a:ext cx="2945659" cy="49813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30091"/>
            <a:ext cx="2945659" cy="49813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2.png"/><Relationship Id="rId7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4.png"/><Relationship Id="rId9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10.png"/><Relationship Id="rId7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8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err="1" smtClean="0"/>
              <a:t>졸업심사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정리본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등등</a:t>
            </a:r>
            <a:r>
              <a:rPr lang="en-US" altLang="ko-KR" sz="1600" dirty="0" smtClean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Actor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Critic</a:t>
            </a:r>
            <a:r>
              <a:rPr lang="ko-KR" altLang="en-US" b="1" dirty="0" smtClean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 smtClean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must perform effective energy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management not </a:t>
            </a:r>
            <a:r>
              <a:rPr lang="en-US" altLang="ko-KR" sz="1600" dirty="0">
                <a:ea typeface="굴림" panose="020B0600000101010101" pitchFamily="50" charset="-127"/>
              </a:rPr>
              <a:t>only on the </a:t>
            </a:r>
            <a:r>
              <a:rPr lang="en-US" altLang="ko-KR" sz="1600" dirty="0" smtClean="0">
                <a:ea typeface="굴림" panose="020B0600000101010101" pitchFamily="50" charset="-127"/>
              </a:rPr>
              <a:t>cycles used training process </a:t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but </a:t>
            </a:r>
            <a:r>
              <a:rPr lang="en-US" altLang="ko-KR" sz="1600" dirty="0">
                <a:ea typeface="굴림" panose="020B0600000101010101" pitchFamily="50" charset="-127"/>
              </a:rPr>
              <a:t>also on </a:t>
            </a:r>
            <a:r>
              <a:rPr lang="en-US" altLang="ko-KR" sz="1600" dirty="0" smtClean="0">
                <a:ea typeface="굴림" panose="020B0600000101010101" pitchFamily="50" charset="-127"/>
              </a:rPr>
              <a:t>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using </a:t>
            </a:r>
            <a:r>
              <a:rPr lang="en-US" altLang="ko-KR" sz="1600" dirty="0">
                <a:ea typeface="굴림" panose="020B0600000101010101" pitchFamily="50" charset="-127"/>
              </a:rPr>
              <a:t>unused cycles of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 smtClean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vs</a:t>
            </a:r>
            <a:r>
              <a:rPr lang="en-US" altLang="ko-KR" sz="1600" dirty="0" smtClean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 smtClean="0">
                <a:ea typeface="굴림" panose="020B0600000101010101" pitchFamily="50" charset="-127"/>
              </a:rPr>
              <a:t>19</a:t>
            </a:r>
            <a:r>
              <a:rPr lang="ko-KR" altLang="en-US" sz="1600" dirty="0" smtClean="0">
                <a:ea typeface="굴림" panose="020B0600000101010101" pitchFamily="50" charset="-127"/>
              </a:rPr>
              <a:t>가지 표준사이클을 통해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두 가지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역시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는 학습사이클이 다양하고 다양한 경험을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95" y="2228502"/>
            <a:ext cx="7895705" cy="394785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로 시키고 테스트는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FTP-72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사이클로 하는 경우에 학습 결과를 가시화함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2429815"/>
            <a:ext cx="8670175" cy="37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4" y="4128444"/>
            <a:ext cx="6919981" cy="20759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4" y="2052450"/>
            <a:ext cx="6919981" cy="20759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2" y="1785574"/>
            <a:ext cx="3707476" cy="444897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(Shooting method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act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여전히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동력원의 에너지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관리 관련 분야에서 가장 많이 사용되는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이론임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최신의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논문을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0968" y="2433507"/>
            <a:ext cx="534283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ECMS / PMP </a:t>
            </a:r>
            <a:r>
              <a:rPr lang="ko-KR" altLang="en-US" b="1" dirty="0" smtClean="0">
                <a:solidFill>
                  <a:schemeClr val="accent2"/>
                </a:solidFill>
              </a:rPr>
              <a:t>이론적 수식 도출 및 관련 최신 논문 수치화 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문제상황에서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비교를 진행함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467960"/>
                  </p:ext>
                </p:extLst>
              </p:nvPr>
            </p:nvGraphicFramePr>
            <p:xfrm>
              <a:off x="9118704" y="406126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43.65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 smtClean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44.18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+1.6%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467960"/>
                  </p:ext>
                </p:extLst>
              </p:nvPr>
            </p:nvGraphicFramePr>
            <p:xfrm>
              <a:off x="9118704" y="406126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43.65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39" t="-268966" r="-121053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44.18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39" t="-419608" r="-121053" b="-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+1.6%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155505" y="5507312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factor = 66.67g / SOC 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92" y="1524794"/>
            <a:ext cx="6502608" cy="23890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392" y="3772785"/>
            <a:ext cx="3462562" cy="22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68" y="3935330"/>
            <a:ext cx="3245266" cy="19471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" y="3936640"/>
            <a:ext cx="3186396" cy="19118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30"/>
            <a:ext cx="6232366" cy="186971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도출된 문제상황에서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비교를 진행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291170"/>
                  </p:ext>
                </p:extLst>
              </p:nvPr>
            </p:nvGraphicFramePr>
            <p:xfrm>
              <a:off x="3026576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0.627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52.74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51.04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 smtClean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50.44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+0.97%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291170"/>
                  </p:ext>
                </p:extLst>
              </p:nvPr>
            </p:nvGraphicFramePr>
            <p:xfrm>
              <a:off x="3026576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0.627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52.74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51.04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39" t="-267241" r="-12105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50.44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39" t="-417647" r="-12105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+0.97%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34" y="2066930"/>
            <a:ext cx="6232366" cy="1869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98640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56.31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 smtClean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57.69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56.80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+1.57%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98640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56.31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441" t="-267241" r="-1215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57.69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56.80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441" t="-417647" r="-121586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+1.57%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30"/>
            <a:ext cx="6232366" cy="18697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34" y="2066930"/>
            <a:ext cx="6228000" cy="186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83424" y="1187551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factor = 66.67g / SOC 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747080"/>
            <a:ext cx="9106635" cy="341498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7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32968" y="4235021"/>
            <a:ext cx="92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Final </a:t>
            </a:r>
            <a:br>
              <a:rPr lang="en-US" altLang="ko-KR" b="1" dirty="0" smtClean="0"/>
            </a:br>
            <a:r>
              <a:rPr lang="en-US" altLang="ko-KR" b="1" dirty="0" smtClean="0"/>
              <a:t>Drive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9645188" y="3386568"/>
            <a:ext cx="286402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전체적인 스펙 표로 소개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23850" y="1211378"/>
            <a:ext cx="8876239" cy="4859463"/>
            <a:chOff x="323850" y="1211378"/>
            <a:chExt cx="8876239" cy="485946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061" y="1565626"/>
              <a:ext cx="1909170" cy="114550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3817" y="4061013"/>
              <a:ext cx="1535663" cy="10237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897" y="4076818"/>
              <a:ext cx="1535662" cy="1023775"/>
            </a:xfrm>
            <a:prstGeom prst="rect">
              <a:avLst/>
            </a:prstGeom>
          </p:spPr>
        </p:pic>
        <p:cxnSp>
          <p:nvCxnSpPr>
            <p:cNvPr id="82" name="직선 연결선 81"/>
            <p:cNvCxnSpPr/>
            <p:nvPr/>
          </p:nvCxnSpPr>
          <p:spPr>
            <a:xfrm flipH="1">
              <a:off x="1874408" y="3136480"/>
              <a:ext cx="617585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54" idx="1"/>
            </p:cNvCxnSpPr>
            <p:nvPr/>
          </p:nvCxnSpPr>
          <p:spPr>
            <a:xfrm flipH="1" flipV="1">
              <a:off x="3249374" y="3142682"/>
              <a:ext cx="696595" cy="10486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/>
            <p:cNvSpPr/>
            <p:nvPr/>
          </p:nvSpPr>
          <p:spPr>
            <a:xfrm>
              <a:off x="7915157" y="3082051"/>
              <a:ext cx="1284932" cy="260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915157" y="5810151"/>
              <a:ext cx="1284932" cy="260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다리꼴 2"/>
            <p:cNvSpPr/>
            <p:nvPr/>
          </p:nvSpPr>
          <p:spPr>
            <a:xfrm rot="5400000">
              <a:off x="8205931" y="4301101"/>
              <a:ext cx="703384" cy="55069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2" idx="2"/>
              <a:endCxn id="3" idx="1"/>
            </p:cNvCxnSpPr>
            <p:nvPr/>
          </p:nvCxnSpPr>
          <p:spPr>
            <a:xfrm>
              <a:off x="8557623" y="3342741"/>
              <a:ext cx="0" cy="950849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3" idx="3"/>
              <a:endCxn id="9" idx="0"/>
            </p:cNvCxnSpPr>
            <p:nvPr/>
          </p:nvCxnSpPr>
          <p:spPr>
            <a:xfrm>
              <a:off x="8557623" y="4859302"/>
              <a:ext cx="0" cy="950849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6703487" y="4259172"/>
              <a:ext cx="1086338" cy="634548"/>
              <a:chOff x="5866421" y="3188464"/>
              <a:chExt cx="1086338" cy="634548"/>
            </a:xfrm>
          </p:grpSpPr>
          <p:sp>
            <p:nvSpPr>
              <p:cNvPr id="11" name="순서도: 대체 처리 10"/>
              <p:cNvSpPr/>
              <p:nvPr/>
            </p:nvSpPr>
            <p:spPr>
              <a:xfrm>
                <a:off x="5866421" y="3188464"/>
                <a:ext cx="1086338" cy="634548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5960205" y="3517999"/>
                <a:ext cx="8987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5960204" y="3334337"/>
                <a:ext cx="8987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5960204" y="3697753"/>
                <a:ext cx="89876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6797270" y="4904724"/>
              <a:ext cx="92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Motor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cxnSp>
          <p:nvCxnSpPr>
            <p:cNvPr id="28" name="직선 연결선 27"/>
            <p:cNvCxnSpPr>
              <a:stCxn id="3" idx="2"/>
              <a:endCxn id="11" idx="3"/>
            </p:cNvCxnSpPr>
            <p:nvPr/>
          </p:nvCxnSpPr>
          <p:spPr>
            <a:xfrm flipH="1">
              <a:off x="7789825" y="4576446"/>
              <a:ext cx="492453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5462955" y="4327160"/>
              <a:ext cx="831325" cy="52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DC/AC</a:t>
              </a:r>
              <a:endParaRPr lang="ko-KR" altLang="en-US" sz="1600" b="1" dirty="0"/>
            </a:p>
          </p:txBody>
        </p:sp>
        <p:cxnSp>
          <p:nvCxnSpPr>
            <p:cNvPr id="38" name="직선 연결선 37"/>
            <p:cNvCxnSpPr>
              <a:stCxn id="11" idx="1"/>
            </p:cNvCxnSpPr>
            <p:nvPr/>
          </p:nvCxnSpPr>
          <p:spPr>
            <a:xfrm flipH="1">
              <a:off x="6294280" y="4576446"/>
              <a:ext cx="409207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/>
            <p:cNvGrpSpPr/>
            <p:nvPr/>
          </p:nvGrpSpPr>
          <p:grpSpPr>
            <a:xfrm>
              <a:off x="3786125" y="4144284"/>
              <a:ext cx="1203443" cy="770543"/>
              <a:chOff x="3118381" y="3348433"/>
              <a:chExt cx="1203443" cy="770543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118381" y="3595883"/>
                <a:ext cx="1203443" cy="5230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118381" y="3473714"/>
                <a:ext cx="1201686" cy="885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907967" y="3562281"/>
                <a:ext cx="3264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+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266831" y="3350593"/>
                <a:ext cx="211015" cy="1129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970299" y="3348433"/>
                <a:ext cx="211015" cy="1129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151641" y="3562281"/>
                <a:ext cx="3264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-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873531" y="4896878"/>
              <a:ext cx="1199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Battery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 flipH="1">
              <a:off x="4952429" y="4588706"/>
              <a:ext cx="467010" cy="769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3945969" y="2891621"/>
              <a:ext cx="877753" cy="52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DC/DC</a:t>
              </a:r>
              <a:endParaRPr lang="ko-KR" altLang="en-US" sz="1600" b="1" dirty="0"/>
            </a:p>
          </p:txBody>
        </p:sp>
        <p:cxnSp>
          <p:nvCxnSpPr>
            <p:cNvPr id="55" name="직선 연결선 54"/>
            <p:cNvCxnSpPr>
              <a:stCxn id="43" idx="0"/>
              <a:endCxn id="54" idx="2"/>
            </p:cNvCxnSpPr>
            <p:nvPr/>
          </p:nvCxnSpPr>
          <p:spPr>
            <a:xfrm flipH="1" flipV="1">
              <a:off x="4384846" y="3414714"/>
              <a:ext cx="2122" cy="854851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2484178" y="2661854"/>
              <a:ext cx="15631" cy="9769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3262177" y="2661854"/>
              <a:ext cx="15631" cy="9769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2475193" y="3540926"/>
              <a:ext cx="7741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2491993" y="2750385"/>
              <a:ext cx="7741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2617447" y="2741672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2708501" y="2741672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2805411" y="2741672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>
              <a:off x="2894506" y="2748721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2983601" y="2734624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3080511" y="2732034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3157617" y="2732034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>
              <a:off x="2557930" y="2732034"/>
              <a:ext cx="15630" cy="80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순서도: 수행의 시작/종료 80"/>
            <p:cNvSpPr/>
            <p:nvPr/>
          </p:nvSpPr>
          <p:spPr>
            <a:xfrm>
              <a:off x="996654" y="2866158"/>
              <a:ext cx="877751" cy="54064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Fuel Tank </a:t>
              </a:r>
              <a:endParaRPr lang="ko-KR" altLang="en-US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508794" y="3546935"/>
              <a:ext cx="1199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Stack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323850" y="1615507"/>
              <a:ext cx="5636375" cy="2313565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323850" y="3998667"/>
              <a:ext cx="4748681" cy="2072173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97649" y="5260281"/>
                  <a:ext cx="2427203" cy="3795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𝑆𝑂𝐶</m:t>
                                </m:r>
                              </m:e>
                            </m:d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50" b="0" i="1" smtClean="0">
                                            <a:latin typeface="Cambria Math" panose="02040503050406030204" pitchFamily="18" charset="0"/>
                                          </a:rPr>
                                          <m:t>𝑆𝑂𝐶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𝑆𝑂𝐶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𝑏𝑎𝑡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𝑆𝑂𝐶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49" y="5260281"/>
                  <a:ext cx="2427203" cy="379527"/>
                </a:xfrm>
                <a:prstGeom prst="rect">
                  <a:avLst/>
                </a:prstGeom>
                <a:blipFill>
                  <a:blip r:embed="rId5"/>
                  <a:stretch>
                    <a:fillRect l="-503" b="-177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880215" y="5639808"/>
                  <a:ext cx="854016" cy="3309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𝑆𝑂𝐶</m:t>
                            </m:r>
                          </m:e>
                        </m:acc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𝑏𝑎𝑡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15" y="5639808"/>
                  <a:ext cx="854016" cy="330924"/>
                </a:xfrm>
                <a:prstGeom prst="rect">
                  <a:avLst/>
                </a:prstGeom>
                <a:blipFill>
                  <a:blip r:embed="rId6"/>
                  <a:stretch>
                    <a:fillRect l="-2857" t="-1852" b="-185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/>
            <p:cNvSpPr txBox="1"/>
            <p:nvPr/>
          </p:nvSpPr>
          <p:spPr>
            <a:xfrm>
              <a:off x="4892778" y="1211378"/>
              <a:ext cx="2134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2"/>
                  </a:solidFill>
                </a:rPr>
                <a:t>Fuel cell </a:t>
              </a:r>
              <a:r>
                <a:rPr lang="en-US" altLang="ko-KR" b="1" dirty="0" smtClean="0">
                  <a:solidFill>
                    <a:schemeClr val="accent2"/>
                  </a:solidFill>
                </a:rPr>
                <a:t>system</a:t>
              </a:r>
              <a:endParaRPr lang="en-US" altLang="ko-KR" b="1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925762" y="1282649"/>
            <a:ext cx="5236330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보완될 사항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Current density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en-US" altLang="ko-KR" b="1" dirty="0" smtClean="0">
                <a:solidFill>
                  <a:srgbClr val="FF0000"/>
                </a:solidFill>
              </a:rPr>
              <a:t>compressor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파워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DC/DC </a:t>
            </a:r>
            <a:r>
              <a:rPr lang="ko-KR" altLang="en-US" b="1" dirty="0" smtClean="0">
                <a:solidFill>
                  <a:srgbClr val="FF0000"/>
                </a:solidFill>
              </a:rPr>
              <a:t>효율 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우리는 학습이 수렴하는 구간의 최종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분포를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반복적으로 조정하여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방법론을 개발함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이러한 방법론을 통해서 문제 상황에 따라 자동으로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도출할 수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아래로 구부러진 화살표 1"/>
          <p:cNvSpPr/>
          <p:nvPr/>
        </p:nvSpPr>
        <p:spPr>
          <a:xfrm>
            <a:off x="2836256" y="2715945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아래로 구부러진 화살표 11"/>
          <p:cNvSpPr/>
          <p:nvPr/>
        </p:nvSpPr>
        <p:spPr>
          <a:xfrm rot="7525627">
            <a:off x="4609281" y="5259240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아래로 구부러진 화살표 12"/>
          <p:cNvSpPr/>
          <p:nvPr/>
        </p:nvSpPr>
        <p:spPr>
          <a:xfrm rot="13548299">
            <a:off x="1072249" y="5221941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15925" y="3319158"/>
            <a:ext cx="3190699" cy="1509612"/>
            <a:chOff x="551644" y="3306593"/>
            <a:chExt cx="3190699" cy="1509612"/>
          </a:xfrm>
        </p:grpSpPr>
        <p:cxnSp>
          <p:nvCxnSpPr>
            <p:cNvPr id="8" name="직선 화살표 연결선 7"/>
            <p:cNvCxnSpPr/>
            <p:nvPr/>
          </p:nvCxnSpPr>
          <p:spPr>
            <a:xfrm>
              <a:off x="1246909" y="4497188"/>
              <a:ext cx="15627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1246909" y="3565261"/>
              <a:ext cx="0" cy="9319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/>
            <p:cNvSpPr/>
            <p:nvPr/>
          </p:nvSpPr>
          <p:spPr>
            <a:xfrm>
              <a:off x="1255222" y="3829618"/>
              <a:ext cx="1429789" cy="650945"/>
            </a:xfrm>
            <a:custGeom>
              <a:avLst/>
              <a:gdLst>
                <a:gd name="connsiteX0" fmla="*/ 0 w 1454727"/>
                <a:gd name="connsiteY0" fmla="*/ 725221 h 725221"/>
                <a:gd name="connsiteX1" fmla="*/ 141316 w 1454727"/>
                <a:gd name="connsiteY1" fmla="*/ 218144 h 725221"/>
                <a:gd name="connsiteX2" fmla="*/ 482138 w 1454727"/>
                <a:gd name="connsiteY2" fmla="*/ 43577 h 725221"/>
                <a:gd name="connsiteX3" fmla="*/ 1180407 w 1454727"/>
                <a:gd name="connsiteY3" fmla="*/ 2013 h 725221"/>
                <a:gd name="connsiteX4" fmla="*/ 1454727 w 1454727"/>
                <a:gd name="connsiteY4" fmla="*/ 10326 h 72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727" h="725221">
                  <a:moveTo>
                    <a:pt x="0" y="725221"/>
                  </a:moveTo>
                  <a:cubicBezTo>
                    <a:pt x="30480" y="528486"/>
                    <a:pt x="60960" y="331751"/>
                    <a:pt x="141316" y="218144"/>
                  </a:cubicBezTo>
                  <a:cubicBezTo>
                    <a:pt x="221672" y="104537"/>
                    <a:pt x="308956" y="79599"/>
                    <a:pt x="482138" y="43577"/>
                  </a:cubicBezTo>
                  <a:cubicBezTo>
                    <a:pt x="655320" y="7555"/>
                    <a:pt x="1018309" y="7555"/>
                    <a:pt x="1180407" y="2013"/>
                  </a:cubicBezTo>
                  <a:cubicBezTo>
                    <a:pt x="1342505" y="-3529"/>
                    <a:pt x="1398616" y="3398"/>
                    <a:pt x="1454727" y="10326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921162" y="3646287"/>
              <a:ext cx="755536" cy="3666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40280" y="4539206"/>
              <a:ext cx="1138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episode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1644" y="3306593"/>
              <a:ext cx="1138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Episodic</a:t>
              </a:r>
            </a:p>
            <a:p>
              <a:r>
                <a:rPr lang="en-US" altLang="ko-KR" sz="1200" dirty="0" smtClean="0"/>
                <a:t>reward</a:t>
              </a:r>
              <a:endParaRPr lang="ko-KR" altLang="en-US" sz="1200" dirty="0"/>
            </a:p>
          </p:txBody>
        </p:sp>
        <p:cxnSp>
          <p:nvCxnSpPr>
            <p:cNvPr id="28" name="직선 연결선 27"/>
            <p:cNvCxnSpPr>
              <a:stCxn id="24" idx="0"/>
              <a:endCxn id="24" idx="3"/>
            </p:cNvCxnSpPr>
            <p:nvPr/>
          </p:nvCxnSpPr>
          <p:spPr>
            <a:xfrm flipH="1">
              <a:off x="2031808" y="3646287"/>
              <a:ext cx="267122" cy="3129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endCxn id="24" idx="4"/>
            </p:cNvCxnSpPr>
            <p:nvPr/>
          </p:nvCxnSpPr>
          <p:spPr>
            <a:xfrm flipH="1">
              <a:off x="2298930" y="3707133"/>
              <a:ext cx="290813" cy="3058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611052" y="3980836"/>
              <a:ext cx="21312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Training </a:t>
              </a:r>
            </a:p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Convergence region 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>
            <a:off x="4648429" y="4382723"/>
            <a:ext cx="2533767" cy="14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3850" y="2734383"/>
            <a:ext cx="279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Finding 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Convergence region 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083869" y="2734397"/>
                <a:ext cx="3692095" cy="60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0070C0"/>
                    </a:solidFill>
                  </a:rPr>
                  <a:t>Checking distribution of </a:t>
                </a:r>
                <a:br>
                  <a:rPr lang="en-US" altLang="ko-KR" sz="1600" b="1" dirty="0" smtClean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𝒄𝒐𝒏𝒗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𝒓𝒆𝒈𝒊𝒐𝒏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69" y="2734397"/>
                <a:ext cx="3692095" cy="608115"/>
              </a:xfrm>
              <a:prstGeom prst="rect">
                <a:avLst/>
              </a:prstGeom>
              <a:blipFill>
                <a:blip r:embed="rId2"/>
                <a:stretch>
                  <a:fillRect t="-3030" b="-4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자유형 51"/>
          <p:cNvSpPr/>
          <p:nvPr/>
        </p:nvSpPr>
        <p:spPr>
          <a:xfrm>
            <a:off x="4648429" y="3603265"/>
            <a:ext cx="1281487" cy="748523"/>
          </a:xfrm>
          <a:custGeom>
            <a:avLst/>
            <a:gdLst>
              <a:gd name="connsiteX0" fmla="*/ 0 w 1246909"/>
              <a:gd name="connsiteY0" fmla="*/ 681644 h 694685"/>
              <a:gd name="connsiteX1" fmla="*/ 556953 w 1246909"/>
              <a:gd name="connsiteY1" fmla="*/ 623455 h 694685"/>
              <a:gd name="connsiteX2" fmla="*/ 939338 w 1246909"/>
              <a:gd name="connsiteY2" fmla="*/ 133004 h 694685"/>
              <a:gd name="connsiteX3" fmla="*/ 1246909 w 1246909"/>
              <a:gd name="connsiteY3" fmla="*/ 0 h 6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6909" h="694685">
                <a:moveTo>
                  <a:pt x="0" y="681644"/>
                </a:moveTo>
                <a:cubicBezTo>
                  <a:pt x="200198" y="698269"/>
                  <a:pt x="400397" y="714895"/>
                  <a:pt x="556953" y="623455"/>
                </a:cubicBezTo>
                <a:cubicBezTo>
                  <a:pt x="713509" y="532015"/>
                  <a:pt x="824345" y="236913"/>
                  <a:pt x="939338" y="133004"/>
                </a:cubicBezTo>
                <a:cubicBezTo>
                  <a:pt x="1054331" y="29095"/>
                  <a:pt x="1150620" y="14547"/>
                  <a:pt x="12469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자유형 52"/>
          <p:cNvSpPr/>
          <p:nvPr/>
        </p:nvSpPr>
        <p:spPr>
          <a:xfrm flipH="1">
            <a:off x="5929915" y="3603265"/>
            <a:ext cx="1194092" cy="748523"/>
          </a:xfrm>
          <a:custGeom>
            <a:avLst/>
            <a:gdLst>
              <a:gd name="connsiteX0" fmla="*/ 0 w 1246909"/>
              <a:gd name="connsiteY0" fmla="*/ 681644 h 694685"/>
              <a:gd name="connsiteX1" fmla="*/ 556953 w 1246909"/>
              <a:gd name="connsiteY1" fmla="*/ 623455 h 694685"/>
              <a:gd name="connsiteX2" fmla="*/ 939338 w 1246909"/>
              <a:gd name="connsiteY2" fmla="*/ 133004 h 694685"/>
              <a:gd name="connsiteX3" fmla="*/ 1246909 w 1246909"/>
              <a:gd name="connsiteY3" fmla="*/ 0 h 6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6909" h="694685">
                <a:moveTo>
                  <a:pt x="0" y="681644"/>
                </a:moveTo>
                <a:cubicBezTo>
                  <a:pt x="200198" y="698269"/>
                  <a:pt x="400397" y="714895"/>
                  <a:pt x="556953" y="623455"/>
                </a:cubicBezTo>
                <a:cubicBezTo>
                  <a:pt x="713509" y="532015"/>
                  <a:pt x="824345" y="236913"/>
                  <a:pt x="939338" y="133004"/>
                </a:cubicBezTo>
                <a:cubicBezTo>
                  <a:pt x="1054331" y="29095"/>
                  <a:pt x="1150620" y="14547"/>
                  <a:pt x="12469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5929915" y="3362104"/>
            <a:ext cx="0" cy="1020618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383976" y="3362104"/>
            <a:ext cx="0" cy="102061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84612" y="4366793"/>
                <a:ext cx="922915" cy="35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𝑺𝑶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400" b="1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12" y="4366793"/>
                <a:ext cx="922915" cy="350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0" y="4390379"/>
                <a:ext cx="922915" cy="32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lang="en-US" altLang="ko-KR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90379"/>
                <a:ext cx="922915" cy="328167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/>
          <p:cNvCxnSpPr/>
          <p:nvPr/>
        </p:nvCxnSpPr>
        <p:spPr>
          <a:xfrm>
            <a:off x="5915312" y="3993401"/>
            <a:ext cx="45406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34510" y="3686395"/>
                <a:ext cx="21737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510" y="3686395"/>
                <a:ext cx="2173758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2029650" y="5191524"/>
            <a:ext cx="369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Update reward factor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050270" y="5438656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270" y="5438656"/>
                <a:ext cx="3692095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026997" y="5683317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97" y="5683317"/>
                <a:ext cx="369209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039853" y="5914937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𝒔𝒆𝒍𝒆𝒄𝒕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ko-K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US" altLang="ko-K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53" y="5914937"/>
                <a:ext cx="3692095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4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913"/>
            <a:ext cx="1030607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일반화 약점을 보완하기 위해 주행 중에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조정하는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활발한 연구가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진행 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성능과 일반화를 강화하고자하는 노력을 지속적으로 수행 중임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비해 월등한 일반화 성능을 보임을 강조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5175" y="3957284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Reward factor 10</a:t>
            </a:r>
            <a:r>
              <a:rPr lang="ko-KR" altLang="en-US" b="1" dirty="0" smtClean="0">
                <a:solidFill>
                  <a:srgbClr val="00B050"/>
                </a:solidFill>
              </a:rPr>
              <a:t>과</a:t>
            </a:r>
            <a:r>
              <a:rPr lang="en-US" altLang="ko-KR" b="1" dirty="0" smtClean="0">
                <a:solidFill>
                  <a:srgbClr val="00B050"/>
                </a:solidFill>
              </a:rPr>
              <a:t> reward factor 7.81</a:t>
            </a:r>
            <a:r>
              <a:rPr lang="ko-KR" altLang="en-US" b="1" dirty="0" smtClean="0">
                <a:solidFill>
                  <a:srgbClr val="00B050"/>
                </a:solidFill>
              </a:rPr>
              <a:t>의 차이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1856" y="4085133"/>
            <a:ext cx="7082099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바로 열화 모델로 나아가도 </a:t>
            </a:r>
            <a:r>
              <a:rPr lang="en-US" altLang="ko-KR" b="1" dirty="0" smtClean="0">
                <a:solidFill>
                  <a:srgbClr val="00B050"/>
                </a:solidFill>
              </a:rPr>
              <a:t>scalability</a:t>
            </a:r>
            <a:r>
              <a:rPr lang="ko-KR" altLang="en-US" b="1" dirty="0" smtClean="0">
                <a:solidFill>
                  <a:srgbClr val="00B050"/>
                </a:solidFill>
              </a:rPr>
              <a:t>를 보여줄 수 있음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Multi-objective </a:t>
            </a:r>
            <a:r>
              <a:rPr lang="ko-KR" altLang="en-US" b="1" dirty="0" smtClean="0">
                <a:solidFill>
                  <a:srgbClr val="00B050"/>
                </a:solidFill>
              </a:rPr>
              <a:t>문제로 문제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</a:rPr>
              <a:t>상황을 확장하여도 유효한 결과를 얻을 수 있음을 강조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37935" y="918564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929" y="1149890"/>
            <a:ext cx="3266260" cy="200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=2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r>
                            <a:rPr kumimoji="0" lang="en-US" altLang="ko-KR" sz="11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873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8571" r="-4571" b="-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5714" r="-4571" b="-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23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𝐶𝑒𝑥𝑝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𝑑𝑟𝑦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𝐶𝑒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𝑥𝑝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23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1023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4657" b="-30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0&lt;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10+4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1&lt;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≤3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10+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10+4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259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r="-4657" b="-30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+14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10+4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ko-KR" altLang="en-US" sz="105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5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blipFill>
                <a:blip r:embed="rId10"/>
                <a:stretch>
                  <a:fillRect l="-1460" r="-365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𝐹𝑟𝑜𝑚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11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13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303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1268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303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={0.005193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𝐶𝑒𝑥𝑝</m:t>
                                    </m:r>
                                    <m:d>
                                      <m:d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𝑑𝑟𝑎𝑔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𝑆𝐴𝑇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𝑑𝑟𝑦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−0.00326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1268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303</m:t>
                                        </m:r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num>
                                      <m:den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13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137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1854" r="-4571" b="-105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lang="en-US" altLang="ko-KR" sz="11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⁡[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𝒋𝑹𝑻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𝒆𝒇𝒇</m:t>
                                        </m:r>
                                      </m:sup>
                                    </m:sSub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den>
                                </m:f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altLang="ko-KR" sz="11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106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5952" r="-4571" b="-70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21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𝑹𝑻</m:t>
                                        </m:r>
                                      </m:num>
                                      <m:den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𝒏𝑭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kumimoji="0" lang="ko-KR" altLang="en-US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𝜶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𝑳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altLang="ko-KR" sz="11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681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𝑯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0838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∴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𝑬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9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Temperature,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Hydrogen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Oxygen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Cathode water mole fraction,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Cathode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 smtClean="0"/>
                            <a:t>Anode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Water diffusivity in </a:t>
                          </a:r>
                          <a:r>
                            <a:rPr lang="en-US" altLang="ko-KR" sz="1200" dirty="0" err="1" smtClean="0"/>
                            <a:t>Nafion</a:t>
                          </a:r>
                          <a:r>
                            <a:rPr lang="en-US" altLang="ko-KR" sz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ko-KR" altLang="en-US" sz="120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3.18</m:t>
                                </m:r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Transfer</a:t>
                          </a:r>
                          <a:r>
                            <a:rPr lang="en-US" altLang="ko-KR" sz="1200" baseline="0" dirty="0" smtClean="0"/>
                            <a:t> coefficient,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 baseline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Exchange current density,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Electrolyte</a:t>
                          </a:r>
                          <a:r>
                            <a:rPr lang="en-US" altLang="ko-KR" sz="1200" baseline="0" dirty="0" smtClean="0"/>
                            <a:t> thickness</a:t>
                          </a:r>
                          <a:r>
                            <a:rPr lang="en-US" altLang="ko-KR" sz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 smtClean="0"/>
                            <a:t>Anode </a:t>
                          </a:r>
                          <a:r>
                            <a:rPr lang="en-US" altLang="ko-KR" sz="1200" baseline="0" dirty="0" smtClean="0"/>
                            <a:t>thickness</a:t>
                          </a:r>
                          <a:r>
                            <a:rPr lang="en-US" altLang="ko-KR" sz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 smtClean="0"/>
                            <a:t>Cathode </a:t>
                          </a:r>
                          <a:r>
                            <a:rPr lang="en-US" altLang="ko-KR" sz="1200" baseline="0" dirty="0" smtClean="0"/>
                            <a:t>thickness</a:t>
                          </a:r>
                          <a:r>
                            <a:rPr lang="en-US" altLang="ko-KR" sz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" r="-36036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89583" r="-36036" b="-9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295745" r="-36036" b="-8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387500" r="-36036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387500" r="-2041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520000" r="-36036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620000" r="-36036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720000" r="-36036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720000" r="-2041" b="-5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802174" r="-36036" b="-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922222" r="-36036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2" r="-3603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122222" r="-3603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222222" r="-3603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18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APPENDIX. 2 Effective Diffusivity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4984" y="3403453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 smtClean="0">
                <a:solidFill>
                  <a:srgbClr val="00B050"/>
                </a:solidFill>
              </a:rPr>
              <a:t>_20200619 </a:t>
            </a:r>
            <a:r>
              <a:rPr lang="ko-KR" altLang="en-US" b="1" dirty="0" smtClean="0">
                <a:solidFill>
                  <a:srgbClr val="00B050"/>
                </a:solidFill>
              </a:rPr>
              <a:t>참고</a:t>
            </a:r>
            <a:r>
              <a:rPr lang="en-US" altLang="ko-KR" b="1" dirty="0" smtClean="0">
                <a:solidFill>
                  <a:srgbClr val="00B050"/>
                </a:solidFill>
              </a:rPr>
              <a:t>, Effective Diffusivity 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APPENDIX. 3 Saturation Pressure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6953" y="3391730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 smtClean="0">
                <a:solidFill>
                  <a:srgbClr val="00B050"/>
                </a:solidFill>
              </a:rPr>
              <a:t>_20200619 </a:t>
            </a:r>
            <a:r>
              <a:rPr lang="ko-KR" altLang="en-US" b="1" dirty="0" smtClean="0">
                <a:solidFill>
                  <a:srgbClr val="00B050"/>
                </a:solidFill>
              </a:rPr>
              <a:t>참고</a:t>
            </a:r>
            <a:r>
              <a:rPr lang="en-US" altLang="ko-KR" b="1" dirty="0">
                <a:solidFill>
                  <a:srgbClr val="00B050"/>
                </a:solidFill>
              </a:rPr>
              <a:t> , </a:t>
            </a:r>
            <a:r>
              <a:rPr lang="en-US" altLang="ko-KR" b="1" dirty="0" smtClean="0">
                <a:solidFill>
                  <a:srgbClr val="00B050"/>
                </a:solidFill>
              </a:rPr>
              <a:t>Saturation Pressure 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So, we Reinforcement learning is so difficult !!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For example, instability of training </a:t>
            </a:r>
            <a:r>
              <a:rPr lang="en-US" altLang="ko-KR" sz="1600" dirty="0">
                <a:ea typeface="굴림" panose="020B0600000101010101" pitchFamily="50" charset="-127"/>
              </a:rPr>
              <a:t>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29" y="2390864"/>
            <a:ext cx="6282610" cy="36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is derived from replay memory    </a:t>
                </a:r>
                <a:endParaRPr lang="en-US" altLang="ko-KR" sz="16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(running mean</a:t>
            </a:r>
            <a:r>
              <a:rPr lang="ko-KR" altLang="en-US" b="1" dirty="0" smtClean="0">
                <a:solidFill>
                  <a:srgbClr val="FF0000"/>
                </a:solidFill>
              </a:rPr>
              <a:t>과</a:t>
            </a:r>
            <a:r>
              <a:rPr lang="en-US" altLang="ko-KR" b="1" dirty="0" smtClean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68" y="2258845"/>
            <a:ext cx="6815485" cy="39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 smtClean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In our </a:t>
            </a:r>
            <a:r>
              <a:rPr lang="en-US" altLang="ko-KR" sz="1600" dirty="0">
                <a:ea typeface="굴림" panose="020B0600000101010101" pitchFamily="50" charset="-127"/>
              </a:rPr>
              <a:t>problem </a:t>
            </a:r>
            <a:r>
              <a:rPr lang="en-US" altLang="ko-KR" sz="1600" dirty="0" smtClean="0">
                <a:ea typeface="굴림" panose="020B0600000101010101" pitchFamily="50" charset="-127"/>
              </a:rPr>
              <a:t>situation, </a:t>
            </a:r>
            <a:r>
              <a:rPr lang="en-US" altLang="ko-KR" sz="1600" dirty="0">
                <a:ea typeface="굴림" panose="020B0600000101010101" pitchFamily="50" charset="-127"/>
              </a:rPr>
              <a:t>continuous action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is more suitable </a:t>
            </a:r>
            <a:r>
              <a:rPr lang="en-US" altLang="ko-KR" sz="1600" dirty="0" smtClean="0">
                <a:ea typeface="굴림" panose="020B0600000101010101" pitchFamily="50" charset="-127"/>
              </a:rPr>
              <a:t>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 smtClean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 smtClean="0">
                <a:solidFill>
                  <a:srgbClr val="FF0000"/>
                </a:solidFill>
              </a:rPr>
              <a:t>설명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</a:t>
            </a:r>
            <a:r>
              <a:rPr lang="en-US" altLang="ko-KR" sz="1600" dirty="0" smtClean="0">
                <a:ea typeface="굴림" panose="020B0600000101010101" pitchFamily="50" charset="-127"/>
              </a:rPr>
              <a:t>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Stable convergence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03402"/>
            <a:ext cx="5986356" cy="41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</a:t>
            </a:r>
            <a:r>
              <a:rPr lang="en-US" altLang="ko-KR" sz="1600" dirty="0" smtClean="0">
                <a:ea typeface="굴림" panose="020B0600000101010101" pitchFamily="50" charset="-127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</a:t>
            </a:r>
            <a:r>
              <a:rPr lang="en-US" altLang="ko-KR" sz="1600" dirty="0">
                <a:ea typeface="굴림" panose="020B0600000101010101" pitchFamily="50" charset="-127"/>
              </a:rPr>
              <a:t>used the batch normalization technique as a way to normalize </a:t>
            </a:r>
            <a:r>
              <a:rPr lang="en-US" altLang="ko-KR" sz="1600" dirty="0" smtClean="0">
                <a:ea typeface="굴림" panose="020B0600000101010101" pitchFamily="50" charset="-127"/>
              </a:rPr>
              <a:t>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 smtClean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및 </a:t>
            </a:r>
            <a:r>
              <a:rPr lang="en-US" altLang="ko-KR" b="1" dirty="0" smtClean="0">
                <a:solidFill>
                  <a:srgbClr val="FF0000"/>
                </a:solidFill>
              </a:rPr>
              <a:t>Batch-Norm</a:t>
            </a:r>
            <a:r>
              <a:rPr lang="ko-KR" altLang="en-US" b="1" dirty="0" smtClean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 smtClean="0">
                    <a:solidFill>
                      <a:schemeClr val="accent2"/>
                    </a:solidFill>
                  </a:rPr>
                  <a:t>  </a:t>
                </a:r>
                <a:r>
                  <a:rPr lang="en-US" altLang="ko-KR" b="1" dirty="0" smtClean="0">
                    <a:solidFill>
                      <a:schemeClr val="accent2"/>
                    </a:solidFill>
                  </a:rPr>
                  <a:t/>
                </a:r>
                <a:br>
                  <a:rPr lang="en-US" altLang="ko-KR" b="1" dirty="0" smtClean="0">
                    <a:solidFill>
                      <a:schemeClr val="accent2"/>
                    </a:solidFill>
                  </a:rPr>
                </a:br>
                <a:r>
                  <a:rPr lang="en-US" altLang="ko-KR" b="1" dirty="0" smtClean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32" y="2028884"/>
            <a:ext cx="5703286" cy="39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55210</TotalTime>
  <Words>1018</Words>
  <Application>Microsoft Office PowerPoint</Application>
  <PresentationFormat>와이드스크린</PresentationFormat>
  <Paragraphs>345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굴림</vt:lpstr>
      <vt:lpstr>맑은 고딕</vt:lpstr>
      <vt:lpstr>Arial</vt:lpstr>
      <vt:lpstr>Cambria Math</vt:lpstr>
      <vt:lpstr>Wingdings</vt:lpstr>
      <vt:lpstr>Office 테마</vt:lpstr>
      <vt:lpstr>  졸업심사 정리본 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APPENDIX. 1  Fuel cell Modeling </vt:lpstr>
      <vt:lpstr>APPENDIX. 1  Fuel cell Modeling </vt:lpstr>
      <vt:lpstr>APPENDIX. 2 Effective Diffusivity</vt:lpstr>
      <vt:lpstr>APPENDIX. 3 Saturation Pressure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Windows 사용자</cp:lastModifiedBy>
  <cp:revision>593</cp:revision>
  <cp:lastPrinted>2020-08-19T04:22:39Z</cp:lastPrinted>
  <dcterms:created xsi:type="dcterms:W3CDTF">2016-05-25T09:22:52Z</dcterms:created>
  <dcterms:modified xsi:type="dcterms:W3CDTF">2020-08-19T04:22:41Z</dcterms:modified>
</cp:coreProperties>
</file>