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778" r:id="rId19"/>
    <p:sldId id="754" r:id="rId20"/>
    <p:sldId id="785" r:id="rId21"/>
    <p:sldId id="775" r:id="rId22"/>
    <p:sldId id="776" r:id="rId23"/>
    <p:sldId id="786" r:id="rId24"/>
    <p:sldId id="787" r:id="rId25"/>
    <p:sldId id="795" r:id="rId26"/>
    <p:sldId id="796" r:id="rId27"/>
    <p:sldId id="797" r:id="rId28"/>
    <p:sldId id="791" r:id="rId29"/>
    <p:sldId id="792" r:id="rId30"/>
    <p:sldId id="788" r:id="rId31"/>
    <p:sldId id="793" r:id="rId32"/>
    <p:sldId id="773" r:id="rId33"/>
    <p:sldId id="774" r:id="rId34"/>
    <p:sldId id="756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8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8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Motor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+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-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Battery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52429" y="4588706"/>
            <a:ext cx="467010" cy="769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Final </a:t>
            </a:r>
            <a:br>
              <a:rPr lang="en-US" altLang="ko-KR" b="1" dirty="0" smtClean="0"/>
            </a:br>
            <a:r>
              <a:rPr lang="en-US" altLang="ko-KR" b="1" dirty="0" smtClean="0"/>
              <a:t>Drive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효율 고려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Idling current </a:t>
            </a:r>
            <a:r>
              <a:rPr lang="en-US" altLang="ko-KR" b="1" dirty="0" smtClean="0">
                <a:solidFill>
                  <a:srgbClr val="00B050"/>
                </a:solidFill>
              </a:rPr>
              <a:t>0.001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에서 </a:t>
            </a:r>
            <a:r>
              <a:rPr lang="en-US" altLang="ko-KR" b="1" dirty="0" smtClean="0">
                <a:solidFill>
                  <a:srgbClr val="00B050"/>
                </a:solidFill>
              </a:rPr>
              <a:t>w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kw </a:t>
            </a:r>
            <a:r>
              <a:rPr lang="ko-KR" altLang="en-US" b="1" dirty="0" smtClean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</a:t>
            </a:r>
            <a:r>
              <a:rPr lang="en-US" altLang="ko-KR" b="1" dirty="0" smtClean="0">
                <a:solidFill>
                  <a:srgbClr val="00B050"/>
                </a:solidFill>
              </a:rPr>
              <a:t>1)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575530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smtClean="0">
                <a:solidFill>
                  <a:srgbClr val="00B050"/>
                </a:solidFill>
              </a:rPr>
              <a:t>DDPG_batchnorm_comparison_revised2)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2" y="2028884"/>
            <a:ext cx="5703286" cy="3992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Case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</a:t>
            </a:r>
            <a:r>
              <a:rPr lang="ko-KR" altLang="en-US" b="1" dirty="0" smtClean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재실험</a:t>
            </a:r>
            <a:r>
              <a:rPr lang="ko-KR" altLang="en-US" b="1" dirty="0" smtClean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accent2"/>
                </a:solidFill>
              </a:rPr>
              <a:t>재실험</a:t>
            </a:r>
            <a:r>
              <a:rPr lang="ko-KR" altLang="en-US" b="1" dirty="0" smtClean="0">
                <a:solidFill>
                  <a:schemeClr val="accent2"/>
                </a:solidFill>
              </a:rPr>
              <a:t> 필요 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</a:t>
            </a:r>
            <a:r>
              <a:rPr lang="en-US" altLang="ko-KR" b="1" dirty="0" smtClean="0">
                <a:solidFill>
                  <a:srgbClr val="00B050"/>
                </a:solidFill>
              </a:rPr>
              <a:t>2,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4128444"/>
            <a:ext cx="6919981" cy="2075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2052450"/>
            <a:ext cx="6919981" cy="2075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2" y="178557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해야함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ECMS / PMP </a:t>
            </a:r>
            <a:r>
              <a:rPr lang="ko-KR" altLang="en-US" b="1" dirty="0" smtClean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해야함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268966" r="-121053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419608" r="-121053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66.67g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92" y="1524794"/>
            <a:ext cx="6502608" cy="2389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92" y="3772785"/>
            <a:ext cx="3462562" cy="22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68" y="3935330"/>
            <a:ext cx="3245266" cy="1947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" y="3936640"/>
            <a:ext cx="3186396" cy="19118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267241" r="-12105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32366" cy="1869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28000" cy="186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2213" y="41958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다양한 사이클에서 </a:t>
            </a:r>
            <a:r>
              <a:rPr lang="en-US" altLang="ko-KR" b="1" dirty="0" smtClean="0">
                <a:solidFill>
                  <a:srgbClr val="00B050"/>
                </a:solidFill>
              </a:rPr>
              <a:t>co-state </a:t>
            </a:r>
            <a:r>
              <a:rPr lang="ko-KR" altLang="en-US" b="1" dirty="0" smtClean="0">
                <a:solidFill>
                  <a:srgbClr val="00B050"/>
                </a:solidFill>
              </a:rPr>
              <a:t>최적 값을 찾고 그에 대한 비교 결과로 유효성 입증 </a:t>
            </a:r>
            <a:r>
              <a:rPr lang="en-US" altLang="ko-KR" b="1" dirty="0" smtClean="0">
                <a:solidFill>
                  <a:srgbClr val="00B050"/>
                </a:solidFill>
              </a:rPr>
              <a:t>!!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accent2"/>
                </a:solidFill>
              </a:rPr>
              <a:t>Cudec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대신 하나 더 넣을까</a:t>
            </a:r>
            <a:r>
              <a:rPr lang="en-US" altLang="ko-KR" b="1" dirty="0" smtClean="0">
                <a:solidFill>
                  <a:schemeClr val="accent2"/>
                </a:solidFill>
              </a:rPr>
              <a:t>?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2084355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66.67g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7080"/>
            <a:ext cx="9106635" cy="341498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학습도 하나의 사이클에 대해서 실험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>
            <a:off x="2836256" y="2715945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 rot="7525627">
            <a:off x="4609281" y="5259240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3548299">
            <a:off x="1072249" y="5221941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5925" y="3319158"/>
            <a:ext cx="3190699" cy="1509612"/>
            <a:chOff x="551644" y="3306593"/>
            <a:chExt cx="3190699" cy="1509612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246909" y="4497188"/>
              <a:ext cx="15627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246909" y="3565261"/>
              <a:ext cx="0" cy="931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1255222" y="3829618"/>
              <a:ext cx="1429789" cy="650945"/>
            </a:xfrm>
            <a:custGeom>
              <a:avLst/>
              <a:gdLst>
                <a:gd name="connsiteX0" fmla="*/ 0 w 1454727"/>
                <a:gd name="connsiteY0" fmla="*/ 725221 h 725221"/>
                <a:gd name="connsiteX1" fmla="*/ 141316 w 1454727"/>
                <a:gd name="connsiteY1" fmla="*/ 218144 h 725221"/>
                <a:gd name="connsiteX2" fmla="*/ 482138 w 1454727"/>
                <a:gd name="connsiteY2" fmla="*/ 43577 h 725221"/>
                <a:gd name="connsiteX3" fmla="*/ 1180407 w 1454727"/>
                <a:gd name="connsiteY3" fmla="*/ 2013 h 725221"/>
                <a:gd name="connsiteX4" fmla="*/ 1454727 w 1454727"/>
                <a:gd name="connsiteY4" fmla="*/ 10326 h 7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725221">
                  <a:moveTo>
                    <a:pt x="0" y="725221"/>
                  </a:moveTo>
                  <a:cubicBezTo>
                    <a:pt x="30480" y="528486"/>
                    <a:pt x="60960" y="331751"/>
                    <a:pt x="141316" y="218144"/>
                  </a:cubicBezTo>
                  <a:cubicBezTo>
                    <a:pt x="221672" y="104537"/>
                    <a:pt x="308956" y="79599"/>
                    <a:pt x="482138" y="43577"/>
                  </a:cubicBezTo>
                  <a:cubicBezTo>
                    <a:pt x="655320" y="7555"/>
                    <a:pt x="1018309" y="7555"/>
                    <a:pt x="1180407" y="2013"/>
                  </a:cubicBezTo>
                  <a:cubicBezTo>
                    <a:pt x="1342505" y="-3529"/>
                    <a:pt x="1398616" y="3398"/>
                    <a:pt x="1454727" y="1032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921162" y="3646287"/>
              <a:ext cx="755536" cy="366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0280" y="4539206"/>
              <a:ext cx="113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episode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1644" y="3306593"/>
              <a:ext cx="1138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Episodic</a:t>
              </a:r>
            </a:p>
            <a:p>
              <a:r>
                <a:rPr lang="en-US" altLang="ko-KR" sz="1200" dirty="0" smtClean="0"/>
                <a:t>reward</a:t>
              </a:r>
              <a:endParaRPr lang="ko-KR" altLang="en-US" sz="1200" dirty="0"/>
            </a:p>
          </p:txBody>
        </p:sp>
        <p:cxnSp>
          <p:nvCxnSpPr>
            <p:cNvPr id="28" name="직선 연결선 27"/>
            <p:cNvCxnSpPr>
              <a:stCxn id="24" idx="0"/>
              <a:endCxn id="24" idx="3"/>
            </p:cNvCxnSpPr>
            <p:nvPr/>
          </p:nvCxnSpPr>
          <p:spPr>
            <a:xfrm flipH="1">
              <a:off x="2031808" y="3646287"/>
              <a:ext cx="267122" cy="312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4" idx="4"/>
            </p:cNvCxnSpPr>
            <p:nvPr/>
          </p:nvCxnSpPr>
          <p:spPr>
            <a:xfrm flipH="1">
              <a:off x="2298930" y="3707133"/>
              <a:ext cx="290813" cy="305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11052" y="3980836"/>
              <a:ext cx="2131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Training </a:t>
              </a:r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Convergence region 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648429" y="4382723"/>
            <a:ext cx="2533767" cy="1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850" y="2734383"/>
            <a:ext cx="279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Finding 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Convergence region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Checking distribution of </a:t>
                </a:r>
                <a:br>
                  <a:rPr lang="en-US" altLang="ko-KR" sz="16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𝒄𝒐𝒏𝒗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blipFill>
                <a:blip r:embed="rId2"/>
                <a:stretch>
                  <a:fillRect t="-3030"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자유형 51"/>
          <p:cNvSpPr/>
          <p:nvPr/>
        </p:nvSpPr>
        <p:spPr>
          <a:xfrm>
            <a:off x="4648429" y="3603265"/>
            <a:ext cx="1281487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자유형 52"/>
          <p:cNvSpPr/>
          <p:nvPr/>
        </p:nvSpPr>
        <p:spPr>
          <a:xfrm flipH="1">
            <a:off x="5929915" y="3603265"/>
            <a:ext cx="1194092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5929915" y="3362104"/>
            <a:ext cx="0" cy="102061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83976" y="3362104"/>
            <a:ext cx="0" cy="102061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𝑺𝑶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400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5915312" y="3993401"/>
            <a:ext cx="4540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029650" y="5191524"/>
            <a:ext cx="369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 reward factor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264778" y="336096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학습도 하나의 사이클에 대해서 실험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[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효율고려</a:t>
            </a:r>
            <a:r>
              <a:rPr lang="en-US" altLang="ko-KR" b="1" dirty="0" smtClean="0">
                <a:solidFill>
                  <a:srgbClr val="00B05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 smtClean="0">
                <a:solidFill>
                  <a:srgbClr val="00B050"/>
                </a:solidFill>
              </a:rPr>
              <a:t>scalability</a:t>
            </a:r>
            <a:r>
              <a:rPr lang="ko-KR" altLang="en-US" b="1" dirty="0" smtClean="0">
                <a:solidFill>
                  <a:srgbClr val="00B050"/>
                </a:solidFill>
              </a:rPr>
              <a:t>를 보여줄 수 있음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 smtClean="0">
                <a:solidFill>
                  <a:srgbClr val="00B050"/>
                </a:solidFill>
              </a:rPr>
              <a:t>문제로 문제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 smtClean="0">
                <a:solidFill>
                  <a:srgbClr val="FF0000"/>
                </a:solidFill>
              </a:rPr>
              <a:t>maximum current</a:t>
            </a:r>
            <a:r>
              <a:rPr lang="ko-KR" altLang="en-US" b="1" dirty="0" smtClean="0">
                <a:solidFill>
                  <a:srgbClr val="FF0000"/>
                </a:solidFill>
              </a:rPr>
              <a:t>를 키우는 방향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으로 모델 구현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Water diffusivity in </a:t>
                          </a:r>
                          <a:r>
                            <a:rPr lang="en-US" altLang="ko-KR" sz="1200" dirty="0" err="1" smtClean="0"/>
                            <a:t>Nafion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Transfer</a:t>
                          </a:r>
                          <a:r>
                            <a:rPr lang="en-US" altLang="ko-KR" sz="1200" baseline="0" dirty="0" smtClean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Electrolyte</a:t>
                          </a:r>
                          <a:r>
                            <a:rPr lang="en-US" altLang="ko-KR" sz="1200" baseline="0" dirty="0" smtClean="0"/>
                            <a:t>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Anode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Cathode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 smtClean="0">
                <a:solidFill>
                  <a:srgbClr val="00B050"/>
                </a:solidFill>
              </a:rPr>
              <a:t>_20200619 </a:t>
            </a:r>
            <a:r>
              <a:rPr lang="ko-KR" altLang="en-US" b="1" dirty="0" smtClean="0">
                <a:solidFill>
                  <a:srgbClr val="00B050"/>
                </a:solidFill>
              </a:rPr>
              <a:t>참고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 smtClean="0">
                <a:solidFill>
                  <a:srgbClr val="00B050"/>
                </a:solidFill>
              </a:rPr>
              <a:t>_20200619 </a:t>
            </a:r>
            <a:r>
              <a:rPr lang="ko-KR" altLang="en-US" b="1" dirty="0" smtClean="0">
                <a:solidFill>
                  <a:srgbClr val="00B050"/>
                </a:solidFill>
              </a:rPr>
              <a:t>참고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</a:t>
            </a:r>
            <a:r>
              <a:rPr lang="en-US" altLang="ko-KR" sz="2800" dirty="0" smtClean="0"/>
              <a:t>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효율 고려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Idling current </a:t>
            </a:r>
            <a:r>
              <a:rPr lang="en-US" altLang="ko-KR" b="1" dirty="0" smtClean="0">
                <a:solidFill>
                  <a:srgbClr val="00B050"/>
                </a:solidFill>
              </a:rPr>
              <a:t>0.001 ,max current 1.5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</a:t>
            </a:r>
            <a:r>
              <a:rPr lang="en-US" altLang="ko-KR" b="1" dirty="0" smtClean="0">
                <a:solidFill>
                  <a:srgbClr val="00B050"/>
                </a:solidFill>
              </a:rPr>
              <a:t>1)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효율 고려 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DDPG_batchnormal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56897</TotalTime>
  <Words>1984</Words>
  <Application>Microsoft Office PowerPoint</Application>
  <PresentationFormat>와이드스크린</PresentationFormat>
  <Paragraphs>617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610</cp:revision>
  <cp:lastPrinted>2020-08-13T08:10:35Z</cp:lastPrinted>
  <dcterms:created xsi:type="dcterms:W3CDTF">2016-05-25T09:22:52Z</dcterms:created>
  <dcterms:modified xsi:type="dcterms:W3CDTF">2020-08-20T10:09:08Z</dcterms:modified>
</cp:coreProperties>
</file>