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64" r:id="rId4"/>
    <p:sldId id="258" r:id="rId5"/>
    <p:sldId id="265" r:id="rId6"/>
    <p:sldId id="268" r:id="rId7"/>
    <p:sldId id="267" r:id="rId8"/>
    <p:sldId id="269" r:id="rId9"/>
    <p:sldId id="271" r:id="rId10"/>
    <p:sldId id="270" r:id="rId11"/>
    <p:sldId id="259" r:id="rId12"/>
    <p:sldId id="260" r:id="rId13"/>
    <p:sldId id="261" r:id="rId14"/>
    <p:sldId id="262" r:id="rId15"/>
    <p:sldId id="263"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105"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097280" y="3112956"/>
            <a:ext cx="10058400" cy="1212155"/>
          </a:xfrm>
        </p:spPr>
        <p:txBody>
          <a:bodyPr anchor="b">
            <a:normAutofit/>
          </a:bodyPr>
          <a:lstStyle>
            <a:lvl1pPr algn="l">
              <a:lnSpc>
                <a:spcPct val="85000"/>
              </a:lnSpc>
              <a:defRPr sz="6000" spc="-50" baseline="0">
                <a:solidFill>
                  <a:srgbClr val="0070C0"/>
                </a:solidFill>
                <a:latin typeface="Times New Roman" panose="02020603050405020304" pitchFamily="18" charset="0"/>
                <a:cs typeface="Times New Roman" panose="02020603050405020304" pitchFamily="18" charset="0"/>
              </a:defRPr>
            </a:lvl1pPr>
          </a:lstStyle>
          <a:p>
            <a:r>
              <a:rPr lang="en-US" altLang="zh-CN" dirty="0" err="1"/>
              <a:t>abc</a:t>
            </a:r>
            <a:endParaRPr lang="en-US" dirty="0"/>
          </a:p>
        </p:txBody>
      </p:sp>
      <p:sp>
        <p:nvSpPr>
          <p:cNvPr id="3" name="Subtitle 2"/>
          <p:cNvSpPr>
            <a:spLocks noGrp="1"/>
          </p:cNvSpPr>
          <p:nvPr>
            <p:ph type="subTitle" idx="1" hasCustomPrompt="1"/>
          </p:nvPr>
        </p:nvSpPr>
        <p:spPr>
          <a:xfrm>
            <a:off x="1100051" y="4455621"/>
            <a:ext cx="10058400" cy="1143000"/>
          </a:xfrm>
        </p:spPr>
        <p:txBody>
          <a:bodyPr lIns="91440" rIns="91440">
            <a:normAutofit/>
          </a:bodyPr>
          <a:lstStyle>
            <a:lvl1pPr marL="0" indent="0" algn="l">
              <a:buNone/>
              <a:defRPr sz="2400" cap="none" spc="200" baseline="0">
                <a:solidFill>
                  <a:srgbClr val="0070C0"/>
                </a:solidFill>
                <a:latin typeface="Times New Roman" panose="02020603050405020304" pitchFamily="18" charset="0"/>
                <a:cs typeface="Times New Roman" panose="02020603050405020304" pitchFamily="18"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err="1"/>
              <a:t>abc</a:t>
            </a:r>
            <a:endParaRPr lang="en-US" dirty="0"/>
          </a:p>
        </p:txBody>
      </p:sp>
      <p:sp>
        <p:nvSpPr>
          <p:cNvPr id="4" name="Date Placeholder 3"/>
          <p:cNvSpPr>
            <a:spLocks noGrp="1"/>
          </p:cNvSpPr>
          <p:nvPr>
            <p:ph type="dt" sz="half" idx="10"/>
          </p:nvPr>
        </p:nvSpPr>
        <p:spPr/>
        <p:txBody>
          <a:bodyPr/>
          <a:lstStyle/>
          <a:p>
            <a:fld id="{DE19C62D-4221-4C4F-9AC8-FDDF8538FC97}" type="datetimeFigureOut">
              <a:rPr lang="zh-CN" altLang="en-US" smtClean="0"/>
              <a:t>2018/11/30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475F20-D4D7-4BA9-B514-A2228CCA00BF}"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CBF88270-8BBF-4101-B4C3-335F490B80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90900" y="127549"/>
            <a:ext cx="5410200" cy="2847975"/>
          </a:xfrm>
          <a:prstGeom prst="rect">
            <a:avLst/>
          </a:prstGeom>
        </p:spPr>
      </p:pic>
    </p:spTree>
    <p:extLst>
      <p:ext uri="{BB962C8B-B14F-4D97-AF65-F5344CB8AC3E}">
        <p14:creationId xmlns:p14="http://schemas.microsoft.com/office/powerpoint/2010/main" val="3271880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E19C62D-4221-4C4F-9AC8-FDDF8538FC97}" type="datetimeFigureOut">
              <a:rPr lang="zh-CN" altLang="en-US" smtClean="0"/>
              <a:t>2018/11/30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475F20-D4D7-4BA9-B514-A2228CCA00BF}" type="slidenum">
              <a:rPr lang="zh-CN" altLang="en-US" smtClean="0"/>
              <a:t>‹#›</a:t>
            </a:fld>
            <a:endParaRPr lang="zh-CN" altLang="en-US"/>
          </a:p>
        </p:txBody>
      </p:sp>
    </p:spTree>
    <p:extLst>
      <p:ext uri="{BB962C8B-B14F-4D97-AF65-F5344CB8AC3E}">
        <p14:creationId xmlns:p14="http://schemas.microsoft.com/office/powerpoint/2010/main" val="3787504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E19C62D-4221-4C4F-9AC8-FDDF8538FC97}" type="datetimeFigureOut">
              <a:rPr lang="zh-CN" altLang="en-US" smtClean="0"/>
              <a:t>2018/11/30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475F20-D4D7-4BA9-B514-A2228CCA00BF}" type="slidenum">
              <a:rPr lang="zh-CN" altLang="en-US" smtClean="0"/>
              <a:t>‹#›</a:t>
            </a:fld>
            <a:endParaRPr lang="zh-CN" altLang="en-US"/>
          </a:p>
        </p:txBody>
      </p:sp>
    </p:spTree>
    <p:extLst>
      <p:ext uri="{BB962C8B-B14F-4D97-AF65-F5344CB8AC3E}">
        <p14:creationId xmlns:p14="http://schemas.microsoft.com/office/powerpoint/2010/main" val="578464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64244" y="268298"/>
            <a:ext cx="9091436" cy="777514"/>
          </a:xfrm>
        </p:spPr>
        <p:txBody>
          <a:bodyPr>
            <a:normAutofit/>
          </a:bodyPr>
          <a:lstStyle>
            <a:lvl1pPr>
              <a:defRPr sz="3600">
                <a:solidFill>
                  <a:srgbClr val="0070C0"/>
                </a:solidFill>
                <a:latin typeface="Times New Roman" panose="02020603050405020304" pitchFamily="18" charset="0"/>
                <a:cs typeface="Times New Roman" panose="02020603050405020304" pitchFamily="18" charset="0"/>
              </a:defRPr>
            </a:lvl1pPr>
          </a:lstStyle>
          <a:p>
            <a:r>
              <a:rPr lang="en-US" altLang="zh-CN" dirty="0"/>
              <a:t>ABC</a:t>
            </a:r>
            <a:endParaRPr lang="en-US" dirty="0"/>
          </a:p>
        </p:txBody>
      </p:sp>
      <p:sp>
        <p:nvSpPr>
          <p:cNvPr id="3" name="Content Placeholder 2"/>
          <p:cNvSpPr>
            <a:spLocks noGrp="1"/>
          </p:cNvSpPr>
          <p:nvPr>
            <p:ph idx="1" hasCustomPrompt="1"/>
          </p:nvPr>
        </p:nvSpPr>
        <p:spPr/>
        <p:txBody>
          <a:bodyPr/>
          <a:lstStyle>
            <a:lvl1pPr>
              <a:defRPr u="none" strike="noStrike">
                <a:solidFill>
                  <a:srgbClr val="0070C0"/>
                </a:solidFill>
                <a:latin typeface="Times New Roman" panose="02020603050405020304" pitchFamily="18" charset="0"/>
                <a:cs typeface="Times New Roman" panose="02020603050405020304" pitchFamily="18" charset="0"/>
              </a:defRPr>
            </a:lvl1pPr>
            <a:lvl2pPr>
              <a:defRPr>
                <a:solidFill>
                  <a:srgbClr val="0070C0"/>
                </a:solidFill>
                <a:latin typeface="Times New Roman" panose="02020603050405020304" pitchFamily="18" charset="0"/>
                <a:cs typeface="Times New Roman" panose="02020603050405020304" pitchFamily="18" charset="0"/>
              </a:defRPr>
            </a:lvl2pPr>
            <a:lvl3pPr>
              <a:defRPr>
                <a:solidFill>
                  <a:srgbClr val="0070C0"/>
                </a:solidFill>
                <a:latin typeface="Times New Roman" panose="02020603050405020304" pitchFamily="18" charset="0"/>
                <a:cs typeface="Times New Roman" panose="02020603050405020304" pitchFamily="18" charset="0"/>
              </a:defRPr>
            </a:lvl3pPr>
            <a:lvl4pPr>
              <a:defRPr>
                <a:solidFill>
                  <a:srgbClr val="0070C0"/>
                </a:solidFill>
                <a:latin typeface="Times New Roman" panose="02020603050405020304" pitchFamily="18" charset="0"/>
                <a:cs typeface="Times New Roman" panose="02020603050405020304" pitchFamily="18" charset="0"/>
              </a:defRPr>
            </a:lvl4pPr>
            <a:lvl5pPr>
              <a:defRPr>
                <a:solidFill>
                  <a:srgbClr val="0070C0"/>
                </a:solidFill>
                <a:latin typeface="Times New Roman" panose="02020603050405020304" pitchFamily="18" charset="0"/>
                <a:cs typeface="Times New Roman" panose="02020603050405020304" pitchFamily="18" charset="0"/>
              </a:defRPr>
            </a:lvl5pPr>
          </a:lstStyle>
          <a:p>
            <a:pPr lvl="0"/>
            <a:r>
              <a:rPr lang="en-US" altLang="zh-CN" dirty="0" err="1"/>
              <a:t>abc</a:t>
            </a:r>
            <a:endParaRPr lang="en-US" dirty="0"/>
          </a:p>
        </p:txBody>
      </p:sp>
      <p:sp>
        <p:nvSpPr>
          <p:cNvPr id="4" name="Date Placeholder 3"/>
          <p:cNvSpPr>
            <a:spLocks noGrp="1"/>
          </p:cNvSpPr>
          <p:nvPr>
            <p:ph type="dt" sz="half" idx="10"/>
          </p:nvPr>
        </p:nvSpPr>
        <p:spPr/>
        <p:txBody>
          <a:bodyPr/>
          <a:lstStyle/>
          <a:p>
            <a:fld id="{DE19C62D-4221-4C4F-9AC8-FDDF8538FC97}" type="datetimeFigureOut">
              <a:rPr lang="zh-CN" altLang="en-US" smtClean="0"/>
              <a:t>2018/11/30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475F20-D4D7-4BA9-B514-A2228CCA00BF}" type="slidenum">
              <a:rPr lang="zh-CN" altLang="en-US" smtClean="0"/>
              <a:t>‹#›</a:t>
            </a:fld>
            <a:endParaRPr lang="zh-CN" altLang="en-US"/>
          </a:p>
        </p:txBody>
      </p:sp>
    </p:spTree>
    <p:extLst>
      <p:ext uri="{BB962C8B-B14F-4D97-AF65-F5344CB8AC3E}">
        <p14:creationId xmlns:p14="http://schemas.microsoft.com/office/powerpoint/2010/main" val="409287763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DE19C62D-4221-4C4F-9AC8-FDDF8538FC97}" type="datetimeFigureOut">
              <a:rPr lang="zh-CN" altLang="en-US" smtClean="0"/>
              <a:t>2018/11/30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475F20-D4D7-4BA9-B514-A2228CCA00BF}"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086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E19C62D-4221-4C4F-9AC8-FDDF8538FC97}" type="datetimeFigureOut">
              <a:rPr lang="zh-CN" altLang="en-US" smtClean="0"/>
              <a:t>2018/11/30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475F20-D4D7-4BA9-B514-A2228CCA00BF}" type="slidenum">
              <a:rPr lang="zh-CN" altLang="en-US" smtClean="0"/>
              <a:t>‹#›</a:t>
            </a:fld>
            <a:endParaRPr lang="zh-CN" altLang="en-US"/>
          </a:p>
        </p:txBody>
      </p:sp>
    </p:spTree>
    <p:extLst>
      <p:ext uri="{BB962C8B-B14F-4D97-AF65-F5344CB8AC3E}">
        <p14:creationId xmlns:p14="http://schemas.microsoft.com/office/powerpoint/2010/main" val="2995994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5"/>
            <a:ext cx="493776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E19C62D-4221-4C4F-9AC8-FDDF8538FC97}" type="datetimeFigureOut">
              <a:rPr lang="zh-CN" altLang="en-US" smtClean="0"/>
              <a:t>2018/11/30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1475F20-D4D7-4BA9-B514-A2228CCA00BF}" type="slidenum">
              <a:rPr lang="zh-CN" altLang="en-US" smtClean="0"/>
              <a:t>‹#›</a:t>
            </a:fld>
            <a:endParaRPr lang="zh-CN" altLang="en-US"/>
          </a:p>
        </p:txBody>
      </p:sp>
    </p:spTree>
    <p:extLst>
      <p:ext uri="{BB962C8B-B14F-4D97-AF65-F5344CB8AC3E}">
        <p14:creationId xmlns:p14="http://schemas.microsoft.com/office/powerpoint/2010/main" val="1407511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E19C62D-4221-4C4F-9AC8-FDDF8538FC97}" type="datetimeFigureOut">
              <a:rPr lang="zh-CN" altLang="en-US" smtClean="0"/>
              <a:t>2018/11/30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1475F20-D4D7-4BA9-B514-A2228CCA00BF}" type="slidenum">
              <a:rPr lang="zh-CN" altLang="en-US" smtClean="0"/>
              <a:t>‹#›</a:t>
            </a:fld>
            <a:endParaRPr lang="zh-CN" altLang="en-US"/>
          </a:p>
        </p:txBody>
      </p:sp>
    </p:spTree>
    <p:extLst>
      <p:ext uri="{BB962C8B-B14F-4D97-AF65-F5344CB8AC3E}">
        <p14:creationId xmlns:p14="http://schemas.microsoft.com/office/powerpoint/2010/main" val="2461403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E19C62D-4221-4C4F-9AC8-FDDF8538FC97}" type="datetimeFigureOut">
              <a:rPr lang="zh-CN" altLang="en-US" smtClean="0"/>
              <a:t>2018/11/30</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F1475F20-D4D7-4BA9-B514-A2228CCA00BF}" type="slidenum">
              <a:rPr lang="zh-CN" altLang="en-US" smtClean="0"/>
              <a:t>‹#›</a:t>
            </a:fld>
            <a:endParaRPr lang="zh-CN" altLang="en-US"/>
          </a:p>
        </p:txBody>
      </p:sp>
    </p:spTree>
    <p:extLst>
      <p:ext uri="{BB962C8B-B14F-4D97-AF65-F5344CB8AC3E}">
        <p14:creationId xmlns:p14="http://schemas.microsoft.com/office/powerpoint/2010/main" val="4185957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E19C62D-4221-4C4F-9AC8-FDDF8538FC97}" type="datetimeFigureOut">
              <a:rPr lang="zh-CN" altLang="en-US" smtClean="0"/>
              <a:t>2018/11/30</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1475F20-D4D7-4BA9-B514-A2228CCA00BF}" type="slidenum">
              <a:rPr lang="zh-CN" altLang="en-US" smtClean="0"/>
              <a:t>‹#›</a:t>
            </a:fld>
            <a:endParaRPr lang="zh-CN" altLang="en-US"/>
          </a:p>
        </p:txBody>
      </p:sp>
    </p:spTree>
    <p:extLst>
      <p:ext uri="{BB962C8B-B14F-4D97-AF65-F5344CB8AC3E}">
        <p14:creationId xmlns:p14="http://schemas.microsoft.com/office/powerpoint/2010/main" val="2628585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DE19C62D-4221-4C4F-9AC8-FDDF8538FC97}" type="datetimeFigureOut">
              <a:rPr lang="zh-CN" altLang="en-US" smtClean="0"/>
              <a:t>2018/11/30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475F20-D4D7-4BA9-B514-A2228CCA00BF}" type="slidenum">
              <a:rPr lang="zh-CN" altLang="en-US" smtClean="0"/>
              <a:t>‹#›</a:t>
            </a:fld>
            <a:endParaRPr lang="zh-CN" altLang="en-US"/>
          </a:p>
        </p:txBody>
      </p:sp>
    </p:spTree>
    <p:extLst>
      <p:ext uri="{BB962C8B-B14F-4D97-AF65-F5344CB8AC3E}">
        <p14:creationId xmlns:p14="http://schemas.microsoft.com/office/powerpoint/2010/main" val="4169796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058768" y="286604"/>
            <a:ext cx="9096911" cy="702301"/>
          </a:xfrm>
          <a:prstGeom prst="rect">
            <a:avLst/>
          </a:prstGeom>
        </p:spPr>
        <p:txBody>
          <a:bodyPr vert="horz" lIns="91440" tIns="45720" rIns="91440" bIns="45720" rtlCol="0" anchor="b">
            <a:normAutofit/>
          </a:bodyPr>
          <a:lstStyle/>
          <a:p>
            <a:r>
              <a:rPr lang="en-US" altLang="zh-CN" dirty="0" err="1"/>
              <a:t>abc</a:t>
            </a:r>
            <a:endParaRPr lang="en-US" dirty="0"/>
          </a:p>
        </p:txBody>
      </p:sp>
      <p:sp>
        <p:nvSpPr>
          <p:cNvPr id="3" name="Text Placeholder 2"/>
          <p:cNvSpPr>
            <a:spLocks noGrp="1"/>
          </p:cNvSpPr>
          <p:nvPr>
            <p:ph type="body" idx="1"/>
          </p:nvPr>
        </p:nvSpPr>
        <p:spPr>
          <a:xfrm>
            <a:off x="1097280" y="1271591"/>
            <a:ext cx="10058400" cy="4597503"/>
          </a:xfrm>
          <a:prstGeom prst="rect">
            <a:avLst/>
          </a:prstGeom>
        </p:spPr>
        <p:txBody>
          <a:bodyPr vert="horz" lIns="0" tIns="45720" rIns="0" bIns="45720" rtlCol="0">
            <a:normAutofit/>
          </a:bodyPr>
          <a:lstStyle/>
          <a:p>
            <a:pPr lvl="0"/>
            <a:r>
              <a:rPr lang="en-US" altLang="zh-CN" dirty="0" err="1"/>
              <a:t>abc</a:t>
            </a:r>
            <a:endParaRPr lang="zh-CN" altLang="en-US" dirty="0"/>
          </a:p>
          <a:p>
            <a:pPr lvl="1"/>
            <a:r>
              <a:rPr lang="en-US" altLang="zh-CN" dirty="0" err="1"/>
              <a:t>abc</a:t>
            </a:r>
            <a:endParaRPr lang="zh-CN" altLang="en-US" dirty="0"/>
          </a:p>
          <a:p>
            <a:pPr lvl="2"/>
            <a:r>
              <a:rPr lang="en-US" altLang="zh-CN" dirty="0" err="1"/>
              <a:t>abc</a:t>
            </a:r>
            <a:endParaRPr lang="zh-CN" altLang="en-US" dirty="0"/>
          </a:p>
          <a:p>
            <a:pPr lvl="3"/>
            <a:r>
              <a:rPr lang="en-US" altLang="zh-CN" dirty="0" err="1"/>
              <a:t>abc</a:t>
            </a:r>
            <a:endParaRPr lang="zh-CN" altLang="en-US" dirty="0"/>
          </a:p>
          <a:p>
            <a:pPr lvl="4"/>
            <a:r>
              <a:rPr lang="en-US" altLang="zh-CN" dirty="0" err="1"/>
              <a:t>abc</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E19C62D-4221-4C4F-9AC8-FDDF8538FC97}" type="datetimeFigureOut">
              <a:rPr lang="zh-CN" altLang="en-US" smtClean="0"/>
              <a:t>2018/11/30</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1475F20-D4D7-4BA9-B514-A2228CCA00BF}" type="slidenum">
              <a:rPr lang="zh-CN" altLang="en-US" smtClean="0"/>
              <a:t>‹#›</a:t>
            </a:fld>
            <a:endParaRPr lang="zh-CN" altLang="en-US"/>
          </a:p>
        </p:txBody>
      </p:sp>
      <p:pic>
        <p:nvPicPr>
          <p:cNvPr id="15" name="图片 14">
            <a:extLst>
              <a:ext uri="{FF2B5EF4-FFF2-40B4-BE49-F238E27FC236}">
                <a16:creationId xmlns:a16="http://schemas.microsoft.com/office/drawing/2014/main" id="{D503E7C6-B9D3-4A3A-A2E3-123611619861}"/>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30068" y="165303"/>
            <a:ext cx="1028700" cy="1028700"/>
          </a:xfrm>
          <a:prstGeom prst="rect">
            <a:avLst/>
          </a:prstGeom>
        </p:spPr>
      </p:pic>
    </p:spTree>
    <p:extLst>
      <p:ext uri="{BB962C8B-B14F-4D97-AF65-F5344CB8AC3E}">
        <p14:creationId xmlns:p14="http://schemas.microsoft.com/office/powerpoint/2010/main" val="328639631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85000"/>
        </a:lnSpc>
        <a:spcBef>
          <a:spcPct val="0"/>
        </a:spcBef>
        <a:buNone/>
        <a:defRPr sz="4800" kern="1200" spc="-50" baseline="0">
          <a:solidFill>
            <a:srgbClr val="0070C0"/>
          </a:solidFill>
          <a:latin typeface="Times New Roman" panose="02020603050405020304" pitchFamily="18" charset="0"/>
          <a:ea typeface="+mj-ea"/>
          <a:cs typeface="Times New Roman" panose="02020603050405020304" pitchFamily="18"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3200" kern="1200">
          <a:solidFill>
            <a:srgbClr val="0070C0"/>
          </a:solidFill>
          <a:latin typeface="Times New Roman" panose="02020603050405020304" pitchFamily="18" charset="0"/>
          <a:ea typeface="+mn-ea"/>
          <a:cs typeface="Times New Roman" panose="02020603050405020304" pitchFamily="18"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rgbClr val="0070C0"/>
          </a:solidFill>
          <a:latin typeface="Times New Roman" panose="02020603050405020304" pitchFamily="18" charset="0"/>
          <a:ea typeface="+mn-ea"/>
          <a:cs typeface="Times New Roman" panose="02020603050405020304" pitchFamily="18"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rgbClr val="0070C0"/>
          </a:solidFill>
          <a:latin typeface="Times New Roman" panose="02020603050405020304" pitchFamily="18" charset="0"/>
          <a:ea typeface="+mn-ea"/>
          <a:cs typeface="Times New Roman" panose="02020603050405020304" pitchFamily="18"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rgbClr val="0070C0"/>
          </a:solidFill>
          <a:latin typeface="Times New Roman" panose="02020603050405020304" pitchFamily="18" charset="0"/>
          <a:ea typeface="+mn-ea"/>
          <a:cs typeface="Times New Roman" panose="02020603050405020304" pitchFamily="18"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rgbClr val="0070C0"/>
          </a:solidFill>
          <a:latin typeface="Times New Roman" panose="02020603050405020304" pitchFamily="18" charset="0"/>
          <a:ea typeface="+mn-ea"/>
          <a:cs typeface="Times New Roman" panose="02020603050405020304" pitchFamily="18"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Visio___2.vsd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Visio___.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0F2394-2331-4C3B-8A84-EF4484D913A2}"/>
              </a:ext>
            </a:extLst>
          </p:cNvPr>
          <p:cNvSpPr>
            <a:spLocks noGrp="1"/>
          </p:cNvSpPr>
          <p:nvPr>
            <p:ph type="ctrTitle"/>
          </p:nvPr>
        </p:nvSpPr>
        <p:spPr/>
        <p:txBody>
          <a:bodyPr>
            <a:normAutofit fontScale="90000"/>
          </a:bodyPr>
          <a:lstStyle/>
          <a:p>
            <a:pPr algn="ctr"/>
            <a:r>
              <a:rPr lang="en-US" altLang="zh-CN" dirty="0"/>
              <a:t>Clownfish Instruction Fetch Unit Arch review</a:t>
            </a:r>
            <a:endParaRPr lang="zh-CN" altLang="en-US" dirty="0"/>
          </a:p>
        </p:txBody>
      </p:sp>
      <p:sp>
        <p:nvSpPr>
          <p:cNvPr id="3" name="副标题 2">
            <a:extLst>
              <a:ext uri="{FF2B5EF4-FFF2-40B4-BE49-F238E27FC236}">
                <a16:creationId xmlns:a16="http://schemas.microsoft.com/office/drawing/2014/main" id="{69C9BB69-EE7E-4778-AE90-E524E46E3008}"/>
              </a:ext>
            </a:extLst>
          </p:cNvPr>
          <p:cNvSpPr>
            <a:spLocks noGrp="1"/>
          </p:cNvSpPr>
          <p:nvPr>
            <p:ph type="subTitle" idx="1"/>
          </p:nvPr>
        </p:nvSpPr>
        <p:spPr/>
        <p:txBody>
          <a:bodyPr/>
          <a:lstStyle/>
          <a:p>
            <a:pPr algn="ctr"/>
            <a:r>
              <a:rPr lang="en-US" altLang="zh-CN" dirty="0"/>
              <a:t>Version 0.0.1</a:t>
            </a:r>
          </a:p>
          <a:p>
            <a:pPr algn="ctr"/>
            <a:r>
              <a:rPr lang="en-US" altLang="zh-CN" dirty="0" err="1"/>
              <a:t>Shawn.Tan</a:t>
            </a:r>
            <a:endParaRPr lang="zh-CN" altLang="en-US" dirty="0"/>
          </a:p>
        </p:txBody>
      </p:sp>
    </p:spTree>
    <p:extLst>
      <p:ext uri="{BB962C8B-B14F-4D97-AF65-F5344CB8AC3E}">
        <p14:creationId xmlns:p14="http://schemas.microsoft.com/office/powerpoint/2010/main" val="2686982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3DADD4-C74D-4C83-83D5-52E2902EF286}"/>
              </a:ext>
            </a:extLst>
          </p:cNvPr>
          <p:cNvSpPr>
            <a:spLocks noGrp="1"/>
          </p:cNvSpPr>
          <p:nvPr>
            <p:ph type="title"/>
          </p:nvPr>
        </p:nvSpPr>
        <p:spPr/>
        <p:txBody>
          <a:bodyPr/>
          <a:lstStyle/>
          <a:p>
            <a:r>
              <a:rPr lang="en-US" altLang="zh-CN" dirty="0"/>
              <a:t>Address Manager</a:t>
            </a:r>
            <a:endParaRPr lang="zh-CN" altLang="en-US" dirty="0"/>
          </a:p>
        </p:txBody>
      </p:sp>
      <p:sp>
        <p:nvSpPr>
          <p:cNvPr id="5" name="矩形 4">
            <a:extLst>
              <a:ext uri="{FF2B5EF4-FFF2-40B4-BE49-F238E27FC236}">
                <a16:creationId xmlns:a16="http://schemas.microsoft.com/office/drawing/2014/main" id="{AFE39053-EAF1-4E8A-B7F4-08F41D52E0D6}"/>
              </a:ext>
            </a:extLst>
          </p:cNvPr>
          <p:cNvSpPr/>
          <p:nvPr/>
        </p:nvSpPr>
        <p:spPr>
          <a:xfrm>
            <a:off x="3802433" y="5806646"/>
            <a:ext cx="5338000" cy="369332"/>
          </a:xfrm>
          <a:prstGeom prst="rect">
            <a:avLst/>
          </a:prstGeom>
        </p:spPr>
        <p:txBody>
          <a:bodyPr wrap="none">
            <a:spAutoFit/>
          </a:bodyPr>
          <a:lstStyle/>
          <a:p>
            <a:r>
              <a:rPr lang="en-US" altLang="zh-CN" b="1" dirty="0">
                <a:latin typeface="Times New Roman" panose="02020603050405020304" pitchFamily="18" charset="0"/>
                <a:cs typeface="Times New Roman" panose="02020603050405020304" pitchFamily="18" charset="0"/>
              </a:rPr>
              <a:t>Fig2.1 Clownfish v0.0.1 address Manager FSM Flow</a:t>
            </a:r>
            <a:endParaRPr lang="zh-CN" altLang="en-US" b="1" dirty="0">
              <a:latin typeface="Times New Roman" panose="02020603050405020304" pitchFamily="18" charset="0"/>
              <a:cs typeface="Times New Roman" panose="02020603050405020304" pitchFamily="18" charset="0"/>
            </a:endParaRPr>
          </a:p>
        </p:txBody>
      </p:sp>
      <p:graphicFrame>
        <p:nvGraphicFramePr>
          <p:cNvPr id="6" name="内容占位符 5">
            <a:extLst>
              <a:ext uri="{FF2B5EF4-FFF2-40B4-BE49-F238E27FC236}">
                <a16:creationId xmlns:a16="http://schemas.microsoft.com/office/drawing/2014/main" id="{068937D1-8F45-4CA9-9FE5-AFBE03C7F403}"/>
              </a:ext>
            </a:extLst>
          </p:cNvPr>
          <p:cNvGraphicFramePr>
            <a:graphicFrameLocks noGrp="1" noChangeAspect="1"/>
          </p:cNvGraphicFramePr>
          <p:nvPr>
            <p:ph idx="1"/>
            <p:extLst>
              <p:ext uri="{D42A27DB-BD31-4B8C-83A1-F6EECF244321}">
                <p14:modId xmlns:p14="http://schemas.microsoft.com/office/powerpoint/2010/main" val="3294387294"/>
              </p:ext>
            </p:extLst>
          </p:nvPr>
        </p:nvGraphicFramePr>
        <p:xfrm>
          <a:off x="1655763" y="1271588"/>
          <a:ext cx="8939212" cy="4597400"/>
        </p:xfrm>
        <a:graphic>
          <a:graphicData uri="http://schemas.openxmlformats.org/presentationml/2006/ole">
            <mc:AlternateContent xmlns:mc="http://schemas.openxmlformats.org/markup-compatibility/2006">
              <mc:Choice xmlns:v="urn:schemas-microsoft-com:vml" Requires="v">
                <p:oleObj spid="_x0000_s3076" name="Visio" r:id="rId3" imgW="8815431" imgH="4533706" progId="Visio.Drawing.15">
                  <p:embed/>
                </p:oleObj>
              </mc:Choice>
              <mc:Fallback>
                <p:oleObj name="Visio" r:id="rId3" imgW="8815431" imgH="4533706" progId="Visio.Drawing.15">
                  <p:embed/>
                  <p:pic>
                    <p:nvPicPr>
                      <p:cNvPr id="0" name=""/>
                      <p:cNvPicPr/>
                      <p:nvPr/>
                    </p:nvPicPr>
                    <p:blipFill>
                      <a:blip r:embed="rId4"/>
                      <a:stretch>
                        <a:fillRect/>
                      </a:stretch>
                    </p:blipFill>
                    <p:spPr>
                      <a:xfrm>
                        <a:off x="1655763" y="1271588"/>
                        <a:ext cx="8939212" cy="4597400"/>
                      </a:xfrm>
                      <a:prstGeom prst="rect">
                        <a:avLst/>
                      </a:prstGeom>
                    </p:spPr>
                  </p:pic>
                </p:oleObj>
              </mc:Fallback>
            </mc:AlternateContent>
          </a:graphicData>
        </a:graphic>
      </p:graphicFrame>
    </p:spTree>
    <p:extLst>
      <p:ext uri="{BB962C8B-B14F-4D97-AF65-F5344CB8AC3E}">
        <p14:creationId xmlns:p14="http://schemas.microsoft.com/office/powerpoint/2010/main" val="2688496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45E7-F0A9-46E6-91B7-D08C573CF91B}"/>
              </a:ext>
            </a:extLst>
          </p:cNvPr>
          <p:cNvSpPr>
            <a:spLocks noGrp="1"/>
          </p:cNvSpPr>
          <p:nvPr>
            <p:ph type="title"/>
          </p:nvPr>
        </p:nvSpPr>
        <p:spPr/>
        <p:txBody>
          <a:bodyPr/>
          <a:lstStyle/>
          <a:p>
            <a:r>
              <a:rPr lang="en-US" altLang="zh-CN" dirty="0"/>
              <a:t>Mini Decoder</a:t>
            </a:r>
            <a:endParaRPr lang="zh-CN" altLang="en-US" dirty="0"/>
          </a:p>
        </p:txBody>
      </p:sp>
      <p:sp>
        <p:nvSpPr>
          <p:cNvPr id="3" name="内容占位符 2">
            <a:extLst>
              <a:ext uri="{FF2B5EF4-FFF2-40B4-BE49-F238E27FC236}">
                <a16:creationId xmlns:a16="http://schemas.microsoft.com/office/drawing/2014/main" id="{F6D4AB6E-952B-4A54-91C6-05524D73536F}"/>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151056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F0A01F-E2FB-4CC9-AE08-40E1CBBD553B}"/>
              </a:ext>
            </a:extLst>
          </p:cNvPr>
          <p:cNvSpPr>
            <a:spLocks noGrp="1"/>
          </p:cNvSpPr>
          <p:nvPr>
            <p:ph type="title"/>
          </p:nvPr>
        </p:nvSpPr>
        <p:spPr/>
        <p:txBody>
          <a:bodyPr/>
          <a:lstStyle/>
          <a:p>
            <a:r>
              <a:rPr lang="en-US" altLang="zh-CN" dirty="0"/>
              <a:t>Simple Branch Predictor Unit</a:t>
            </a:r>
            <a:endParaRPr lang="zh-CN" altLang="en-US" dirty="0"/>
          </a:p>
        </p:txBody>
      </p:sp>
      <p:sp>
        <p:nvSpPr>
          <p:cNvPr id="3" name="内容占位符 2">
            <a:extLst>
              <a:ext uri="{FF2B5EF4-FFF2-40B4-BE49-F238E27FC236}">
                <a16:creationId xmlns:a16="http://schemas.microsoft.com/office/drawing/2014/main" id="{5184BF92-6F39-4948-A8D9-39D6C49A33EE}"/>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923001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8D6562-5ED6-4275-9634-650CC972A1A8}"/>
              </a:ext>
            </a:extLst>
          </p:cNvPr>
          <p:cNvSpPr>
            <a:spLocks noGrp="1"/>
          </p:cNvSpPr>
          <p:nvPr>
            <p:ph type="title"/>
          </p:nvPr>
        </p:nvSpPr>
        <p:spPr/>
        <p:txBody>
          <a:bodyPr/>
          <a:lstStyle/>
          <a:p>
            <a:r>
              <a:rPr lang="en-US" altLang="zh-CN" dirty="0"/>
              <a:t>Program Counter Generator</a:t>
            </a:r>
            <a:endParaRPr lang="zh-CN" altLang="en-US" dirty="0"/>
          </a:p>
        </p:txBody>
      </p:sp>
      <p:sp>
        <p:nvSpPr>
          <p:cNvPr id="3" name="内容占位符 2">
            <a:extLst>
              <a:ext uri="{FF2B5EF4-FFF2-40B4-BE49-F238E27FC236}">
                <a16:creationId xmlns:a16="http://schemas.microsoft.com/office/drawing/2014/main" id="{24FB4465-F44A-421E-AE50-57162DAAA2A9}"/>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4139369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0D7C69-A39A-4040-9AD6-A81D1EA46308}"/>
              </a:ext>
            </a:extLst>
          </p:cNvPr>
          <p:cNvSpPr>
            <a:spLocks noGrp="1"/>
          </p:cNvSpPr>
          <p:nvPr>
            <p:ph type="title"/>
          </p:nvPr>
        </p:nvSpPr>
        <p:spPr/>
        <p:txBody>
          <a:bodyPr/>
          <a:lstStyle/>
          <a:p>
            <a:r>
              <a:rPr lang="en-US" altLang="zh-CN" dirty="0"/>
              <a:t>ITCM</a:t>
            </a:r>
            <a:endParaRPr lang="zh-CN" altLang="en-US" dirty="0"/>
          </a:p>
        </p:txBody>
      </p:sp>
      <p:sp>
        <p:nvSpPr>
          <p:cNvPr id="3" name="内容占位符 2">
            <a:extLst>
              <a:ext uri="{FF2B5EF4-FFF2-40B4-BE49-F238E27FC236}">
                <a16:creationId xmlns:a16="http://schemas.microsoft.com/office/drawing/2014/main" id="{9E2020E2-FBCC-4172-859A-DA8B545CF779}"/>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564084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B41027-4EE1-4C77-8D83-1C245EF99E4F}"/>
              </a:ext>
            </a:extLst>
          </p:cNvPr>
          <p:cNvSpPr>
            <a:spLocks noGrp="1"/>
          </p:cNvSpPr>
          <p:nvPr>
            <p:ph type="title"/>
          </p:nvPr>
        </p:nvSpPr>
        <p:spPr/>
        <p:txBody>
          <a:bodyPr/>
          <a:lstStyle/>
          <a:p>
            <a:r>
              <a:rPr lang="en-US" altLang="zh-CN" dirty="0"/>
              <a:t>IBU</a:t>
            </a:r>
            <a:endParaRPr lang="zh-CN" altLang="en-US" dirty="0"/>
          </a:p>
        </p:txBody>
      </p:sp>
      <p:sp>
        <p:nvSpPr>
          <p:cNvPr id="3" name="内容占位符 2">
            <a:extLst>
              <a:ext uri="{FF2B5EF4-FFF2-40B4-BE49-F238E27FC236}">
                <a16:creationId xmlns:a16="http://schemas.microsoft.com/office/drawing/2014/main" id="{EEE656D9-92B9-47FD-885F-E8A787BB5BC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258139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8382AA8-EC1F-4CAE-A309-9DABADAEA373}"/>
              </a:ext>
            </a:extLst>
          </p:cNvPr>
          <p:cNvSpPr>
            <a:spLocks noGrp="1"/>
          </p:cNvSpPr>
          <p:nvPr>
            <p:ph idx="1"/>
          </p:nvPr>
        </p:nvSpPr>
        <p:spPr/>
        <p:txBody>
          <a:bodyPr/>
          <a:lstStyle/>
          <a:p>
            <a:endParaRPr lang="zh-CN" altLang="en-US" dirty="0"/>
          </a:p>
        </p:txBody>
      </p:sp>
      <p:sp>
        <p:nvSpPr>
          <p:cNvPr id="4" name="Rectangle 1">
            <a:extLst>
              <a:ext uri="{FF2B5EF4-FFF2-40B4-BE49-F238E27FC236}">
                <a16:creationId xmlns:a16="http://schemas.microsoft.com/office/drawing/2014/main" id="{C64A4D95-C672-4FF9-A8C0-FFAC50201873}"/>
              </a:ext>
            </a:extLst>
          </p:cNvPr>
          <p:cNvSpPr>
            <a:spLocks noGrp="1" noChangeArrowheads="1"/>
          </p:cNvSpPr>
          <p:nvPr>
            <p:ph type="title"/>
          </p:nvPr>
        </p:nvSpPr>
        <p:spPr bwMode="auto">
          <a:xfrm>
            <a:off x="2064244" y="421606"/>
            <a:ext cx="3622787" cy="4708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fontAlgn="base">
              <a:spcAft>
                <a:spcPct val="0"/>
              </a:spcAft>
              <a:buClrTx/>
              <a:buSzTx/>
              <a:tabLst/>
            </a:pPr>
            <a:r>
              <a:rPr lang="zh-CN" altLang="zh-CN" dirty="0"/>
              <a:t>List of abbreviation </a:t>
            </a:r>
          </a:p>
        </p:txBody>
      </p:sp>
    </p:spTree>
    <p:extLst>
      <p:ext uri="{BB962C8B-B14F-4D97-AF65-F5344CB8AC3E}">
        <p14:creationId xmlns:p14="http://schemas.microsoft.com/office/powerpoint/2010/main" val="2599903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FD81AA-5CD8-4A97-B3EC-18BA16117631}"/>
              </a:ext>
            </a:extLst>
          </p:cNvPr>
          <p:cNvSpPr>
            <a:spLocks noGrp="1"/>
          </p:cNvSpPr>
          <p:nvPr>
            <p:ph type="title"/>
          </p:nvPr>
        </p:nvSpPr>
        <p:spPr>
          <a:xfrm>
            <a:off x="1066800" y="259227"/>
            <a:ext cx="10058400" cy="819438"/>
          </a:xfrm>
        </p:spPr>
        <p:txBody>
          <a:bodyPr/>
          <a:lstStyle/>
          <a:p>
            <a:r>
              <a:rPr lang="en-US" altLang="zh-CN" dirty="0"/>
              <a:t>         Outlines</a:t>
            </a:r>
            <a:endParaRPr lang="zh-CN" altLang="en-US" dirty="0"/>
          </a:p>
        </p:txBody>
      </p:sp>
      <p:sp>
        <p:nvSpPr>
          <p:cNvPr id="7" name="内容占位符 6">
            <a:extLst>
              <a:ext uri="{FF2B5EF4-FFF2-40B4-BE49-F238E27FC236}">
                <a16:creationId xmlns:a16="http://schemas.microsoft.com/office/drawing/2014/main" id="{3432CED9-FA7D-4A46-8E65-DCE3205B0FBC}"/>
              </a:ext>
            </a:extLst>
          </p:cNvPr>
          <p:cNvSpPr>
            <a:spLocks noGrp="1"/>
          </p:cNvSpPr>
          <p:nvPr>
            <p:ph idx="1"/>
          </p:nvPr>
        </p:nvSpPr>
        <p:spPr>
          <a:xfrm>
            <a:off x="1097280" y="1456469"/>
            <a:ext cx="10058400" cy="4412625"/>
          </a:xfrm>
        </p:spPr>
        <p:txBody>
          <a:bodyPr>
            <a:normAutofit/>
          </a:bodyPr>
          <a:lstStyle/>
          <a:p>
            <a:endParaRPr lang="en-US" altLang="zh-CN" dirty="0"/>
          </a:p>
          <a:p>
            <a:pPr>
              <a:buFont typeface="Wingdings" panose="05000000000000000000" pitchFamily="2" charset="2"/>
              <a:buChar char="u"/>
            </a:pPr>
            <a:r>
              <a:rPr lang="en-US" altLang="zh-CN" sz="2800" dirty="0"/>
              <a:t>  IFU Architecture Overview </a:t>
            </a:r>
          </a:p>
          <a:p>
            <a:pPr>
              <a:buFont typeface="Wingdings" panose="05000000000000000000" pitchFamily="2" charset="2"/>
              <a:buChar char="u"/>
            </a:pPr>
            <a:r>
              <a:rPr lang="en-US" altLang="zh-CN" sz="2800" dirty="0"/>
              <a:t>  Program Counter Generator</a:t>
            </a:r>
          </a:p>
          <a:p>
            <a:pPr>
              <a:buFont typeface="Wingdings" panose="05000000000000000000" pitchFamily="2" charset="2"/>
              <a:buChar char="u"/>
            </a:pPr>
            <a:r>
              <a:rPr lang="en-US" altLang="zh-CN" sz="2800" dirty="0"/>
              <a:t>  Simple Branch Predictor Unit</a:t>
            </a:r>
          </a:p>
          <a:p>
            <a:pPr>
              <a:buFont typeface="Wingdings" panose="05000000000000000000" pitchFamily="2" charset="2"/>
              <a:buChar char="u"/>
            </a:pPr>
            <a:r>
              <a:rPr lang="en-US" altLang="zh-CN" sz="2800" dirty="0"/>
              <a:t>  Address Manager</a:t>
            </a:r>
          </a:p>
          <a:p>
            <a:pPr>
              <a:buFont typeface="Wingdings" panose="05000000000000000000" pitchFamily="2" charset="2"/>
              <a:buChar char="u"/>
            </a:pPr>
            <a:r>
              <a:rPr lang="en-US" altLang="zh-CN" sz="2800" dirty="0"/>
              <a:t>  Mini Decoder</a:t>
            </a:r>
          </a:p>
          <a:p>
            <a:pPr>
              <a:buFont typeface="Wingdings" panose="05000000000000000000" pitchFamily="2" charset="2"/>
              <a:buChar char="u"/>
            </a:pPr>
            <a:r>
              <a:rPr lang="en-US" altLang="zh-CN" sz="2800" dirty="0"/>
              <a:t>  ICCM and IBU</a:t>
            </a:r>
          </a:p>
          <a:p>
            <a:endParaRPr lang="zh-CN" altLang="en-US" dirty="0"/>
          </a:p>
        </p:txBody>
      </p:sp>
    </p:spTree>
    <p:extLst>
      <p:ext uri="{BB962C8B-B14F-4D97-AF65-F5344CB8AC3E}">
        <p14:creationId xmlns:p14="http://schemas.microsoft.com/office/powerpoint/2010/main" val="2624963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3A3901-444B-4A74-B08A-DE983155042B}"/>
              </a:ext>
            </a:extLst>
          </p:cNvPr>
          <p:cNvSpPr>
            <a:spLocks noGrp="1"/>
          </p:cNvSpPr>
          <p:nvPr>
            <p:ph type="title"/>
          </p:nvPr>
        </p:nvSpPr>
        <p:spPr/>
        <p:txBody>
          <a:bodyPr/>
          <a:lstStyle/>
          <a:p>
            <a:r>
              <a:rPr lang="en-US" altLang="zh-CN" dirty="0"/>
              <a:t>IFU Architecture Overview</a:t>
            </a:r>
            <a:endParaRPr lang="zh-CN" altLang="en-US" dirty="0"/>
          </a:p>
        </p:txBody>
      </p:sp>
      <p:sp>
        <p:nvSpPr>
          <p:cNvPr id="3" name="内容占位符 2">
            <a:extLst>
              <a:ext uri="{FF2B5EF4-FFF2-40B4-BE49-F238E27FC236}">
                <a16:creationId xmlns:a16="http://schemas.microsoft.com/office/drawing/2014/main" id="{534D789D-2AC4-48B8-8045-6CD28BE5E5DC}"/>
              </a:ext>
            </a:extLst>
          </p:cNvPr>
          <p:cNvSpPr>
            <a:spLocks noGrp="1"/>
          </p:cNvSpPr>
          <p:nvPr>
            <p:ph idx="1"/>
          </p:nvPr>
        </p:nvSpPr>
        <p:spPr/>
        <p:txBody>
          <a:bodyPr>
            <a:normAutofit fontScale="92500" lnSpcReduction="10000"/>
          </a:bodyPr>
          <a:lstStyle/>
          <a:p>
            <a:pPr marL="0" indent="0">
              <a:buNone/>
            </a:pPr>
            <a:r>
              <a:rPr lang="en-US" altLang="zh-CN" sz="2800" dirty="0"/>
              <a:t>Design Specification:</a:t>
            </a:r>
          </a:p>
          <a:p>
            <a:pPr>
              <a:buFont typeface="Wingdings" panose="05000000000000000000" pitchFamily="2" charset="2"/>
              <a:buChar char="u"/>
            </a:pPr>
            <a:r>
              <a:rPr lang="en-US" altLang="zh-CN" sz="2000" dirty="0"/>
              <a:t>  Fetch one instruction every cycle without bubble</a:t>
            </a:r>
          </a:p>
          <a:p>
            <a:pPr>
              <a:buFont typeface="Wingdings" panose="05000000000000000000" pitchFamily="2" charset="2"/>
              <a:buChar char="u"/>
            </a:pPr>
            <a:r>
              <a:rPr lang="en-US" altLang="zh-CN" sz="2000" dirty="0"/>
              <a:t>  Fetch Ultra-Width instructions to hide latency and  cache the leftover instructions </a:t>
            </a:r>
          </a:p>
          <a:p>
            <a:pPr>
              <a:buFont typeface="Wingdings" panose="05000000000000000000" pitchFamily="2" charset="2"/>
              <a:buChar char="u"/>
            </a:pPr>
            <a:r>
              <a:rPr lang="en-US" altLang="zh-CN" sz="2000" dirty="0"/>
              <a:t>  Support RV32I/RV32C  (XLEN == 16bit or 32bit)</a:t>
            </a:r>
          </a:p>
          <a:p>
            <a:pPr>
              <a:buFont typeface="Wingdings" panose="05000000000000000000" pitchFamily="2" charset="2"/>
              <a:buChar char="u"/>
            </a:pPr>
            <a:r>
              <a:rPr lang="en-US" altLang="zh-CN" sz="2000" dirty="0"/>
              <a:t>  Support ICCM with multi bank(odd-even interleaving,  Data Width 128bit)</a:t>
            </a:r>
          </a:p>
          <a:p>
            <a:pPr>
              <a:buFont typeface="Wingdings" panose="05000000000000000000" pitchFamily="2" charset="2"/>
              <a:buChar char="u"/>
            </a:pPr>
            <a:r>
              <a:rPr lang="en-US" altLang="zh-CN" sz="2000" dirty="0"/>
              <a:t>  Support Instruction Bus access(Data Width 128bit)</a:t>
            </a:r>
          </a:p>
          <a:p>
            <a:pPr>
              <a:buFont typeface="Wingdings" panose="05000000000000000000" pitchFamily="2" charset="2"/>
              <a:buChar char="u"/>
            </a:pPr>
            <a:r>
              <a:rPr lang="en-US" altLang="zh-CN" sz="2000" dirty="0"/>
              <a:t>  3-stage pipeline and unidirectional back pressure chain from Memory </a:t>
            </a:r>
          </a:p>
          <a:p>
            <a:pPr>
              <a:buFont typeface="Wingdings" panose="05000000000000000000" pitchFamily="2" charset="2"/>
              <a:buChar char="u"/>
            </a:pPr>
            <a:r>
              <a:rPr lang="en-US" altLang="zh-CN" sz="2000" dirty="0"/>
              <a:t>  Support </a:t>
            </a:r>
            <a:r>
              <a:rPr lang="en-US" altLang="zh-CN" sz="2000" dirty="0" err="1"/>
              <a:t>LeftOver</a:t>
            </a:r>
            <a:r>
              <a:rPr lang="en-US" altLang="zh-CN" sz="2000" dirty="0"/>
              <a:t> Buffer for RV32I/RV32C hybrid program</a:t>
            </a:r>
          </a:p>
          <a:p>
            <a:pPr>
              <a:buFont typeface="Wingdings" panose="05000000000000000000" pitchFamily="2" charset="2"/>
              <a:buChar char="u"/>
            </a:pPr>
            <a:r>
              <a:rPr lang="en-US" altLang="zh-CN" sz="2000" dirty="0"/>
              <a:t>  Support  Static Branch Predictor with Back Taken Forward Not Taken(BTFN)</a:t>
            </a:r>
          </a:p>
          <a:p>
            <a:pPr>
              <a:buFont typeface="Wingdings" panose="05000000000000000000" pitchFamily="2" charset="2"/>
              <a:buChar char="u"/>
            </a:pPr>
            <a:r>
              <a:rPr lang="en-US" altLang="zh-CN" sz="2000" dirty="0"/>
              <a:t>  Support Return Address Stack(RAS) for Function in/out </a:t>
            </a:r>
          </a:p>
          <a:p>
            <a:pPr>
              <a:buFont typeface="Wingdings" panose="05000000000000000000" pitchFamily="2" charset="2"/>
              <a:buChar char="u"/>
            </a:pPr>
            <a:r>
              <a:rPr lang="en-US" altLang="zh-CN" sz="2000" dirty="0"/>
              <a:t>  Support mini Instruction Decoder for predicting jump/function stack push/pop</a:t>
            </a:r>
            <a:endParaRPr lang="zh-CN" altLang="en-US" sz="2000" dirty="0"/>
          </a:p>
        </p:txBody>
      </p:sp>
    </p:spTree>
    <p:extLst>
      <p:ext uri="{BB962C8B-B14F-4D97-AF65-F5344CB8AC3E}">
        <p14:creationId xmlns:p14="http://schemas.microsoft.com/office/powerpoint/2010/main" val="1983410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4435BC-219B-4BD3-9036-80A69ACDF16A}"/>
              </a:ext>
            </a:extLst>
          </p:cNvPr>
          <p:cNvSpPr>
            <a:spLocks noGrp="1"/>
          </p:cNvSpPr>
          <p:nvPr>
            <p:ph type="title"/>
          </p:nvPr>
        </p:nvSpPr>
        <p:spPr/>
        <p:txBody>
          <a:bodyPr/>
          <a:lstStyle/>
          <a:p>
            <a:r>
              <a:rPr lang="en-US" altLang="zh-CN" dirty="0"/>
              <a:t>IFU Architecture Overview</a:t>
            </a:r>
            <a:endParaRPr lang="zh-CN" altLang="en-US" dirty="0"/>
          </a:p>
        </p:txBody>
      </p:sp>
      <p:sp>
        <p:nvSpPr>
          <p:cNvPr id="7" name="文本框 6">
            <a:extLst>
              <a:ext uri="{FF2B5EF4-FFF2-40B4-BE49-F238E27FC236}">
                <a16:creationId xmlns:a16="http://schemas.microsoft.com/office/drawing/2014/main" id="{D1B9D981-DBDB-4AA6-9931-0C9F1E27857D}"/>
              </a:ext>
            </a:extLst>
          </p:cNvPr>
          <p:cNvSpPr txBox="1"/>
          <p:nvPr/>
        </p:nvSpPr>
        <p:spPr>
          <a:xfrm>
            <a:off x="3585556" y="5928566"/>
            <a:ext cx="4533205" cy="338554"/>
          </a:xfrm>
          <a:prstGeom prst="rect">
            <a:avLst/>
          </a:prstGeom>
          <a:noFill/>
        </p:spPr>
        <p:txBody>
          <a:bodyPr wrap="square" rtlCol="0">
            <a:spAutoFit/>
          </a:bodyPr>
          <a:lstStyle/>
          <a:p>
            <a:r>
              <a:rPr lang="en-US" altLang="zh-CN" sz="1600" b="1" dirty="0">
                <a:latin typeface="Times New Roman" panose="02020603050405020304" pitchFamily="18" charset="0"/>
                <a:cs typeface="Times New Roman" panose="02020603050405020304" pitchFamily="18" charset="0"/>
              </a:rPr>
              <a:t>Fig1.1 Clownfish v0.0.1 IFU overall architecture</a:t>
            </a:r>
            <a:endParaRPr lang="zh-CN" altLang="en-US" sz="1600" b="1" dirty="0">
              <a:latin typeface="Times New Roman" panose="02020603050405020304" pitchFamily="18" charset="0"/>
              <a:cs typeface="Times New Roman" panose="02020603050405020304" pitchFamily="18" charset="0"/>
            </a:endParaRPr>
          </a:p>
        </p:txBody>
      </p:sp>
      <p:graphicFrame>
        <p:nvGraphicFramePr>
          <p:cNvPr id="10" name="内容占位符 9">
            <a:extLst>
              <a:ext uri="{FF2B5EF4-FFF2-40B4-BE49-F238E27FC236}">
                <a16:creationId xmlns:a16="http://schemas.microsoft.com/office/drawing/2014/main" id="{4C7F7420-5284-4851-ACC4-C4C66696015E}"/>
              </a:ext>
            </a:extLst>
          </p:cNvPr>
          <p:cNvGraphicFramePr>
            <a:graphicFrameLocks noGrp="1" noChangeAspect="1"/>
          </p:cNvGraphicFramePr>
          <p:nvPr>
            <p:ph idx="1"/>
            <p:extLst>
              <p:ext uri="{D42A27DB-BD31-4B8C-83A1-F6EECF244321}">
                <p14:modId xmlns:p14="http://schemas.microsoft.com/office/powerpoint/2010/main" val="218324160"/>
              </p:ext>
            </p:extLst>
          </p:nvPr>
        </p:nvGraphicFramePr>
        <p:xfrm>
          <a:off x="1755544" y="1105390"/>
          <a:ext cx="9356562" cy="4823176"/>
        </p:xfrm>
        <a:graphic>
          <a:graphicData uri="http://schemas.openxmlformats.org/presentationml/2006/ole">
            <mc:AlternateContent xmlns:mc="http://schemas.openxmlformats.org/markup-compatibility/2006">
              <mc:Choice xmlns:v="urn:schemas-microsoft-com:vml" Requires="v">
                <p:oleObj spid="_x0000_s1369" name="Visio" r:id="rId3" imgW="14116217" imgH="7277329" progId="Visio.Drawing.15">
                  <p:embed/>
                </p:oleObj>
              </mc:Choice>
              <mc:Fallback>
                <p:oleObj name="Visio" r:id="rId3" imgW="14116217" imgH="7277329" progId="Visio.Drawing.15">
                  <p:embed/>
                  <p:pic>
                    <p:nvPicPr>
                      <p:cNvPr id="0" name=""/>
                      <p:cNvPicPr/>
                      <p:nvPr/>
                    </p:nvPicPr>
                    <p:blipFill>
                      <a:blip r:embed="rId4"/>
                      <a:stretch>
                        <a:fillRect/>
                      </a:stretch>
                    </p:blipFill>
                    <p:spPr>
                      <a:xfrm>
                        <a:off x="1755544" y="1105390"/>
                        <a:ext cx="9356562" cy="4823176"/>
                      </a:xfrm>
                      <a:prstGeom prst="rect">
                        <a:avLst/>
                      </a:prstGeom>
                    </p:spPr>
                  </p:pic>
                </p:oleObj>
              </mc:Fallback>
            </mc:AlternateContent>
          </a:graphicData>
        </a:graphic>
      </p:graphicFrame>
    </p:spTree>
    <p:extLst>
      <p:ext uri="{BB962C8B-B14F-4D97-AF65-F5344CB8AC3E}">
        <p14:creationId xmlns:p14="http://schemas.microsoft.com/office/powerpoint/2010/main" val="1100044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BD890B-C0B0-4EAA-B304-B7059102CBF7}"/>
              </a:ext>
            </a:extLst>
          </p:cNvPr>
          <p:cNvSpPr>
            <a:spLocks noGrp="1"/>
          </p:cNvSpPr>
          <p:nvPr>
            <p:ph type="title"/>
          </p:nvPr>
        </p:nvSpPr>
        <p:spPr/>
        <p:txBody>
          <a:bodyPr/>
          <a:lstStyle/>
          <a:p>
            <a:r>
              <a:rPr lang="en-US" altLang="zh-CN" dirty="0"/>
              <a:t>IFU Architecture Overview</a:t>
            </a:r>
            <a:endParaRPr lang="zh-CN" altLang="en-US" dirty="0"/>
          </a:p>
        </p:txBody>
      </p:sp>
      <p:sp>
        <p:nvSpPr>
          <p:cNvPr id="3" name="内容占位符 2">
            <a:extLst>
              <a:ext uri="{FF2B5EF4-FFF2-40B4-BE49-F238E27FC236}">
                <a16:creationId xmlns:a16="http://schemas.microsoft.com/office/drawing/2014/main" id="{660FB283-C4D9-4CBC-B186-7B7713D80467}"/>
              </a:ext>
            </a:extLst>
          </p:cNvPr>
          <p:cNvSpPr>
            <a:spLocks noGrp="1"/>
          </p:cNvSpPr>
          <p:nvPr>
            <p:ph idx="1"/>
          </p:nvPr>
        </p:nvSpPr>
        <p:spPr/>
        <p:txBody>
          <a:bodyPr>
            <a:normAutofit fontScale="92500" lnSpcReduction="20000"/>
          </a:bodyPr>
          <a:lstStyle/>
          <a:p>
            <a:r>
              <a:rPr lang="en-US" altLang="zh-CN" sz="2800" dirty="0"/>
              <a:t>Arch Summary:</a:t>
            </a:r>
          </a:p>
          <a:p>
            <a:pPr>
              <a:lnSpc>
                <a:spcPct val="100000"/>
              </a:lnSpc>
              <a:spcBef>
                <a:spcPts val="0"/>
              </a:spcBef>
            </a:pPr>
            <a:r>
              <a:rPr lang="en-US" altLang="zh-CN" sz="1900" dirty="0"/>
              <a:t>     IFU was the frontend of CPU to fetch instruction from memory. It will be required to get </a:t>
            </a:r>
            <a:r>
              <a:rPr lang="en-US" altLang="zh-CN" sz="1900" dirty="0" err="1"/>
              <a:t>utral</a:t>
            </a:r>
            <a:r>
              <a:rPr lang="en-US" altLang="zh-CN" sz="1900" dirty="0"/>
              <a:t>-width data per cycle to prevent pipeline bubble, Especially in </a:t>
            </a:r>
            <a:r>
              <a:rPr lang="en-US" altLang="zh-CN" sz="1900" dirty="0" err="1"/>
              <a:t>SuperScalar</a:t>
            </a:r>
            <a:r>
              <a:rPr lang="en-US" altLang="zh-CN" sz="1900" dirty="0"/>
              <a:t> design. Our design will fetch 4-8 instructions and send only one every cycle.  The leftover data will be cached in buffer for next cycles.</a:t>
            </a:r>
          </a:p>
          <a:p>
            <a:pPr>
              <a:lnSpc>
                <a:spcPct val="100000"/>
              </a:lnSpc>
              <a:spcBef>
                <a:spcPts val="0"/>
              </a:spcBef>
            </a:pPr>
            <a:r>
              <a:rPr lang="en-US" altLang="zh-CN" sz="1900" dirty="0"/>
              <a:t>     Once power up or reset release,  PC generator got the first PC value from OTP/Effuse and worked at Machine Mode,  which permitted to access all the region of system.  The PC value would be executed address decoding by Address Manager and was sent to memory or BUS for read.  The latency from memory or IBU will make Address manager and PC generator enter HOLD State by back pressure to prevent instruction loss. In the HOLD state, these module would keep its before output. The relationship of back pressure r must be a unidirectional chain not a ring to prevent deadlock.  the  back pressure must only be permitted from ICCM/IBU or IR.</a:t>
            </a:r>
          </a:p>
          <a:p>
            <a:pPr>
              <a:lnSpc>
                <a:spcPct val="100000"/>
              </a:lnSpc>
              <a:spcBef>
                <a:spcPts val="0"/>
              </a:spcBef>
            </a:pPr>
            <a:r>
              <a:rPr lang="en-US" altLang="zh-CN" sz="1900" dirty="0"/>
              <a:t>     The data from memory or IBU will be decoding by mini decoder. Firstly, the 128bit data would be split to 8 16bit parts and distinguish the instruction type of each parts. Generally, a 128bits data would contain 4-8 instructions. Next,  the Instruction Router would assemble all the parts to whole RV32I/RV32C instructions by types. For Example, if a part is the low 16bit part of a RV32I instruction, it will be spliced with its next closed 16bit parts to a whole instruction,  if the part type was RV32C, it was a whole RV32C instructions by itself. All the instructions will be decoding parallelly, and then the first instruction will be sent to IR directly and others will be cached in buffer.  The PC generator and Address manager will at IDLE state until all the cached instructions sent out.</a:t>
            </a:r>
            <a:r>
              <a:rPr lang="en-US" altLang="zh-CN" sz="1800" dirty="0"/>
              <a:t>         </a:t>
            </a:r>
            <a:endParaRPr lang="zh-CN" altLang="en-US" sz="1800" dirty="0"/>
          </a:p>
        </p:txBody>
      </p:sp>
    </p:spTree>
    <p:extLst>
      <p:ext uri="{BB962C8B-B14F-4D97-AF65-F5344CB8AC3E}">
        <p14:creationId xmlns:p14="http://schemas.microsoft.com/office/powerpoint/2010/main" val="2267098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CFB94C-E768-469A-BA81-C5A25859164A}"/>
              </a:ext>
            </a:extLst>
          </p:cNvPr>
          <p:cNvSpPr>
            <a:spLocks noGrp="1"/>
          </p:cNvSpPr>
          <p:nvPr>
            <p:ph type="title"/>
          </p:nvPr>
        </p:nvSpPr>
        <p:spPr/>
        <p:txBody>
          <a:bodyPr/>
          <a:lstStyle/>
          <a:p>
            <a:r>
              <a:rPr lang="en-US" altLang="zh-CN" dirty="0"/>
              <a:t>IFU Architecture Overview</a:t>
            </a:r>
            <a:endParaRPr lang="zh-CN" altLang="en-US" dirty="0"/>
          </a:p>
        </p:txBody>
      </p:sp>
      <p:sp>
        <p:nvSpPr>
          <p:cNvPr id="3" name="内容占位符 2">
            <a:extLst>
              <a:ext uri="{FF2B5EF4-FFF2-40B4-BE49-F238E27FC236}">
                <a16:creationId xmlns:a16="http://schemas.microsoft.com/office/drawing/2014/main" id="{1D21477D-DBF6-456D-8144-A319EE8DB296}"/>
              </a:ext>
            </a:extLst>
          </p:cNvPr>
          <p:cNvSpPr>
            <a:spLocks noGrp="1"/>
          </p:cNvSpPr>
          <p:nvPr>
            <p:ph idx="1"/>
          </p:nvPr>
        </p:nvSpPr>
        <p:spPr>
          <a:xfrm>
            <a:off x="1097280" y="1271591"/>
            <a:ext cx="10058400" cy="4597503"/>
          </a:xfrm>
        </p:spPr>
        <p:txBody>
          <a:bodyPr>
            <a:normAutofit fontScale="92500" lnSpcReduction="20000"/>
          </a:bodyPr>
          <a:lstStyle/>
          <a:p>
            <a:r>
              <a:rPr lang="en-US" altLang="zh-CN" sz="1900" dirty="0"/>
              <a:t>     The Instruction Request Controller undertook the buffer pointer calculating and new </a:t>
            </a:r>
            <a:r>
              <a:rPr lang="en-US" altLang="zh-CN" sz="1900" dirty="0" err="1"/>
              <a:t>Instr</a:t>
            </a:r>
            <a:r>
              <a:rPr lang="en-US" altLang="zh-CN" sz="1900" dirty="0"/>
              <a:t>-Fetch request issuing to PC Gen . Our design had 3-stage pipeline and need at least 3cycles to obtain a data after new </a:t>
            </a:r>
            <a:r>
              <a:rPr lang="en-US" altLang="zh-CN" sz="1900" dirty="0" err="1"/>
              <a:t>Instr</a:t>
            </a:r>
            <a:r>
              <a:rPr lang="en-US" altLang="zh-CN" sz="1900" dirty="0"/>
              <a:t>-Fetch request sent. If we only fetch 32bit data every cycle, it means that the current instruction in sending state could not affect its next closed one when the pipeline is full.  We use ultra-width fetch to solve this problem, hiding  latency in routine from PC generator to memory.  Every cycle,  we will fetch 128bit data with little-endian and split it to each instructions. We would obsolete these instructions which was at the back of  the first “jump” instruction in current data. The left will be sent one by one ,  and the </a:t>
            </a:r>
            <a:r>
              <a:rPr lang="en-US" altLang="zh-CN" sz="1900" dirty="0" err="1"/>
              <a:t>InstrReqController</a:t>
            </a:r>
            <a:r>
              <a:rPr lang="en-US" altLang="zh-CN" sz="1900" dirty="0"/>
              <a:t> would send new </a:t>
            </a:r>
            <a:r>
              <a:rPr lang="en-US" altLang="zh-CN" sz="1900" dirty="0" err="1"/>
              <a:t>instr</a:t>
            </a:r>
            <a:r>
              <a:rPr lang="en-US" altLang="zh-CN" sz="1900" dirty="0"/>
              <a:t>-fetch request two cycles before the jump instruction turns. So that just the jump instruction was sent, the new 128 bit data can be input to mini-decoder without pipeline bubbles. If there was no jump instructions in data, all the instructions would be sent, and </a:t>
            </a:r>
            <a:r>
              <a:rPr lang="en-US" altLang="zh-CN" sz="1900" dirty="0" err="1"/>
              <a:t>InstrReqController</a:t>
            </a:r>
            <a:r>
              <a:rPr lang="en-US" altLang="zh-CN" sz="1900" dirty="0"/>
              <a:t> would send new </a:t>
            </a:r>
            <a:r>
              <a:rPr lang="en-US" altLang="zh-CN" sz="1900" dirty="0" err="1"/>
              <a:t>instr</a:t>
            </a:r>
            <a:r>
              <a:rPr lang="en-US" altLang="zh-CN" sz="1900" dirty="0"/>
              <a:t>-fetch request two cycle before the last one.</a:t>
            </a:r>
          </a:p>
          <a:p>
            <a:pPr>
              <a:spcBef>
                <a:spcPts val="0"/>
              </a:spcBef>
            </a:pPr>
            <a:r>
              <a:rPr lang="en-US" altLang="zh-CN" sz="1900" dirty="0"/>
              <a:t>     there was still three cases that we could not hide its latency:</a:t>
            </a:r>
          </a:p>
          <a:p>
            <a:pPr>
              <a:spcBef>
                <a:spcPts val="0"/>
              </a:spcBef>
            </a:pPr>
            <a:r>
              <a:rPr lang="en-US" altLang="zh-CN" sz="1900" dirty="0"/>
              <a:t>     1.   EU flush occurred,  all the pipeline would be flushed and regain the new instructions.  there   </a:t>
            </a:r>
          </a:p>
          <a:p>
            <a:pPr>
              <a:spcBef>
                <a:spcPts val="0"/>
              </a:spcBef>
            </a:pPr>
            <a:r>
              <a:rPr lang="en-US" altLang="zh-CN" sz="1900" dirty="0"/>
              <a:t>           was 2 cycles not be hidden.</a:t>
            </a:r>
          </a:p>
          <a:p>
            <a:pPr>
              <a:spcBef>
                <a:spcPts val="0"/>
              </a:spcBef>
            </a:pPr>
            <a:r>
              <a:rPr lang="en-US" altLang="zh-CN" sz="1900" dirty="0"/>
              <a:t>     2.   The first instruction in current data is jump case, it means the other instructions would be discard, </a:t>
            </a:r>
          </a:p>
          <a:p>
            <a:pPr>
              <a:spcBef>
                <a:spcPts val="0"/>
              </a:spcBef>
            </a:pPr>
            <a:r>
              <a:rPr lang="en-US" altLang="zh-CN" sz="1900" dirty="0"/>
              <a:t>           and the new </a:t>
            </a:r>
            <a:r>
              <a:rPr lang="en-US" altLang="zh-CN" sz="1900" dirty="0" err="1"/>
              <a:t>instr</a:t>
            </a:r>
            <a:r>
              <a:rPr lang="en-US" altLang="zh-CN" sz="1900" dirty="0"/>
              <a:t>-fetch operation will launched immediately. There were 2 cycles not be hidden.  and </a:t>
            </a:r>
          </a:p>
          <a:p>
            <a:pPr>
              <a:spcBef>
                <a:spcPts val="0"/>
              </a:spcBef>
            </a:pPr>
            <a:r>
              <a:rPr lang="en-US" altLang="zh-CN" sz="1900" dirty="0"/>
              <a:t>           it’s the worst case.</a:t>
            </a:r>
          </a:p>
          <a:p>
            <a:pPr>
              <a:spcBef>
                <a:spcPts val="0"/>
              </a:spcBef>
            </a:pPr>
            <a:r>
              <a:rPr lang="en-US" altLang="zh-CN" sz="1900" dirty="0"/>
              <a:t>     3.   The second instruction is jump, there would be 1 cycle lost .</a:t>
            </a:r>
          </a:p>
          <a:p>
            <a:pPr>
              <a:spcBef>
                <a:spcPts val="0"/>
              </a:spcBef>
            </a:pPr>
            <a:r>
              <a:rPr lang="en-US" altLang="zh-CN" sz="1900" dirty="0"/>
              <a:t>      </a:t>
            </a:r>
          </a:p>
          <a:p>
            <a:pPr marL="0" indent="0">
              <a:spcBef>
                <a:spcPts val="0"/>
              </a:spcBef>
              <a:buNone/>
            </a:pPr>
            <a:r>
              <a:rPr lang="en-US" altLang="zh-CN" sz="1900" dirty="0"/>
              <a:t>   </a:t>
            </a:r>
            <a:endParaRPr lang="zh-CN" altLang="en-US" sz="1900" dirty="0"/>
          </a:p>
        </p:txBody>
      </p:sp>
    </p:spTree>
    <p:extLst>
      <p:ext uri="{BB962C8B-B14F-4D97-AF65-F5344CB8AC3E}">
        <p14:creationId xmlns:p14="http://schemas.microsoft.com/office/powerpoint/2010/main" val="830421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619F42-4036-4DAE-BDD6-6128FF987C20}"/>
              </a:ext>
            </a:extLst>
          </p:cNvPr>
          <p:cNvSpPr>
            <a:spLocks noGrp="1"/>
          </p:cNvSpPr>
          <p:nvPr>
            <p:ph type="title"/>
          </p:nvPr>
        </p:nvSpPr>
        <p:spPr/>
        <p:txBody>
          <a:bodyPr/>
          <a:lstStyle/>
          <a:p>
            <a:r>
              <a:rPr lang="en-US" altLang="zh-CN" dirty="0"/>
              <a:t>IFU Architecture Overview</a:t>
            </a:r>
            <a:endParaRPr lang="zh-CN" altLang="en-US" dirty="0"/>
          </a:p>
        </p:txBody>
      </p:sp>
      <p:sp>
        <p:nvSpPr>
          <p:cNvPr id="3" name="内容占位符 2">
            <a:extLst>
              <a:ext uri="{FF2B5EF4-FFF2-40B4-BE49-F238E27FC236}">
                <a16:creationId xmlns:a16="http://schemas.microsoft.com/office/drawing/2014/main" id="{DC5368E3-4033-44D6-97F7-298F453907EB}"/>
              </a:ext>
            </a:extLst>
          </p:cNvPr>
          <p:cNvSpPr>
            <a:spLocks noGrp="1"/>
          </p:cNvSpPr>
          <p:nvPr>
            <p:ph idx="1"/>
          </p:nvPr>
        </p:nvSpPr>
        <p:spPr/>
        <p:txBody>
          <a:bodyPr>
            <a:normAutofit/>
          </a:bodyPr>
          <a:lstStyle/>
          <a:p>
            <a:pPr marL="0" indent="0">
              <a:spcBef>
                <a:spcPts val="0"/>
              </a:spcBef>
              <a:buNone/>
            </a:pPr>
            <a:r>
              <a:rPr lang="en-US" altLang="zh-CN" sz="1800" dirty="0"/>
              <a:t>     A simple decoder was necessary to pre-recognize the direct jump (</a:t>
            </a:r>
            <a:r>
              <a:rPr lang="en-US" altLang="zh-CN" sz="1800" dirty="0" err="1"/>
              <a:t>jal</a:t>
            </a:r>
            <a:r>
              <a:rPr lang="en-US" altLang="zh-CN" sz="1800" dirty="0"/>
              <a:t>/</a:t>
            </a:r>
            <a:r>
              <a:rPr lang="en-US" altLang="zh-CN" sz="1800" dirty="0" err="1"/>
              <a:t>jalr</a:t>
            </a:r>
            <a:r>
              <a:rPr lang="en-US" altLang="zh-CN" sz="1800" dirty="0"/>
              <a:t>), conditional jump (</a:t>
            </a:r>
            <a:r>
              <a:rPr lang="en-US" altLang="zh-CN" sz="1800" dirty="0" err="1"/>
              <a:t>bne</a:t>
            </a:r>
            <a:r>
              <a:rPr lang="en-US" altLang="zh-CN" sz="1800" dirty="0"/>
              <a:t>, …….) , and function pop/push operation for BPU. We implemented RAS pool(a LIFO to store the return address of function) and BTFN logic in static BPU to optimize the procedure of function in/out and program cyclic structure.  </a:t>
            </a:r>
          </a:p>
          <a:p>
            <a:pPr>
              <a:spcBef>
                <a:spcPts val="0"/>
              </a:spcBef>
            </a:pPr>
            <a:r>
              <a:rPr lang="en-US" altLang="zh-CN" sz="1800" dirty="0"/>
              <a:t>      The ICCM was a multi-banks SRAM with odd-even interleaving to adapt RV32C/RV32I hybrid code. By the help of </a:t>
            </a:r>
            <a:r>
              <a:rPr lang="en-US" altLang="zh-CN" sz="1800" dirty="0" err="1"/>
              <a:t>LeftOver</a:t>
            </a:r>
            <a:r>
              <a:rPr lang="en-US" altLang="zh-CN" sz="1800" dirty="0"/>
              <a:t> Buffer,  we would store the 127bit-120bit of data when it was the low half of a RV32I instruction which can’t be sent. If </a:t>
            </a:r>
            <a:r>
              <a:rPr lang="en-US" altLang="zh-CN" sz="1800" dirty="0" err="1"/>
              <a:t>LeftOver</a:t>
            </a:r>
            <a:r>
              <a:rPr lang="en-US" altLang="zh-CN" sz="1800" dirty="0"/>
              <a:t> Buffer not empty,  the </a:t>
            </a:r>
            <a:r>
              <a:rPr lang="en-US" altLang="zh-CN" sz="1800" dirty="0" err="1"/>
              <a:t>InstrReqController</a:t>
            </a:r>
            <a:r>
              <a:rPr lang="en-US" altLang="zh-CN" sz="1800" dirty="0"/>
              <a:t> will launch new </a:t>
            </a:r>
            <a:r>
              <a:rPr lang="en-US" altLang="zh-CN" sz="1800" dirty="0" err="1"/>
              <a:t>instr</a:t>
            </a:r>
            <a:r>
              <a:rPr lang="en-US" altLang="zh-CN" sz="1800" dirty="0"/>
              <a:t>-fetch operation 2 cycles before the last whole instruction sent. So that the new 128 bits would bring the other half of the leftover.  and make up a whole instruction with the Buffer content.  </a:t>
            </a:r>
            <a:endParaRPr lang="zh-CN" altLang="en-US" sz="1800" dirty="0"/>
          </a:p>
        </p:txBody>
      </p:sp>
    </p:spTree>
    <p:extLst>
      <p:ext uri="{BB962C8B-B14F-4D97-AF65-F5344CB8AC3E}">
        <p14:creationId xmlns:p14="http://schemas.microsoft.com/office/powerpoint/2010/main" val="4230337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8D6562-5ED6-4275-9634-650CC972A1A8}"/>
              </a:ext>
            </a:extLst>
          </p:cNvPr>
          <p:cNvSpPr>
            <a:spLocks noGrp="1"/>
          </p:cNvSpPr>
          <p:nvPr>
            <p:ph type="title"/>
          </p:nvPr>
        </p:nvSpPr>
        <p:spPr/>
        <p:txBody>
          <a:bodyPr/>
          <a:lstStyle/>
          <a:p>
            <a:r>
              <a:rPr lang="en-US" altLang="zh-CN" dirty="0"/>
              <a:t>Program Counter Generator</a:t>
            </a:r>
            <a:endParaRPr lang="zh-CN" altLang="en-US" dirty="0"/>
          </a:p>
        </p:txBody>
      </p:sp>
      <p:sp>
        <p:nvSpPr>
          <p:cNvPr id="6" name="矩形 5">
            <a:extLst>
              <a:ext uri="{FF2B5EF4-FFF2-40B4-BE49-F238E27FC236}">
                <a16:creationId xmlns:a16="http://schemas.microsoft.com/office/drawing/2014/main" id="{64B897CA-1AF6-4D86-BC63-0044224A6345}"/>
              </a:ext>
            </a:extLst>
          </p:cNvPr>
          <p:cNvSpPr/>
          <p:nvPr/>
        </p:nvSpPr>
        <p:spPr>
          <a:xfrm>
            <a:off x="3802433" y="5806646"/>
            <a:ext cx="5021567" cy="369332"/>
          </a:xfrm>
          <a:prstGeom prst="rect">
            <a:avLst/>
          </a:prstGeom>
        </p:spPr>
        <p:txBody>
          <a:bodyPr wrap="none">
            <a:spAutoFit/>
          </a:bodyPr>
          <a:lstStyle/>
          <a:p>
            <a:r>
              <a:rPr lang="en-US" altLang="zh-CN" b="1" dirty="0">
                <a:latin typeface="Times New Roman" panose="02020603050405020304" pitchFamily="18" charset="0"/>
                <a:cs typeface="Times New Roman" panose="02020603050405020304" pitchFamily="18" charset="0"/>
              </a:rPr>
              <a:t>Fig2.1 Clownfish v0.0.1 PC Generator FSM Flow</a:t>
            </a:r>
            <a:endParaRPr lang="zh-CN" altLang="en-US" b="1" dirty="0">
              <a:latin typeface="Times New Roman" panose="02020603050405020304" pitchFamily="18" charset="0"/>
              <a:cs typeface="Times New Roman" panose="02020603050405020304" pitchFamily="18" charset="0"/>
            </a:endParaRPr>
          </a:p>
        </p:txBody>
      </p:sp>
      <p:graphicFrame>
        <p:nvGraphicFramePr>
          <p:cNvPr id="9" name="内容占位符 8">
            <a:extLst>
              <a:ext uri="{FF2B5EF4-FFF2-40B4-BE49-F238E27FC236}">
                <a16:creationId xmlns:a16="http://schemas.microsoft.com/office/drawing/2014/main" id="{AA8F9E1F-C934-4010-B679-BA2B46DF2EA8}"/>
              </a:ext>
            </a:extLst>
          </p:cNvPr>
          <p:cNvGraphicFramePr>
            <a:graphicFrameLocks noGrp="1" noChangeAspect="1"/>
          </p:cNvGraphicFramePr>
          <p:nvPr>
            <p:ph idx="1"/>
            <p:extLst>
              <p:ext uri="{D42A27DB-BD31-4B8C-83A1-F6EECF244321}">
                <p14:modId xmlns:p14="http://schemas.microsoft.com/office/powerpoint/2010/main" val="3096803945"/>
              </p:ext>
            </p:extLst>
          </p:nvPr>
        </p:nvGraphicFramePr>
        <p:xfrm>
          <a:off x="1192213" y="1271588"/>
          <a:ext cx="9866312" cy="4597400"/>
        </p:xfrm>
        <a:graphic>
          <a:graphicData uri="http://schemas.openxmlformats.org/presentationml/2006/ole">
            <mc:AlternateContent xmlns:mc="http://schemas.openxmlformats.org/markup-compatibility/2006">
              <mc:Choice xmlns:v="urn:schemas-microsoft-com:vml" Requires="v">
                <p:oleObj spid="_x0000_s2066" name="Visio" r:id="rId3" imgW="9729550" imgH="4533706" progId="Visio.Drawing.15">
                  <p:embed/>
                </p:oleObj>
              </mc:Choice>
              <mc:Fallback>
                <p:oleObj name="Visio" r:id="rId3" imgW="9729550" imgH="4533706" progId="Visio.Drawing.15">
                  <p:embed/>
                  <p:pic>
                    <p:nvPicPr>
                      <p:cNvPr id="0" name=""/>
                      <p:cNvPicPr/>
                      <p:nvPr/>
                    </p:nvPicPr>
                    <p:blipFill>
                      <a:blip r:embed="rId4"/>
                      <a:stretch>
                        <a:fillRect/>
                      </a:stretch>
                    </p:blipFill>
                    <p:spPr>
                      <a:xfrm>
                        <a:off x="1192213" y="1271588"/>
                        <a:ext cx="9866312" cy="4597400"/>
                      </a:xfrm>
                      <a:prstGeom prst="rect">
                        <a:avLst/>
                      </a:prstGeom>
                    </p:spPr>
                  </p:pic>
                </p:oleObj>
              </mc:Fallback>
            </mc:AlternateContent>
          </a:graphicData>
        </a:graphic>
      </p:graphicFrame>
    </p:spTree>
    <p:extLst>
      <p:ext uri="{BB962C8B-B14F-4D97-AF65-F5344CB8AC3E}">
        <p14:creationId xmlns:p14="http://schemas.microsoft.com/office/powerpoint/2010/main" val="867455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B6F512-719C-41EE-8E03-2A9A40903043}"/>
              </a:ext>
            </a:extLst>
          </p:cNvPr>
          <p:cNvSpPr>
            <a:spLocks noGrp="1"/>
          </p:cNvSpPr>
          <p:nvPr>
            <p:ph type="title"/>
          </p:nvPr>
        </p:nvSpPr>
        <p:spPr/>
        <p:txBody>
          <a:bodyPr/>
          <a:lstStyle/>
          <a:p>
            <a:r>
              <a:rPr lang="en-US" altLang="zh-CN" dirty="0"/>
              <a:t>Simple Branch Predictor Unit</a:t>
            </a:r>
            <a:endParaRPr lang="zh-CN" altLang="en-US" dirty="0"/>
          </a:p>
        </p:txBody>
      </p:sp>
      <p:sp>
        <p:nvSpPr>
          <p:cNvPr id="3" name="内容占位符 2">
            <a:extLst>
              <a:ext uri="{FF2B5EF4-FFF2-40B4-BE49-F238E27FC236}">
                <a16:creationId xmlns:a16="http://schemas.microsoft.com/office/drawing/2014/main" id="{EDE4F2CB-1C9D-4DCB-988B-A146EF72239F}"/>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521937747"/>
      </p:ext>
    </p:extLst>
  </p:cSld>
  <p:clrMapOvr>
    <a:masterClrMapping/>
  </p:clrMapOvr>
</p:sld>
</file>

<file path=ppt/theme/theme1.xml><?xml version="1.0" encoding="utf-8"?>
<a:theme xmlns:a="http://schemas.openxmlformats.org/drawingml/2006/main" name="回顾">
  <a:themeElements>
    <a:clrScheme name="回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TM02900769[[fn=回顾]]</Template>
  <TotalTime>737</TotalTime>
  <Words>1030</Words>
  <Application>Microsoft Office PowerPoint</Application>
  <PresentationFormat>宽屏</PresentationFormat>
  <Paragraphs>55</Paragraphs>
  <Slides>16</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2</vt:i4>
      </vt:variant>
      <vt:variant>
        <vt:lpstr>幻灯片标题</vt:lpstr>
      </vt:variant>
      <vt:variant>
        <vt:i4>16</vt:i4>
      </vt:variant>
    </vt:vector>
  </HeadingPairs>
  <TitlesOfParts>
    <vt:vector size="24" baseType="lpstr">
      <vt:lpstr>宋体</vt:lpstr>
      <vt:lpstr>Calibri</vt:lpstr>
      <vt:lpstr>Calibri Light</vt:lpstr>
      <vt:lpstr>Times New Roman</vt:lpstr>
      <vt:lpstr>Wingdings</vt:lpstr>
      <vt:lpstr>回顾</vt:lpstr>
      <vt:lpstr>Visio</vt:lpstr>
      <vt:lpstr>Microsoft Visio 绘图</vt:lpstr>
      <vt:lpstr>Clownfish Instruction Fetch Unit Arch review</vt:lpstr>
      <vt:lpstr>         Outlines</vt:lpstr>
      <vt:lpstr>IFU Architecture Overview</vt:lpstr>
      <vt:lpstr>IFU Architecture Overview</vt:lpstr>
      <vt:lpstr>IFU Architecture Overview</vt:lpstr>
      <vt:lpstr>IFU Architecture Overview</vt:lpstr>
      <vt:lpstr>IFU Architecture Overview</vt:lpstr>
      <vt:lpstr>Program Counter Generator</vt:lpstr>
      <vt:lpstr>Simple Branch Predictor Unit</vt:lpstr>
      <vt:lpstr>Address Manager</vt:lpstr>
      <vt:lpstr>Mini Decoder</vt:lpstr>
      <vt:lpstr>Simple Branch Predictor Unit</vt:lpstr>
      <vt:lpstr>Program Counter Generator</vt:lpstr>
      <vt:lpstr>ITCM</vt:lpstr>
      <vt:lpstr>IBU</vt:lpstr>
      <vt:lpstr>List of abbreviation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谈 笑</dc:creator>
  <cp:lastModifiedBy>谈 笑</cp:lastModifiedBy>
  <cp:revision>290</cp:revision>
  <dcterms:created xsi:type="dcterms:W3CDTF">2018-11-20T15:29:11Z</dcterms:created>
  <dcterms:modified xsi:type="dcterms:W3CDTF">2018-11-30T17:05:13Z</dcterms:modified>
</cp:coreProperties>
</file>