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29"/>
  </p:notesMasterIdLst>
  <p:handoutMasterIdLst>
    <p:handoutMasterId r:id="rId30"/>
  </p:handoutMasterIdLst>
  <p:sldIdLst>
    <p:sldId id="355" r:id="rId5"/>
    <p:sldId id="336" r:id="rId6"/>
    <p:sldId id="330" r:id="rId7"/>
    <p:sldId id="332" r:id="rId8"/>
    <p:sldId id="337" r:id="rId9"/>
    <p:sldId id="340" r:id="rId10"/>
    <p:sldId id="339" r:id="rId11"/>
    <p:sldId id="341" r:id="rId12"/>
    <p:sldId id="348" r:id="rId13"/>
    <p:sldId id="334" r:id="rId14"/>
    <p:sldId id="342" r:id="rId15"/>
    <p:sldId id="343" r:id="rId16"/>
    <p:sldId id="344" r:id="rId17"/>
    <p:sldId id="345" r:id="rId18"/>
    <p:sldId id="346" r:id="rId19"/>
    <p:sldId id="347" r:id="rId20"/>
    <p:sldId id="335" r:id="rId21"/>
    <p:sldId id="350" r:id="rId22"/>
    <p:sldId id="351" r:id="rId23"/>
    <p:sldId id="352" r:id="rId24"/>
    <p:sldId id="353" r:id="rId25"/>
    <p:sldId id="354" r:id="rId26"/>
    <p:sldId id="274" r:id="rId27"/>
    <p:sldId id="275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1590AA-02B3-4ADE-F57B-86D5AB206163}" name="Jarrod Renfro" initials="JR" userId="Jarrod Renfr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8"/>
    <a:srgbClr val="0948CB"/>
    <a:srgbClr val="0B49CB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85169"/>
  </p:normalViewPr>
  <p:slideViewPr>
    <p:cSldViewPr snapToGrid="0" snapToObjects="1">
      <p:cViewPr varScale="1">
        <p:scale>
          <a:sx n="64" d="100"/>
          <a:sy n="64" d="100"/>
        </p:scale>
        <p:origin x="90" y="75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61884-9B69-48EE-882B-48C5482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1D6A51-44A7-4605-AF6B-056D59B0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learner instructions in the grey text boxes for each slide. </a:t>
            </a:r>
          </a:p>
          <a:p>
            <a:r>
              <a:rPr lang="en-US" dirty="0"/>
              <a:t>Delete the text box and instructions when complete.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00FE6C-AAF6-461D-81E8-874139C9F6C6}"/>
              </a:ext>
            </a:extLst>
          </p:cNvPr>
          <p:cNvSpPr txBox="1"/>
          <p:nvPr/>
        </p:nvSpPr>
        <p:spPr>
          <a:xfrm>
            <a:off x="1060706" y="3429000"/>
            <a:ext cx="4889369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Action 1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Action 2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Action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7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E5A2644-0171-6540-A231-9FCA3C81BFE2}"/>
              </a:ext>
            </a:extLst>
          </p:cNvPr>
          <p:cNvGrpSpPr/>
          <p:nvPr/>
        </p:nvGrpSpPr>
        <p:grpSpPr>
          <a:xfrm>
            <a:off x="10108253" y="4562475"/>
            <a:ext cx="1777449" cy="1936444"/>
            <a:chOff x="6518030" y="1903899"/>
            <a:chExt cx="1777449" cy="19364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41B8904-28C2-BB44-8166-C42C96ED6936}"/>
                </a:ext>
              </a:extLst>
            </p:cNvPr>
            <p:cNvGrpSpPr/>
            <p:nvPr/>
          </p:nvGrpSpPr>
          <p:grpSpPr>
            <a:xfrm>
              <a:off x="6580009" y="2268106"/>
              <a:ext cx="1530912" cy="1268847"/>
              <a:chOff x="6371670" y="1861616"/>
              <a:chExt cx="1530912" cy="126884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7636D0BA-2B52-A240-B7B8-0256F4E2A394}"/>
                  </a:ext>
                </a:extLst>
              </p:cNvPr>
              <p:cNvGrpSpPr/>
              <p:nvPr/>
            </p:nvGrpSpPr>
            <p:grpSpPr>
              <a:xfrm>
                <a:off x="6371670" y="2318149"/>
                <a:ext cx="812314" cy="812314"/>
                <a:chOff x="1306239" y="1551525"/>
                <a:chExt cx="2116181" cy="2116182"/>
              </a:xfrm>
              <a:noFill/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xmlns="" id="{24F59816-7FAC-974F-A8D7-19B047D553D1}"/>
                    </a:ext>
                  </a:extLst>
                </p:cNvPr>
                <p:cNvSpPr/>
                <p:nvPr/>
              </p:nvSpPr>
              <p:spPr>
                <a:xfrm>
                  <a:off x="1306239" y="1551525"/>
                  <a:ext cx="2116181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xmlns="" id="{DC838075-FE41-3C47-B7F8-7CD30B06125D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xmlns="" id="{E57CEC24-7385-FC49-A319-AB8C2130A10A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xmlns="" id="{4BC96BD4-7E7A-8445-86C6-6BF36139BBEF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xmlns="" id="{B72FE188-017A-B643-9B83-F2A767174EFF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2A566CA9-49EE-AB41-83BE-DE726A76CE6A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xmlns="" id="{F5C28428-062D-E14C-82E6-DA94F7EF31AB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xmlns="" id="{769CEB11-DD69-474E-BBAE-8C10177D3C3F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xmlns="" id="{0E68BDB6-C52E-DD4A-B920-6CBEF8EE3F5F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xmlns="" id="{E6BE7FA6-4444-D940-BE86-2E836B237A97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xmlns="" id="{53476B79-2F43-EC40-8768-FE48D7B6AA2E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179D4550-5CE1-9E49-9733-CBA34FE0DD54}"/>
                  </a:ext>
                </a:extLst>
              </p:cNvPr>
              <p:cNvGrpSpPr/>
              <p:nvPr/>
            </p:nvGrpSpPr>
            <p:grpSpPr>
              <a:xfrm>
                <a:off x="7090268" y="1861616"/>
                <a:ext cx="812314" cy="812314"/>
                <a:chOff x="1306241" y="1551525"/>
                <a:chExt cx="2116182" cy="2116182"/>
              </a:xfrm>
              <a:noFill/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xmlns="" id="{3EDBC5E1-AEE7-2A4C-9CCE-D6FE884FE831}"/>
                    </a:ext>
                  </a:extLst>
                </p:cNvPr>
                <p:cNvSpPr/>
                <p:nvPr/>
              </p:nvSpPr>
              <p:spPr>
                <a:xfrm>
                  <a:off x="1306241" y="1551525"/>
                  <a:ext cx="2116182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xmlns="" id="{7DE73D3B-6172-AD4A-8114-5DA3984DA6B8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xmlns="" id="{F962E44D-FBA1-D543-B29E-3BD27B00E509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xmlns="" id="{B6257EEC-3C03-0546-9ACD-4DCDB1819397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xmlns="" id="{C8325B40-CC4B-6445-8AA8-D6AA369D34A4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xmlns="" id="{30369C21-DFFB-4B46-A1A5-A3B9B2BD5D3D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4155E267-602E-DA43-8ADA-80A77E2F6BAA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xmlns="" id="{21EFCDA0-8E24-3F4E-9729-B109832A37F5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xmlns="" id="{D01B9D4C-4986-CE4F-AAC2-0B2B3DE03C87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xmlns="" id="{63D505A4-48AE-AC40-87FA-FC0E50F6B75A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xmlns="" id="{3F6A3959-23EF-B243-97DE-A3CBF9EE4626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36FFD52-F70F-854D-8DC1-D1F09F5ACAD2}"/>
                </a:ext>
              </a:extLst>
            </p:cNvPr>
            <p:cNvSpPr txBox="1"/>
            <p:nvPr/>
          </p:nvSpPr>
          <p:spPr>
            <a:xfrm>
              <a:off x="6518030" y="3471011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1858FD9-B27C-0C44-8B7A-44D908A27760}"/>
                </a:ext>
              </a:extLst>
            </p:cNvPr>
            <p:cNvSpPr txBox="1"/>
            <p:nvPr/>
          </p:nvSpPr>
          <p:spPr>
            <a:xfrm>
              <a:off x="7222749" y="1903899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5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user profile and course genres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implemented the content-based recommender system using user profile vectors and course genre vectors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flowchart in the slide note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5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user profile-based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 across all users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xmlns="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</a:rPr>
              <a:t>Place your hyper-parameter settings, such as recommendation score or course similarity thresholds, etc.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  <a:cs typeface="Calibri"/>
              </a:rPr>
              <a:t>Note: if you have tried multiple hyper-parameters, you may group and show all results in a grouped bar chart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82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course similarity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implemented the course similarity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5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course similarity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xmlns="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Your hyper-parameter settings, such as a score or similarity threshold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Note if you have tried multiple hyper-parameters, you may show your results in a grouped bar chart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38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Plot a flowchart which should clearly illustrate how you performed user profile clustering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8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xmlns="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Your hyper-parameter settings, such as a score or similarity threshold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Note if you have tried multiple hyper-parameters, you may show your results in a grouped bar chart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99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Recommender System using Supervised Learning</a:t>
            </a:r>
            <a:endParaRPr lang="en-US" dirty="0"/>
          </a:p>
        </p:txBody>
      </p:sp>
      <p:pic>
        <p:nvPicPr>
          <p:cNvPr id="43" name="Picture 2" descr="Support-vector machine - Wikipedia">
            <a:extLst>
              <a:ext uri="{FF2B5EF4-FFF2-40B4-BE49-F238E27FC236}">
                <a16:creationId xmlns:a16="http://schemas.microsoft.com/office/drawing/2014/main" xmlns="" id="{CA660427-DE61-394E-804E-5C010716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071" y="5432400"/>
            <a:ext cx="1470757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7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KNN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Plot a flowchart which should clearly illustrate how you performed KNN based recommender system using course enrollments history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6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NMF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performed NMF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3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BCBB462-34C3-D144-9620-F611A0964A6F}"/>
              </a:ext>
            </a:extLst>
          </p:cNvPr>
          <p:cNvGrpSpPr/>
          <p:nvPr/>
        </p:nvGrpSpPr>
        <p:grpSpPr>
          <a:xfrm>
            <a:off x="5871412" y="3820167"/>
            <a:ext cx="6118575" cy="2838753"/>
            <a:chOff x="5136802" y="3703860"/>
            <a:chExt cx="6118575" cy="2838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522F046B-F6EE-4E47-8C57-F6A6A097D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802" y="3703860"/>
              <a:ext cx="4612478" cy="28387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284E1D9B-0FCE-1D41-A7A6-A153308B8FAB}"/>
                </a:ext>
              </a:extLst>
            </p:cNvPr>
            <p:cNvCxnSpPr>
              <a:cxnSpLocks/>
            </p:cNvCxnSpPr>
            <p:nvPr/>
          </p:nvCxnSpPr>
          <p:spPr>
            <a:xfrm>
              <a:off x="9872146" y="5166220"/>
              <a:ext cx="8858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B6D164AC-71BC-794A-89DA-C74C9525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757954" y="4527982"/>
              <a:ext cx="497423" cy="5145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08AF69-4D62-3045-9FEF-6800D771C946}"/>
              </a:ext>
            </a:extLst>
          </p:cNvPr>
          <p:cNvSpPr txBox="1"/>
          <p:nvPr/>
        </p:nvSpPr>
        <p:spPr>
          <a:xfrm>
            <a:off x="1251284" y="2767280"/>
            <a:ext cx="10241280" cy="1200329"/>
          </a:xfrm>
          <a:prstGeom prst="rect">
            <a:avLst/>
          </a:prstGeom>
          <a:solidFill>
            <a:schemeClr val="bg1">
              <a:alpha val="86117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Build a Personalized Online Course Recommender System with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217B24-331B-5040-859E-22982B3A88DA}"/>
              </a:ext>
            </a:extLst>
          </p:cNvPr>
          <p:cNvSpPr txBox="1"/>
          <p:nvPr/>
        </p:nvSpPr>
        <p:spPr>
          <a:xfrm>
            <a:off x="1251284" y="4166431"/>
            <a:ext cx="309586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d-ID" sz="2400" dirty="0" smtClean="0">
                <a:latin typeface="Abadi"/>
                <a:ea typeface="SF Pro" pitchFamily="2" charset="0"/>
                <a:cs typeface="SF Pro" pitchFamily="2" charset="0"/>
              </a:rPr>
              <a:t>Zidan Qurosey S</a:t>
            </a:r>
            <a:r>
              <a:rPr lang="id-ID" sz="2400" dirty="0" smtClean="0">
                <a:latin typeface="Abadi"/>
                <a:ea typeface="SF Pro" pitchFamily="2" charset="0"/>
                <a:cs typeface="SF Pro" pitchFamily="2" charset="0"/>
              </a:rPr>
              <a:t>.</a:t>
            </a:r>
          </a:p>
          <a:p>
            <a:r>
              <a:rPr lang="id-ID" sz="2400" dirty="0" smtClean="0">
                <a:latin typeface="Abadi"/>
                <a:ea typeface="SF Pro" pitchFamily="2" charset="0"/>
                <a:cs typeface="SF Pro" pitchFamily="2" charset="0"/>
              </a:rPr>
              <a:t>02-21-2024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86D5268-B673-A742-9436-8948B1C5875A}"/>
              </a:ext>
            </a:extLst>
          </p:cNvPr>
          <p:cNvCxnSpPr>
            <a:cxnSpLocks/>
          </p:cNvCxnSpPr>
          <p:nvPr/>
        </p:nvCxnSpPr>
        <p:spPr>
          <a:xfrm>
            <a:off x="10606756" y="5517217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622C788-5750-B448-9946-A3353F7249B8}"/>
              </a:ext>
            </a:extLst>
          </p:cNvPr>
          <p:cNvCxnSpPr>
            <a:cxnSpLocks/>
          </p:cNvCxnSpPr>
          <p:nvPr/>
        </p:nvCxnSpPr>
        <p:spPr>
          <a:xfrm>
            <a:off x="10606756" y="5035201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0B8BB15B-3863-C146-97D8-D3D09F989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492564" y="5406189"/>
            <a:ext cx="497423" cy="5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6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Neural Network Embedding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performed Neural Network Embedding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0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06D6B3C2-C486-E743-B5AC-7F9E7AA2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55" y="2936765"/>
            <a:ext cx="7913415" cy="38297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Compare the performance of collaborative-filtering models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70058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Plot a barchart visualizing the performance metric (such as RMSE) of different collaborative-filtering models you have built so far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barchart in the slide note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A sample barchart may look like the following</a:t>
            </a: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413013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EF9A5-BC15-9C44-9AEA-93F5BAAA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Optional: Build a course recommender system app with Streamlit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F3C5989F-33DB-E341-8D2D-58919572AF85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4659613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A009626-4E30-F64B-B251-6A848BDAB6FC}"/>
              </a:ext>
            </a:extLst>
          </p:cNvPr>
          <p:cNvSpPr txBox="1">
            <a:spLocks/>
          </p:cNvSpPr>
          <p:nvPr/>
        </p:nvSpPr>
        <p:spPr>
          <a:xfrm>
            <a:off x="6694187" y="1792289"/>
            <a:ext cx="4659613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AAF09B-75CD-954A-B082-C62620ABA3F3}"/>
              </a:ext>
            </a:extLst>
          </p:cNvPr>
          <p:cNvSpPr txBox="1"/>
          <p:nvPr/>
        </p:nvSpPr>
        <p:spPr>
          <a:xfrm>
            <a:off x="855662" y="1792289"/>
            <a:ext cx="4659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Streamlit app screenshot1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5157DD3-6050-F54C-AB8E-316EF062F98D}"/>
              </a:ext>
            </a:extLst>
          </p:cNvPr>
          <p:cNvSpPr txBox="1"/>
          <p:nvPr/>
        </p:nvSpPr>
        <p:spPr>
          <a:xfrm>
            <a:off x="6694187" y="1792289"/>
            <a:ext cx="4642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Streamlit app screenshot2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xmlns="" id="{A5E5D172-C398-C444-9C12-5E48A3C2030B}"/>
              </a:ext>
            </a:extLst>
          </p:cNvPr>
          <p:cNvSpPr txBox="1">
            <a:spLocks/>
          </p:cNvSpPr>
          <p:nvPr/>
        </p:nvSpPr>
        <p:spPr>
          <a:xfrm>
            <a:off x="855663" y="6056427"/>
            <a:ext cx="10498137" cy="436448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A published Streamlit App URL for a live demo</a:t>
            </a:r>
          </a:p>
        </p:txBody>
      </p:sp>
    </p:spTree>
    <p:extLst>
      <p:ext uri="{BB962C8B-B14F-4D97-AF65-F5344CB8AC3E}">
        <p14:creationId xmlns:p14="http://schemas.microsoft.com/office/powerpoint/2010/main" val="2570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75054"/>
            <a:ext cx="590391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2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3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4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Conclusions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5952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2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3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4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D7A6CAE-F688-4369-AC35-E744AC60CBAB}"/>
              </a:ext>
            </a:extLst>
          </p:cNvPr>
          <p:cNvSpPr txBox="1"/>
          <p:nvPr/>
        </p:nvSpPr>
        <p:spPr>
          <a:xfrm>
            <a:off x="6096000" y="1397675"/>
            <a:ext cx="5770880" cy="22159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Include any relevant assets like a GitHub repo, key Python code snippets, charts, notebook outputs, or deployed </a:t>
            </a:r>
            <a:r>
              <a:rPr lang="en-US" sz="2000" dirty="0" err="1"/>
              <a:t>Streamlit</a:t>
            </a:r>
            <a:r>
              <a:rPr lang="en-US" sz="2000" dirty="0"/>
              <a:t> app URLs that you may have created during this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10515600" cy="33208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 and Background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based Recommender System using 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300" dirty="0">
                <a:solidFill>
                  <a:srgbClr val="0B49CB"/>
                </a:solidFill>
                <a:latin typeface="Abadi"/>
              </a:rPr>
              <a:t>Outline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958696" y="2521402"/>
            <a:ext cx="8080373" cy="308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id-ID" sz="2000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Course Recommendation System;</a:t>
            </a:r>
          </a:p>
          <a:p>
            <a:pPr lvl="1">
              <a:spcBef>
                <a:spcPts val="1400"/>
              </a:spcBef>
            </a:pPr>
            <a:r>
              <a:rPr lang="id-ID" sz="1600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Finding better courses</a:t>
            </a:r>
          </a:p>
          <a:p>
            <a:pPr lvl="1">
              <a:spcBef>
                <a:spcPts val="1400"/>
              </a:spcBef>
            </a:pPr>
            <a:r>
              <a:rPr lang="id-ID" sz="1600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Finding courses that suits well for each person’s interests</a:t>
            </a:r>
          </a:p>
          <a:p>
            <a:pPr lvl="1">
              <a:spcBef>
                <a:spcPts val="1400"/>
              </a:spcBef>
            </a:pPr>
            <a:r>
              <a:rPr lang="id-ID" sz="1600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 the best courses to recommend to users based on their interests, another users interests, and the courses they already enrolled in.</a:t>
            </a:r>
            <a:endParaRPr lang="en-US" sz="16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1400"/>
              </a:spcBef>
            </a:pPr>
            <a:r>
              <a:rPr lang="id-ID" sz="2000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Obstacles</a:t>
            </a:r>
          </a:p>
          <a:p>
            <a:pPr lvl="1">
              <a:spcBef>
                <a:spcPts val="1400"/>
              </a:spcBef>
            </a:pPr>
            <a:r>
              <a:rPr lang="id-ID" sz="1600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To many approaches</a:t>
            </a:r>
          </a:p>
          <a:p>
            <a:pPr lvl="1">
              <a:spcBef>
                <a:spcPts val="1400"/>
              </a:spcBef>
            </a:pPr>
            <a:r>
              <a:rPr lang="id-ID" sz="1600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Small data</a:t>
            </a:r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  <a:endParaRPr lang="en-US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693C86CF-B31B-4549-BA68-C5C2DB47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33055" y="5553777"/>
            <a:ext cx="1028790" cy="10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counts per genre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8653FA46-2212-42E4-9D89-321A9B15A6C2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76" y="1237768"/>
            <a:ext cx="4422906" cy="42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enrollment distribution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Place the histogram showing the enrollment distributions here, e.g., it  clearly shows how many users enrolled in just 1 course or how many enrolled 10 courses, etc.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histogram in the slide notes (for peer-review purpose)</a:t>
            </a: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- A sample histogram may look like the following:</a:t>
            </a: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  <a:cs typeface="Calibri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xmlns="" id="{77A08818-A5BD-F442-BD61-2FDD5A9D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12" y="3357348"/>
            <a:ext cx="4086575" cy="23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20 most popular courses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61813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List the most popular 20 courses here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course list in the slide notes (for peer-review purpose)</a:t>
            </a: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  <a:p>
            <a:pPr>
              <a:buFontTx/>
              <a:buChar char="-"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  <a:cs typeface="Calibri"/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BF6B57C4-4AE4-F043-8236-F19111A2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45" y="2696546"/>
            <a:ext cx="2590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9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Word cloud of course titles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Place the word cloud (created from course titles) here</a:t>
            </a:r>
          </a:p>
          <a:p>
            <a:pPr>
              <a:buFontTx/>
              <a:buChar char="-"/>
            </a:pP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Briefly explain the word cloud in the slide note (for peer-review purpose)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9339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metadata/properties"/>
    <ds:schemaRef ds:uri="f80a141d-92ca-4d3d-9308-f7e7b1d44ce8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2594</TotalTime>
  <Words>913</Words>
  <Application>Microsoft Office PowerPoint</Application>
  <PresentationFormat>Widescreen</PresentationFormat>
  <Paragraphs>172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Abadi</vt:lpstr>
      <vt:lpstr>Arial</vt:lpstr>
      <vt:lpstr>Calibri</vt:lpstr>
      <vt:lpstr>Calibri Light</vt:lpstr>
      <vt:lpstr>IBM Plex Mono SemiBold</vt:lpstr>
      <vt:lpstr>SF Pro</vt:lpstr>
      <vt:lpstr>Custom Design</vt:lpstr>
      <vt:lpstr>Instructions</vt:lpstr>
      <vt:lpstr>PowerPoint Presentation</vt:lpstr>
      <vt:lpstr>PowerPoint Presentation</vt:lpstr>
      <vt:lpstr>PowerPoint Presentation</vt:lpstr>
      <vt:lpstr>Exploratory Data Analysis</vt:lpstr>
      <vt:lpstr>Course counts per genre</vt:lpstr>
      <vt:lpstr>Course enrollment distribution</vt:lpstr>
      <vt:lpstr>20 most popular courses</vt:lpstr>
      <vt:lpstr>Word cloud of course titles</vt:lpstr>
      <vt:lpstr>Content-based Recommender System using Unsupervised Learning</vt:lpstr>
      <vt:lpstr>Flowchart of content-based recommender system using user profile and course genres</vt:lpstr>
      <vt:lpstr>Evaluation results of user profile-based recommender system</vt:lpstr>
      <vt:lpstr>Flowchart of content-based recommender system using course similarity</vt:lpstr>
      <vt:lpstr>Evaluation results of course similarity based recommender system</vt:lpstr>
      <vt:lpstr>Flowchart of clustering-based recommender system</vt:lpstr>
      <vt:lpstr>Evaluation results of clustering-based recommender system</vt:lpstr>
      <vt:lpstr>Collaborative-filtering Recommender System using Supervised Learning</vt:lpstr>
      <vt:lpstr>Flowchart of KNN based recommender system</vt:lpstr>
      <vt:lpstr>Flowchart of NMF based recommender system</vt:lpstr>
      <vt:lpstr>Flowchart of Neural Network Embedding based recommender system</vt:lpstr>
      <vt:lpstr>Compare the performance of collaborative-filtering models</vt:lpstr>
      <vt:lpstr>Optional: Build a course recommender system app with Streamlit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Zidan Qurosey S</cp:lastModifiedBy>
  <cp:revision>469</cp:revision>
  <dcterms:created xsi:type="dcterms:W3CDTF">2021-04-29T18:58:34Z</dcterms:created>
  <dcterms:modified xsi:type="dcterms:W3CDTF">2024-02-21T04:56:11Z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