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Open Sans" panose="020B0606030504020204" pitchFamily="34" charset="0"/>
      <p:regular r:id="rId12"/>
      <p:bold r:id="rId13"/>
    </p:embeddedFont>
    <p:embeddedFont>
      <p:font typeface="Open Sans Bold"/>
      <p:regular r:id="rId14"/>
    </p:embeddedFont>
    <p:embeddedFont>
      <p:font typeface="Rosario"/>
      <p:regular r:id="rId15"/>
    </p:embeddedFont>
    <p:embeddedFont>
      <p:font typeface="Rosario Bold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678" y="-2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5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7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750413" y="-2743662"/>
            <a:ext cx="7298595" cy="7298595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3342613" y="5961860"/>
            <a:ext cx="7298595" cy="7298595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2586675" y="9096618"/>
            <a:ext cx="2353208" cy="2353208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959727" y="3595206"/>
            <a:ext cx="1919454" cy="1919454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028700" y="8905443"/>
            <a:ext cx="3920639" cy="705715"/>
          </a:xfrm>
          <a:custGeom>
            <a:avLst/>
            <a:gdLst/>
            <a:ahLst/>
            <a:cxnLst/>
            <a:rect l="l" t="t" r="r" b="b"/>
            <a:pathLst>
              <a:path w="3920639" h="705715">
                <a:moveTo>
                  <a:pt x="0" y="0"/>
                </a:moveTo>
                <a:lnTo>
                  <a:pt x="3920639" y="0"/>
                </a:lnTo>
                <a:lnTo>
                  <a:pt x="3920639" y="705714"/>
                </a:lnTo>
                <a:lnTo>
                  <a:pt x="0" y="7057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-1591032" y="-89250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10800000">
            <a:off x="16153568" y="2389297"/>
            <a:ext cx="1665995" cy="1665995"/>
          </a:xfrm>
          <a:custGeom>
            <a:avLst/>
            <a:gdLst/>
            <a:ahLst/>
            <a:cxnLst/>
            <a:rect l="l" t="t" r="r" b="b"/>
            <a:pathLst>
              <a:path w="1665995" h="1665995">
                <a:moveTo>
                  <a:pt x="0" y="0"/>
                </a:moveTo>
                <a:lnTo>
                  <a:pt x="1665996" y="0"/>
                </a:lnTo>
                <a:lnTo>
                  <a:pt x="1665996" y="1665995"/>
                </a:lnTo>
                <a:lnTo>
                  <a:pt x="0" y="16659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5546747" y="782726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6326504" y="5985148"/>
            <a:ext cx="1320124" cy="1320124"/>
          </a:xfrm>
          <a:custGeom>
            <a:avLst/>
            <a:gdLst/>
            <a:ahLst/>
            <a:cxnLst/>
            <a:rect l="l" t="t" r="r" b="b"/>
            <a:pathLst>
              <a:path w="1320124" h="1320124">
                <a:moveTo>
                  <a:pt x="0" y="0"/>
                </a:moveTo>
                <a:lnTo>
                  <a:pt x="1320124" y="0"/>
                </a:lnTo>
                <a:lnTo>
                  <a:pt x="1320124" y="1320124"/>
                </a:lnTo>
                <a:lnTo>
                  <a:pt x="0" y="132012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3105014" y="-1844324"/>
            <a:ext cx="3688648" cy="3688648"/>
          </a:xfrm>
          <a:custGeom>
            <a:avLst/>
            <a:gdLst/>
            <a:ahLst/>
            <a:cxnLst/>
            <a:rect l="l" t="t" r="r" b="b"/>
            <a:pathLst>
              <a:path w="3688648" h="3688648">
                <a:moveTo>
                  <a:pt x="0" y="0"/>
                </a:moveTo>
                <a:lnTo>
                  <a:pt x="3688649" y="0"/>
                </a:lnTo>
                <a:lnTo>
                  <a:pt x="3688649" y="3688648"/>
                </a:lnTo>
                <a:lnTo>
                  <a:pt x="0" y="368864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 rot="-10800000" flipH="1">
            <a:off x="16153568" y="606788"/>
            <a:ext cx="1665995" cy="1665995"/>
          </a:xfrm>
          <a:custGeom>
            <a:avLst/>
            <a:gdLst/>
            <a:ahLst/>
            <a:cxnLst/>
            <a:rect l="l" t="t" r="r" b="b"/>
            <a:pathLst>
              <a:path w="1665995" h="1665995">
                <a:moveTo>
                  <a:pt x="1665996" y="0"/>
                </a:moveTo>
                <a:lnTo>
                  <a:pt x="0" y="0"/>
                </a:lnTo>
                <a:lnTo>
                  <a:pt x="0" y="1665995"/>
                </a:lnTo>
                <a:lnTo>
                  <a:pt x="1665996" y="1665995"/>
                </a:lnTo>
                <a:lnTo>
                  <a:pt x="1665996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3647380" y="2053708"/>
            <a:ext cx="10993239" cy="19007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59"/>
              </a:lnSpc>
            </a:pPr>
            <a:r>
              <a:rPr lang="en-US" sz="11042" b="1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CD &amp; DVD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4130151" y="3940992"/>
            <a:ext cx="10809732" cy="10174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17"/>
              </a:lnSpc>
            </a:pPr>
            <a:r>
              <a:rPr lang="en-US" sz="5941">
                <a:solidFill>
                  <a:srgbClr val="30318B"/>
                </a:solidFill>
                <a:latin typeface="Rosario"/>
                <a:ea typeface="Rosario"/>
                <a:cs typeface="Rosario"/>
                <a:sym typeface="Rosario"/>
              </a:rPr>
              <a:t>PRESENTED BY SAMIM &amp; EMON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979AE8-6EC8-5DC1-399D-BCE84A9DBA49}"/>
              </a:ext>
            </a:extLst>
          </p:cNvPr>
          <p:cNvSpPr/>
          <p:nvPr/>
        </p:nvSpPr>
        <p:spPr>
          <a:xfrm>
            <a:off x="4707668" y="5150609"/>
            <a:ext cx="4131532" cy="308268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500" dirty="0"/>
              <a:t>Name: Md. Samim</a:t>
            </a:r>
          </a:p>
          <a:p>
            <a:r>
              <a:rPr lang="en-GB" sz="3500" dirty="0"/>
              <a:t>ID: 23116</a:t>
            </a:r>
          </a:p>
          <a:p>
            <a:r>
              <a:rPr lang="en-GB" sz="3500" dirty="0"/>
              <a:t>Dept: CSE</a:t>
            </a:r>
          </a:p>
          <a:p>
            <a:r>
              <a:rPr lang="en-GB" sz="3500" dirty="0"/>
              <a:t>Imperial College of Engineering</a:t>
            </a:r>
            <a:endParaRPr lang="en-US" sz="35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2F21C30-90B5-02C6-920A-596664502B4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53001" y="5150609"/>
            <a:ext cx="4157832" cy="310922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C4D7FF7-28BF-CB86-EDAF-2F8475989673}"/>
              </a:ext>
            </a:extLst>
          </p:cNvPr>
          <p:cNvSpPr txBox="1"/>
          <p:nvPr/>
        </p:nvSpPr>
        <p:spPr>
          <a:xfrm>
            <a:off x="9374525" y="5136391"/>
            <a:ext cx="3968087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500" dirty="0">
                <a:solidFill>
                  <a:schemeClr val="bg1"/>
                </a:solidFill>
              </a:rPr>
              <a:t>Name: Md. Emon</a:t>
            </a:r>
          </a:p>
          <a:p>
            <a:r>
              <a:rPr lang="en-GB" sz="3500" dirty="0">
                <a:solidFill>
                  <a:schemeClr val="bg1"/>
                </a:solidFill>
              </a:rPr>
              <a:t>ID: 23104</a:t>
            </a:r>
          </a:p>
          <a:p>
            <a:r>
              <a:rPr lang="en-GB" sz="3500" dirty="0">
                <a:solidFill>
                  <a:schemeClr val="bg1"/>
                </a:solidFill>
              </a:rPr>
              <a:t>Dept: CSE</a:t>
            </a:r>
          </a:p>
          <a:p>
            <a:r>
              <a:rPr lang="en-GB" sz="3500" dirty="0">
                <a:solidFill>
                  <a:schemeClr val="bg1"/>
                </a:solidFill>
              </a:rPr>
              <a:t>Imperial College of Engineering </a:t>
            </a:r>
            <a:endParaRPr lang="en-US" sz="35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45470" y="-2376191"/>
            <a:ext cx="5272633" cy="527263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914620" y="7117545"/>
            <a:ext cx="5704840" cy="570484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4323752" y="9567782"/>
            <a:ext cx="1839350" cy="183935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651846" y="2203119"/>
            <a:ext cx="1386647" cy="138664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028700" y="9046803"/>
            <a:ext cx="3135301" cy="564354"/>
          </a:xfrm>
          <a:custGeom>
            <a:avLst/>
            <a:gdLst/>
            <a:ahLst/>
            <a:cxnLst/>
            <a:rect l="l" t="t" r="r" b="b"/>
            <a:pathLst>
              <a:path w="3135301" h="564354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-1107912" y="-1038882"/>
            <a:ext cx="2972604" cy="2972604"/>
          </a:xfrm>
          <a:custGeom>
            <a:avLst/>
            <a:gdLst/>
            <a:ahLst/>
            <a:cxnLst/>
            <a:rect l="l" t="t" r="r" b="b"/>
            <a:pathLst>
              <a:path w="2972604" h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10800000">
            <a:off x="16457937" y="2063642"/>
            <a:ext cx="1361627" cy="1361627"/>
          </a:xfrm>
          <a:custGeom>
            <a:avLst/>
            <a:gdLst/>
            <a:ahLst/>
            <a:cxnLst/>
            <a:rect l="l" t="t" r="r" b="b"/>
            <a:pathLst>
              <a:path w="1361627" h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6637449" y="8575609"/>
            <a:ext cx="3216273" cy="3216273"/>
          </a:xfrm>
          <a:custGeom>
            <a:avLst/>
            <a:gdLst/>
            <a:ahLst/>
            <a:cxnLst/>
            <a:rect l="l" t="t" r="r" b="b"/>
            <a:pathLst>
              <a:path w="3216273" h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6986566" y="7117545"/>
            <a:ext cx="1031856" cy="1031856"/>
          </a:xfrm>
          <a:custGeom>
            <a:avLst/>
            <a:gdLst/>
            <a:ahLst/>
            <a:cxnLst/>
            <a:rect l="l" t="t" r="r" b="b"/>
            <a:pathLst>
              <a:path w="1031856" h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2284594" y="-1726493"/>
            <a:ext cx="2664744" cy="2664744"/>
          </a:xfrm>
          <a:custGeom>
            <a:avLst/>
            <a:gdLst/>
            <a:ahLst/>
            <a:cxnLst/>
            <a:rect l="l" t="t" r="r" b="b"/>
            <a:pathLst>
              <a:path w="2664744" h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 rot="-10800000" flipH="1">
            <a:off x="16457937" y="606788"/>
            <a:ext cx="1361627" cy="1361627"/>
          </a:xfrm>
          <a:custGeom>
            <a:avLst/>
            <a:gdLst/>
            <a:ahLst/>
            <a:cxnLst/>
            <a:rect l="l" t="t" r="r" b="b"/>
            <a:pathLst>
              <a:path w="1361627" h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4013827" y="3189756"/>
            <a:ext cx="10260346" cy="42408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347"/>
              </a:lnSpc>
            </a:pPr>
            <a:r>
              <a:rPr lang="en-US" sz="16512" b="1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THANK</a:t>
            </a:r>
          </a:p>
          <a:p>
            <a:pPr algn="ctr">
              <a:lnSpc>
                <a:spcPts val="16347"/>
              </a:lnSpc>
            </a:pPr>
            <a:r>
              <a:rPr lang="en-US" sz="16512" b="1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YOU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45470" y="-2376191"/>
            <a:ext cx="5272633" cy="527263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914620" y="7117545"/>
            <a:ext cx="5704840" cy="570484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4323752" y="9567782"/>
            <a:ext cx="1839350" cy="183935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651846" y="2203119"/>
            <a:ext cx="1386647" cy="138664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028700" y="9046803"/>
            <a:ext cx="3135301" cy="564354"/>
          </a:xfrm>
          <a:custGeom>
            <a:avLst/>
            <a:gdLst/>
            <a:ahLst/>
            <a:cxnLst/>
            <a:rect l="l" t="t" r="r" b="b"/>
            <a:pathLst>
              <a:path w="3135301" h="564354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-1107912" y="-1038882"/>
            <a:ext cx="2972604" cy="2972604"/>
          </a:xfrm>
          <a:custGeom>
            <a:avLst/>
            <a:gdLst/>
            <a:ahLst/>
            <a:cxnLst/>
            <a:rect l="l" t="t" r="r" b="b"/>
            <a:pathLst>
              <a:path w="2972604" h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10800000">
            <a:off x="16457937" y="2063642"/>
            <a:ext cx="1361627" cy="1361627"/>
          </a:xfrm>
          <a:custGeom>
            <a:avLst/>
            <a:gdLst/>
            <a:ahLst/>
            <a:cxnLst/>
            <a:rect l="l" t="t" r="r" b="b"/>
            <a:pathLst>
              <a:path w="1361627" h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6637449" y="8575609"/>
            <a:ext cx="3216273" cy="3216273"/>
          </a:xfrm>
          <a:custGeom>
            <a:avLst/>
            <a:gdLst/>
            <a:ahLst/>
            <a:cxnLst/>
            <a:rect l="l" t="t" r="r" b="b"/>
            <a:pathLst>
              <a:path w="3216273" h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6986566" y="7117545"/>
            <a:ext cx="1031856" cy="1031856"/>
          </a:xfrm>
          <a:custGeom>
            <a:avLst/>
            <a:gdLst/>
            <a:ahLst/>
            <a:cxnLst/>
            <a:rect l="l" t="t" r="r" b="b"/>
            <a:pathLst>
              <a:path w="1031856" h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2284594" y="-1726493"/>
            <a:ext cx="2664744" cy="2664744"/>
          </a:xfrm>
          <a:custGeom>
            <a:avLst/>
            <a:gdLst/>
            <a:ahLst/>
            <a:cxnLst/>
            <a:rect l="l" t="t" r="r" b="b"/>
            <a:pathLst>
              <a:path w="2664744" h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 rot="-10800000" flipH="1">
            <a:off x="16457937" y="606788"/>
            <a:ext cx="1361627" cy="1361627"/>
          </a:xfrm>
          <a:custGeom>
            <a:avLst/>
            <a:gdLst/>
            <a:ahLst/>
            <a:cxnLst/>
            <a:rect l="l" t="t" r="r" b="b"/>
            <a:pathLst>
              <a:path w="1361627" h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4655212" y="563629"/>
            <a:ext cx="8424863" cy="1450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47"/>
              </a:lnSpc>
            </a:pPr>
            <a:r>
              <a:rPr lang="en-US" sz="8462" b="1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OVERVIEW</a:t>
            </a:r>
          </a:p>
        </p:txBody>
      </p:sp>
      <p:sp>
        <p:nvSpPr>
          <p:cNvPr id="22" name="AutoShape 22"/>
          <p:cNvSpPr/>
          <p:nvPr/>
        </p:nvSpPr>
        <p:spPr>
          <a:xfrm>
            <a:off x="4655212" y="2079294"/>
            <a:ext cx="842486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TextBox 23"/>
          <p:cNvSpPr txBox="1"/>
          <p:nvPr/>
        </p:nvSpPr>
        <p:spPr>
          <a:xfrm>
            <a:off x="5200961" y="2801193"/>
            <a:ext cx="8858294" cy="57857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79991" lvl="1" indent="-589996" algn="l">
              <a:lnSpc>
                <a:spcPts val="7651"/>
              </a:lnSpc>
              <a:buFont typeface="Arial"/>
              <a:buChar char="•"/>
            </a:pPr>
            <a:r>
              <a:rPr lang="en-US" sz="5465">
                <a:solidFill>
                  <a:srgbClr val="30318B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</a:p>
          <a:p>
            <a:pPr marL="1179991" lvl="1" indent="-589996" algn="l">
              <a:lnSpc>
                <a:spcPts val="7651"/>
              </a:lnSpc>
              <a:buFont typeface="Arial"/>
              <a:buChar char="•"/>
            </a:pPr>
            <a:r>
              <a:rPr lang="en-US" sz="5465">
                <a:solidFill>
                  <a:srgbClr val="30318B"/>
                </a:solidFill>
                <a:latin typeface="Open Sans"/>
                <a:ea typeface="Open Sans"/>
                <a:cs typeface="Open Sans"/>
                <a:sym typeface="Open Sans"/>
              </a:rPr>
              <a:t>History of CD</a:t>
            </a:r>
          </a:p>
          <a:p>
            <a:pPr marL="1179991" lvl="1" indent="-589996" algn="l">
              <a:lnSpc>
                <a:spcPts val="7651"/>
              </a:lnSpc>
              <a:buFont typeface="Arial"/>
              <a:buChar char="•"/>
            </a:pPr>
            <a:r>
              <a:rPr lang="en-US" sz="5465">
                <a:solidFill>
                  <a:srgbClr val="30318B"/>
                </a:solidFill>
                <a:latin typeface="Open Sans"/>
                <a:ea typeface="Open Sans"/>
                <a:cs typeface="Open Sans"/>
                <a:sym typeface="Open Sans"/>
              </a:rPr>
              <a:t>Technology of CD</a:t>
            </a:r>
          </a:p>
          <a:p>
            <a:pPr marL="1179991" lvl="1" indent="-589996" algn="l">
              <a:lnSpc>
                <a:spcPts val="7651"/>
              </a:lnSpc>
              <a:buFont typeface="Arial"/>
              <a:buChar char="•"/>
            </a:pPr>
            <a:r>
              <a:rPr lang="en-US" sz="5465">
                <a:solidFill>
                  <a:srgbClr val="30318B"/>
                </a:solidFill>
                <a:latin typeface="Open Sans"/>
                <a:ea typeface="Open Sans"/>
                <a:cs typeface="Open Sans"/>
                <a:sym typeface="Open Sans"/>
              </a:rPr>
              <a:t>History of DVD</a:t>
            </a:r>
          </a:p>
          <a:p>
            <a:pPr marL="1179991" lvl="1" indent="-589996" algn="l">
              <a:lnSpc>
                <a:spcPts val="7651"/>
              </a:lnSpc>
              <a:buFont typeface="Arial"/>
              <a:buChar char="•"/>
            </a:pPr>
            <a:r>
              <a:rPr lang="en-US" sz="5465">
                <a:solidFill>
                  <a:srgbClr val="30318B"/>
                </a:solidFill>
                <a:latin typeface="Open Sans"/>
                <a:ea typeface="Open Sans"/>
                <a:cs typeface="Open Sans"/>
                <a:sym typeface="Open Sans"/>
              </a:rPr>
              <a:t>Technology of DVD</a:t>
            </a:r>
          </a:p>
          <a:p>
            <a:pPr marL="1179991" lvl="1" indent="-589996" algn="l">
              <a:lnSpc>
                <a:spcPts val="7651"/>
              </a:lnSpc>
              <a:buFont typeface="Arial"/>
              <a:buChar char="•"/>
            </a:pPr>
            <a:r>
              <a:rPr lang="en-US" sz="5465">
                <a:solidFill>
                  <a:srgbClr val="30318B"/>
                </a:solidFill>
                <a:latin typeface="Open Sans"/>
                <a:ea typeface="Open Sans"/>
                <a:cs typeface="Open Sans"/>
                <a:sym typeface="Open Sans"/>
              </a:rPr>
              <a:t>Comparison</a:t>
            </a: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45470" y="-2376191"/>
            <a:ext cx="5272633" cy="527263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914620" y="7117545"/>
            <a:ext cx="5704840" cy="570484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4323752" y="9567782"/>
            <a:ext cx="1839350" cy="183935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651846" y="2203119"/>
            <a:ext cx="1386647" cy="138664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028700" y="9046803"/>
            <a:ext cx="3135301" cy="564354"/>
          </a:xfrm>
          <a:custGeom>
            <a:avLst/>
            <a:gdLst/>
            <a:ahLst/>
            <a:cxnLst/>
            <a:rect l="l" t="t" r="r" b="b"/>
            <a:pathLst>
              <a:path w="3135301" h="564354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-1107912" y="-1038882"/>
            <a:ext cx="2972604" cy="2972604"/>
          </a:xfrm>
          <a:custGeom>
            <a:avLst/>
            <a:gdLst/>
            <a:ahLst/>
            <a:cxnLst/>
            <a:rect l="l" t="t" r="r" b="b"/>
            <a:pathLst>
              <a:path w="2972604" h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10800000">
            <a:off x="16457937" y="2063642"/>
            <a:ext cx="1361627" cy="1361627"/>
          </a:xfrm>
          <a:custGeom>
            <a:avLst/>
            <a:gdLst/>
            <a:ahLst/>
            <a:cxnLst/>
            <a:rect l="l" t="t" r="r" b="b"/>
            <a:pathLst>
              <a:path w="1361627" h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6637449" y="8575609"/>
            <a:ext cx="3216273" cy="3216273"/>
          </a:xfrm>
          <a:custGeom>
            <a:avLst/>
            <a:gdLst/>
            <a:ahLst/>
            <a:cxnLst/>
            <a:rect l="l" t="t" r="r" b="b"/>
            <a:pathLst>
              <a:path w="3216273" h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6986566" y="7117545"/>
            <a:ext cx="1031856" cy="1031856"/>
          </a:xfrm>
          <a:custGeom>
            <a:avLst/>
            <a:gdLst/>
            <a:ahLst/>
            <a:cxnLst/>
            <a:rect l="l" t="t" r="r" b="b"/>
            <a:pathLst>
              <a:path w="1031856" h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2284594" y="-1726493"/>
            <a:ext cx="2664744" cy="2664744"/>
          </a:xfrm>
          <a:custGeom>
            <a:avLst/>
            <a:gdLst/>
            <a:ahLst/>
            <a:cxnLst/>
            <a:rect l="l" t="t" r="r" b="b"/>
            <a:pathLst>
              <a:path w="2664744" h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 rot="-10800000" flipH="1">
            <a:off x="16457937" y="606788"/>
            <a:ext cx="1361627" cy="1361627"/>
          </a:xfrm>
          <a:custGeom>
            <a:avLst/>
            <a:gdLst/>
            <a:ahLst/>
            <a:cxnLst/>
            <a:rect l="l" t="t" r="r" b="b"/>
            <a:pathLst>
              <a:path w="1361627" h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4655212" y="1330127"/>
            <a:ext cx="8424863" cy="1450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47"/>
              </a:lnSpc>
            </a:pPr>
            <a:r>
              <a:rPr lang="en-US" sz="8462" b="1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INTRODUCTION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3616966" y="4782912"/>
            <a:ext cx="6206430" cy="5966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7809" lvl="1" indent="-378904">
              <a:lnSpc>
                <a:spcPts val="4913"/>
              </a:lnSpc>
              <a:buFont typeface="Arial"/>
              <a:buChar char="•"/>
            </a:pPr>
            <a:r>
              <a:rPr lang="en-US" sz="3509" b="1">
                <a:solidFill>
                  <a:srgbClr val="30318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What are CDs and DVDs?</a:t>
            </a:r>
          </a:p>
        </p:txBody>
      </p:sp>
      <p:sp>
        <p:nvSpPr>
          <p:cNvPr id="23" name="AutoShape 23"/>
          <p:cNvSpPr/>
          <p:nvPr/>
        </p:nvSpPr>
        <p:spPr>
          <a:xfrm>
            <a:off x="4655212" y="2780836"/>
            <a:ext cx="842486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TextBox 24"/>
          <p:cNvSpPr txBox="1"/>
          <p:nvPr/>
        </p:nvSpPr>
        <p:spPr>
          <a:xfrm>
            <a:off x="4251069" y="5544623"/>
            <a:ext cx="9233148" cy="471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6680" lvl="1" indent="-303340">
              <a:lnSpc>
                <a:spcPts val="3934"/>
              </a:lnSpc>
              <a:buFont typeface="Arial"/>
              <a:buChar char="•"/>
            </a:pPr>
            <a:r>
              <a:rPr lang="en-US" sz="2810">
                <a:solidFill>
                  <a:srgbClr val="30318B"/>
                </a:solidFill>
                <a:latin typeface="Open Sans"/>
                <a:ea typeface="Open Sans"/>
                <a:cs typeface="Open Sans"/>
                <a:sym typeface="Open Sans"/>
              </a:rPr>
              <a:t>CDs: Compact Discs, primary used for audio storage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4251069" y="6178099"/>
            <a:ext cx="10693450" cy="471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6680" lvl="1" indent="-303340">
              <a:lnSpc>
                <a:spcPts val="3934"/>
              </a:lnSpc>
              <a:buFont typeface="Arial"/>
              <a:buChar char="•"/>
            </a:pPr>
            <a:r>
              <a:rPr lang="en-US" sz="2810">
                <a:solidFill>
                  <a:srgbClr val="30318B"/>
                </a:solidFill>
                <a:latin typeface="Open Sans"/>
                <a:ea typeface="Open Sans"/>
                <a:cs typeface="Open Sans"/>
                <a:sym typeface="Open Sans"/>
              </a:rPr>
              <a:t>DVDs: Digital Versatile Discs, used for video and data storage</a:t>
            </a: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45470" y="-2376191"/>
            <a:ext cx="5272633" cy="527263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914620" y="7117545"/>
            <a:ext cx="5704840" cy="570484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4323752" y="9567782"/>
            <a:ext cx="1839350" cy="183935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651846" y="2203119"/>
            <a:ext cx="1386647" cy="138664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028700" y="9046803"/>
            <a:ext cx="3135301" cy="564354"/>
          </a:xfrm>
          <a:custGeom>
            <a:avLst/>
            <a:gdLst/>
            <a:ahLst/>
            <a:cxnLst/>
            <a:rect l="l" t="t" r="r" b="b"/>
            <a:pathLst>
              <a:path w="3135301" h="564354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-1107912" y="-1038882"/>
            <a:ext cx="2972604" cy="2972604"/>
          </a:xfrm>
          <a:custGeom>
            <a:avLst/>
            <a:gdLst/>
            <a:ahLst/>
            <a:cxnLst/>
            <a:rect l="l" t="t" r="r" b="b"/>
            <a:pathLst>
              <a:path w="2972604" h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10800000">
            <a:off x="16457937" y="2063642"/>
            <a:ext cx="1361627" cy="1361627"/>
          </a:xfrm>
          <a:custGeom>
            <a:avLst/>
            <a:gdLst/>
            <a:ahLst/>
            <a:cxnLst/>
            <a:rect l="l" t="t" r="r" b="b"/>
            <a:pathLst>
              <a:path w="1361627" h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6637449" y="8575609"/>
            <a:ext cx="3216273" cy="3216273"/>
          </a:xfrm>
          <a:custGeom>
            <a:avLst/>
            <a:gdLst/>
            <a:ahLst/>
            <a:cxnLst/>
            <a:rect l="l" t="t" r="r" b="b"/>
            <a:pathLst>
              <a:path w="3216273" h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6986566" y="7117545"/>
            <a:ext cx="1031856" cy="1031856"/>
          </a:xfrm>
          <a:custGeom>
            <a:avLst/>
            <a:gdLst/>
            <a:ahLst/>
            <a:cxnLst/>
            <a:rect l="l" t="t" r="r" b="b"/>
            <a:pathLst>
              <a:path w="1031856" h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2284594" y="-1726493"/>
            <a:ext cx="2664744" cy="2664744"/>
          </a:xfrm>
          <a:custGeom>
            <a:avLst/>
            <a:gdLst/>
            <a:ahLst/>
            <a:cxnLst/>
            <a:rect l="l" t="t" r="r" b="b"/>
            <a:pathLst>
              <a:path w="2664744" h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 rot="-10800000" flipH="1">
            <a:off x="16457937" y="606788"/>
            <a:ext cx="1361627" cy="1361627"/>
          </a:xfrm>
          <a:custGeom>
            <a:avLst/>
            <a:gdLst/>
            <a:ahLst/>
            <a:cxnLst/>
            <a:rect l="l" t="t" r="r" b="b"/>
            <a:pathLst>
              <a:path w="1361627" h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4235458" y="1072736"/>
            <a:ext cx="10340434" cy="1450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47"/>
              </a:lnSpc>
            </a:pPr>
            <a:r>
              <a:rPr lang="en-US" sz="8462" b="1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CD</a:t>
            </a:r>
          </a:p>
        </p:txBody>
      </p:sp>
      <p:sp>
        <p:nvSpPr>
          <p:cNvPr id="22" name="AutoShape 22"/>
          <p:cNvSpPr/>
          <p:nvPr/>
        </p:nvSpPr>
        <p:spPr>
          <a:xfrm>
            <a:off x="7255621" y="2494870"/>
            <a:ext cx="4300107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Freeform 23"/>
          <p:cNvSpPr/>
          <p:nvPr/>
        </p:nvSpPr>
        <p:spPr>
          <a:xfrm>
            <a:off x="4078276" y="5740404"/>
            <a:ext cx="3269202" cy="3306399"/>
          </a:xfrm>
          <a:custGeom>
            <a:avLst/>
            <a:gdLst/>
            <a:ahLst/>
            <a:cxnLst/>
            <a:rect l="l" t="t" r="r" b="b"/>
            <a:pathLst>
              <a:path w="3269202" h="3306399">
                <a:moveTo>
                  <a:pt x="0" y="0"/>
                </a:moveTo>
                <a:lnTo>
                  <a:pt x="3269203" y="0"/>
                </a:lnTo>
                <a:lnTo>
                  <a:pt x="3269203" y="3306399"/>
                </a:lnTo>
                <a:lnTo>
                  <a:pt x="0" y="3306399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9776623" y="5419820"/>
            <a:ext cx="5718535" cy="3819430"/>
          </a:xfrm>
          <a:custGeom>
            <a:avLst/>
            <a:gdLst/>
            <a:ahLst/>
            <a:cxnLst/>
            <a:rect l="l" t="t" r="r" b="b"/>
            <a:pathLst>
              <a:path w="5718535" h="3819430">
                <a:moveTo>
                  <a:pt x="0" y="0"/>
                </a:moveTo>
                <a:lnTo>
                  <a:pt x="5718536" y="0"/>
                </a:lnTo>
                <a:lnTo>
                  <a:pt x="5718536" y="3819430"/>
                </a:lnTo>
                <a:lnTo>
                  <a:pt x="0" y="3819430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 rot="2037682">
            <a:off x="8000469" y="6321263"/>
            <a:ext cx="1659294" cy="1957869"/>
          </a:xfrm>
          <a:custGeom>
            <a:avLst/>
            <a:gdLst/>
            <a:ahLst/>
            <a:cxnLst/>
            <a:rect l="l" t="t" r="r" b="b"/>
            <a:pathLst>
              <a:path w="1659294" h="1957869">
                <a:moveTo>
                  <a:pt x="0" y="0"/>
                </a:moveTo>
                <a:lnTo>
                  <a:pt x="1659294" y="0"/>
                </a:lnTo>
                <a:lnTo>
                  <a:pt x="1659294" y="1957869"/>
                </a:lnTo>
                <a:lnTo>
                  <a:pt x="0" y="1957869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/>
            </a:stretch>
          </a:blipFill>
        </p:spPr>
      </p:sp>
      <p:sp>
        <p:nvSpPr>
          <p:cNvPr id="26" name="TextBox 26"/>
          <p:cNvSpPr txBox="1"/>
          <p:nvPr/>
        </p:nvSpPr>
        <p:spPr>
          <a:xfrm>
            <a:off x="2925870" y="3323545"/>
            <a:ext cx="4084529" cy="5967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57004" lvl="1" indent="-378502">
              <a:lnSpc>
                <a:spcPts val="4908"/>
              </a:lnSpc>
              <a:buFont typeface="Arial"/>
              <a:buChar char="•"/>
            </a:pPr>
            <a:r>
              <a:rPr lang="en-US" sz="3506" b="1" dirty="0">
                <a:solidFill>
                  <a:srgbClr val="30318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History of CD: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3587511" y="4144589"/>
            <a:ext cx="11636328" cy="469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7566" lvl="1" indent="-303783">
              <a:lnSpc>
                <a:spcPts val="3939"/>
              </a:lnSpc>
              <a:buFont typeface="Arial"/>
              <a:buChar char="•"/>
            </a:pPr>
            <a:r>
              <a:rPr lang="en-US" sz="2814" dirty="0">
                <a:solidFill>
                  <a:srgbClr val="30318B"/>
                </a:solidFill>
                <a:latin typeface="Open Sans"/>
                <a:ea typeface="Open Sans"/>
                <a:cs typeface="Open Sans"/>
                <a:sym typeface="Open Sans"/>
              </a:rPr>
              <a:t>Introduced in the early 1980s by Sony and Philips for digital music.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3558936" y="4814526"/>
            <a:ext cx="14029283" cy="471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6680" lvl="1" indent="-303340">
              <a:lnSpc>
                <a:spcPts val="3934"/>
              </a:lnSpc>
              <a:buFont typeface="Arial"/>
              <a:buChar char="•"/>
            </a:pPr>
            <a:r>
              <a:rPr lang="en-US" sz="2810" dirty="0">
                <a:solidFill>
                  <a:srgbClr val="30318B"/>
                </a:solidFill>
                <a:latin typeface="Open Sans"/>
                <a:ea typeface="Open Sans"/>
                <a:cs typeface="Open Sans"/>
                <a:sym typeface="Open Sans"/>
              </a:rPr>
              <a:t>Became popular in the 1990s but declined with digital downloads and streaming.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4677508" y="9015411"/>
            <a:ext cx="1630566" cy="505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86"/>
              </a:lnSpc>
              <a:spcBef>
                <a:spcPct val="0"/>
              </a:spcBef>
            </a:pPr>
            <a:r>
              <a:rPr lang="en-US" sz="2990">
                <a:solidFill>
                  <a:srgbClr val="30318B"/>
                </a:solidFill>
                <a:latin typeface="Open Sans"/>
                <a:ea typeface="Open Sans"/>
                <a:cs typeface="Open Sans"/>
                <a:sym typeface="Open Sans"/>
              </a:rPr>
              <a:t>CD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0538522" y="9224205"/>
            <a:ext cx="3308980" cy="506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87"/>
              </a:lnSpc>
              <a:spcBef>
                <a:spcPct val="0"/>
              </a:spcBef>
            </a:pPr>
            <a:r>
              <a:rPr lang="en-US" sz="2991">
                <a:solidFill>
                  <a:srgbClr val="30318B"/>
                </a:solidFill>
                <a:latin typeface="Open Sans"/>
                <a:ea typeface="Open Sans"/>
                <a:cs typeface="Open Sans"/>
                <a:sym typeface="Open Sans"/>
              </a:rPr>
              <a:t>CD with player</a:t>
            </a:r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45470" y="-2376191"/>
            <a:ext cx="5272633" cy="527263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914620" y="7117545"/>
            <a:ext cx="5704840" cy="570484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4323752" y="9567782"/>
            <a:ext cx="1839350" cy="183935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651846" y="2203119"/>
            <a:ext cx="1386647" cy="138664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028700" y="9046803"/>
            <a:ext cx="3135301" cy="564354"/>
          </a:xfrm>
          <a:custGeom>
            <a:avLst/>
            <a:gdLst/>
            <a:ahLst/>
            <a:cxnLst/>
            <a:rect l="l" t="t" r="r" b="b"/>
            <a:pathLst>
              <a:path w="3135301" h="564354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-1107912" y="-1038882"/>
            <a:ext cx="2972604" cy="2972604"/>
          </a:xfrm>
          <a:custGeom>
            <a:avLst/>
            <a:gdLst/>
            <a:ahLst/>
            <a:cxnLst/>
            <a:rect l="l" t="t" r="r" b="b"/>
            <a:pathLst>
              <a:path w="2972604" h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10800000">
            <a:off x="16457937" y="2063642"/>
            <a:ext cx="1361627" cy="1361627"/>
          </a:xfrm>
          <a:custGeom>
            <a:avLst/>
            <a:gdLst/>
            <a:ahLst/>
            <a:cxnLst/>
            <a:rect l="l" t="t" r="r" b="b"/>
            <a:pathLst>
              <a:path w="1361627" h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6637449" y="8575609"/>
            <a:ext cx="3216273" cy="3216273"/>
          </a:xfrm>
          <a:custGeom>
            <a:avLst/>
            <a:gdLst/>
            <a:ahLst/>
            <a:cxnLst/>
            <a:rect l="l" t="t" r="r" b="b"/>
            <a:pathLst>
              <a:path w="3216273" h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6986566" y="7117545"/>
            <a:ext cx="1031856" cy="1031856"/>
          </a:xfrm>
          <a:custGeom>
            <a:avLst/>
            <a:gdLst/>
            <a:ahLst/>
            <a:cxnLst/>
            <a:rect l="l" t="t" r="r" b="b"/>
            <a:pathLst>
              <a:path w="1031856" h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2284594" y="-1726493"/>
            <a:ext cx="2664744" cy="2664744"/>
          </a:xfrm>
          <a:custGeom>
            <a:avLst/>
            <a:gdLst/>
            <a:ahLst/>
            <a:cxnLst/>
            <a:rect l="l" t="t" r="r" b="b"/>
            <a:pathLst>
              <a:path w="2664744" h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 rot="-10800000" flipH="1">
            <a:off x="16457937" y="606788"/>
            <a:ext cx="1361627" cy="1361627"/>
          </a:xfrm>
          <a:custGeom>
            <a:avLst/>
            <a:gdLst/>
            <a:ahLst/>
            <a:cxnLst/>
            <a:rect l="l" t="t" r="r" b="b"/>
            <a:pathLst>
              <a:path w="1361627" h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4931568" y="1041680"/>
            <a:ext cx="8424863" cy="1450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47"/>
              </a:lnSpc>
            </a:pPr>
            <a:r>
              <a:rPr lang="en-US" sz="8462" b="1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TECHNOLOGY</a:t>
            </a:r>
          </a:p>
        </p:txBody>
      </p:sp>
      <p:sp>
        <p:nvSpPr>
          <p:cNvPr id="22" name="AutoShape 22"/>
          <p:cNvSpPr/>
          <p:nvPr/>
        </p:nvSpPr>
        <p:spPr>
          <a:xfrm flipV="1">
            <a:off x="4949339" y="2492389"/>
            <a:ext cx="840709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TextBox 23"/>
          <p:cNvSpPr txBox="1"/>
          <p:nvPr/>
        </p:nvSpPr>
        <p:spPr>
          <a:xfrm>
            <a:off x="-173526" y="4332757"/>
            <a:ext cx="4782889" cy="5967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7004" lvl="1" indent="-378502">
              <a:lnSpc>
                <a:spcPts val="4908"/>
              </a:lnSpc>
              <a:buFont typeface="Arial"/>
              <a:buChar char="•"/>
            </a:pPr>
            <a:r>
              <a:rPr lang="en-US" sz="3506" b="1">
                <a:solidFill>
                  <a:srgbClr val="30318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Technology Of CD: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481310" y="5094067"/>
            <a:ext cx="16950630" cy="471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6680" lvl="1" indent="-303340">
              <a:lnSpc>
                <a:spcPts val="3934"/>
              </a:lnSpc>
              <a:buFont typeface="Arial"/>
              <a:buChar char="•"/>
            </a:pPr>
            <a:r>
              <a:rPr lang="en-US" sz="2810" b="1">
                <a:solidFill>
                  <a:srgbClr val="30318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Layers:</a:t>
            </a:r>
            <a:r>
              <a:rPr lang="en-US" sz="2810">
                <a:solidFill>
                  <a:srgbClr val="30318B"/>
                </a:solidFill>
                <a:latin typeface="Open Sans"/>
                <a:ea typeface="Open Sans"/>
                <a:cs typeface="Open Sans"/>
                <a:sym typeface="Open Sans"/>
              </a:rPr>
              <a:t> CDs are made of three main layers: a plastic layer, a reflective layer, and a protective layer.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431229" y="5651343"/>
            <a:ext cx="17092612" cy="471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6680" lvl="1" indent="-303340">
              <a:lnSpc>
                <a:spcPts val="3934"/>
              </a:lnSpc>
              <a:buFont typeface="Arial"/>
              <a:buChar char="•"/>
            </a:pPr>
            <a:r>
              <a:rPr lang="en-US" sz="2810" b="1">
                <a:solidFill>
                  <a:srgbClr val="30318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Laser Technology:</a:t>
            </a:r>
            <a:r>
              <a:rPr lang="en-US" sz="2810">
                <a:solidFill>
                  <a:srgbClr val="30318B"/>
                </a:solidFill>
                <a:latin typeface="Open Sans"/>
                <a:ea typeface="Open Sans"/>
                <a:cs typeface="Open Sans"/>
                <a:sym typeface="Open Sans"/>
              </a:rPr>
              <a:t> A laser reads and writes data by detecting pits and flat areas (lands) on the disc.</a:t>
            </a:r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45470" y="-2376191"/>
            <a:ext cx="5272633" cy="527263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914620" y="7117545"/>
            <a:ext cx="5704840" cy="570484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4323752" y="9567782"/>
            <a:ext cx="1839350" cy="183935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651846" y="2203119"/>
            <a:ext cx="1386647" cy="138664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028700" y="9046803"/>
            <a:ext cx="3135301" cy="564354"/>
          </a:xfrm>
          <a:custGeom>
            <a:avLst/>
            <a:gdLst/>
            <a:ahLst/>
            <a:cxnLst/>
            <a:rect l="l" t="t" r="r" b="b"/>
            <a:pathLst>
              <a:path w="3135301" h="564354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-1107912" y="-1038882"/>
            <a:ext cx="2972604" cy="2972604"/>
          </a:xfrm>
          <a:custGeom>
            <a:avLst/>
            <a:gdLst/>
            <a:ahLst/>
            <a:cxnLst/>
            <a:rect l="l" t="t" r="r" b="b"/>
            <a:pathLst>
              <a:path w="2972604" h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10800000">
            <a:off x="16457937" y="2063642"/>
            <a:ext cx="1361627" cy="1361627"/>
          </a:xfrm>
          <a:custGeom>
            <a:avLst/>
            <a:gdLst/>
            <a:ahLst/>
            <a:cxnLst/>
            <a:rect l="l" t="t" r="r" b="b"/>
            <a:pathLst>
              <a:path w="1361627" h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6637449" y="8575609"/>
            <a:ext cx="3216273" cy="3216273"/>
          </a:xfrm>
          <a:custGeom>
            <a:avLst/>
            <a:gdLst/>
            <a:ahLst/>
            <a:cxnLst/>
            <a:rect l="l" t="t" r="r" b="b"/>
            <a:pathLst>
              <a:path w="3216273" h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6986566" y="7117545"/>
            <a:ext cx="1031856" cy="1031856"/>
          </a:xfrm>
          <a:custGeom>
            <a:avLst/>
            <a:gdLst/>
            <a:ahLst/>
            <a:cxnLst/>
            <a:rect l="l" t="t" r="r" b="b"/>
            <a:pathLst>
              <a:path w="1031856" h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2284594" y="-1726493"/>
            <a:ext cx="2664744" cy="2664744"/>
          </a:xfrm>
          <a:custGeom>
            <a:avLst/>
            <a:gdLst/>
            <a:ahLst/>
            <a:cxnLst/>
            <a:rect l="l" t="t" r="r" b="b"/>
            <a:pathLst>
              <a:path w="2664744" h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 rot="-10800000" flipH="1">
            <a:off x="16457937" y="606788"/>
            <a:ext cx="1361627" cy="1361627"/>
          </a:xfrm>
          <a:custGeom>
            <a:avLst/>
            <a:gdLst/>
            <a:ahLst/>
            <a:cxnLst/>
            <a:rect l="l" t="t" r="r" b="b"/>
            <a:pathLst>
              <a:path w="1361627" h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1" name="AutoShape 21"/>
          <p:cNvSpPr/>
          <p:nvPr/>
        </p:nvSpPr>
        <p:spPr>
          <a:xfrm>
            <a:off x="7289169" y="2480622"/>
            <a:ext cx="3541202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Freeform 22"/>
          <p:cNvSpPr/>
          <p:nvPr/>
        </p:nvSpPr>
        <p:spPr>
          <a:xfrm>
            <a:off x="1028700" y="9046803"/>
            <a:ext cx="3135301" cy="564354"/>
          </a:xfrm>
          <a:custGeom>
            <a:avLst/>
            <a:gdLst/>
            <a:ahLst/>
            <a:cxnLst/>
            <a:rect l="l" t="t" r="r" b="b"/>
            <a:pathLst>
              <a:path w="3135301" h="564354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 rot="2037682">
            <a:off x="8000469" y="6321263"/>
            <a:ext cx="1659294" cy="1957869"/>
          </a:xfrm>
          <a:custGeom>
            <a:avLst/>
            <a:gdLst/>
            <a:ahLst/>
            <a:cxnLst/>
            <a:rect l="l" t="t" r="r" b="b"/>
            <a:pathLst>
              <a:path w="1659294" h="1957869">
                <a:moveTo>
                  <a:pt x="0" y="0"/>
                </a:moveTo>
                <a:lnTo>
                  <a:pt x="1659294" y="0"/>
                </a:lnTo>
                <a:lnTo>
                  <a:pt x="1659294" y="1957869"/>
                </a:lnTo>
                <a:lnTo>
                  <a:pt x="0" y="1957869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4025053" y="5858118"/>
            <a:ext cx="2935477" cy="2942834"/>
          </a:xfrm>
          <a:custGeom>
            <a:avLst/>
            <a:gdLst/>
            <a:ahLst/>
            <a:cxnLst/>
            <a:rect l="l" t="t" r="r" b="b"/>
            <a:pathLst>
              <a:path w="2935477" h="2942834">
                <a:moveTo>
                  <a:pt x="0" y="0"/>
                </a:moveTo>
                <a:lnTo>
                  <a:pt x="2935477" y="0"/>
                </a:lnTo>
                <a:lnTo>
                  <a:pt x="2935477" y="2942834"/>
                </a:lnTo>
                <a:lnTo>
                  <a:pt x="0" y="2942834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10554302" y="5396258"/>
            <a:ext cx="3871118" cy="3807878"/>
          </a:xfrm>
          <a:custGeom>
            <a:avLst/>
            <a:gdLst/>
            <a:ahLst/>
            <a:cxnLst/>
            <a:rect l="l" t="t" r="r" b="b"/>
            <a:pathLst>
              <a:path w="3871118" h="3807878">
                <a:moveTo>
                  <a:pt x="0" y="0"/>
                </a:moveTo>
                <a:lnTo>
                  <a:pt x="3871118" y="0"/>
                </a:lnTo>
                <a:lnTo>
                  <a:pt x="3871118" y="3807878"/>
                </a:lnTo>
                <a:lnTo>
                  <a:pt x="0" y="3807878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t="-830" b="-830"/>
            </a:stretch>
          </a:blipFill>
        </p:spPr>
      </p:sp>
      <p:sp>
        <p:nvSpPr>
          <p:cNvPr id="26" name="TextBox 26"/>
          <p:cNvSpPr txBox="1"/>
          <p:nvPr/>
        </p:nvSpPr>
        <p:spPr>
          <a:xfrm>
            <a:off x="4902993" y="1029912"/>
            <a:ext cx="8424863" cy="1450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47"/>
              </a:lnSpc>
            </a:pPr>
            <a:r>
              <a:rPr lang="en-US" sz="8462" b="1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DVD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2189344" y="3077418"/>
            <a:ext cx="4161665" cy="5966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7809" lvl="1" indent="-378904">
              <a:lnSpc>
                <a:spcPts val="4913"/>
              </a:lnSpc>
              <a:buFont typeface="Arial"/>
              <a:buChar char="•"/>
            </a:pPr>
            <a:r>
              <a:rPr lang="en-US" sz="3509" b="1">
                <a:solidFill>
                  <a:srgbClr val="30318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History of DVD: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2910853" y="3902664"/>
            <a:ext cx="12915709" cy="469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7566" lvl="1" indent="-303783">
              <a:lnSpc>
                <a:spcPts val="3939"/>
              </a:lnSpc>
              <a:buFont typeface="Arial"/>
              <a:buChar char="•"/>
            </a:pPr>
            <a:r>
              <a:rPr lang="en-US" sz="2814">
                <a:solidFill>
                  <a:srgbClr val="30318B"/>
                </a:solidFill>
                <a:latin typeface="Open Sans"/>
                <a:ea typeface="Open Sans"/>
                <a:cs typeface="Open Sans"/>
                <a:sym typeface="Open Sans"/>
              </a:rPr>
              <a:t>Launched in the 1990s for high-quality video storage, replacing VHS tapes.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2910853" y="4601176"/>
            <a:ext cx="12650090" cy="469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7566" lvl="1" indent="-303783">
              <a:lnSpc>
                <a:spcPts val="3939"/>
              </a:lnSpc>
              <a:buFont typeface="Arial"/>
              <a:buChar char="•"/>
            </a:pPr>
            <a:r>
              <a:rPr lang="en-US" sz="2814">
                <a:solidFill>
                  <a:srgbClr val="30318B"/>
                </a:solidFill>
                <a:latin typeface="Open Sans"/>
                <a:ea typeface="Open Sans"/>
                <a:cs typeface="Open Sans"/>
                <a:sym typeface="Open Sans"/>
              </a:rPr>
              <a:t>Gained popularity in the 2000s but has declined with streaming services.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4677508" y="9015411"/>
            <a:ext cx="1630566" cy="505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86"/>
              </a:lnSpc>
              <a:spcBef>
                <a:spcPct val="0"/>
              </a:spcBef>
            </a:pPr>
            <a:r>
              <a:rPr lang="en-US" sz="2990">
                <a:solidFill>
                  <a:srgbClr val="30318B"/>
                </a:solidFill>
                <a:latin typeface="Open Sans"/>
                <a:ea typeface="Open Sans"/>
                <a:cs typeface="Open Sans"/>
                <a:sym typeface="Open Sans"/>
              </a:rPr>
              <a:t>DVD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0538522" y="9224205"/>
            <a:ext cx="3308980" cy="506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87"/>
              </a:lnSpc>
              <a:spcBef>
                <a:spcPct val="0"/>
              </a:spcBef>
            </a:pPr>
            <a:r>
              <a:rPr lang="en-US" sz="2991">
                <a:solidFill>
                  <a:srgbClr val="30318B"/>
                </a:solidFill>
                <a:latin typeface="Open Sans"/>
                <a:ea typeface="Open Sans"/>
                <a:cs typeface="Open Sans"/>
                <a:sym typeface="Open Sans"/>
              </a:rPr>
              <a:t>DVD with player</a:t>
            </a:r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45470" y="-2376191"/>
            <a:ext cx="5272633" cy="527263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914620" y="7117545"/>
            <a:ext cx="5704840" cy="570484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4323752" y="9567782"/>
            <a:ext cx="1839350" cy="183935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651846" y="2203119"/>
            <a:ext cx="1386647" cy="138664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028700" y="9046803"/>
            <a:ext cx="3135301" cy="564354"/>
          </a:xfrm>
          <a:custGeom>
            <a:avLst/>
            <a:gdLst/>
            <a:ahLst/>
            <a:cxnLst/>
            <a:rect l="l" t="t" r="r" b="b"/>
            <a:pathLst>
              <a:path w="3135301" h="564354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-1107912" y="-1038882"/>
            <a:ext cx="2972604" cy="2972604"/>
          </a:xfrm>
          <a:custGeom>
            <a:avLst/>
            <a:gdLst/>
            <a:ahLst/>
            <a:cxnLst/>
            <a:rect l="l" t="t" r="r" b="b"/>
            <a:pathLst>
              <a:path w="2972604" h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10800000">
            <a:off x="16457937" y="2063642"/>
            <a:ext cx="1361627" cy="1361627"/>
          </a:xfrm>
          <a:custGeom>
            <a:avLst/>
            <a:gdLst/>
            <a:ahLst/>
            <a:cxnLst/>
            <a:rect l="l" t="t" r="r" b="b"/>
            <a:pathLst>
              <a:path w="1361627" h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6637449" y="8575609"/>
            <a:ext cx="3216273" cy="3216273"/>
          </a:xfrm>
          <a:custGeom>
            <a:avLst/>
            <a:gdLst/>
            <a:ahLst/>
            <a:cxnLst/>
            <a:rect l="l" t="t" r="r" b="b"/>
            <a:pathLst>
              <a:path w="3216273" h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6986566" y="7117545"/>
            <a:ext cx="1031856" cy="1031856"/>
          </a:xfrm>
          <a:custGeom>
            <a:avLst/>
            <a:gdLst/>
            <a:ahLst/>
            <a:cxnLst/>
            <a:rect l="l" t="t" r="r" b="b"/>
            <a:pathLst>
              <a:path w="1031856" h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2284594" y="-1726493"/>
            <a:ext cx="2664744" cy="2664744"/>
          </a:xfrm>
          <a:custGeom>
            <a:avLst/>
            <a:gdLst/>
            <a:ahLst/>
            <a:cxnLst/>
            <a:rect l="l" t="t" r="r" b="b"/>
            <a:pathLst>
              <a:path w="2664744" h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 rot="-10800000" flipH="1">
            <a:off x="16457937" y="606788"/>
            <a:ext cx="1361627" cy="1361627"/>
          </a:xfrm>
          <a:custGeom>
            <a:avLst/>
            <a:gdLst/>
            <a:ahLst/>
            <a:cxnLst/>
            <a:rect l="l" t="t" r="r" b="b"/>
            <a:pathLst>
              <a:path w="1361627" h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4931568" y="1041680"/>
            <a:ext cx="8424863" cy="1450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47"/>
              </a:lnSpc>
            </a:pPr>
            <a:r>
              <a:rPr lang="en-US" sz="8462" b="1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TECHNOLOGY</a:t>
            </a:r>
          </a:p>
        </p:txBody>
      </p:sp>
      <p:sp>
        <p:nvSpPr>
          <p:cNvPr id="22" name="AutoShape 22"/>
          <p:cNvSpPr/>
          <p:nvPr/>
        </p:nvSpPr>
        <p:spPr>
          <a:xfrm flipV="1">
            <a:off x="4949339" y="2492389"/>
            <a:ext cx="840709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TextBox 23"/>
          <p:cNvSpPr txBox="1"/>
          <p:nvPr/>
        </p:nvSpPr>
        <p:spPr>
          <a:xfrm>
            <a:off x="-25986" y="4332757"/>
            <a:ext cx="5118199" cy="5967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7004" lvl="1" indent="-378502">
              <a:lnSpc>
                <a:spcPts val="4908"/>
              </a:lnSpc>
              <a:buFont typeface="Arial"/>
              <a:buChar char="•"/>
            </a:pPr>
            <a:r>
              <a:rPr lang="en-US" sz="3506" b="1">
                <a:solidFill>
                  <a:srgbClr val="30318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Technology Of DVD: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495312" y="5087321"/>
            <a:ext cx="11913096" cy="471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6680" lvl="1" indent="-303340">
              <a:lnSpc>
                <a:spcPts val="3934"/>
              </a:lnSpc>
              <a:buFont typeface="Arial"/>
              <a:buChar char="•"/>
            </a:pPr>
            <a:r>
              <a:rPr lang="en-US" sz="2810" b="1">
                <a:solidFill>
                  <a:srgbClr val="30318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Layers:</a:t>
            </a:r>
            <a:r>
              <a:rPr lang="en-US" sz="2810">
                <a:solidFill>
                  <a:srgbClr val="30318B"/>
                </a:solidFill>
                <a:latin typeface="Open Sans"/>
                <a:ea typeface="Open Sans"/>
                <a:cs typeface="Open Sans"/>
                <a:sym typeface="Open Sans"/>
              </a:rPr>
              <a:t> DVDs have multiple layers for higher data storage than CDs.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495312" y="5716696"/>
            <a:ext cx="17450842" cy="471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6680" lvl="1" indent="-303340">
              <a:lnSpc>
                <a:spcPts val="3934"/>
              </a:lnSpc>
              <a:buFont typeface="Arial"/>
              <a:buChar char="•"/>
            </a:pPr>
            <a:r>
              <a:rPr lang="en-US" sz="2810" b="1">
                <a:solidFill>
                  <a:srgbClr val="30318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Laser Technology:</a:t>
            </a:r>
            <a:r>
              <a:rPr lang="en-US" sz="2810">
                <a:solidFill>
                  <a:srgbClr val="30318B"/>
                </a:solidFill>
                <a:latin typeface="Open Sans"/>
                <a:ea typeface="Open Sans"/>
                <a:cs typeface="Open Sans"/>
                <a:sym typeface="Open Sans"/>
              </a:rPr>
              <a:t> DVDs use a laser to read and write smaller pits and lands for greater data density.</a:t>
            </a:r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45470" y="-2376191"/>
            <a:ext cx="5272633" cy="527263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914620" y="7117545"/>
            <a:ext cx="5704840" cy="570484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4323752" y="9567782"/>
            <a:ext cx="1839350" cy="183935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651846" y="2203119"/>
            <a:ext cx="1386647" cy="138664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028700" y="9046803"/>
            <a:ext cx="3135301" cy="564354"/>
          </a:xfrm>
          <a:custGeom>
            <a:avLst/>
            <a:gdLst/>
            <a:ahLst/>
            <a:cxnLst/>
            <a:rect l="l" t="t" r="r" b="b"/>
            <a:pathLst>
              <a:path w="3135301" h="564354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-1107912" y="-1038882"/>
            <a:ext cx="2972604" cy="2972604"/>
          </a:xfrm>
          <a:custGeom>
            <a:avLst/>
            <a:gdLst/>
            <a:ahLst/>
            <a:cxnLst/>
            <a:rect l="l" t="t" r="r" b="b"/>
            <a:pathLst>
              <a:path w="2972604" h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10800000">
            <a:off x="16457937" y="2063642"/>
            <a:ext cx="1361627" cy="1361627"/>
          </a:xfrm>
          <a:custGeom>
            <a:avLst/>
            <a:gdLst/>
            <a:ahLst/>
            <a:cxnLst/>
            <a:rect l="l" t="t" r="r" b="b"/>
            <a:pathLst>
              <a:path w="1361627" h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6637449" y="8575609"/>
            <a:ext cx="3216273" cy="3216273"/>
          </a:xfrm>
          <a:custGeom>
            <a:avLst/>
            <a:gdLst/>
            <a:ahLst/>
            <a:cxnLst/>
            <a:rect l="l" t="t" r="r" b="b"/>
            <a:pathLst>
              <a:path w="3216273" h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6986566" y="7117545"/>
            <a:ext cx="1031856" cy="1031856"/>
          </a:xfrm>
          <a:custGeom>
            <a:avLst/>
            <a:gdLst/>
            <a:ahLst/>
            <a:cxnLst/>
            <a:rect l="l" t="t" r="r" b="b"/>
            <a:pathLst>
              <a:path w="1031856" h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2284594" y="-1726493"/>
            <a:ext cx="2664744" cy="2664744"/>
          </a:xfrm>
          <a:custGeom>
            <a:avLst/>
            <a:gdLst/>
            <a:ahLst/>
            <a:cxnLst/>
            <a:rect l="l" t="t" r="r" b="b"/>
            <a:pathLst>
              <a:path w="2664744" h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 rot="-10800000" flipH="1">
            <a:off x="16457937" y="606788"/>
            <a:ext cx="1361627" cy="1361627"/>
          </a:xfrm>
          <a:custGeom>
            <a:avLst/>
            <a:gdLst/>
            <a:ahLst/>
            <a:cxnLst/>
            <a:rect l="l" t="t" r="r" b="b"/>
            <a:pathLst>
              <a:path w="1361627" h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4931568" y="752410"/>
            <a:ext cx="8424863" cy="1450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47"/>
              </a:lnSpc>
            </a:pPr>
            <a:r>
              <a:rPr lang="en-US" sz="8462" b="1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COMPARISON</a:t>
            </a:r>
          </a:p>
        </p:txBody>
      </p:sp>
      <p:sp>
        <p:nvSpPr>
          <p:cNvPr id="22" name="AutoShape 22"/>
          <p:cNvSpPr/>
          <p:nvPr/>
        </p:nvSpPr>
        <p:spPr>
          <a:xfrm>
            <a:off x="4949339" y="2203119"/>
            <a:ext cx="840709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Freeform 23"/>
          <p:cNvSpPr/>
          <p:nvPr/>
        </p:nvSpPr>
        <p:spPr>
          <a:xfrm>
            <a:off x="2858641" y="3223343"/>
            <a:ext cx="12570717" cy="2893027"/>
          </a:xfrm>
          <a:custGeom>
            <a:avLst/>
            <a:gdLst/>
            <a:ahLst/>
            <a:cxnLst/>
            <a:rect l="l" t="t" r="r" b="b"/>
            <a:pathLst>
              <a:path w="12570717" h="2893027">
                <a:moveTo>
                  <a:pt x="0" y="0"/>
                </a:moveTo>
                <a:lnTo>
                  <a:pt x="12570718" y="0"/>
                </a:lnTo>
                <a:lnTo>
                  <a:pt x="12570718" y="2893027"/>
                </a:lnTo>
                <a:lnTo>
                  <a:pt x="0" y="2893027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  <p:sp>
        <p:nvSpPr>
          <p:cNvPr id="24" name="TextBox 24"/>
          <p:cNvSpPr txBox="1"/>
          <p:nvPr/>
        </p:nvSpPr>
        <p:spPr>
          <a:xfrm>
            <a:off x="2672551" y="6857957"/>
            <a:ext cx="11390858" cy="471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6680" lvl="1" indent="-303340" algn="ctr">
              <a:lnSpc>
                <a:spcPts val="3934"/>
              </a:lnSpc>
              <a:buFont typeface="Arial"/>
              <a:buChar char="•"/>
            </a:pPr>
            <a:r>
              <a:rPr lang="en-US" sz="2810">
                <a:solidFill>
                  <a:srgbClr val="30318B"/>
                </a:solidFill>
                <a:latin typeface="Open Sans"/>
                <a:ea typeface="Open Sans"/>
                <a:cs typeface="Open Sans"/>
                <a:sym typeface="Open Sans"/>
              </a:rPr>
              <a:t>DVD can store more data due to tighter spacing and more layers.</a:t>
            </a:r>
          </a:p>
        </p:txBody>
      </p:sp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45470" y="-2376191"/>
            <a:ext cx="5272633" cy="527263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914620" y="7117545"/>
            <a:ext cx="5704840" cy="570484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4323752" y="9567782"/>
            <a:ext cx="1839350" cy="183935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651846" y="2203119"/>
            <a:ext cx="1386647" cy="138664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028700" y="9046803"/>
            <a:ext cx="3135301" cy="564354"/>
          </a:xfrm>
          <a:custGeom>
            <a:avLst/>
            <a:gdLst/>
            <a:ahLst/>
            <a:cxnLst/>
            <a:rect l="l" t="t" r="r" b="b"/>
            <a:pathLst>
              <a:path w="3135301" h="564354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-1107912" y="-1038882"/>
            <a:ext cx="2972604" cy="2972604"/>
          </a:xfrm>
          <a:custGeom>
            <a:avLst/>
            <a:gdLst/>
            <a:ahLst/>
            <a:cxnLst/>
            <a:rect l="l" t="t" r="r" b="b"/>
            <a:pathLst>
              <a:path w="2972604" h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10800000">
            <a:off x="16457937" y="2063642"/>
            <a:ext cx="1361627" cy="1361627"/>
          </a:xfrm>
          <a:custGeom>
            <a:avLst/>
            <a:gdLst/>
            <a:ahLst/>
            <a:cxnLst/>
            <a:rect l="l" t="t" r="r" b="b"/>
            <a:pathLst>
              <a:path w="1361627" h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6637449" y="8575609"/>
            <a:ext cx="3216273" cy="3216273"/>
          </a:xfrm>
          <a:custGeom>
            <a:avLst/>
            <a:gdLst/>
            <a:ahLst/>
            <a:cxnLst/>
            <a:rect l="l" t="t" r="r" b="b"/>
            <a:pathLst>
              <a:path w="3216273" h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6986566" y="7117545"/>
            <a:ext cx="1031856" cy="1031856"/>
          </a:xfrm>
          <a:custGeom>
            <a:avLst/>
            <a:gdLst/>
            <a:ahLst/>
            <a:cxnLst/>
            <a:rect l="l" t="t" r="r" b="b"/>
            <a:pathLst>
              <a:path w="1031856" h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2284594" y="-1726493"/>
            <a:ext cx="2664744" cy="2664744"/>
          </a:xfrm>
          <a:custGeom>
            <a:avLst/>
            <a:gdLst/>
            <a:ahLst/>
            <a:cxnLst/>
            <a:rect l="l" t="t" r="r" b="b"/>
            <a:pathLst>
              <a:path w="2664744" h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 rot="-10800000" flipH="1">
            <a:off x="16457937" y="606788"/>
            <a:ext cx="1361627" cy="1361627"/>
          </a:xfrm>
          <a:custGeom>
            <a:avLst/>
            <a:gdLst/>
            <a:ahLst/>
            <a:cxnLst/>
            <a:rect l="l" t="t" r="r" b="b"/>
            <a:pathLst>
              <a:path w="1361627" h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4931568" y="1041680"/>
            <a:ext cx="8424863" cy="1450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47"/>
              </a:lnSpc>
            </a:pPr>
            <a:r>
              <a:rPr lang="en-US" sz="8462" b="1">
                <a:solidFill>
                  <a:srgbClr val="30318B"/>
                </a:solidFill>
                <a:latin typeface="Rosario Bold"/>
                <a:ea typeface="Rosario Bold"/>
                <a:cs typeface="Rosario Bold"/>
                <a:sym typeface="Rosario Bold"/>
              </a:rPr>
              <a:t>CONCLUTION</a:t>
            </a:r>
          </a:p>
        </p:txBody>
      </p:sp>
      <p:sp>
        <p:nvSpPr>
          <p:cNvPr id="22" name="AutoShape 22"/>
          <p:cNvSpPr/>
          <p:nvPr/>
        </p:nvSpPr>
        <p:spPr>
          <a:xfrm flipV="1">
            <a:off x="4949339" y="2492389"/>
            <a:ext cx="840709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TextBox 23"/>
          <p:cNvSpPr txBox="1"/>
          <p:nvPr/>
        </p:nvSpPr>
        <p:spPr>
          <a:xfrm>
            <a:off x="747021" y="4235374"/>
            <a:ext cx="16953343" cy="14629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28"/>
              </a:lnSpc>
              <a:spcBef>
                <a:spcPct val="0"/>
              </a:spcBef>
            </a:pPr>
            <a:r>
              <a:rPr lang="en-US" sz="2806" dirty="0">
                <a:solidFill>
                  <a:srgbClr val="30318B"/>
                </a:solidFill>
                <a:latin typeface="Open Sans"/>
                <a:ea typeface="Open Sans"/>
                <a:cs typeface="Open Sans"/>
                <a:sym typeface="Open Sans"/>
              </a:rPr>
              <a:t>In conclusion, this CD/DVD presentation provides an interactive and easy-to-navigate way to access multimedia content. It’s designed for compatibility with various devices and offers a user-friendly experience. For further assistance, please feel free to contact us. Thank you for viewing!</a:t>
            </a:r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304</Words>
  <Application>Microsoft Office PowerPoint</Application>
  <PresentationFormat>Custom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Rosario</vt:lpstr>
      <vt:lpstr>Open Sans</vt:lpstr>
      <vt:lpstr>Arial</vt:lpstr>
      <vt:lpstr>Calibri</vt:lpstr>
      <vt:lpstr>Open Sans Bold</vt:lpstr>
      <vt:lpstr>Rosario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Modern Abstract Presentation</dc:title>
  <dc:creator>Shamim Shuvo</dc:creator>
  <cp:lastModifiedBy>Shamim Shuvo</cp:lastModifiedBy>
  <cp:revision>2</cp:revision>
  <dcterms:created xsi:type="dcterms:W3CDTF">2006-08-16T00:00:00Z</dcterms:created>
  <dcterms:modified xsi:type="dcterms:W3CDTF">2024-11-11T19:08:04Z</dcterms:modified>
  <dc:identifier>DAGWLjtjifg</dc:identifier>
</cp:coreProperties>
</file>