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17"/>
  </p:notesMasterIdLst>
  <p:sldIdLst>
    <p:sldId id="256" r:id="rId2"/>
    <p:sldId id="264" r:id="rId3"/>
    <p:sldId id="273" r:id="rId4"/>
    <p:sldId id="257" r:id="rId5"/>
    <p:sldId id="259" r:id="rId6"/>
    <p:sldId id="258" r:id="rId7"/>
    <p:sldId id="260" r:id="rId8"/>
    <p:sldId id="266" r:id="rId9"/>
    <p:sldId id="263"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9A0EC-3D83-4AE3-91E7-E0B3BED018F0}"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E95135-2144-4E06-86CB-A50946A09667}" type="slidenum">
              <a:rPr lang="en-US" smtClean="0"/>
              <a:t>‹#›</a:t>
            </a:fld>
            <a:endParaRPr lang="en-US"/>
          </a:p>
        </p:txBody>
      </p:sp>
    </p:spTree>
    <p:extLst>
      <p:ext uri="{BB962C8B-B14F-4D97-AF65-F5344CB8AC3E}">
        <p14:creationId xmlns:p14="http://schemas.microsoft.com/office/powerpoint/2010/main" val="3705436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481846"/>
      </p:ext>
    </p:extLst>
  </p:cSld>
  <p:clrMapOvr>
    <a:masterClrMapping/>
  </p:clrMapOvr>
  <p:transition spd="slow" advClick="0" advTm="5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575458"/>
      </p:ext>
    </p:extLst>
  </p:cSld>
  <p:clrMapOvr>
    <a:masterClrMapping/>
  </p:clrMapOvr>
  <p:transition spd="slow" advClick="0" advTm="5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3934024"/>
      </p:ext>
    </p:extLst>
  </p:cSld>
  <p:clrMapOvr>
    <a:masterClrMapping/>
  </p:clrMapOvr>
  <p:transition spd="slow" advClick="0" advTm="5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5065689"/>
      </p:ext>
    </p:extLst>
  </p:cSld>
  <p:clrMapOvr>
    <a:masterClrMapping/>
  </p:clrMapOvr>
  <p:transition spd="slow" advClick="0" advTm="5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20229507"/>
      </p:ext>
    </p:extLst>
  </p:cSld>
  <p:clrMapOvr>
    <a:masterClrMapping/>
  </p:clrMapOvr>
  <p:transition spd="slow" advClick="0" advTm="5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658516"/>
      </p:ext>
    </p:extLst>
  </p:cSld>
  <p:clrMapOvr>
    <a:masterClrMapping/>
  </p:clrMapOvr>
  <p:transition spd="slow" advClick="0" advTm="5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508201"/>
      </p:ext>
    </p:extLst>
  </p:cSld>
  <p:clrMapOvr>
    <a:masterClrMapping/>
  </p:clrMapOvr>
  <p:transition spd="slow" advClick="0" advTm="5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366726"/>
      </p:ext>
    </p:extLst>
  </p:cSld>
  <p:clrMapOvr>
    <a:masterClrMapping/>
  </p:clrMapOvr>
  <p:transition spd="slow" advClick="0" advTm="5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168848"/>
      </p:ext>
    </p:extLst>
  </p:cSld>
  <p:clrMapOvr>
    <a:masterClrMapping/>
  </p:clrMapOvr>
  <p:transition spd="slow" advClick="0" advTm="5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212540"/>
      </p:ext>
    </p:extLst>
  </p:cSld>
  <p:clrMapOvr>
    <a:masterClrMapping/>
  </p:clrMapOvr>
  <p:transition spd="slow" advClick="0" advTm="5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5507899"/>
      </p:ext>
    </p:extLst>
  </p:cSld>
  <p:clrMapOvr>
    <a:masterClrMapping/>
  </p:clrMapOvr>
  <p:transition spd="slow" advClick="0" advTm="5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30294317"/>
      </p:ext>
    </p:extLst>
  </p:cSld>
  <p:clrMapOvr>
    <a:masterClrMapping/>
  </p:clrMapOvr>
  <p:transition spd="slow" advClick="0" advTm="5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65479"/>
      </p:ext>
    </p:extLst>
  </p:cSld>
  <p:clrMapOvr>
    <a:masterClrMapping/>
  </p:clrMapOvr>
  <p:transition spd="slow" advClick="0" advTm="5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2422033"/>
      </p:ext>
    </p:extLst>
  </p:cSld>
  <p:clrMapOvr>
    <a:masterClrMapping/>
  </p:clrMapOvr>
  <p:transition spd="slow" advClick="0" advTm="5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1441183"/>
      </p:ext>
    </p:extLst>
  </p:cSld>
  <p:clrMapOvr>
    <a:masterClrMapping/>
  </p:clrMapOvr>
  <p:transition spd="slow" advClick="0" advTm="5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8336248"/>
      </p:ext>
    </p:extLst>
  </p:cSld>
  <p:clrMapOvr>
    <a:masterClrMapping/>
  </p:clrMapOvr>
  <p:transition spd="slow" advClick="0" advTm="5000">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11/12/2024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841445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ransition spd="slow" advClick="0" advTm="5000">
    <p:wipe/>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582" y="2370217"/>
            <a:ext cx="10104582" cy="803564"/>
          </a:xfrm>
        </p:spPr>
        <p:txBody>
          <a:bodyPr>
            <a:normAutofit fontScale="90000"/>
          </a:bodyPr>
          <a:lstStyle/>
          <a:p>
            <a:r>
              <a:rPr lang="en-US" sz="2800" spc="-150" dirty="0" smtClean="0">
                <a:latin typeface="Algerian" panose="04020705040A02060702" pitchFamily="82" charset="0"/>
              </a:rPr>
              <a:t>             </a:t>
            </a:r>
            <a:r>
              <a:rPr lang="en-US" sz="3600" spc="-150" dirty="0" smtClean="0">
                <a:latin typeface="Algerian" panose="04020705040A02060702" pitchFamily="82" charset="0"/>
              </a:rPr>
              <a:t>Imperial college of engineering, Khulna</a:t>
            </a:r>
            <a:br>
              <a:rPr lang="en-US" sz="3600" spc="-150" dirty="0" smtClean="0">
                <a:latin typeface="Algerian" panose="04020705040A02060702" pitchFamily="82" charset="0"/>
              </a:rPr>
            </a:br>
            <a:r>
              <a:rPr lang="en-US" sz="2800" spc="-150" dirty="0">
                <a:solidFill>
                  <a:srgbClr val="00B050"/>
                </a:solidFill>
                <a:latin typeface="Algerian" panose="04020705040A02060702" pitchFamily="82" charset="0"/>
              </a:rPr>
              <a:t> </a:t>
            </a:r>
            <a:r>
              <a:rPr lang="en-US" sz="2800" spc="-150" dirty="0" smtClean="0">
                <a:solidFill>
                  <a:srgbClr val="00B050"/>
                </a:solidFill>
                <a:latin typeface="Algerian" panose="04020705040A02060702" pitchFamily="82" charset="0"/>
              </a:rPr>
              <a:t>                                                           Ru affiliated </a:t>
            </a:r>
            <a:endParaRPr lang="en-US" sz="2800" spc="-150" dirty="0">
              <a:solidFill>
                <a:srgbClr val="00B050"/>
              </a:solidFill>
              <a:latin typeface="Algerian" panose="04020705040A02060702" pitchFamily="8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9309" y="757237"/>
            <a:ext cx="2078182" cy="1612979"/>
          </a:xfrm>
          <a:prstGeom prst="rect">
            <a:avLst/>
          </a:prstGeom>
        </p:spPr>
      </p:pic>
      <p:sp>
        <p:nvSpPr>
          <p:cNvPr id="14" name="TextBox 13"/>
          <p:cNvSpPr txBox="1"/>
          <p:nvPr/>
        </p:nvSpPr>
        <p:spPr>
          <a:xfrm>
            <a:off x="2022763" y="4054764"/>
            <a:ext cx="8460509" cy="523220"/>
          </a:xfrm>
          <a:prstGeom prst="rect">
            <a:avLst/>
          </a:prstGeom>
          <a:noFill/>
        </p:spPr>
        <p:txBody>
          <a:bodyPr wrap="square" rtlCol="0">
            <a:spAutoFit/>
          </a:bodyPr>
          <a:lstStyle/>
          <a:p>
            <a:r>
              <a:rPr lang="en-US" sz="2800" dirty="0" smtClean="0">
                <a:solidFill>
                  <a:srgbClr val="0070C0"/>
                </a:solidFill>
              </a:rPr>
              <a:t>PRESENTATION ON COMPUTER OUTPUT DEVICE</a:t>
            </a:r>
            <a:endParaRPr lang="en-US" sz="2800" dirty="0">
              <a:solidFill>
                <a:srgbClr val="0070C0"/>
              </a:solidFill>
            </a:endParaRPr>
          </a:p>
        </p:txBody>
      </p:sp>
      <p:sp>
        <p:nvSpPr>
          <p:cNvPr id="16" name="Right Arrow 15"/>
          <p:cNvSpPr/>
          <p:nvPr/>
        </p:nvSpPr>
        <p:spPr>
          <a:xfrm>
            <a:off x="2753950" y="4577984"/>
            <a:ext cx="7840159" cy="806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43491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4983" y="624110"/>
            <a:ext cx="9310254" cy="1280890"/>
          </a:xfrm>
        </p:spPr>
        <p:txBody>
          <a:bodyPr>
            <a:normAutofit/>
          </a:bodyPr>
          <a:lstStyle/>
          <a:p>
            <a:pPr marL="571500" indent="-571500" algn="just">
              <a:buClr>
                <a:srgbClr val="0070C0"/>
              </a:buClr>
              <a:buFont typeface="Wingdings" panose="05000000000000000000" pitchFamily="2" charset="2"/>
              <a:buChar char="Ø"/>
            </a:pPr>
            <a:r>
              <a:rPr lang="en-US" sz="2000" dirty="0" smtClean="0">
                <a:solidFill>
                  <a:srgbClr val="0070C0"/>
                </a:solidFill>
              </a:rPr>
              <a:t>Impact printer: </a:t>
            </a:r>
            <a:r>
              <a:rPr lang="en-US" sz="2000" dirty="0" smtClean="0">
                <a:solidFill>
                  <a:schemeClr val="tx1">
                    <a:lumMod val="95000"/>
                    <a:lumOff val="5000"/>
                  </a:schemeClr>
                </a:solidFill>
              </a:rPr>
              <a:t>The printer that print the character by striking against the ribbon and on to the paper are called impact printer</a:t>
            </a:r>
            <a:r>
              <a:rPr lang="en-US" sz="2000" dirty="0" smtClean="0">
                <a:solidFill>
                  <a:srgbClr val="0070C0"/>
                </a:solidFill>
              </a:rPr>
              <a:t>.</a:t>
            </a:r>
            <a:endParaRPr lang="en-US" sz="2000" dirty="0">
              <a:solidFill>
                <a:srgbClr val="0070C0"/>
              </a:solidFill>
            </a:endParaRPr>
          </a:p>
        </p:txBody>
      </p:sp>
      <p:sp>
        <p:nvSpPr>
          <p:cNvPr id="4" name="TextBox 3"/>
          <p:cNvSpPr txBox="1"/>
          <p:nvPr/>
        </p:nvSpPr>
        <p:spPr>
          <a:xfrm>
            <a:off x="1874983" y="3648364"/>
            <a:ext cx="9162472" cy="1015663"/>
          </a:xfrm>
          <a:prstGeom prst="rect">
            <a:avLst/>
          </a:prstGeom>
          <a:noFill/>
        </p:spPr>
        <p:txBody>
          <a:bodyPr wrap="square" rtlCol="0">
            <a:spAutoFit/>
          </a:bodyPr>
          <a:lstStyle/>
          <a:p>
            <a:pPr marL="285750" indent="-285750" algn="just">
              <a:buClr>
                <a:srgbClr val="0070C0"/>
              </a:buClr>
              <a:buFont typeface="Wingdings" panose="05000000000000000000" pitchFamily="2" charset="2"/>
              <a:buChar char="Ø"/>
            </a:pPr>
            <a:r>
              <a:rPr lang="en-US" sz="2000" dirty="0" smtClean="0">
                <a:solidFill>
                  <a:srgbClr val="0070C0"/>
                </a:solidFill>
              </a:rPr>
              <a:t>Non-impact printer: </a:t>
            </a:r>
            <a:r>
              <a:rPr lang="en-US" sz="2000" dirty="0" smtClean="0">
                <a:solidFill>
                  <a:schemeClr val="bg2">
                    <a:lumMod val="10000"/>
                  </a:schemeClr>
                </a:solidFill>
              </a:rPr>
              <a:t>A printer that print the character </a:t>
            </a:r>
            <a:r>
              <a:rPr lang="en-US" sz="2000" dirty="0" smtClean="0">
                <a:solidFill>
                  <a:srgbClr val="00B050"/>
                </a:solidFill>
              </a:rPr>
              <a:t>without</a:t>
            </a:r>
            <a:r>
              <a:rPr lang="en-US" sz="2000" dirty="0" smtClean="0">
                <a:solidFill>
                  <a:schemeClr val="bg2">
                    <a:lumMod val="10000"/>
                  </a:schemeClr>
                </a:solidFill>
              </a:rPr>
              <a:t> striking against the ribbon and on the paper are called non-impact printer. These printer print a compete page at s time. </a:t>
            </a:r>
            <a:endParaRPr lang="en-US" sz="2000" dirty="0">
              <a:solidFill>
                <a:schemeClr val="bg2">
                  <a:lumMod val="1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093" y="4857991"/>
            <a:ext cx="2466975" cy="18478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2343" y="1530350"/>
            <a:ext cx="2371725" cy="1924050"/>
          </a:xfrm>
          <a:prstGeom prst="rect">
            <a:avLst/>
          </a:prstGeom>
        </p:spPr>
      </p:pic>
    </p:spTree>
    <p:extLst>
      <p:ext uri="{BB962C8B-B14F-4D97-AF65-F5344CB8AC3E}">
        <p14:creationId xmlns:p14="http://schemas.microsoft.com/office/powerpoint/2010/main" val="1756234890"/>
      </p:ext>
    </p:extLst>
  </p:cSld>
  <p:clrMapOvr>
    <a:masterClrMapping/>
  </p:clrMapOvr>
  <p:transition spd="slow" advClick="0" advTm="15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6012" y="2471382"/>
            <a:ext cx="3004311" cy="742872"/>
          </a:xfrm>
        </p:spPr>
        <p:txBody>
          <a:bodyPr/>
          <a:lstStyle/>
          <a:p>
            <a:r>
              <a:rPr lang="en-US" dirty="0" smtClean="0">
                <a:solidFill>
                  <a:srgbClr val="00B050"/>
                </a:solidFill>
                <a:latin typeface="Algerian" panose="04020705040A02060702" pitchFamily="82" charset="0"/>
              </a:rPr>
              <a:t>Speaker</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2386012" y="3592945"/>
            <a:ext cx="3867006" cy="3777622"/>
          </a:xfrm>
        </p:spPr>
        <p:txBody>
          <a:bodyPr>
            <a:normAutofit/>
          </a:bodyPr>
          <a:lstStyle/>
          <a:p>
            <a:pPr marL="0" indent="0">
              <a:buNone/>
            </a:pPr>
            <a:r>
              <a:rPr lang="en-US" sz="2000" dirty="0" smtClean="0"/>
              <a:t>Speaker also is an output device. That receive sound in from of electric current.</a:t>
            </a: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3273" y="1954146"/>
            <a:ext cx="3722253" cy="3670800"/>
          </a:xfrm>
          <a:prstGeom prst="rect">
            <a:avLst/>
          </a:prstGeom>
        </p:spPr>
      </p:pic>
    </p:spTree>
    <p:extLst>
      <p:ext uri="{BB962C8B-B14F-4D97-AF65-F5344CB8AC3E}">
        <p14:creationId xmlns:p14="http://schemas.microsoft.com/office/powerpoint/2010/main" val="3842459833"/>
      </p:ext>
    </p:extLst>
  </p:cSld>
  <p:clrMapOvr>
    <a:masterClrMapping/>
  </p:clrMapOvr>
  <mc:AlternateContent xmlns:mc="http://schemas.openxmlformats.org/markup-compatibility/2006" xmlns:p14="http://schemas.microsoft.com/office/powerpoint/2010/main">
    <mc:Choice Requires="p14">
      <p:transition spd="slow" p14:dur="1500" advClick="0" advTm="15000">
        <p:split orient="vert"/>
      </p:transition>
    </mc:Choice>
    <mc:Fallback xmlns="">
      <p:transition spd="slow" advClick="0" advTm="1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5071" y="1196764"/>
            <a:ext cx="2967366" cy="770581"/>
          </a:xfrm>
        </p:spPr>
        <p:txBody>
          <a:bodyPr/>
          <a:lstStyle/>
          <a:p>
            <a:r>
              <a:rPr lang="en-US" dirty="0" smtClean="0">
                <a:solidFill>
                  <a:srgbClr val="00B050"/>
                </a:solidFill>
                <a:latin typeface="Algerian" panose="04020705040A02060702" pitchFamily="82" charset="0"/>
              </a:rPr>
              <a:t>Projector</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2589212" y="2133600"/>
            <a:ext cx="3903952" cy="3777622"/>
          </a:xfrm>
        </p:spPr>
        <p:txBody>
          <a:bodyPr/>
          <a:lstStyle/>
          <a:p>
            <a:pPr marL="0" indent="0" algn="just">
              <a:buNone/>
            </a:pPr>
            <a:r>
              <a:rPr lang="en-US" dirty="0"/>
              <a:t> </a:t>
            </a:r>
            <a:r>
              <a:rPr lang="en-US" dirty="0" smtClean="0"/>
              <a:t>A projector </a:t>
            </a:r>
            <a:r>
              <a:rPr lang="en-US" dirty="0"/>
              <a:t>is an optical device that takes images or video from a source (like a computer, DVD player, or USB drive) and displays it on a larger screen or wall by using a lens system and light source</a:t>
            </a:r>
            <a:r>
              <a:rPr lang="en-US" dirty="0" smtClean="0"/>
              <a:t>.</a:t>
            </a:r>
          </a:p>
          <a:p>
            <a:pPr marL="0" indent="0" algn="just">
              <a:buNone/>
            </a:pPr>
            <a:r>
              <a:rPr lang="en-US" dirty="0" smtClean="0">
                <a:solidFill>
                  <a:srgbClr val="00B050"/>
                </a:solidFill>
              </a:rPr>
              <a:t>A projector is of four types.</a:t>
            </a:r>
            <a:endParaRPr lang="en-US"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491" y="1967346"/>
            <a:ext cx="3740727" cy="2558472"/>
          </a:xfrm>
          <a:prstGeom prst="rect">
            <a:avLst/>
          </a:prstGeom>
        </p:spPr>
      </p:pic>
    </p:spTree>
    <p:extLst>
      <p:ext uri="{BB962C8B-B14F-4D97-AF65-F5344CB8AC3E}">
        <p14:creationId xmlns:p14="http://schemas.microsoft.com/office/powerpoint/2010/main" val="2927998530"/>
      </p:ext>
    </p:extLst>
  </p:cSld>
  <p:clrMapOvr>
    <a:masterClrMapping/>
  </p:clrMapOvr>
  <p:transition spd="med" advClick="0" advTm="20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182" y="434109"/>
            <a:ext cx="9426429" cy="1470891"/>
          </a:xfrm>
        </p:spPr>
        <p:txBody>
          <a:bodyPr>
            <a:normAutofit/>
          </a:bodyPr>
          <a:lstStyle/>
          <a:p>
            <a:pPr marL="571500" indent="-571500" algn="just">
              <a:buClr>
                <a:srgbClr val="0070C0"/>
              </a:buClr>
              <a:buFont typeface="Wingdings" panose="05000000000000000000" pitchFamily="2" charset="2"/>
              <a:buChar char="Ø"/>
            </a:pPr>
            <a:r>
              <a:rPr lang="en-US" sz="1800" dirty="0">
                <a:solidFill>
                  <a:srgbClr val="0070C0"/>
                </a:solidFill>
              </a:rPr>
              <a:t>LCD (Liquid Crystal Display) Projectors: </a:t>
            </a:r>
            <a:r>
              <a:rPr lang="en-US" sz="1800" dirty="0"/>
              <a:t>Use liquid crystal panels to allow light through in specific colors and intensities, producing the image by combining red, green, and blue light.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056" y="1712191"/>
            <a:ext cx="2609850" cy="1474354"/>
          </a:xfrm>
          <a:prstGeom prst="rect">
            <a:avLst/>
          </a:prstGeom>
        </p:spPr>
      </p:pic>
      <p:sp>
        <p:nvSpPr>
          <p:cNvPr id="4" name="TextBox 3"/>
          <p:cNvSpPr txBox="1"/>
          <p:nvPr/>
        </p:nvSpPr>
        <p:spPr>
          <a:xfrm>
            <a:off x="2078182" y="3472873"/>
            <a:ext cx="9707418" cy="646331"/>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dirty="0">
                <a:solidFill>
                  <a:srgbClr val="0070C0"/>
                </a:solidFill>
              </a:rPr>
              <a:t>DLP (Digital Light Processing) Projectors: </a:t>
            </a:r>
            <a:r>
              <a:rPr lang="en-US" dirty="0"/>
              <a:t>Use tiny mirrors to reflect light through a spinning color wheel, generating an image with vibrant colors and high contrast.</a:t>
            </a:r>
          </a:p>
        </p:txBody>
      </p:sp>
      <p:pic>
        <p:nvPicPr>
          <p:cNvPr id="1026" name="Picture 2" descr="Projector Reviews: What is the Best Projector For Yo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4056" y="4294909"/>
            <a:ext cx="3614017" cy="2563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703523"/>
      </p:ext>
    </p:extLst>
  </p:cSld>
  <p:clrMapOvr>
    <a:masterClrMapping/>
  </p:clrMapOvr>
  <mc:AlternateContent xmlns:mc="http://schemas.openxmlformats.org/markup-compatibility/2006" xmlns:p14="http://schemas.microsoft.com/office/powerpoint/2010/main">
    <mc:Choice Requires="p14">
      <p:transition spd="slow" p14:dur="1500" advClick="0" advTm="15000">
        <p:split orient="vert"/>
      </p:transition>
    </mc:Choice>
    <mc:Fallback xmlns="">
      <p:transition spd="slow" advClick="0" advTm="1500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circle(in)">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782" y="624110"/>
            <a:ext cx="9223229" cy="798289"/>
          </a:xfrm>
        </p:spPr>
        <p:txBody>
          <a:bodyPr>
            <a:normAutofit/>
          </a:bodyPr>
          <a:lstStyle/>
          <a:p>
            <a:pPr marL="342900" indent="-342900" algn="just">
              <a:buClr>
                <a:srgbClr val="0070C0"/>
              </a:buClr>
              <a:buFont typeface="Wingdings" panose="05000000000000000000" pitchFamily="2" charset="2"/>
              <a:buChar char="Ø"/>
            </a:pPr>
            <a:r>
              <a:rPr lang="en-US" sz="2000" dirty="0">
                <a:solidFill>
                  <a:srgbClr val="0070C0"/>
                </a:solidFill>
              </a:rPr>
              <a:t>LED Projectors: </a:t>
            </a:r>
            <a:r>
              <a:rPr lang="en-US" sz="2000" dirty="0"/>
              <a:t>Use LED lights as the light source, which are energy-efficient and have a longer lifespan compared to traditional lamps.</a:t>
            </a:r>
          </a:p>
        </p:txBody>
      </p:sp>
      <p:pic>
        <p:nvPicPr>
          <p:cNvPr id="2050" name="Picture 2" descr="Mini Portable Full HD LED Projector YG300 - Black / 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066" y="1422399"/>
            <a:ext cx="3429000" cy="19950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79782" y="3583709"/>
            <a:ext cx="9439563" cy="707886"/>
          </a:xfrm>
          <a:prstGeom prst="rect">
            <a:avLst/>
          </a:prstGeom>
          <a:noFill/>
        </p:spPr>
        <p:txBody>
          <a:bodyPr wrap="square" rtlCol="0">
            <a:spAutoFit/>
          </a:bodyPr>
          <a:lstStyle/>
          <a:p>
            <a:pPr marL="285750" indent="-285750" algn="just">
              <a:buClr>
                <a:srgbClr val="0070C0"/>
              </a:buClr>
              <a:buFont typeface="Wingdings" panose="05000000000000000000" pitchFamily="2" charset="2"/>
              <a:buChar char="Ø"/>
            </a:pPr>
            <a:r>
              <a:rPr lang="en-US" sz="2000" dirty="0">
                <a:solidFill>
                  <a:srgbClr val="0070C0"/>
                </a:solidFill>
              </a:rPr>
              <a:t>Laser Projectors: </a:t>
            </a:r>
            <a:r>
              <a:rPr lang="en-US" sz="2000" dirty="0"/>
              <a:t>Use lasers for illumination, providing bright, high-contrast images that work well even in lit environments.</a:t>
            </a:r>
          </a:p>
        </p:txBody>
      </p:sp>
      <p:pic>
        <p:nvPicPr>
          <p:cNvPr id="2052" name="Picture 4" descr="WZATCO Bliss, Native 4K Ultra Short Throw Laser Projector Dual OS (Android  + FTS), Certified Netflix 2500 ANSI Lumens, HDR10, HLG, 3D, 85% DCI-P3 &amp;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3066" y="4668693"/>
            <a:ext cx="3428999" cy="211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489795"/>
      </p:ext>
    </p:extLst>
  </p:cSld>
  <p:clrMapOvr>
    <a:masterClrMapping/>
  </p:clrMapOvr>
  <mc:AlternateContent xmlns:mc="http://schemas.openxmlformats.org/markup-compatibility/2006" xmlns:p14="http://schemas.microsoft.com/office/powerpoint/2010/main">
    <mc:Choice Requires="p14">
      <p:transition spd="slow" p14:dur="3400" advClick="0" advTm="15000">
        <p14:reveal/>
      </p:transition>
    </mc:Choice>
    <mc:Fallback xmlns="">
      <p:transition spd="slow"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80">
                                          <p:stCondLst>
                                            <p:cond delay="0"/>
                                          </p:stCondLst>
                                        </p:cTn>
                                        <p:tgtEl>
                                          <p:spTgt spid="2050"/>
                                        </p:tgtEl>
                                      </p:cBhvr>
                                    </p:animEffect>
                                    <p:anim calcmode="lin" valueType="num">
                                      <p:cBhvr>
                                        <p:cTn id="8" dur="1822" tmFilter="0,0; 0.14,0.36; 0.43,0.73; 0.71,0.91; 1.0,1.0">
                                          <p:stCondLst>
                                            <p:cond delay="0"/>
                                          </p:stCondLst>
                                        </p:cTn>
                                        <p:tgtEl>
                                          <p:spTgt spid="205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5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5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5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50"/>
                                        </p:tgtEl>
                                        <p:attrNameLst>
                                          <p:attrName>ppt_y</p:attrName>
                                        </p:attrNameLst>
                                      </p:cBhvr>
                                      <p:tavLst>
                                        <p:tav tm="0" fmla="#ppt_y-sin(pi*$)/81">
                                          <p:val>
                                            <p:fltVal val="0"/>
                                          </p:val>
                                        </p:tav>
                                        <p:tav tm="100000">
                                          <p:val>
                                            <p:fltVal val="1"/>
                                          </p:val>
                                        </p:tav>
                                      </p:tavLst>
                                    </p:anim>
                                    <p:animScale>
                                      <p:cBhvr>
                                        <p:cTn id="13" dur="26">
                                          <p:stCondLst>
                                            <p:cond delay="650"/>
                                          </p:stCondLst>
                                        </p:cTn>
                                        <p:tgtEl>
                                          <p:spTgt spid="2050"/>
                                        </p:tgtEl>
                                      </p:cBhvr>
                                      <p:to x="100000" y="60000"/>
                                    </p:animScale>
                                    <p:animScale>
                                      <p:cBhvr>
                                        <p:cTn id="14" dur="166" decel="50000">
                                          <p:stCondLst>
                                            <p:cond delay="676"/>
                                          </p:stCondLst>
                                        </p:cTn>
                                        <p:tgtEl>
                                          <p:spTgt spid="2050"/>
                                        </p:tgtEl>
                                      </p:cBhvr>
                                      <p:to x="100000" y="100000"/>
                                    </p:animScale>
                                    <p:animScale>
                                      <p:cBhvr>
                                        <p:cTn id="15" dur="26">
                                          <p:stCondLst>
                                            <p:cond delay="1312"/>
                                          </p:stCondLst>
                                        </p:cTn>
                                        <p:tgtEl>
                                          <p:spTgt spid="2050"/>
                                        </p:tgtEl>
                                      </p:cBhvr>
                                      <p:to x="100000" y="80000"/>
                                    </p:animScale>
                                    <p:animScale>
                                      <p:cBhvr>
                                        <p:cTn id="16" dur="166" decel="50000">
                                          <p:stCondLst>
                                            <p:cond delay="1338"/>
                                          </p:stCondLst>
                                        </p:cTn>
                                        <p:tgtEl>
                                          <p:spTgt spid="2050"/>
                                        </p:tgtEl>
                                      </p:cBhvr>
                                      <p:to x="100000" y="100000"/>
                                    </p:animScale>
                                    <p:animScale>
                                      <p:cBhvr>
                                        <p:cTn id="17" dur="26">
                                          <p:stCondLst>
                                            <p:cond delay="1642"/>
                                          </p:stCondLst>
                                        </p:cTn>
                                        <p:tgtEl>
                                          <p:spTgt spid="2050"/>
                                        </p:tgtEl>
                                      </p:cBhvr>
                                      <p:to x="100000" y="90000"/>
                                    </p:animScale>
                                    <p:animScale>
                                      <p:cBhvr>
                                        <p:cTn id="18" dur="166" decel="50000">
                                          <p:stCondLst>
                                            <p:cond delay="1668"/>
                                          </p:stCondLst>
                                        </p:cTn>
                                        <p:tgtEl>
                                          <p:spTgt spid="2050"/>
                                        </p:tgtEl>
                                      </p:cBhvr>
                                      <p:to x="100000" y="100000"/>
                                    </p:animScale>
                                    <p:animScale>
                                      <p:cBhvr>
                                        <p:cTn id="19" dur="26">
                                          <p:stCondLst>
                                            <p:cond delay="1808"/>
                                          </p:stCondLst>
                                        </p:cTn>
                                        <p:tgtEl>
                                          <p:spTgt spid="2050"/>
                                        </p:tgtEl>
                                      </p:cBhvr>
                                      <p:to x="100000" y="95000"/>
                                    </p:animScale>
                                    <p:animScale>
                                      <p:cBhvr>
                                        <p:cTn id="20" dur="166" decel="50000">
                                          <p:stCondLst>
                                            <p:cond delay="1834"/>
                                          </p:stCondLst>
                                        </p:cTn>
                                        <p:tgtEl>
                                          <p:spTgt spid="205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052"/>
                                        </p:tgtEl>
                                        <p:attrNameLst>
                                          <p:attrName>style.visibility</p:attrName>
                                        </p:attrNameLst>
                                      </p:cBhvr>
                                      <p:to>
                                        <p:strVal val="visible"/>
                                      </p:to>
                                    </p:set>
                                    <p:animEffect transition="in" filter="circle(in)">
                                      <p:cBhvr>
                                        <p:cTn id="25" dur="20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6269" y="2302317"/>
            <a:ext cx="5557932" cy="1323439"/>
          </a:xfrm>
          <a:prstGeom prst="rect">
            <a:avLst/>
          </a:prstGeom>
          <a:noFill/>
        </p:spPr>
        <p:txBody>
          <a:bodyPr wrap="none" lIns="91440" tIns="45720" rIns="91440" bIns="45720">
            <a:spAutoFit/>
          </a:bodyPr>
          <a:lstStyle/>
          <a:p>
            <a:pPr algn="ctr"/>
            <a:r>
              <a:rPr lang="en-US" sz="8000" dirty="0" smtClean="0">
                <a:ln w="0"/>
                <a:solidFill>
                  <a:srgbClr val="7030A0"/>
                </a:solidFill>
                <a:effectLst>
                  <a:reflection blurRad="6350" stA="53000" endA="300" endPos="35500" dir="5400000" sy="-90000" algn="bl" rotWithShape="0"/>
                </a:effectLst>
              </a:rPr>
              <a:t>Thank You </a:t>
            </a:r>
            <a:endParaRPr lang="en-US" sz="8000" b="0" cap="none" spc="0" dirty="0">
              <a:ln w="0"/>
              <a:solidFill>
                <a:srgbClr val="7030A0"/>
              </a:solidFill>
              <a:effectLst>
                <a:reflection blurRad="6350" stA="53000" endA="300" endPos="35500" dir="5400000" sy="-90000" algn="bl" rotWithShape="0"/>
              </a:effectLst>
            </a:endParaRPr>
          </a:p>
        </p:txBody>
      </p:sp>
      <p:pic>
        <p:nvPicPr>
          <p:cNvPr id="3074" name="Picture 2" descr="Premium Vector | Thank you emoji illu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99" y="1"/>
            <a:ext cx="12293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53412"/>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3709" y="3025564"/>
            <a:ext cx="4941454" cy="3088909"/>
          </a:xfrm>
        </p:spPr>
        <p:txBody>
          <a:bodyPr>
            <a:normAutofit/>
          </a:bodyPr>
          <a:lstStyle/>
          <a:p>
            <a:r>
              <a:rPr lang="en-US" sz="9600" dirty="0" smtClean="0"/>
              <a:t>    </a:t>
            </a:r>
            <a:endParaRPr lang="en-US" sz="9600" dirty="0"/>
          </a:p>
        </p:txBody>
      </p:sp>
      <p:sp>
        <p:nvSpPr>
          <p:cNvPr id="3" name="Content Placeholder 2"/>
          <p:cNvSpPr>
            <a:spLocks noGrp="1"/>
          </p:cNvSpPr>
          <p:nvPr>
            <p:ph idx="1"/>
          </p:nvPr>
        </p:nvSpPr>
        <p:spPr>
          <a:xfrm>
            <a:off x="1671781" y="849746"/>
            <a:ext cx="10335491" cy="5024582"/>
          </a:xfrm>
        </p:spPr>
        <p:txBody>
          <a:bodyPr>
            <a:normAutofit/>
          </a:bodyPr>
          <a:lstStyle/>
          <a:p>
            <a:pPr marL="0" indent="0">
              <a:buNone/>
            </a:pPr>
            <a:r>
              <a:rPr lang="en-US" dirty="0" smtClean="0">
                <a:solidFill>
                  <a:schemeClr val="accent2">
                    <a:lumMod val="75000"/>
                  </a:schemeClr>
                </a:solidFill>
              </a:rPr>
              <a:t>    </a:t>
            </a:r>
            <a:endParaRPr lang="en-US" sz="3200" dirty="0">
              <a:solidFill>
                <a:schemeClr val="accent2">
                  <a:lumMod val="75000"/>
                </a:schemeClr>
              </a:solidFill>
              <a:latin typeface="Bodoni MT" panose="02070603080606020203" pitchFamily="18" charset="0"/>
            </a:endParaRPr>
          </a:p>
        </p:txBody>
      </p:sp>
      <p:sp>
        <p:nvSpPr>
          <p:cNvPr id="4" name="TextBox 3"/>
          <p:cNvSpPr txBox="1"/>
          <p:nvPr/>
        </p:nvSpPr>
        <p:spPr>
          <a:xfrm>
            <a:off x="2364509" y="849746"/>
            <a:ext cx="8709891" cy="1631216"/>
          </a:xfrm>
          <a:prstGeom prst="rect">
            <a:avLst/>
          </a:prstGeom>
          <a:noFill/>
        </p:spPr>
        <p:txBody>
          <a:bodyPr wrap="square" rtlCol="0">
            <a:spAutoFit/>
          </a:bodyPr>
          <a:lstStyle/>
          <a:p>
            <a:r>
              <a:rPr lang="en-US" sz="2800" dirty="0" smtClean="0">
                <a:solidFill>
                  <a:srgbClr val="00B050"/>
                </a:solidFill>
                <a:latin typeface="Algerian" panose="04020705040A02060702" pitchFamily="82" charset="0"/>
              </a:rPr>
              <a:t>Presented by:</a:t>
            </a:r>
          </a:p>
          <a:p>
            <a:r>
              <a:rPr lang="en-US" sz="2000" dirty="0"/>
              <a:t> </a:t>
            </a:r>
            <a:r>
              <a:rPr lang="en-US" sz="2000" dirty="0" smtClean="0"/>
              <a:t>  </a:t>
            </a:r>
            <a:r>
              <a:rPr lang="en-US" sz="2400" dirty="0" smtClean="0">
                <a:latin typeface="Bahnschrift SemiBold" panose="020B0502040204020203" pitchFamily="34" charset="0"/>
              </a:rPr>
              <a:t>Afrin </a:t>
            </a:r>
            <a:r>
              <a:rPr lang="en-US" sz="2400" dirty="0" err="1" smtClean="0">
                <a:latin typeface="Bahnschrift SemiBold" panose="020B0502040204020203" pitchFamily="34" charset="0"/>
              </a:rPr>
              <a:t>Mamun</a:t>
            </a:r>
            <a:r>
              <a:rPr lang="en-US" sz="2400" dirty="0" smtClean="0">
                <a:latin typeface="Bahnschrift SemiBold" panose="020B0502040204020203" pitchFamily="34" charset="0"/>
              </a:rPr>
              <a:t> Sreety</a:t>
            </a:r>
          </a:p>
          <a:p>
            <a:r>
              <a:rPr lang="en-US" sz="2400" dirty="0" smtClean="0">
                <a:latin typeface="Bahnschrift SemiBold" panose="020B0502040204020203" pitchFamily="34" charset="0"/>
              </a:rPr>
              <a:t>Student ID: 23114</a:t>
            </a:r>
          </a:p>
          <a:p>
            <a:r>
              <a:rPr lang="en-US" sz="2400" dirty="0" smtClean="0">
                <a:latin typeface="Bahnschrift SemiBold" panose="020B0502040204020203" pitchFamily="34" charset="0"/>
              </a:rPr>
              <a:t>Season : 2023-2024</a:t>
            </a:r>
            <a:endParaRPr lang="en-US" sz="2400" dirty="0">
              <a:latin typeface="Bahnschrift SemiBold" panose="020B0502040204020203" pitchFamily="34" charset="0"/>
            </a:endParaRPr>
          </a:p>
        </p:txBody>
      </p:sp>
      <p:sp>
        <p:nvSpPr>
          <p:cNvPr id="6" name="TextBox 5"/>
          <p:cNvSpPr txBox="1"/>
          <p:nvPr/>
        </p:nvSpPr>
        <p:spPr>
          <a:xfrm>
            <a:off x="2059710" y="2563899"/>
            <a:ext cx="951345" cy="461665"/>
          </a:xfrm>
          <a:prstGeom prst="rect">
            <a:avLst/>
          </a:prstGeom>
          <a:noFill/>
        </p:spPr>
        <p:txBody>
          <a:bodyPr wrap="square" rtlCol="0">
            <a:spAutoFit/>
          </a:bodyPr>
          <a:lstStyle/>
          <a:p>
            <a:r>
              <a:rPr lang="en-US" sz="2400" dirty="0" smtClean="0">
                <a:solidFill>
                  <a:srgbClr val="C00000"/>
                </a:solidFill>
              </a:rPr>
              <a:t>AND,</a:t>
            </a:r>
            <a:endParaRPr lang="en-US" sz="2400" dirty="0">
              <a:solidFill>
                <a:srgbClr val="C00000"/>
              </a:solidFill>
            </a:endParaRPr>
          </a:p>
        </p:txBody>
      </p:sp>
      <p:sp>
        <p:nvSpPr>
          <p:cNvPr id="7" name="TextBox 6"/>
          <p:cNvSpPr txBox="1"/>
          <p:nvPr/>
        </p:nvSpPr>
        <p:spPr>
          <a:xfrm>
            <a:off x="2438401" y="3519055"/>
            <a:ext cx="3389744" cy="1200329"/>
          </a:xfrm>
          <a:prstGeom prst="rect">
            <a:avLst/>
          </a:prstGeom>
          <a:noFill/>
        </p:spPr>
        <p:txBody>
          <a:bodyPr wrap="square" rtlCol="0">
            <a:spAutoFit/>
          </a:bodyPr>
          <a:lstStyle/>
          <a:p>
            <a:r>
              <a:rPr lang="en-US" sz="2400" dirty="0" err="1" smtClean="0">
                <a:latin typeface="Bahnschrift SemiBold" panose="020B0502040204020203" pitchFamily="34" charset="0"/>
              </a:rPr>
              <a:t>Arifa</a:t>
            </a:r>
            <a:r>
              <a:rPr lang="en-US" sz="2400" dirty="0" smtClean="0">
                <a:latin typeface="Bahnschrift SemiBold" panose="020B0502040204020203" pitchFamily="34" charset="0"/>
              </a:rPr>
              <a:t> </a:t>
            </a:r>
            <a:r>
              <a:rPr lang="en-US" sz="2400" dirty="0" err="1" smtClean="0">
                <a:latin typeface="Bahnschrift SemiBold" panose="020B0502040204020203" pitchFamily="34" charset="0"/>
              </a:rPr>
              <a:t>Akter</a:t>
            </a:r>
            <a:r>
              <a:rPr lang="en-US" sz="2400" dirty="0" smtClean="0">
                <a:latin typeface="Bahnschrift SemiBold" panose="020B0502040204020203" pitchFamily="34" charset="0"/>
              </a:rPr>
              <a:t> </a:t>
            </a:r>
            <a:r>
              <a:rPr lang="en-US" sz="2400" dirty="0" err="1" smtClean="0">
                <a:latin typeface="Bahnschrift SemiBold" panose="020B0502040204020203" pitchFamily="34" charset="0"/>
              </a:rPr>
              <a:t>Chondona</a:t>
            </a:r>
            <a:endParaRPr lang="en-US" sz="2400" dirty="0" smtClean="0">
              <a:latin typeface="Bahnschrift SemiBold" panose="020B0502040204020203" pitchFamily="34" charset="0"/>
            </a:endParaRPr>
          </a:p>
          <a:p>
            <a:r>
              <a:rPr lang="en-US" sz="2400" dirty="0" smtClean="0">
                <a:latin typeface="Bahnschrift SemiBold" panose="020B0502040204020203" pitchFamily="34" charset="0"/>
              </a:rPr>
              <a:t>Student ID: 23154</a:t>
            </a:r>
          </a:p>
          <a:p>
            <a:r>
              <a:rPr lang="en-US" sz="2400" dirty="0" smtClean="0">
                <a:latin typeface="Bahnschrift SemiBold" panose="020B0502040204020203" pitchFamily="34" charset="0"/>
              </a:rPr>
              <a:t>Season: 2023-2024</a:t>
            </a:r>
            <a:endParaRPr lang="en-US" sz="2400" dirty="0">
              <a:latin typeface="Bahnschrift SemiBold" panose="020B0502040204020203" pitchFamily="34" charset="0"/>
            </a:endParaRPr>
          </a:p>
        </p:txBody>
      </p:sp>
      <p:sp>
        <p:nvSpPr>
          <p:cNvPr id="8" name="TextBox 7"/>
          <p:cNvSpPr txBox="1"/>
          <p:nvPr/>
        </p:nvSpPr>
        <p:spPr>
          <a:xfrm>
            <a:off x="6123708" y="1865745"/>
            <a:ext cx="6095999" cy="2369880"/>
          </a:xfrm>
          <a:prstGeom prst="rect">
            <a:avLst/>
          </a:prstGeom>
          <a:noFill/>
        </p:spPr>
        <p:txBody>
          <a:bodyPr wrap="square" rtlCol="0">
            <a:spAutoFit/>
          </a:bodyPr>
          <a:lstStyle/>
          <a:p>
            <a:r>
              <a:rPr lang="en-US" sz="2800" dirty="0" smtClean="0">
                <a:solidFill>
                  <a:srgbClr val="00B050"/>
                </a:solidFill>
                <a:latin typeface="Algerian" panose="04020705040A02060702" pitchFamily="82" charset="0"/>
              </a:rPr>
              <a:t>Submitted to:</a:t>
            </a:r>
          </a:p>
          <a:p>
            <a:r>
              <a:rPr lang="en-US" dirty="0"/>
              <a:t> </a:t>
            </a:r>
            <a:r>
              <a:rPr lang="en-US" dirty="0" smtClean="0"/>
              <a:t>      </a:t>
            </a:r>
            <a:r>
              <a:rPr lang="en-US" sz="2400" dirty="0" smtClean="0">
                <a:latin typeface="Bahnschrift SemiBold" panose="020B0502040204020203" pitchFamily="34" charset="0"/>
              </a:rPr>
              <a:t>Aparna Haldar</a:t>
            </a:r>
          </a:p>
          <a:p>
            <a:r>
              <a:rPr lang="en-US" sz="2400" dirty="0">
                <a:latin typeface="Bahnschrift SemiBold" panose="020B0502040204020203" pitchFamily="34" charset="0"/>
              </a:rPr>
              <a:t> </a:t>
            </a:r>
            <a:r>
              <a:rPr lang="en-US" sz="2400" dirty="0" smtClean="0">
                <a:latin typeface="Bahnschrift SemiBold" panose="020B0502040204020203" pitchFamily="34" charset="0"/>
              </a:rPr>
              <a:t>     Department Head,</a:t>
            </a:r>
          </a:p>
          <a:p>
            <a:r>
              <a:rPr lang="en-US" sz="2400" dirty="0">
                <a:latin typeface="Bahnschrift SemiBold" panose="020B0502040204020203" pitchFamily="34" charset="0"/>
              </a:rPr>
              <a:t> </a:t>
            </a:r>
            <a:r>
              <a:rPr lang="en-US" sz="2400" dirty="0" smtClean="0">
                <a:latin typeface="Bahnschrift SemiBold" panose="020B0502040204020203" pitchFamily="34" charset="0"/>
              </a:rPr>
              <a:t>     Department of Computer Science &amp;</a:t>
            </a:r>
          </a:p>
          <a:p>
            <a:r>
              <a:rPr lang="en-US" sz="2400" dirty="0">
                <a:latin typeface="Bahnschrift SemiBold" panose="020B0502040204020203" pitchFamily="34" charset="0"/>
              </a:rPr>
              <a:t> </a:t>
            </a:r>
            <a:r>
              <a:rPr lang="en-US" sz="2400" dirty="0" smtClean="0">
                <a:latin typeface="Bahnschrift SemiBold" panose="020B0502040204020203" pitchFamily="34" charset="0"/>
              </a:rPr>
              <a:t>     Engineering. </a:t>
            </a:r>
          </a:p>
          <a:p>
            <a:r>
              <a:rPr lang="en-US" sz="2400" dirty="0">
                <a:latin typeface="Bahnschrift SemiBold" panose="020B0502040204020203" pitchFamily="34" charset="0"/>
              </a:rPr>
              <a:t> </a:t>
            </a:r>
            <a:r>
              <a:rPr lang="en-US" sz="2400" dirty="0" smtClean="0">
                <a:latin typeface="Bahnschrift SemiBold" panose="020B0502040204020203" pitchFamily="34" charset="0"/>
              </a:rPr>
              <a:t>     Imperial College of Engineering, Khulna </a:t>
            </a:r>
            <a:r>
              <a:rPr lang="en-US" sz="2400" dirty="0" smtClean="0"/>
              <a:t>   </a:t>
            </a:r>
            <a:endParaRPr lang="en-US" sz="2400" dirty="0"/>
          </a:p>
        </p:txBody>
      </p:sp>
    </p:spTree>
    <p:extLst>
      <p:ext uri="{BB962C8B-B14F-4D97-AF65-F5344CB8AC3E}">
        <p14:creationId xmlns:p14="http://schemas.microsoft.com/office/powerpoint/2010/main" val="2466165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188364" y="5061527"/>
            <a:ext cx="4802909" cy="707886"/>
          </a:xfrm>
          <a:prstGeom prst="rect">
            <a:avLst/>
          </a:prstGeom>
          <a:noFill/>
        </p:spPr>
        <p:txBody>
          <a:bodyPr wrap="square" rtlCol="0">
            <a:spAutoFit/>
          </a:bodyPr>
          <a:lstStyle/>
          <a:p>
            <a:r>
              <a:rPr lang="en-US" sz="4000" b="1" dirty="0" smtClean="0">
                <a:solidFill>
                  <a:srgbClr val="00B050"/>
                </a:solidFill>
                <a:latin typeface="Baskerville Old Face" panose="02020602080505020303" pitchFamily="18" charset="0"/>
              </a:rPr>
              <a:t>PRESENTATION</a:t>
            </a:r>
            <a:endParaRPr lang="en-US" sz="4000" b="1" dirty="0">
              <a:solidFill>
                <a:srgbClr val="00B050"/>
              </a:solidFill>
              <a:latin typeface="Baskerville Old Face" panose="02020602080505020303" pitchFamily="18" charset="0"/>
            </a:endParaRPr>
          </a:p>
        </p:txBody>
      </p:sp>
      <p:sp>
        <p:nvSpPr>
          <p:cNvPr id="5" name="Rounded Rectangle 4"/>
          <p:cNvSpPr/>
          <p:nvPr/>
        </p:nvSpPr>
        <p:spPr>
          <a:xfrm>
            <a:off x="5828145" y="4387273"/>
            <a:ext cx="129310" cy="10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957455" y="4193309"/>
            <a:ext cx="230909" cy="4433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828145" y="4193309"/>
            <a:ext cx="129310" cy="4433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135275" cy="6858000"/>
          </a:xfrm>
          <a:prstGeom prst="rect">
            <a:avLst/>
          </a:prstGeom>
        </p:spPr>
      </p:pic>
      <p:sp>
        <p:nvSpPr>
          <p:cNvPr id="11" name="TextBox 10"/>
          <p:cNvSpPr txBox="1"/>
          <p:nvPr/>
        </p:nvSpPr>
        <p:spPr>
          <a:xfrm>
            <a:off x="5366327" y="4488873"/>
            <a:ext cx="7647709" cy="707886"/>
          </a:xfrm>
          <a:prstGeom prst="rect">
            <a:avLst/>
          </a:prstGeom>
          <a:noFill/>
        </p:spPr>
        <p:txBody>
          <a:bodyPr wrap="square" rtlCol="0">
            <a:spAutoFit/>
          </a:bodyPr>
          <a:lstStyle/>
          <a:p>
            <a:r>
              <a:rPr lang="en-US" sz="4000" dirty="0" smtClean="0">
                <a:solidFill>
                  <a:srgbClr val="C00000"/>
                </a:solidFill>
                <a:latin typeface="Arial Unicode MS" panose="020B0604020202020204" pitchFamily="34" charset="-128"/>
                <a:ea typeface="Arial Unicode MS" panose="020B0604020202020204" pitchFamily="34" charset="-128"/>
                <a:cs typeface="Arial Unicode MS" panose="020B0604020202020204" pitchFamily="34" charset="-128"/>
              </a:rPr>
              <a:t>To Our</a:t>
            </a:r>
            <a:r>
              <a:rPr lang="en-US" sz="4000" dirty="0" smtClean="0"/>
              <a:t> </a:t>
            </a:r>
            <a:r>
              <a:rPr lang="en-US" sz="4000" dirty="0" smtClean="0">
                <a:solidFill>
                  <a:srgbClr val="00B050"/>
                </a:solidFill>
                <a:latin typeface="Algerian" panose="04020705040A02060702" pitchFamily="82" charset="0"/>
              </a:rPr>
              <a:t>PRESENTATION</a:t>
            </a:r>
            <a:endParaRPr lang="en-US" sz="40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1437914970"/>
      </p:ext>
    </p:extLst>
  </p:cSld>
  <p:clrMapOvr>
    <a:masterClrMapping/>
  </p:clrMapOvr>
  <mc:AlternateContent xmlns:mc="http://schemas.openxmlformats.org/markup-compatibility/2006" xmlns:p14="http://schemas.microsoft.com/office/powerpoint/2010/main">
    <mc:Choice Requires="p14">
      <p:transition spd="slow" p14:dur="800" advClick="0" advTm="5000">
        <p:circle/>
      </p:transition>
    </mc:Choice>
    <mc:Fallback xmlns="">
      <p:transition spd="slow" advClick="0" advTm="5000">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900" y="872869"/>
            <a:ext cx="2431656" cy="789054"/>
          </a:xfrm>
        </p:spPr>
        <p:txBody>
          <a:bodyPr/>
          <a:lstStyle/>
          <a:p>
            <a:r>
              <a:rPr lang="en-US" b="1" dirty="0" smtClean="0">
                <a:solidFill>
                  <a:srgbClr val="0070C0"/>
                </a:solidFill>
              </a:rPr>
              <a:t>Over view</a:t>
            </a:r>
            <a:endParaRPr lang="en-US" b="1" dirty="0">
              <a:solidFill>
                <a:srgbClr val="0070C0"/>
              </a:solidFill>
            </a:endParaRPr>
          </a:p>
        </p:txBody>
      </p:sp>
      <p:sp>
        <p:nvSpPr>
          <p:cNvPr id="5" name="Content Placeholder 4"/>
          <p:cNvSpPr>
            <a:spLocks noGrp="1"/>
          </p:cNvSpPr>
          <p:nvPr>
            <p:ph idx="1"/>
          </p:nvPr>
        </p:nvSpPr>
        <p:spPr>
          <a:xfrm>
            <a:off x="2943008" y="2464948"/>
            <a:ext cx="4347297" cy="3798415"/>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Motivation</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Computer Monitor</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Speaker</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Printer</a:t>
            </a:r>
          </a:p>
          <a:p>
            <a:pPr marL="0" indent="0">
              <a:buNone/>
            </a:pP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    Projector</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900" y="3101849"/>
            <a:ext cx="690556" cy="49053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9111" y="3828922"/>
            <a:ext cx="533630" cy="47687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6769" y="4442691"/>
            <a:ext cx="478314" cy="51723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749993" y="5096817"/>
            <a:ext cx="555090" cy="466407"/>
          </a:xfrm>
          <a:prstGeom prst="rect">
            <a:avLst/>
          </a:prstGeom>
        </p:spPr>
      </p:pic>
      <p:sp>
        <p:nvSpPr>
          <p:cNvPr id="8" name="AutoShape 2" descr="5 Ace Smiling Emoji Inspirational Motivational Paper Poster for Living  Room; Office; Gym; Self Adhesive Sticker (Multicolour) : Amazon.in: Home &amp;  ..."/>
          <p:cNvSpPr>
            <a:spLocks noChangeAspect="1" noChangeArrowheads="1"/>
          </p:cNvSpPr>
          <p:nvPr/>
        </p:nvSpPr>
        <p:spPr bwMode="auto">
          <a:xfrm>
            <a:off x="4113212" y="178854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5 Ace Smiling Emoji Inspirational Motivational Paper Poster for Living  Room; Office; Gym; Self Adhesive Sticker (Multicolour) : Amazon.in: Home &amp;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descr="5 Ace Smiling Emoji Inspirational Motivational Paper Poster for Living  Room; Office; Gym; Self Adhesive Sticker (Multicolour) : Amazon.in: Home &amp;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6900" y="2574216"/>
            <a:ext cx="561079" cy="418365"/>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1079" y="3236165"/>
            <a:ext cx="1151010" cy="10079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5818" y="3236164"/>
            <a:ext cx="1302328" cy="9109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1078" y="4364156"/>
            <a:ext cx="1151011" cy="107606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605818" y="4332996"/>
            <a:ext cx="1286958" cy="11383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p:cNvSpPr txBox="1"/>
          <p:nvPr/>
        </p:nvSpPr>
        <p:spPr>
          <a:xfrm>
            <a:off x="3286780" y="1868075"/>
            <a:ext cx="3021878" cy="584775"/>
          </a:xfrm>
          <a:prstGeom prst="rect">
            <a:avLst/>
          </a:prstGeom>
          <a:noFill/>
        </p:spPr>
        <p:txBody>
          <a:bodyPr wrap="square" rtlCol="0">
            <a:sp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 Introduction</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26" name="Picture 2" descr="emoticon emoji percentage of shares, sales, and finance cartoon. cute chibi  cartoon mascot vecto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26901" y="1977849"/>
            <a:ext cx="561078" cy="469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261016"/>
      </p:ext>
    </p:extLst>
  </p:cSld>
  <p:clrMapOvr>
    <a:masterClrMapping/>
  </p:clrMapOvr>
  <p:transition spd="med" advClick="0" advTm="10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circle(in)">
                                      <p:cBhvr>
                                        <p:cTn id="12" dur="20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circle(in)">
                                      <p:cBhvr>
                                        <p:cTn id="22" dur="20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1" end="1"/>
                                            </p:txEl>
                                          </p:spTgt>
                                        </p:tgtEl>
                                        <p:attrNameLst>
                                          <p:attrName>style.visibility</p:attrName>
                                        </p:attrNameLst>
                                      </p:cBhvr>
                                      <p:to>
                                        <p:strVal val="visible"/>
                                      </p:to>
                                    </p:set>
                                    <p:animEffect transition="in" filter="wipe(down)">
                                      <p:cBhvr>
                                        <p:cTn id="32" dur="500"/>
                                        <p:tgtEl>
                                          <p:spTgt spid="5">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circle(in)">
                                      <p:cBhvr>
                                        <p:cTn id="42" dur="20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circle(in)">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5">
                                            <p:txEl>
                                              <p:pRg st="3" end="3"/>
                                            </p:txEl>
                                          </p:spTgt>
                                        </p:tgtEl>
                                        <p:attrNameLst>
                                          <p:attrName>style.visibility</p:attrName>
                                        </p:attrNameLst>
                                      </p:cBhvr>
                                      <p:to>
                                        <p:strVal val="visible"/>
                                      </p:to>
                                    </p:set>
                                    <p:animEffect transition="in" filter="fade">
                                      <p:cBhvr>
                                        <p:cTn id="52" dur="1000"/>
                                        <p:tgtEl>
                                          <p:spTgt spid="5">
                                            <p:txEl>
                                              <p:pRg st="3" end="3"/>
                                            </p:txEl>
                                          </p:spTgt>
                                        </p:tgtEl>
                                      </p:cBhvr>
                                    </p:animEffect>
                                    <p:anim calcmode="lin" valueType="num">
                                      <p:cBhvr>
                                        <p:cTn id="5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5">
                                            <p:txEl>
                                              <p:pRg st="4" end="4"/>
                                            </p:txEl>
                                          </p:spTgt>
                                        </p:tgtEl>
                                        <p:attrNameLst>
                                          <p:attrName>style.visibility</p:attrName>
                                        </p:attrNameLst>
                                      </p:cBhvr>
                                      <p:to>
                                        <p:strVal val="visible"/>
                                      </p:to>
                                    </p:set>
                                    <p:animEffect transition="in" filter="wipe(down)">
                                      <p:cBhvr>
                                        <p:cTn id="64" dur="500"/>
                                        <p:tgtEl>
                                          <p:spTgt spid="5">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6" presetClass="entr" presetSubtype="16"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circle(in)">
                                      <p:cBhvr>
                                        <p:cTn id="69" dur="2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 calcmode="lin" valueType="num">
                                      <p:cBhvr additive="base">
                                        <p:cTn id="74" dur="500" fill="hold"/>
                                        <p:tgtEl>
                                          <p:spTgt spid="14"/>
                                        </p:tgtEl>
                                        <p:attrNameLst>
                                          <p:attrName>ppt_x</p:attrName>
                                        </p:attrNameLst>
                                      </p:cBhvr>
                                      <p:tavLst>
                                        <p:tav tm="0">
                                          <p:val>
                                            <p:strVal val="#ppt_x"/>
                                          </p:val>
                                        </p:tav>
                                        <p:tav tm="100000">
                                          <p:val>
                                            <p:strVal val="#ppt_x"/>
                                          </p:val>
                                        </p:tav>
                                      </p:tavLst>
                                    </p:anim>
                                    <p:anim calcmode="lin" valueType="num">
                                      <p:cBhvr additive="base">
                                        <p:cTn id="7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nodeType="clickEffect">
                                  <p:stCondLst>
                                    <p:cond delay="0"/>
                                  </p:stCondLst>
                                  <p:childTnLst>
                                    <p:set>
                                      <p:cBhvr>
                                        <p:cTn id="79" dur="1" fill="hold">
                                          <p:stCondLst>
                                            <p:cond delay="0"/>
                                          </p:stCondLst>
                                        </p:cTn>
                                        <p:tgtEl>
                                          <p:spTgt spid="15"/>
                                        </p:tgtEl>
                                        <p:attrNameLst>
                                          <p:attrName>style.visibility</p:attrName>
                                        </p:attrNameLst>
                                      </p:cBhvr>
                                      <p:to>
                                        <p:strVal val="visible"/>
                                      </p:to>
                                    </p:set>
                                    <p:anim calcmode="lin" valueType="num">
                                      <p:cBhvr>
                                        <p:cTn id="80" dur="500" fill="hold"/>
                                        <p:tgtEl>
                                          <p:spTgt spid="15"/>
                                        </p:tgtEl>
                                        <p:attrNameLst>
                                          <p:attrName>ppt_w</p:attrName>
                                        </p:attrNameLst>
                                      </p:cBhvr>
                                      <p:tavLst>
                                        <p:tav tm="0">
                                          <p:val>
                                            <p:fltVal val="0"/>
                                          </p:val>
                                        </p:tav>
                                        <p:tav tm="100000">
                                          <p:val>
                                            <p:strVal val="#ppt_w"/>
                                          </p:val>
                                        </p:tav>
                                      </p:tavLst>
                                    </p:anim>
                                    <p:anim calcmode="lin" valueType="num">
                                      <p:cBhvr>
                                        <p:cTn id="81" dur="500" fill="hold"/>
                                        <p:tgtEl>
                                          <p:spTgt spid="15"/>
                                        </p:tgtEl>
                                        <p:attrNameLst>
                                          <p:attrName>ppt_h</p:attrName>
                                        </p:attrNameLst>
                                      </p:cBhvr>
                                      <p:tavLst>
                                        <p:tav tm="0">
                                          <p:val>
                                            <p:fltVal val="0"/>
                                          </p:val>
                                        </p:tav>
                                        <p:tav tm="100000">
                                          <p:val>
                                            <p:strVal val="#ppt_h"/>
                                          </p:val>
                                        </p:tav>
                                      </p:tavLst>
                                    </p:anim>
                                    <p:animEffect transition="in" filter="fad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53" presetClass="entr" presetSubtype="16" fill="hold" nodeType="clickEffect">
                                  <p:stCondLst>
                                    <p:cond delay="0"/>
                                  </p:stCondLst>
                                  <p:childTnLst>
                                    <p:set>
                                      <p:cBhvr>
                                        <p:cTn id="86" dur="1" fill="hold">
                                          <p:stCondLst>
                                            <p:cond delay="0"/>
                                          </p:stCondLst>
                                        </p:cTn>
                                        <p:tgtEl>
                                          <p:spTgt spid="13"/>
                                        </p:tgtEl>
                                        <p:attrNameLst>
                                          <p:attrName>style.visibility</p:attrName>
                                        </p:attrNameLst>
                                      </p:cBhvr>
                                      <p:to>
                                        <p:strVal val="visible"/>
                                      </p:to>
                                    </p:set>
                                    <p:anim calcmode="lin" valueType="num">
                                      <p:cBhvr>
                                        <p:cTn id="87" dur="500" fill="hold"/>
                                        <p:tgtEl>
                                          <p:spTgt spid="13"/>
                                        </p:tgtEl>
                                        <p:attrNameLst>
                                          <p:attrName>ppt_w</p:attrName>
                                        </p:attrNameLst>
                                      </p:cBhvr>
                                      <p:tavLst>
                                        <p:tav tm="0">
                                          <p:val>
                                            <p:fltVal val="0"/>
                                          </p:val>
                                        </p:tav>
                                        <p:tav tm="100000">
                                          <p:val>
                                            <p:strVal val="#ppt_w"/>
                                          </p:val>
                                        </p:tav>
                                      </p:tavLst>
                                    </p:anim>
                                    <p:anim calcmode="lin" valueType="num">
                                      <p:cBhvr>
                                        <p:cTn id="88" dur="500" fill="hold"/>
                                        <p:tgtEl>
                                          <p:spTgt spid="13"/>
                                        </p:tgtEl>
                                        <p:attrNameLst>
                                          <p:attrName>ppt_h</p:attrName>
                                        </p:attrNameLst>
                                      </p:cBhvr>
                                      <p:tavLst>
                                        <p:tav tm="0">
                                          <p:val>
                                            <p:fltVal val="0"/>
                                          </p:val>
                                        </p:tav>
                                        <p:tav tm="100000">
                                          <p:val>
                                            <p:strVal val="#ppt_h"/>
                                          </p:val>
                                        </p:tav>
                                      </p:tavLst>
                                    </p:anim>
                                    <p:animEffect transition="in" filter="fade">
                                      <p:cBhvr>
                                        <p:cTn id="8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9708" y="446210"/>
            <a:ext cx="9444903" cy="810211"/>
          </a:xfrm>
        </p:spPr>
        <p:txBody>
          <a:bodyPr>
            <a:normAutofit/>
          </a:bodyPr>
          <a:lstStyle/>
          <a:p>
            <a:r>
              <a:rPr lang="en-US" sz="3200" b="1" dirty="0" smtClean="0">
                <a:ln w="6600">
                  <a:solidFill>
                    <a:schemeClr val="accent2"/>
                  </a:solidFill>
                  <a:prstDash val="solid"/>
                </a:ln>
                <a:solidFill>
                  <a:srgbClr val="FFFFFF"/>
                </a:solidFill>
                <a:effectLst>
                  <a:outerShdw dist="38100" dir="2700000" algn="tl" rotWithShape="0">
                    <a:schemeClr val="accent2"/>
                  </a:outerShdw>
                </a:effectLst>
              </a:rPr>
              <a:t>       </a:t>
            </a:r>
            <a:r>
              <a:rPr lang="en-US" sz="3200" b="1" dirty="0" smtClean="0">
                <a:ln w="6600">
                  <a:solidFill>
                    <a:schemeClr val="accent2"/>
                  </a:solidFill>
                  <a:prstDash val="solid"/>
                </a:ln>
                <a:solidFill>
                  <a:schemeClr val="accent2">
                    <a:lumMod val="50000"/>
                  </a:schemeClr>
                </a:solidFill>
                <a:effectLst>
                  <a:outerShdw dist="38100" dir="2700000" algn="tl" rotWithShape="0">
                    <a:schemeClr val="accent2"/>
                  </a:outerShdw>
                </a:effectLst>
              </a:rPr>
              <a:t>INTRODUCTION</a:t>
            </a:r>
            <a:r>
              <a:rPr lang="en-US" b="1" dirty="0" smtClean="0">
                <a:ln w="6600">
                  <a:solidFill>
                    <a:schemeClr val="accent2"/>
                  </a:solidFill>
                  <a:prstDash val="solid"/>
                </a:ln>
                <a:solidFill>
                  <a:schemeClr val="accent2">
                    <a:lumMod val="50000"/>
                  </a:schemeClr>
                </a:solidFill>
                <a:effectLst>
                  <a:outerShdw dist="38100" dir="2700000" algn="tl" rotWithShape="0">
                    <a:schemeClr val="accent2"/>
                  </a:outerShdw>
                </a:effectLst>
              </a:rPr>
              <a:t> OF </a:t>
            </a:r>
            <a:r>
              <a:rPr lang="en-US" sz="3200" b="1" dirty="0" smtClean="0">
                <a:ln w="6600">
                  <a:solidFill>
                    <a:schemeClr val="accent2"/>
                  </a:solidFill>
                  <a:prstDash val="solid"/>
                </a:ln>
                <a:solidFill>
                  <a:schemeClr val="accent2">
                    <a:lumMod val="50000"/>
                  </a:schemeClr>
                </a:solidFill>
                <a:effectLst>
                  <a:outerShdw dist="38100" dir="2700000" algn="tl" rotWithShape="0">
                    <a:schemeClr val="accent2"/>
                  </a:outerShdw>
                </a:effectLst>
              </a:rPr>
              <a:t>OUTPUT DEVICE </a:t>
            </a:r>
            <a:endParaRPr lang="en-US" sz="3200" b="1" dirty="0">
              <a:ln w="6600">
                <a:solidFill>
                  <a:schemeClr val="accent2"/>
                </a:solidFill>
                <a:prstDash val="solid"/>
              </a:ln>
              <a:solidFill>
                <a:schemeClr val="accent2">
                  <a:lumMod val="50000"/>
                </a:schemeClr>
              </a:solidFill>
              <a:effectLst>
                <a:outerShdw dist="38100" dir="2700000" algn="tl" rotWithShape="0">
                  <a:schemeClr val="accent2"/>
                </a:outerShdw>
              </a:effectLst>
            </a:endParaRPr>
          </a:p>
        </p:txBody>
      </p:sp>
      <p:sp>
        <p:nvSpPr>
          <p:cNvPr id="3" name="Content Placeholder 2"/>
          <p:cNvSpPr>
            <a:spLocks noGrp="1"/>
          </p:cNvSpPr>
          <p:nvPr>
            <p:ph idx="1"/>
          </p:nvPr>
        </p:nvSpPr>
        <p:spPr>
          <a:xfrm>
            <a:off x="1717964" y="1865744"/>
            <a:ext cx="9744363" cy="4045477"/>
          </a:xfrm>
        </p:spPr>
        <p:txBody>
          <a:bodyPr>
            <a:normAutofit/>
          </a:bodyPr>
          <a:lstStyle/>
          <a:p>
            <a:pPr marL="0" indent="0">
              <a:buNone/>
            </a:pPr>
            <a:r>
              <a:rPr lang="en-US" sz="2400" dirty="0" smtClean="0">
                <a:solidFill>
                  <a:srgbClr val="C00000"/>
                </a:solidFill>
                <a:latin typeface="Arial" panose="020B0604020202020204" pitchFamily="34" charset="0"/>
                <a:cs typeface="Arial" panose="020B0604020202020204" pitchFamily="34" charset="0"/>
              </a:rPr>
              <a:t>Output device:</a:t>
            </a:r>
          </a:p>
          <a:p>
            <a:pPr marL="0" indent="0" algn="just">
              <a:buNone/>
            </a:pPr>
            <a:r>
              <a:rPr lang="en-US" sz="2000" dirty="0" smtClean="0">
                <a:solidFill>
                  <a:schemeClr val="tx1"/>
                </a:solidFill>
                <a:latin typeface="Arial" panose="020B0604020202020204" pitchFamily="34" charset="0"/>
                <a:cs typeface="Arial" panose="020B0604020202020204" pitchFamily="34" charset="0"/>
              </a:rPr>
              <a:t>The output devices are those devices through which we get results or information on the computer.</a:t>
            </a:r>
          </a:p>
          <a:p>
            <a:pPr marL="0" indent="0" algn="just">
              <a:buNone/>
            </a:pPr>
            <a:endParaRPr lang="en-US" sz="2000" dirty="0">
              <a:solidFill>
                <a:schemeClr val="tx1"/>
              </a:solidFill>
              <a:latin typeface="Arial" panose="020B0604020202020204" pitchFamily="34" charset="0"/>
              <a:cs typeface="Arial" panose="020B0604020202020204" pitchFamily="34" charset="0"/>
            </a:endParaRPr>
          </a:p>
          <a:p>
            <a:pPr marL="0" indent="0" algn="just">
              <a:buNone/>
            </a:pPr>
            <a:r>
              <a:rPr lang="en-US" sz="2000" dirty="0" smtClean="0">
                <a:solidFill>
                  <a:srgbClr val="C00000"/>
                </a:solidFill>
                <a:latin typeface="Arial" panose="020B0604020202020204" pitchFamily="34" charset="0"/>
                <a:cs typeface="Arial" panose="020B0604020202020204" pitchFamily="34" charset="0"/>
              </a:rPr>
              <a:t>For Example:</a:t>
            </a:r>
          </a:p>
          <a:p>
            <a:pPr marL="457200" indent="-457200" algn="just">
              <a:buAutoNum type="arabicPeriod"/>
            </a:pPr>
            <a:r>
              <a:rPr lang="en-US" sz="2000" dirty="0" smtClean="0">
                <a:solidFill>
                  <a:schemeClr val="tx1"/>
                </a:solidFill>
                <a:latin typeface="Arial" panose="020B0604020202020204" pitchFamily="34" charset="0"/>
                <a:cs typeface="Arial" panose="020B0604020202020204" pitchFamily="34" charset="0"/>
              </a:rPr>
              <a:t>Monitor</a:t>
            </a:r>
          </a:p>
          <a:p>
            <a:pPr marL="457200" indent="-457200" algn="just">
              <a:buAutoNum type="arabicPeriod"/>
            </a:pPr>
            <a:r>
              <a:rPr lang="en-US" sz="2000" dirty="0" smtClean="0">
                <a:solidFill>
                  <a:schemeClr val="tx1"/>
                </a:solidFill>
                <a:latin typeface="Arial" panose="020B0604020202020204" pitchFamily="34" charset="0"/>
                <a:cs typeface="Arial" panose="020B0604020202020204" pitchFamily="34" charset="0"/>
              </a:rPr>
              <a:t>Printer</a:t>
            </a:r>
          </a:p>
          <a:p>
            <a:pPr marL="457200" indent="-457200" algn="just">
              <a:buAutoNum type="arabicPeriod"/>
            </a:pPr>
            <a:r>
              <a:rPr lang="en-US" sz="2000" dirty="0" smtClean="0">
                <a:solidFill>
                  <a:schemeClr val="tx1"/>
                </a:solidFill>
                <a:latin typeface="Arial" panose="020B0604020202020204" pitchFamily="34" charset="0"/>
                <a:cs typeface="Arial" panose="020B0604020202020204" pitchFamily="34" charset="0"/>
              </a:rPr>
              <a:t>Speaker</a:t>
            </a:r>
          </a:p>
          <a:p>
            <a:pPr marL="457200" indent="-457200" algn="just">
              <a:buAutoNum type="arabicPeriod"/>
            </a:pPr>
            <a:r>
              <a:rPr lang="en-US" sz="2000" dirty="0" smtClean="0">
                <a:solidFill>
                  <a:schemeClr val="tx1"/>
                </a:solidFill>
                <a:latin typeface="Arial" panose="020B0604020202020204" pitchFamily="34" charset="0"/>
                <a:cs typeface="Arial" panose="020B0604020202020204" pitchFamily="34" charset="0"/>
              </a:rPr>
              <a:t>Projector</a:t>
            </a:r>
          </a:p>
        </p:txBody>
      </p:sp>
      <p:sp>
        <p:nvSpPr>
          <p:cNvPr id="5" name="TextBox 4"/>
          <p:cNvSpPr txBox="1"/>
          <p:nvPr/>
        </p:nvSpPr>
        <p:spPr>
          <a:xfrm>
            <a:off x="2382982" y="2087418"/>
            <a:ext cx="5421745" cy="369332"/>
          </a:xfrm>
          <a:prstGeom prst="rect">
            <a:avLst/>
          </a:prstGeom>
          <a:noFill/>
        </p:spPr>
        <p:txBody>
          <a:bodyPr wrap="square" rtlCol="0">
            <a:spAutoFit/>
          </a:bodyPr>
          <a:lstStyle/>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510154509"/>
      </p:ext>
    </p:extLst>
  </p:cSld>
  <p:clrMapOvr>
    <a:masterClrMapping/>
  </p:clrMapOvr>
  <mc:AlternateContent xmlns:mc="http://schemas.openxmlformats.org/markup-compatibility/2006" xmlns:p14="http://schemas.microsoft.com/office/powerpoint/2010/main">
    <mc:Choice Requires="p14">
      <p:transition spd="slow" p14:dur="1500" advClick="0" advTm="10000">
        <p:split orient="vert"/>
      </p:transition>
    </mc:Choice>
    <mc:Fallback xmlns="">
      <p:transition spd="slow" advClick="0" advTm="10000">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5866" y="2062673"/>
            <a:ext cx="2588675" cy="763654"/>
          </a:xfrm>
        </p:spPr>
        <p:txBody>
          <a:bodyPr/>
          <a:lstStyle/>
          <a:p>
            <a:r>
              <a:rPr lang="en-US" dirty="0" smtClean="0">
                <a:solidFill>
                  <a:schemeClr val="accent2">
                    <a:lumMod val="50000"/>
                  </a:schemeClr>
                </a:solidFill>
                <a:latin typeface="Bahnschrift SemiBold" panose="020B0502040204020203" pitchFamily="34" charset="0"/>
              </a:rPr>
              <a:t>Motivation</a:t>
            </a:r>
            <a:endParaRPr lang="en-US" dirty="0">
              <a:solidFill>
                <a:schemeClr val="accent2">
                  <a:lumMod val="50000"/>
                </a:schemeClr>
              </a:solidFill>
              <a:latin typeface="Bahnschrift SemiBold" panose="020B0502040204020203" pitchFamily="34" charset="0"/>
            </a:endParaRPr>
          </a:p>
        </p:txBody>
      </p:sp>
      <p:sp>
        <p:nvSpPr>
          <p:cNvPr id="3" name="Content Placeholder 2"/>
          <p:cNvSpPr>
            <a:spLocks noGrp="1"/>
          </p:cNvSpPr>
          <p:nvPr>
            <p:ph idx="1"/>
          </p:nvPr>
        </p:nvSpPr>
        <p:spPr>
          <a:xfrm>
            <a:off x="2145866" y="3029527"/>
            <a:ext cx="8915400" cy="1607127"/>
          </a:xfrm>
        </p:spPr>
        <p:txBody>
          <a:bodyPr>
            <a:normAutofit/>
          </a:bodyPr>
          <a:lstStyle/>
          <a:p>
            <a:pPr algn="just">
              <a:buFont typeface="Wingdings" panose="05000000000000000000" pitchFamily="2" charset="2"/>
              <a:buChar char="v"/>
            </a:pPr>
            <a:r>
              <a:rPr lang="en-US" sz="2000" dirty="0">
                <a:latin typeface="Arial" panose="020B0604020202020204" pitchFamily="34" charset="0"/>
                <a:cs typeface="Arial" panose="020B0604020202020204" pitchFamily="34" charset="0"/>
              </a:rPr>
              <a:t>I chose this topic to showcase the importance of output devices in making computer data understandable to us. They are essential for converting digital information into visual, audio, or physical forms, helping us better interact with technology.</a:t>
            </a:r>
          </a:p>
        </p:txBody>
      </p:sp>
    </p:spTree>
    <p:extLst>
      <p:ext uri="{BB962C8B-B14F-4D97-AF65-F5344CB8AC3E}">
        <p14:creationId xmlns:p14="http://schemas.microsoft.com/office/powerpoint/2010/main" val="2588877221"/>
      </p:ext>
    </p:extLst>
  </p:cSld>
  <p:clrMapOvr>
    <a:masterClrMapping/>
  </p:clrMapOvr>
  <p:transition spd="slow" advClick="0" advTm="10000">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303" y="1270655"/>
            <a:ext cx="2265402" cy="862945"/>
          </a:xfrm>
        </p:spPr>
        <p:txBody>
          <a:bodyPr/>
          <a:lstStyle/>
          <a:p>
            <a:r>
              <a:rPr lang="en-US" dirty="0" smtClean="0">
                <a:solidFill>
                  <a:srgbClr val="00B050"/>
                </a:solidFill>
                <a:latin typeface="Algerian" panose="04020705040A02060702" pitchFamily="82" charset="0"/>
              </a:rPr>
              <a:t>Monitor</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1850303" y="2419926"/>
            <a:ext cx="4254933" cy="3352749"/>
          </a:xfrm>
        </p:spPr>
        <p:txBody>
          <a:bodyPr>
            <a:normAutofit/>
          </a:bodyPr>
          <a:lstStyle/>
          <a:p>
            <a:pPr marL="0" indent="0" algn="just">
              <a:buNone/>
            </a:pPr>
            <a:r>
              <a:rPr lang="en-US" sz="2000" dirty="0"/>
              <a:t>M</a:t>
            </a:r>
            <a:r>
              <a:rPr lang="en-US" sz="2000" dirty="0" smtClean="0"/>
              <a:t>onitor </a:t>
            </a:r>
            <a:r>
              <a:rPr lang="en-US" sz="2000" dirty="0"/>
              <a:t>also known as a Visual Display Unit (VDU). </a:t>
            </a:r>
            <a:r>
              <a:rPr lang="en-US" sz="2000" dirty="0" smtClean="0"/>
              <a:t>The monitor is provides along with computer to view the display result. </a:t>
            </a:r>
          </a:p>
          <a:p>
            <a:pPr marL="0" indent="0" algn="just">
              <a:buNone/>
            </a:pPr>
            <a:r>
              <a:rPr lang="en-US" sz="2000" dirty="0" smtClean="0">
                <a:solidFill>
                  <a:srgbClr val="00B050"/>
                </a:solidFill>
              </a:rPr>
              <a:t>A monitor is of two types.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127" y="1270655"/>
            <a:ext cx="5504873" cy="3689927"/>
          </a:xfrm>
          <a:prstGeom prst="rect">
            <a:avLst/>
          </a:prstGeom>
        </p:spPr>
      </p:pic>
    </p:spTree>
    <p:extLst>
      <p:ext uri="{BB962C8B-B14F-4D97-AF65-F5344CB8AC3E}">
        <p14:creationId xmlns:p14="http://schemas.microsoft.com/office/powerpoint/2010/main" val="845086331"/>
      </p:ext>
    </p:extLst>
  </p:cSld>
  <p:clrMapOvr>
    <a:masterClrMapping/>
  </p:clrMapOvr>
  <p:transition spd="med" advClick="0" advTm="20000">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4218" y="624109"/>
            <a:ext cx="9620393" cy="5130145"/>
          </a:xfrm>
        </p:spPr>
        <p:txBody>
          <a:bodyPr>
            <a:normAutofit/>
          </a:bodyPr>
          <a:lstStyle/>
          <a:p>
            <a:pPr marL="342900" indent="-342900">
              <a:buFont typeface="Wingdings" panose="05000000000000000000" pitchFamily="2" charset="2"/>
              <a:buChar char="Ø"/>
            </a:pPr>
            <a:r>
              <a:rPr lang="en-US" sz="2000" dirty="0">
                <a:solidFill>
                  <a:srgbClr val="0070C0"/>
                </a:solidFill>
              </a:rPr>
              <a:t>Mono chrome display monitor</a:t>
            </a:r>
            <a:r>
              <a:rPr lang="en-US" sz="2000" dirty="0">
                <a:solidFill>
                  <a:srgbClr val="002060"/>
                </a:solidFill>
              </a:rPr>
              <a:t>: Mono Chrome display monitor uses only one color to display text. </a:t>
            </a:r>
            <a:br>
              <a:rPr lang="en-US" sz="2000" dirty="0">
                <a:solidFill>
                  <a:srgbClr val="002060"/>
                </a:solidFill>
              </a:rPr>
            </a:br>
            <a:endParaRPr lang="en-US" sz="2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45" y="1586490"/>
            <a:ext cx="2161310" cy="1443037"/>
          </a:xfrm>
          <a:prstGeom prst="rect">
            <a:avLst/>
          </a:prstGeom>
        </p:spPr>
      </p:pic>
      <p:sp>
        <p:nvSpPr>
          <p:cNvPr id="4" name="TextBox 3"/>
          <p:cNvSpPr txBox="1"/>
          <p:nvPr/>
        </p:nvSpPr>
        <p:spPr>
          <a:xfrm>
            <a:off x="1884218" y="3314707"/>
            <a:ext cx="9661236" cy="400110"/>
          </a:xfrm>
          <a:prstGeom prst="rect">
            <a:avLst/>
          </a:prstGeom>
          <a:noFill/>
        </p:spPr>
        <p:txBody>
          <a:bodyPr wrap="square" rtlCol="0">
            <a:spAutoFit/>
          </a:bodyPr>
          <a:lstStyle/>
          <a:p>
            <a:pPr marL="285750" indent="-285750">
              <a:buClr>
                <a:srgbClr val="0070C0"/>
              </a:buClr>
              <a:buFont typeface="Wingdings" panose="05000000000000000000" pitchFamily="2" charset="2"/>
              <a:buChar char="Ø"/>
            </a:pPr>
            <a:r>
              <a:rPr lang="en-US" sz="2000" dirty="0" smtClean="0">
                <a:solidFill>
                  <a:srgbClr val="0070C0"/>
                </a:solidFill>
              </a:rPr>
              <a:t>Color display monitor: </a:t>
            </a:r>
            <a:r>
              <a:rPr lang="en-US" sz="2000" dirty="0" smtClean="0">
                <a:solidFill>
                  <a:schemeClr val="tx1">
                    <a:lumMod val="95000"/>
                    <a:lumOff val="5000"/>
                  </a:schemeClr>
                </a:solidFill>
              </a:rPr>
              <a:t>Color display monitor display 256 color at a time</a:t>
            </a:r>
            <a:endParaRPr lang="en-US" sz="2000" dirty="0">
              <a:solidFill>
                <a:schemeClr val="tx1">
                  <a:lumMod val="95000"/>
                  <a:lumOff val="5000"/>
                </a:schemeClr>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203" y="4062305"/>
            <a:ext cx="2619375" cy="1802786"/>
          </a:xfrm>
          <a:prstGeom prst="rect">
            <a:avLst/>
          </a:prstGeom>
        </p:spPr>
      </p:pic>
    </p:spTree>
    <p:extLst>
      <p:ext uri="{BB962C8B-B14F-4D97-AF65-F5344CB8AC3E}">
        <p14:creationId xmlns:p14="http://schemas.microsoft.com/office/powerpoint/2010/main" val="871767747"/>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38510"/>
            <a:ext cx="2440892" cy="595090"/>
          </a:xfrm>
        </p:spPr>
        <p:txBody>
          <a:bodyPr>
            <a:normAutofit fontScale="90000"/>
          </a:bodyPr>
          <a:lstStyle/>
          <a:p>
            <a:r>
              <a:rPr lang="en-US" dirty="0" smtClean="0">
                <a:solidFill>
                  <a:srgbClr val="00B050"/>
                </a:solidFill>
                <a:latin typeface="Algerian" panose="04020705040A02060702" pitchFamily="82" charset="0"/>
              </a:rPr>
              <a:t>printer</a:t>
            </a:r>
            <a:endParaRPr lang="en-US" dirty="0">
              <a:solidFill>
                <a:srgbClr val="00B050"/>
              </a:solidFill>
              <a:latin typeface="Algerian" panose="04020705040A02060702" pitchFamily="82" charset="0"/>
            </a:endParaRPr>
          </a:p>
        </p:txBody>
      </p:sp>
      <p:sp>
        <p:nvSpPr>
          <p:cNvPr id="3" name="Content Placeholder 2"/>
          <p:cNvSpPr>
            <a:spLocks noGrp="1"/>
          </p:cNvSpPr>
          <p:nvPr>
            <p:ph idx="1"/>
          </p:nvPr>
        </p:nvSpPr>
        <p:spPr>
          <a:xfrm>
            <a:off x="2589212" y="2678545"/>
            <a:ext cx="3931661" cy="3777622"/>
          </a:xfrm>
        </p:spPr>
        <p:txBody>
          <a:bodyPr>
            <a:normAutofit/>
          </a:bodyPr>
          <a:lstStyle/>
          <a:p>
            <a:pPr marL="0" indent="0" algn="just">
              <a:buNone/>
            </a:pPr>
            <a:r>
              <a:rPr lang="en-US" sz="2000" dirty="0" smtClean="0">
                <a:solidFill>
                  <a:schemeClr val="tx1">
                    <a:lumMod val="95000"/>
                    <a:lumOff val="5000"/>
                  </a:schemeClr>
                </a:solidFill>
              </a:rPr>
              <a:t>Printer is most important output device which is used to print the information on the paper.</a:t>
            </a:r>
          </a:p>
          <a:p>
            <a:pPr marL="0" indent="0" algn="just">
              <a:buNone/>
            </a:pPr>
            <a:endParaRPr lang="en-US" sz="2000" dirty="0" smtClean="0">
              <a:solidFill>
                <a:schemeClr val="tx1">
                  <a:lumMod val="95000"/>
                  <a:lumOff val="5000"/>
                </a:schemeClr>
              </a:solidFill>
            </a:endParaRPr>
          </a:p>
          <a:p>
            <a:pPr marL="0" indent="0" algn="just">
              <a:buNone/>
            </a:pPr>
            <a:r>
              <a:rPr lang="en-US" sz="2000" dirty="0" smtClean="0">
                <a:solidFill>
                  <a:srgbClr val="00B050"/>
                </a:solidFill>
              </a:rPr>
              <a:t>Printer is of two types.</a:t>
            </a:r>
            <a:endParaRPr lang="en-US" sz="2000" dirty="0">
              <a:solidFill>
                <a:srgbClr val="00B05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473" y="2614731"/>
            <a:ext cx="4470400" cy="2899378"/>
          </a:xfrm>
          <a:prstGeom prst="rect">
            <a:avLst/>
          </a:prstGeom>
        </p:spPr>
      </p:pic>
    </p:spTree>
    <p:extLst>
      <p:ext uri="{BB962C8B-B14F-4D97-AF65-F5344CB8AC3E}">
        <p14:creationId xmlns:p14="http://schemas.microsoft.com/office/powerpoint/2010/main" val="622389148"/>
      </p:ext>
    </p:extLst>
  </p:cSld>
  <p:clrMapOvr>
    <a:masterClrMapping/>
  </p:clrMapOvr>
  <p:transition spd="slow" advClick="0" advTm="2000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323</TotalTime>
  <Words>483</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Algerian</vt:lpstr>
      <vt:lpstr>Arial</vt:lpstr>
      <vt:lpstr>Bahnschrift SemiBold</vt:lpstr>
      <vt:lpstr>Baskerville Old Face</vt:lpstr>
      <vt:lpstr>Bodoni MT</vt:lpstr>
      <vt:lpstr>Calibri</vt:lpstr>
      <vt:lpstr>Century Gothic</vt:lpstr>
      <vt:lpstr>Wingdings</vt:lpstr>
      <vt:lpstr>Wingdings 3</vt:lpstr>
      <vt:lpstr>Wisp</vt:lpstr>
      <vt:lpstr>             Imperial college of engineering, Khulna                                                             Ru affiliated </vt:lpstr>
      <vt:lpstr>    </vt:lpstr>
      <vt:lpstr>PowerPoint Presentation</vt:lpstr>
      <vt:lpstr>Over view</vt:lpstr>
      <vt:lpstr>       INTRODUCTION OF OUTPUT DEVICE </vt:lpstr>
      <vt:lpstr>Motivation</vt:lpstr>
      <vt:lpstr>Monitor</vt:lpstr>
      <vt:lpstr>Mono chrome display monitor: Mono Chrome display monitor uses only one color to display text.  </vt:lpstr>
      <vt:lpstr>printer</vt:lpstr>
      <vt:lpstr>Impact printer: The printer that print the character by striking against the ribbon and on to the paper are called impact printer.</vt:lpstr>
      <vt:lpstr>Speaker</vt:lpstr>
      <vt:lpstr>Projector</vt:lpstr>
      <vt:lpstr>LCD (Liquid Crystal Display) Projectors: Use liquid crystal panels to allow light through in specific colors and intensities, producing the image by combining red, green, and blue light.</vt:lpstr>
      <vt:lpstr>LED Projectors: Use LED lights as the light source, which are energy-efficient and have a longer lifespan compared to traditional lamps.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LENOVO</dc:creator>
  <cp:lastModifiedBy>LENOVO</cp:lastModifiedBy>
  <cp:revision>36</cp:revision>
  <dcterms:created xsi:type="dcterms:W3CDTF">2024-10-31T10:51:07Z</dcterms:created>
  <dcterms:modified xsi:type="dcterms:W3CDTF">2024-11-11T23:37:23Z</dcterms:modified>
</cp:coreProperties>
</file>