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2"/>
  </p:notesMasterIdLst>
  <p:sldIdLst>
    <p:sldId id="398" r:id="rId3"/>
    <p:sldId id="393" r:id="rId4"/>
    <p:sldId id="395" r:id="rId5"/>
    <p:sldId id="396" r:id="rId6"/>
    <p:sldId id="401" r:id="rId7"/>
    <p:sldId id="402" r:id="rId8"/>
    <p:sldId id="403" r:id="rId9"/>
    <p:sldId id="405" r:id="rId10"/>
    <p:sldId id="408" r:id="rId11"/>
    <p:sldId id="420" r:id="rId12"/>
    <p:sldId id="409" r:id="rId13"/>
    <p:sldId id="413" r:id="rId14"/>
    <p:sldId id="415" r:id="rId15"/>
    <p:sldId id="416" r:id="rId16"/>
    <p:sldId id="419" r:id="rId17"/>
    <p:sldId id="418" r:id="rId18"/>
    <p:sldId id="417" r:id="rId19"/>
    <p:sldId id="410" r:id="rId20"/>
    <p:sldId id="412" r:id="rId21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4B3CB7A-03FA-470D-A59F-40DC950A61A6}">
          <p14:sldIdLst>
            <p14:sldId id="398"/>
            <p14:sldId id="393"/>
            <p14:sldId id="395"/>
            <p14:sldId id="396"/>
            <p14:sldId id="401"/>
            <p14:sldId id="402"/>
            <p14:sldId id="403"/>
            <p14:sldId id="405"/>
            <p14:sldId id="408"/>
            <p14:sldId id="420"/>
            <p14:sldId id="409"/>
            <p14:sldId id="413"/>
            <p14:sldId id="415"/>
            <p14:sldId id="416"/>
            <p14:sldId id="419"/>
            <p14:sldId id="418"/>
            <p14:sldId id="417"/>
            <p14:sldId id="410"/>
            <p14:sldId id="412"/>
          </p14:sldIdLst>
        </p14:section>
        <p14:section name="Introduction" id="{F8EE98D8-7BD6-4714-8C18-070B2256955E}">
          <p14:sldIdLst/>
        </p14:section>
        <p14:section name="About us" id="{96A9CC7C-C929-4F14-B895-F78E69EE5E65}">
          <p14:sldIdLst/>
        </p14:section>
        <p14:section name="Portfolio" id="{745EECBD-20A3-4821-9205-1B18D72EF7B2}">
          <p14:sldIdLst/>
        </p14:section>
        <p14:section name="Proposal" id="{10875A89-F6F7-4D02-A1A9-8D3AEFFD89C1}">
          <p14:sldIdLst/>
        </p14:section>
        <p14:section name="Analysis" id="{A52ECE30-712A-4A6A-ADF2-A6A1A92322A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99" autoAdjust="0"/>
  </p:normalViewPr>
  <p:slideViewPr>
    <p:cSldViewPr snapToGrid="0" showGuides="1">
      <p:cViewPr varScale="1">
        <p:scale>
          <a:sx n="56" d="100"/>
          <a:sy n="56" d="100"/>
        </p:scale>
        <p:origin x="566" y="3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06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67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/>
      <p:bldP spid="72" grpId="2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47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2" r:id="rId9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Kelompok</a:t>
            </a:r>
            <a:r>
              <a:rPr kumimoji="1" lang="en-US" altLang="ja-JP" dirty="0"/>
              <a:t> 4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SEARCH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649510"/>
      </p:ext>
    </p:extLst>
  </p:cSld>
  <p:clrMapOvr>
    <a:masterClrMapping/>
  </p:clrMapOvr>
  <p:transition spd="slow" advTm="5495"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692322" y="545910"/>
            <a:ext cx="15735869" cy="92531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365642" y="1405719"/>
            <a:ext cx="3556715" cy="978907"/>
          </a:xfrm>
        </p:spPr>
        <p:txBody>
          <a:bodyPr>
            <a:normAutofit/>
          </a:bodyPr>
          <a:lstStyle/>
          <a:p>
            <a:pPr algn="ctr"/>
            <a:r>
              <a:rPr lang="en-US" altLang="ja-JP" dirty="0" err="1"/>
              <a:t>Analisis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456591" y="2712114"/>
            <a:ext cx="11668841" cy="3101694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ja-JP" sz="3600" dirty="0" err="1"/>
              <a:t>Telkomsel</a:t>
            </a:r>
            <a:endParaRPr kumimoji="1" lang="en-US" altLang="ja-JP" sz="3600" dirty="0"/>
          </a:p>
          <a:p>
            <a:pPr marL="285750" indent="-285750">
              <a:buFontTx/>
              <a:buChar char="-"/>
            </a:pPr>
            <a:r>
              <a:rPr kumimoji="1" lang="en-US" altLang="ja-JP" sz="3600" dirty="0"/>
              <a:t>Axis</a:t>
            </a:r>
          </a:p>
          <a:p>
            <a:pPr marL="285750" indent="-285750">
              <a:buFontTx/>
              <a:buChar char="-"/>
            </a:pPr>
            <a:r>
              <a:rPr lang="en-US" altLang="ja-JP" sz="3600" dirty="0" err="1"/>
              <a:t>Smartfren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73614037"/>
      </p:ext>
    </p:extLst>
  </p:cSld>
  <p:clrMapOvr>
    <a:masterClrMapping/>
  </p:clrMapOvr>
  <p:transition spd="slow" advTm="5227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692322" y="545910"/>
            <a:ext cx="15735869" cy="92531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365642" y="1405719"/>
            <a:ext cx="3556715" cy="978907"/>
          </a:xfrm>
        </p:spPr>
        <p:txBody>
          <a:bodyPr/>
          <a:lstStyle/>
          <a:p>
            <a:r>
              <a:rPr lang="en-US" altLang="ja-JP" dirty="0"/>
              <a:t>TELKOMSEL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456591" y="2712114"/>
            <a:ext cx="11668841" cy="3101694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Provider </a:t>
            </a:r>
            <a:r>
              <a:rPr kumimoji="1" lang="en-US" altLang="ja-JP" sz="2000" dirty="0" err="1"/>
              <a:t>Telkomsel</a:t>
            </a:r>
            <a:r>
              <a:rPr kumimoji="1" lang="en-US" altLang="ja-JP" sz="2000" dirty="0"/>
              <a:t> Telah kami uji di </a:t>
            </a:r>
            <a:r>
              <a:rPr kumimoji="1" lang="en-US" altLang="ja-JP" sz="2000" dirty="0" err="1"/>
              <a:t>dua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daerah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yaitu</a:t>
            </a:r>
            <a:r>
              <a:rPr kumimoji="1" lang="en-US" altLang="ja-JP" sz="2000" dirty="0"/>
              <a:t> KM7 dan </a:t>
            </a:r>
            <a:r>
              <a:rPr kumimoji="1" lang="en-US" altLang="ja-JP" sz="2000" dirty="0" err="1"/>
              <a:t>Solok</a:t>
            </a:r>
            <a:r>
              <a:rPr kumimoji="1" lang="en-US" altLang="ja-JP" sz="2000" dirty="0"/>
              <a:t> Selatan. Kami </a:t>
            </a:r>
            <a:r>
              <a:rPr kumimoji="1" lang="en-US" altLang="ja-JP" sz="2000" dirty="0" err="1"/>
              <a:t>telah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melaksanakan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percobaan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sehingga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mendapat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hasil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seperti</a:t>
            </a:r>
            <a:r>
              <a:rPr kumimoji="1" lang="en-US" altLang="ja-JP" sz="2000" dirty="0"/>
              <a:t> table </a:t>
            </a:r>
            <a:r>
              <a:rPr kumimoji="1" lang="en-US" altLang="ja-JP" sz="2000" dirty="0" err="1"/>
              <a:t>berikut</a:t>
            </a:r>
            <a:r>
              <a:rPr lang="en-US" altLang="ja-JP" sz="2000" dirty="0"/>
              <a:t> :</a:t>
            </a:r>
          </a:p>
          <a:p>
            <a:endParaRPr kumimoji="1" lang="ja-JP" alt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C3F7185-82D4-4457-9615-2A00622BE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3047"/>
              </p:ext>
            </p:extLst>
          </p:nvPr>
        </p:nvGraphicFramePr>
        <p:xfrm>
          <a:off x="2490714" y="4590449"/>
          <a:ext cx="14139083" cy="310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869">
                  <a:extLst>
                    <a:ext uri="{9D8B030D-6E8A-4147-A177-3AD203B41FA5}">
                      <a16:colId xmlns:a16="http://schemas.microsoft.com/office/drawing/2014/main" val="321459051"/>
                    </a:ext>
                  </a:extLst>
                </a:gridCol>
                <a:gridCol w="2019869">
                  <a:extLst>
                    <a:ext uri="{9D8B030D-6E8A-4147-A177-3AD203B41FA5}">
                      <a16:colId xmlns:a16="http://schemas.microsoft.com/office/drawing/2014/main" val="1899600584"/>
                    </a:ext>
                  </a:extLst>
                </a:gridCol>
                <a:gridCol w="2019869">
                  <a:extLst>
                    <a:ext uri="{9D8B030D-6E8A-4147-A177-3AD203B41FA5}">
                      <a16:colId xmlns:a16="http://schemas.microsoft.com/office/drawing/2014/main" val="80167453"/>
                    </a:ext>
                  </a:extLst>
                </a:gridCol>
                <a:gridCol w="2019869">
                  <a:extLst>
                    <a:ext uri="{9D8B030D-6E8A-4147-A177-3AD203B41FA5}">
                      <a16:colId xmlns:a16="http://schemas.microsoft.com/office/drawing/2014/main" val="3090686100"/>
                    </a:ext>
                  </a:extLst>
                </a:gridCol>
                <a:gridCol w="2019869">
                  <a:extLst>
                    <a:ext uri="{9D8B030D-6E8A-4147-A177-3AD203B41FA5}">
                      <a16:colId xmlns:a16="http://schemas.microsoft.com/office/drawing/2014/main" val="2546227340"/>
                    </a:ext>
                  </a:extLst>
                </a:gridCol>
                <a:gridCol w="2019869">
                  <a:extLst>
                    <a:ext uri="{9D8B030D-6E8A-4147-A177-3AD203B41FA5}">
                      <a16:colId xmlns:a16="http://schemas.microsoft.com/office/drawing/2014/main" val="956428152"/>
                    </a:ext>
                  </a:extLst>
                </a:gridCol>
                <a:gridCol w="2019869">
                  <a:extLst>
                    <a:ext uri="{9D8B030D-6E8A-4147-A177-3AD203B41FA5}">
                      <a16:colId xmlns:a16="http://schemas.microsoft.com/office/drawing/2014/main" val="1225848071"/>
                    </a:ext>
                  </a:extLst>
                </a:gridCol>
              </a:tblGrid>
              <a:tr h="10338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Provider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Area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RSRP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RSRQ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RSSNR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Download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Upload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3390"/>
                  </a:ext>
                </a:extLst>
              </a:tr>
              <a:tr h="10338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Telkomsel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Sukarami</a:t>
                      </a:r>
                      <a:r>
                        <a:rPr lang="en-US" sz="2000" dirty="0"/>
                        <a:t> KM 7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-83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-10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7,0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30,1 Mbps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25,4 Mbps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479771"/>
                  </a:ext>
                </a:extLst>
              </a:tr>
              <a:tr h="10338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Telkomsel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Solok</a:t>
                      </a:r>
                      <a:r>
                        <a:rPr lang="en-US" sz="2000" dirty="0"/>
                        <a:t> Selatan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-76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-7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8,0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13,4 Mbps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13,0 Mbps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5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685860"/>
      </p:ext>
    </p:extLst>
  </p:cSld>
  <p:clrMapOvr>
    <a:masterClrMapping/>
  </p:clrMapOvr>
  <p:transition spd="slow" advTm="5227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692322" y="545910"/>
            <a:ext cx="15735869" cy="92531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8E78-A800-4686-82CA-5763AE34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3" y="1224087"/>
            <a:ext cx="7817485" cy="993168"/>
          </a:xfrm>
        </p:spPr>
        <p:txBody>
          <a:bodyPr/>
          <a:lstStyle/>
          <a:p>
            <a:r>
              <a:rPr lang="en-US" dirty="0" err="1"/>
              <a:t>Telkomsel</a:t>
            </a:r>
            <a:r>
              <a:rPr lang="en-US" dirty="0"/>
              <a:t> </a:t>
            </a:r>
            <a:r>
              <a:rPr lang="en-US" dirty="0" err="1"/>
              <a:t>Sukarami</a:t>
            </a:r>
            <a:r>
              <a:rPr lang="en-US" dirty="0"/>
              <a:t> KM 7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3A79-00E5-4B5A-BACD-B63D79E0A6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10CDF-454A-441A-BCF2-2E299D82F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641" y="2660657"/>
            <a:ext cx="3095998" cy="61012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B0F402-BC33-4A81-8294-38E3644C2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029" y="2660657"/>
            <a:ext cx="2815941" cy="61012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CBF1E7-0883-4A2E-BA12-6CEC8C63B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172" y="2660657"/>
            <a:ext cx="3756520" cy="60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10298"/>
      </p:ext>
    </p:extLst>
  </p:cSld>
  <p:clrMapOvr>
    <a:masterClrMapping/>
  </p:clrMapOvr>
  <p:transition spd="slow" advTm="5227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692322" y="545910"/>
            <a:ext cx="15735869" cy="92531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8E78-A800-4686-82CA-5763AE34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3" y="1224087"/>
            <a:ext cx="7817485" cy="993168"/>
          </a:xfrm>
        </p:spPr>
        <p:txBody>
          <a:bodyPr/>
          <a:lstStyle/>
          <a:p>
            <a:r>
              <a:rPr lang="en-US" dirty="0" err="1"/>
              <a:t>Telkomsel</a:t>
            </a:r>
            <a:r>
              <a:rPr lang="en-US" dirty="0"/>
              <a:t> </a:t>
            </a:r>
            <a:r>
              <a:rPr lang="en-US" dirty="0" err="1"/>
              <a:t>Solok</a:t>
            </a:r>
            <a:r>
              <a:rPr lang="en-US" dirty="0"/>
              <a:t> Selatan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3A79-00E5-4B5A-BACD-B63D79E0A6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601A-49CC-4D10-975B-0D5E1C2A6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966" y="2895431"/>
            <a:ext cx="3574537" cy="6354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8B41E-CE7C-4168-8F63-0D01FBCF7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86" y="2907352"/>
            <a:ext cx="3574537" cy="6354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1C1140-F60D-4779-88E0-72B3EE3AA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98" y="2895431"/>
            <a:ext cx="4764145" cy="6352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CAF898-2A3D-48BD-A1B9-65ECA0F21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30" y="2904769"/>
            <a:ext cx="3574537" cy="6354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3B0D5-D3C1-4B88-96D7-7DC7EE64D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42" y="2892848"/>
            <a:ext cx="4764145" cy="635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31426"/>
      </p:ext>
    </p:extLst>
  </p:cSld>
  <p:clrMapOvr>
    <a:masterClrMapping/>
  </p:clrMapOvr>
  <p:transition spd="slow" advTm="5227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692322" y="545910"/>
            <a:ext cx="15735869" cy="92531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365642" y="1405719"/>
            <a:ext cx="3556715" cy="978907"/>
          </a:xfrm>
        </p:spPr>
        <p:txBody>
          <a:bodyPr/>
          <a:lstStyle/>
          <a:p>
            <a:pPr algn="ctr"/>
            <a:r>
              <a:rPr lang="en-US" altLang="ja-JP" dirty="0"/>
              <a:t>AXIS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456592" y="2712114"/>
            <a:ext cx="12528650" cy="3101694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400" dirty="0"/>
              <a:t>Provider Axis Telah kami uji di </a:t>
            </a:r>
            <a:r>
              <a:rPr kumimoji="1" lang="en-US" altLang="ja-JP" sz="2400" dirty="0" err="1"/>
              <a:t>daerah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Sukarami</a:t>
            </a:r>
            <a:r>
              <a:rPr kumimoji="1" lang="en-US" altLang="ja-JP" sz="2400" dirty="0"/>
              <a:t> KM 7. Kami </a:t>
            </a:r>
            <a:r>
              <a:rPr kumimoji="1" lang="en-US" altLang="ja-JP" sz="2400" dirty="0" err="1"/>
              <a:t>telah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melaksanakan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percobaan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sehingga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mendapat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hasil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seperti</a:t>
            </a:r>
            <a:r>
              <a:rPr kumimoji="1" lang="en-US" altLang="ja-JP" sz="2400" dirty="0"/>
              <a:t> table </a:t>
            </a:r>
            <a:r>
              <a:rPr kumimoji="1" lang="en-US" altLang="ja-JP" sz="2400" dirty="0" err="1"/>
              <a:t>berikut</a:t>
            </a:r>
            <a:r>
              <a:rPr lang="en-US" altLang="ja-JP" sz="2400" dirty="0"/>
              <a:t> :</a:t>
            </a:r>
          </a:p>
          <a:p>
            <a:endParaRPr kumimoji="1" lang="ja-JP" alt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C3F7185-82D4-4457-9615-2A00622BE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06513"/>
              </p:ext>
            </p:extLst>
          </p:nvPr>
        </p:nvGraphicFramePr>
        <p:xfrm>
          <a:off x="2624918" y="4350226"/>
          <a:ext cx="13970761" cy="1463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23">
                  <a:extLst>
                    <a:ext uri="{9D8B030D-6E8A-4147-A177-3AD203B41FA5}">
                      <a16:colId xmlns:a16="http://schemas.microsoft.com/office/drawing/2014/main" val="321459051"/>
                    </a:ext>
                  </a:extLst>
                </a:gridCol>
                <a:gridCol w="1995823">
                  <a:extLst>
                    <a:ext uri="{9D8B030D-6E8A-4147-A177-3AD203B41FA5}">
                      <a16:colId xmlns:a16="http://schemas.microsoft.com/office/drawing/2014/main" val="1899600584"/>
                    </a:ext>
                  </a:extLst>
                </a:gridCol>
                <a:gridCol w="1995823">
                  <a:extLst>
                    <a:ext uri="{9D8B030D-6E8A-4147-A177-3AD203B41FA5}">
                      <a16:colId xmlns:a16="http://schemas.microsoft.com/office/drawing/2014/main" val="80167453"/>
                    </a:ext>
                  </a:extLst>
                </a:gridCol>
                <a:gridCol w="1995823">
                  <a:extLst>
                    <a:ext uri="{9D8B030D-6E8A-4147-A177-3AD203B41FA5}">
                      <a16:colId xmlns:a16="http://schemas.microsoft.com/office/drawing/2014/main" val="3090686100"/>
                    </a:ext>
                  </a:extLst>
                </a:gridCol>
                <a:gridCol w="1995823">
                  <a:extLst>
                    <a:ext uri="{9D8B030D-6E8A-4147-A177-3AD203B41FA5}">
                      <a16:colId xmlns:a16="http://schemas.microsoft.com/office/drawing/2014/main" val="2546227340"/>
                    </a:ext>
                  </a:extLst>
                </a:gridCol>
                <a:gridCol w="1995823">
                  <a:extLst>
                    <a:ext uri="{9D8B030D-6E8A-4147-A177-3AD203B41FA5}">
                      <a16:colId xmlns:a16="http://schemas.microsoft.com/office/drawing/2014/main" val="956428152"/>
                    </a:ext>
                  </a:extLst>
                </a:gridCol>
                <a:gridCol w="1995823">
                  <a:extLst>
                    <a:ext uri="{9D8B030D-6E8A-4147-A177-3AD203B41FA5}">
                      <a16:colId xmlns:a16="http://schemas.microsoft.com/office/drawing/2014/main" val="1225848071"/>
                    </a:ext>
                  </a:extLst>
                </a:gridCol>
              </a:tblGrid>
              <a:tr h="7317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Provider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Area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RSRP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RSRQ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RSSNR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Download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Upload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3390"/>
                  </a:ext>
                </a:extLst>
              </a:tr>
              <a:tr h="7317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Axis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Sukarami</a:t>
                      </a:r>
                      <a:r>
                        <a:rPr lang="en-US" sz="2000" dirty="0"/>
                        <a:t> KM 7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-64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-9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16,5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43,7 Mbps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6,08 Mbps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47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313463"/>
      </p:ext>
    </p:extLst>
  </p:cSld>
  <p:clrMapOvr>
    <a:masterClrMapping/>
  </p:clrMapOvr>
  <p:transition spd="slow" advTm="5227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692322" y="545910"/>
            <a:ext cx="15735869" cy="92531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8E78-A800-4686-82CA-5763AE34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3" y="1224087"/>
            <a:ext cx="7817485" cy="993168"/>
          </a:xfrm>
        </p:spPr>
        <p:txBody>
          <a:bodyPr/>
          <a:lstStyle/>
          <a:p>
            <a:pPr algn="ctr"/>
            <a:r>
              <a:rPr lang="en-US" dirty="0"/>
              <a:t>Axis </a:t>
            </a:r>
            <a:r>
              <a:rPr lang="en-US" dirty="0" err="1"/>
              <a:t>Sukarami</a:t>
            </a:r>
            <a:r>
              <a:rPr lang="en-US" dirty="0"/>
              <a:t> KM7 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3A79-00E5-4B5A-BACD-B63D79E0A6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CAC9E-3227-4AE0-8A6D-819A726D8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33536" r="18765" b="12694"/>
          <a:stretch/>
        </p:blipFill>
        <p:spPr>
          <a:xfrm>
            <a:off x="2461045" y="2889898"/>
            <a:ext cx="4932063" cy="548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F0A7F6-A617-4CD4-9708-D9D5F31B2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047" y="2889897"/>
            <a:ext cx="2740701" cy="5481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AE09-BA47-4081-907A-FBAD662C6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904" y="2889898"/>
            <a:ext cx="2740701" cy="54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79960"/>
      </p:ext>
    </p:extLst>
  </p:cSld>
  <p:clrMapOvr>
    <a:masterClrMapping/>
  </p:clrMapOvr>
  <p:transition spd="slow" advTm="5227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692322" y="545910"/>
            <a:ext cx="15735869" cy="92531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365642" y="1405719"/>
            <a:ext cx="3556715" cy="9789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>SMARTFREN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456592" y="2712114"/>
            <a:ext cx="12528650" cy="3101694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400" dirty="0"/>
              <a:t>Provider </a:t>
            </a:r>
            <a:r>
              <a:rPr kumimoji="1" lang="en-US" altLang="ja-JP" sz="2400" dirty="0" err="1"/>
              <a:t>Smartfren</a:t>
            </a:r>
            <a:r>
              <a:rPr kumimoji="1" lang="en-US" altLang="ja-JP" sz="2400" dirty="0"/>
              <a:t> Telah kami uji di </a:t>
            </a:r>
            <a:r>
              <a:rPr kumimoji="1" lang="en-US" altLang="ja-JP" sz="2400" dirty="0" err="1"/>
              <a:t>daerah</a:t>
            </a:r>
            <a:r>
              <a:rPr kumimoji="1" lang="en-US" altLang="ja-JP" sz="2400" dirty="0"/>
              <a:t> RS Mata KM 6 . Kami </a:t>
            </a:r>
            <a:r>
              <a:rPr kumimoji="1" lang="en-US" altLang="ja-JP" sz="2400" dirty="0" err="1"/>
              <a:t>telah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melaksanakan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percobaan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sehingga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mendapat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hasil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seperti</a:t>
            </a:r>
            <a:r>
              <a:rPr kumimoji="1" lang="en-US" altLang="ja-JP" sz="2400" dirty="0"/>
              <a:t> table </a:t>
            </a:r>
            <a:r>
              <a:rPr kumimoji="1" lang="en-US" altLang="ja-JP" sz="2400" dirty="0" err="1"/>
              <a:t>berikut</a:t>
            </a:r>
            <a:r>
              <a:rPr lang="en-US" altLang="ja-JP" sz="2400" dirty="0"/>
              <a:t> :</a:t>
            </a:r>
          </a:p>
          <a:p>
            <a:endParaRPr kumimoji="1" lang="ja-JP" alt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C3F7185-82D4-4457-9615-2A00622BE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77554"/>
              </p:ext>
            </p:extLst>
          </p:nvPr>
        </p:nvGraphicFramePr>
        <p:xfrm>
          <a:off x="2624919" y="4350224"/>
          <a:ext cx="13656860" cy="1463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980">
                  <a:extLst>
                    <a:ext uri="{9D8B030D-6E8A-4147-A177-3AD203B41FA5}">
                      <a16:colId xmlns:a16="http://schemas.microsoft.com/office/drawing/2014/main" val="321459051"/>
                    </a:ext>
                  </a:extLst>
                </a:gridCol>
                <a:gridCol w="1950980">
                  <a:extLst>
                    <a:ext uri="{9D8B030D-6E8A-4147-A177-3AD203B41FA5}">
                      <a16:colId xmlns:a16="http://schemas.microsoft.com/office/drawing/2014/main" val="1899600584"/>
                    </a:ext>
                  </a:extLst>
                </a:gridCol>
                <a:gridCol w="1950980">
                  <a:extLst>
                    <a:ext uri="{9D8B030D-6E8A-4147-A177-3AD203B41FA5}">
                      <a16:colId xmlns:a16="http://schemas.microsoft.com/office/drawing/2014/main" val="80167453"/>
                    </a:ext>
                  </a:extLst>
                </a:gridCol>
                <a:gridCol w="1950980">
                  <a:extLst>
                    <a:ext uri="{9D8B030D-6E8A-4147-A177-3AD203B41FA5}">
                      <a16:colId xmlns:a16="http://schemas.microsoft.com/office/drawing/2014/main" val="3090686100"/>
                    </a:ext>
                  </a:extLst>
                </a:gridCol>
                <a:gridCol w="1950980">
                  <a:extLst>
                    <a:ext uri="{9D8B030D-6E8A-4147-A177-3AD203B41FA5}">
                      <a16:colId xmlns:a16="http://schemas.microsoft.com/office/drawing/2014/main" val="2546227340"/>
                    </a:ext>
                  </a:extLst>
                </a:gridCol>
                <a:gridCol w="1950980">
                  <a:extLst>
                    <a:ext uri="{9D8B030D-6E8A-4147-A177-3AD203B41FA5}">
                      <a16:colId xmlns:a16="http://schemas.microsoft.com/office/drawing/2014/main" val="956428152"/>
                    </a:ext>
                  </a:extLst>
                </a:gridCol>
                <a:gridCol w="1950980">
                  <a:extLst>
                    <a:ext uri="{9D8B030D-6E8A-4147-A177-3AD203B41FA5}">
                      <a16:colId xmlns:a16="http://schemas.microsoft.com/office/drawing/2014/main" val="1225848071"/>
                    </a:ext>
                  </a:extLst>
                </a:gridCol>
              </a:tblGrid>
              <a:tr h="7317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Provider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Area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RSRP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RSRQ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RSSNR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Download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Upload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3390"/>
                  </a:ext>
                </a:extLst>
              </a:tr>
              <a:tr h="7317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Smartfren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 Mata KM 6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-65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-11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7,2 dB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16,0 Mbps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3,89 Mbps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47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840763"/>
      </p:ext>
    </p:extLst>
  </p:cSld>
  <p:clrMapOvr>
    <a:masterClrMapping/>
  </p:clrMapOvr>
  <p:transition spd="slow" advTm="5227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692322" y="545910"/>
            <a:ext cx="15735869" cy="92531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8E78-A800-4686-82CA-5763AE34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3" y="1224087"/>
            <a:ext cx="7817485" cy="993168"/>
          </a:xfrm>
        </p:spPr>
        <p:txBody>
          <a:bodyPr/>
          <a:lstStyle/>
          <a:p>
            <a:pPr algn="ctr"/>
            <a:r>
              <a:rPr lang="en-US" dirty="0" err="1"/>
              <a:t>Smartfren</a:t>
            </a:r>
            <a:r>
              <a:rPr lang="en-US" dirty="0"/>
              <a:t> RS Mata KM 6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3A79-00E5-4B5A-BACD-B63D79E0A6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36AAD-7FAE-4F27-8085-5361A0685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52" y="2906058"/>
            <a:ext cx="4428173" cy="59042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5AA7C7-41F0-4BF2-A963-DB4C05075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59" y="3056058"/>
            <a:ext cx="2952116" cy="59042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0661A8-7B33-4870-8677-52BFE9261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625" y="2906057"/>
            <a:ext cx="2952116" cy="59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59817"/>
      </p:ext>
    </p:extLst>
  </p:cSld>
  <p:clrMapOvr>
    <a:masterClrMapping/>
  </p:clrMapOvr>
  <p:transition spd="slow" advTm="5227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Telekomunikasi</a:t>
            </a:r>
          </a:p>
          <a:p>
            <a:r>
              <a:rPr lang="en-US" dirty="0" err="1"/>
              <a:t>Kelompok</a:t>
            </a:r>
            <a:r>
              <a:rPr lang="en-US" dirty="0"/>
              <a:t>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1737" y="987837"/>
            <a:ext cx="5724525" cy="1054484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 err="1"/>
              <a:t>Analisis</a:t>
            </a:r>
            <a:endParaRPr kumimoji="1" lang="ja-JP" altLang="en-US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9726BEAE-0015-41DB-8F95-D5316C1B6F5E}"/>
              </a:ext>
            </a:extLst>
          </p:cNvPr>
          <p:cNvSpPr txBox="1">
            <a:spLocks/>
          </p:cNvSpPr>
          <p:nvPr/>
        </p:nvSpPr>
        <p:spPr>
          <a:xfrm>
            <a:off x="4592320" y="2621280"/>
            <a:ext cx="9580879" cy="6256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r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1.Implementasi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kelayakan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jaringan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4G di Palembang dan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Solok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Selatan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berdasarkan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nilai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RSRP, RSRQ, RSSNR,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belum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optimal,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karena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beberapa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rute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dijalan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protokol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Panam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kuat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diterima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lemah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, dan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tidak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stabil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algn="l">
              <a:lnSpc>
                <a:spcPct val="120000"/>
              </a:lnSpc>
            </a:pPr>
            <a:endParaRPr lang="en-ID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2.Pengukuran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4G LTE yang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operator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Telkomsel,Axis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Smartfren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selalu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terjadi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perubahan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kekuatan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diakibatkan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EnodeB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dan User Equipment. Jika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semakin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jauh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sebuah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site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maka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nilai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hasil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pengukuran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diperoleh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semakin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buruk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begitu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juga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sebaliknya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Selain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faktor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jarak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faktor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halangan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gedung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benda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sekitar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juga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mempengaruhi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kuat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saat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drive test. Pada proses drive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testterjadi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perpindahan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site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jika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dinilai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kekuatan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semakin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buruk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lnSpc>
                <a:spcPct val="120000"/>
              </a:lnSpc>
            </a:pPr>
            <a:endParaRPr lang="en-ID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3.Pengukuran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berdasarkan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waktu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yaitu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jam normal, dan jam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sibuk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tidak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mempengaruhi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kekuatan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2670292"/>
      </p:ext>
    </p:extLst>
  </p:cSld>
  <p:clrMapOvr>
    <a:masterClrMapping/>
  </p:clrMapOvr>
  <p:transition spd="slow" advTm="3469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Penutup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/>
              <a:t>Terima</a:t>
            </a:r>
            <a:r>
              <a:rPr kumimoji="1" lang="en-US" altLang="ja-JP" sz="2400" dirty="0"/>
              <a:t> Kasih !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3822614"/>
      </p:ext>
    </p:extLst>
  </p:cSld>
  <p:clrMapOvr>
    <a:masterClrMapping/>
  </p:clrMapOvr>
  <p:transition spd="slow" advTm="4045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60794" y="3747135"/>
            <a:ext cx="5854700" cy="2781683"/>
          </a:xfrm>
        </p:spPr>
        <p:txBody>
          <a:bodyPr/>
          <a:lstStyle/>
          <a:p>
            <a:pPr algn="l"/>
            <a:r>
              <a:rPr kumimoji="1" lang="en-US" altLang="ja-JP" dirty="0" err="1"/>
              <a:t>Sebelum</a:t>
            </a:r>
            <a:br>
              <a:rPr lang="en-US" altLang="ja-JP" dirty="0"/>
            </a:br>
            <a:r>
              <a:rPr kumimoji="1" lang="en-US" altLang="ja-JP" dirty="0" err="1"/>
              <a:t>dimulai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Para </a:t>
            </a:r>
            <a:r>
              <a:rPr lang="en-US" altLang="ja-JP" dirty="0" err="1"/>
              <a:t>peserta</a:t>
            </a:r>
            <a:r>
              <a:rPr lang="en-US" altLang="ja-JP" dirty="0"/>
              <a:t> </a:t>
            </a:r>
            <a:r>
              <a:rPr lang="en-US" altLang="ja-JP" dirty="0" err="1"/>
              <a:t>harap</a:t>
            </a:r>
            <a:r>
              <a:rPr lang="en-US" altLang="ja-JP" dirty="0"/>
              <a:t> </a:t>
            </a:r>
            <a:r>
              <a:rPr lang="en-US" altLang="ja-JP" dirty="0" err="1"/>
              <a:t>tenang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memperhatikan</a:t>
            </a:r>
            <a:endParaRPr lang="en-US" altLang="ja-JP" dirty="0"/>
          </a:p>
          <a:p>
            <a:r>
              <a:rPr lang="en-US" altLang="ja-JP" dirty="0" err="1"/>
              <a:t>Dilarang</a:t>
            </a:r>
            <a:r>
              <a:rPr lang="en-US" altLang="ja-JP" dirty="0"/>
              <a:t> </a:t>
            </a:r>
            <a:r>
              <a:rPr lang="en-US" altLang="ja-JP" dirty="0" err="1"/>
              <a:t>bertanya</a:t>
            </a:r>
            <a:r>
              <a:rPr lang="en-US" altLang="ja-JP" dirty="0"/>
              <a:t> </a:t>
            </a:r>
            <a:r>
              <a:rPr lang="en-US" altLang="ja-JP" dirty="0" err="1"/>
              <a:t>saat</a:t>
            </a:r>
            <a:r>
              <a:rPr lang="en-US" altLang="ja-JP" dirty="0"/>
              <a:t> </a:t>
            </a:r>
            <a:r>
              <a:rPr lang="en-US" altLang="ja-JP" dirty="0" err="1"/>
              <a:t>sedang</a:t>
            </a:r>
            <a:r>
              <a:rPr lang="en-US" altLang="ja-JP" dirty="0"/>
              <a:t> </a:t>
            </a:r>
            <a:r>
              <a:rPr lang="en-US" altLang="ja-JP" dirty="0" err="1"/>
              <a:t>mejelaskan</a:t>
            </a:r>
            <a:endParaRPr lang="en-US" altLang="ja-JP" dirty="0"/>
          </a:p>
          <a:p>
            <a:r>
              <a:rPr lang="en-US" altLang="ja-JP" dirty="0" err="1"/>
              <a:t>Dilarang</a:t>
            </a:r>
            <a:r>
              <a:rPr lang="en-US" altLang="ja-JP" dirty="0"/>
              <a:t> </a:t>
            </a:r>
            <a:r>
              <a:rPr lang="en-US" altLang="ja-JP" dirty="0" err="1"/>
              <a:t>menanyakan</a:t>
            </a:r>
            <a:r>
              <a:rPr lang="en-US" altLang="ja-JP" dirty="0"/>
              <a:t> </a:t>
            </a:r>
            <a:r>
              <a:rPr lang="en-US" altLang="ja-JP" dirty="0" err="1"/>
              <a:t>hal</a:t>
            </a:r>
            <a:r>
              <a:rPr lang="en-US" altLang="ja-JP" dirty="0"/>
              <a:t> </a:t>
            </a:r>
            <a:r>
              <a:rPr lang="en-US" altLang="ja-JP" dirty="0" err="1"/>
              <a:t>diluar</a:t>
            </a:r>
            <a:r>
              <a:rPr lang="en-US" altLang="ja-JP" dirty="0"/>
              <a:t> </a:t>
            </a:r>
            <a:r>
              <a:rPr lang="en-US" altLang="ja-JP" dirty="0" err="1"/>
              <a:t>Pembahasan</a:t>
            </a:r>
            <a:r>
              <a:rPr lang="en-US" altLang="ja-JP" dirty="0"/>
              <a:t> Kami</a:t>
            </a:r>
          </a:p>
          <a:p>
            <a:r>
              <a:rPr lang="en-US" altLang="ja-JP" dirty="0"/>
              <a:t>Enjoy :)</a:t>
            </a:r>
          </a:p>
        </p:txBody>
      </p:sp>
    </p:spTree>
    <p:extLst>
      <p:ext uri="{BB962C8B-B14F-4D97-AF65-F5344CB8AC3E}">
        <p14:creationId xmlns:p14="http://schemas.microsoft.com/office/powerpoint/2010/main" val="256375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4583" y="4324227"/>
            <a:ext cx="4418834" cy="163671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Pengantar</a:t>
            </a:r>
            <a:br>
              <a:rPr lang="en-US" altLang="ja-JP" dirty="0"/>
            </a:br>
            <a:r>
              <a:rPr kumimoji="1" lang="en-US" altLang="ja-JP" dirty="0"/>
              <a:t> Telekomunikasi</a:t>
            </a:r>
            <a:endParaRPr kumimoji="1" lang="ja-JP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0D247F-7CE7-4443-90E9-123343D434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4583" y="6055986"/>
            <a:ext cx="4418834" cy="964291"/>
          </a:xfrm>
        </p:spPr>
        <p:txBody>
          <a:bodyPr/>
          <a:lstStyle/>
          <a:p>
            <a:r>
              <a:rPr lang="en-US" dirty="0" err="1"/>
              <a:t>Dosen</a:t>
            </a:r>
            <a:r>
              <a:rPr lang="en-US" dirty="0"/>
              <a:t> : </a:t>
            </a:r>
            <a:r>
              <a:rPr lang="en-ID" dirty="0"/>
              <a:t>Adi </a:t>
            </a:r>
            <a:r>
              <a:rPr lang="en-ID" dirty="0" err="1"/>
              <a:t>Hermansyah</a:t>
            </a:r>
            <a:r>
              <a:rPr lang="en-ID" dirty="0"/>
              <a:t>, M.T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A9AB6-B587-4E18-977C-35522A047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05" y="2738314"/>
            <a:ext cx="1927185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Kata </a:t>
            </a:r>
            <a:r>
              <a:rPr kumimoji="1" lang="en-US" altLang="ja-JP" dirty="0" err="1"/>
              <a:t>Pengantar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Telekomunikasi</a:t>
            </a:r>
          </a:p>
          <a:p>
            <a:r>
              <a:rPr lang="en-US" dirty="0" err="1"/>
              <a:t>Kelompok</a:t>
            </a:r>
            <a:r>
              <a:rPr lang="en-US" dirty="0"/>
              <a:t>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65400" y="8603567"/>
            <a:ext cx="2711450" cy="1012858"/>
          </a:xfrm>
        </p:spPr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d-ID" dirty="0"/>
              <a:t>Dengan menyebut nama Allah SWT yang maha pengasih lagi maha penyayang, kami panjtkan puja dan puji syukur atas kehadirat-Nya, yang telah melimpahkan rahmat, hidayah, dan inayah-Nya kepada kami, sehingga kami dapat menyelesaikan</a:t>
            </a:r>
            <a:r>
              <a:rPr lang="en-US" dirty="0"/>
              <a:t> ppt </a:t>
            </a:r>
            <a:r>
              <a:rPr lang="en-US" dirty="0" err="1"/>
              <a:t>Pengantar</a:t>
            </a:r>
            <a:r>
              <a:rPr lang="en-US" dirty="0"/>
              <a:t> Telekomunikasi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BTS </a:t>
            </a:r>
            <a:r>
              <a:rPr lang="en-US" dirty="0" err="1"/>
              <a:t>dengan</a:t>
            </a:r>
            <a:r>
              <a:rPr lang="en-US" dirty="0"/>
              <a:t> Network Cell Tower</a:t>
            </a:r>
          </a:p>
        </p:txBody>
      </p:sp>
    </p:spTree>
    <p:extLst>
      <p:ext uri="{BB962C8B-B14F-4D97-AF65-F5344CB8AC3E}">
        <p14:creationId xmlns:p14="http://schemas.microsoft.com/office/powerpoint/2010/main" val="882407081"/>
      </p:ext>
    </p:extLst>
  </p:cSld>
  <p:clrMapOvr>
    <a:masterClrMapping/>
  </p:clrMapOvr>
  <p:transition spd="slow" advTm="4321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Telekomunikasi</a:t>
            </a:r>
          </a:p>
          <a:p>
            <a:r>
              <a:rPr lang="en-US" dirty="0" err="1"/>
              <a:t>Kelompok</a:t>
            </a:r>
            <a:r>
              <a:rPr lang="en-US" dirty="0"/>
              <a:t>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Putri Nova </a:t>
            </a:r>
            <a:r>
              <a:rPr lang="en-US" altLang="ja-JP" dirty="0" err="1"/>
              <a:t>Aryanti</a:t>
            </a:r>
            <a:endParaRPr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Cynthia </a:t>
            </a:r>
            <a:r>
              <a:rPr kumimoji="1" lang="en-US" altLang="ja-JP" dirty="0" err="1"/>
              <a:t>Anggraeni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Tri </a:t>
            </a:r>
            <a:r>
              <a:rPr lang="en-US" altLang="ja-JP" dirty="0" err="1"/>
              <a:t>Windari</a:t>
            </a:r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Kelompok</a:t>
            </a:r>
            <a:r>
              <a:rPr lang="en-US" altLang="ja-JP" dirty="0"/>
              <a:t> 4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4194172" y="4878514"/>
            <a:ext cx="4789633" cy="3512273"/>
          </a:xfrm>
        </p:spPr>
        <p:txBody>
          <a:bodyPr/>
          <a:lstStyle/>
          <a:p>
            <a:r>
              <a:rPr kumimoji="1" lang="en-US" altLang="ja-JP" dirty="0" err="1"/>
              <a:t>Anggota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4038813"/>
      </p:ext>
    </p:extLst>
  </p:cSld>
  <p:clrMapOvr>
    <a:masterClrMapping/>
  </p:clrMapOvr>
  <p:transition spd="slow" advTm="9147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Telekomunikasi</a:t>
            </a:r>
          </a:p>
          <a:p>
            <a:r>
              <a:rPr lang="en-US" dirty="0" err="1"/>
              <a:t>Kelompok</a:t>
            </a:r>
            <a:r>
              <a:rPr lang="en-US" dirty="0"/>
              <a:t>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Hanif Azfa Sadifatiasmi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Sultan </a:t>
            </a:r>
            <a:r>
              <a:rPr kumimoji="1" lang="en-US" altLang="ja-JP" dirty="0" err="1"/>
              <a:t>Zidan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Alan Budi </a:t>
            </a:r>
            <a:r>
              <a:rPr lang="en-US" altLang="ja-JP" dirty="0" err="1"/>
              <a:t>Bakti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1532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748" y="3622127"/>
            <a:ext cx="5854700" cy="2277311"/>
          </a:xfrm>
        </p:spPr>
        <p:txBody>
          <a:bodyPr>
            <a:normAutofit/>
          </a:bodyPr>
          <a:lstStyle/>
          <a:p>
            <a:r>
              <a:rPr lang="en-US" altLang="ja-JP" sz="6600" dirty="0" err="1"/>
              <a:t>Pengantar</a:t>
            </a:r>
            <a:r>
              <a:rPr lang="en-US" altLang="ja-JP" sz="6600" dirty="0"/>
              <a:t> Telekomunikasi</a:t>
            </a:r>
            <a:endParaRPr kumimoji="1" lang="ja-JP" altLang="en-US" sz="6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Telekomunikasi</a:t>
            </a:r>
          </a:p>
          <a:p>
            <a:r>
              <a:rPr lang="en-US" dirty="0" err="1"/>
              <a:t>Kelompok</a:t>
            </a:r>
            <a:r>
              <a:rPr lang="en-US" dirty="0"/>
              <a:t>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207590" y="7088684"/>
            <a:ext cx="7073899" cy="2728077"/>
          </a:xfrm>
        </p:spPr>
        <p:txBody>
          <a:bodyPr>
            <a:normAutofit/>
          </a:bodyPr>
          <a:lstStyle/>
          <a:p>
            <a:r>
              <a:rPr lang="en-US" altLang="ja-JP" sz="4000" dirty="0" err="1"/>
              <a:t>Kelompok</a:t>
            </a:r>
            <a:r>
              <a:rPr lang="en-US" altLang="ja-JP" sz="4000" dirty="0"/>
              <a:t> 4</a:t>
            </a:r>
            <a:endParaRPr lang="ja-JP" altLang="en-US" sz="4000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5" r="14965"/>
          <a:stretch/>
        </p:blipFill>
        <p:spPr>
          <a:xfrm>
            <a:off x="8207590" y="1056374"/>
            <a:ext cx="7396920" cy="6032310"/>
          </a:xfrm>
        </p:spPr>
      </p:pic>
    </p:spTree>
    <p:extLst>
      <p:ext uri="{BB962C8B-B14F-4D97-AF65-F5344CB8AC3E}">
        <p14:creationId xmlns:p14="http://schemas.microsoft.com/office/powerpoint/2010/main" val="1784182567"/>
      </p:ext>
    </p:extLst>
  </p:cSld>
  <p:clrMapOvr>
    <a:masterClrMapping/>
  </p:clrMapOvr>
  <p:transition spd="slow" advTm="3999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Telekomunikasi</a:t>
            </a:r>
          </a:p>
          <a:p>
            <a:r>
              <a:rPr lang="en-US" dirty="0" err="1"/>
              <a:t>Kelompok</a:t>
            </a:r>
            <a:r>
              <a:rPr lang="en-US" dirty="0"/>
              <a:t>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RSRP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RSRQ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Pengertian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Telkomsel</a:t>
            </a:r>
            <a:r>
              <a:rPr kumimoji="1" lang="en-US" altLang="ja-JP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Axis</a:t>
            </a:r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Smartfren</a:t>
            </a:r>
            <a:endParaRPr lang="en-US" altLang="ja-JP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Hasil </a:t>
            </a:r>
            <a:r>
              <a:rPr kumimoji="1" lang="en-US" altLang="ja-JP" dirty="0" err="1"/>
              <a:t>Laporan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Kesimpulan</a:t>
            </a: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/>
              <a:t>Penutup</a:t>
            </a:r>
            <a:endParaRPr kumimoji="1" lang="ja-JP" alt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Daftar Isi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5141181"/>
      </p:ext>
    </p:extLst>
  </p:cSld>
  <p:clrMapOvr>
    <a:masterClrMapping/>
  </p:clrMapOvr>
  <p:transition spd="slow" advTm="6640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943100" y="1023582"/>
            <a:ext cx="14401800" cy="880280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79811" y="5142706"/>
            <a:ext cx="3160929" cy="1836648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 err="1"/>
              <a:t>Pengertian</a:t>
            </a:r>
            <a:endParaRPr kumimoji="1" lang="ja-JP" alt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84EE92-1FB8-4083-B41D-948EB7CCD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2"/>
          <a:stretch/>
        </p:blipFill>
        <p:spPr>
          <a:xfrm>
            <a:off x="5332765" y="8322587"/>
            <a:ext cx="3535680" cy="1333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8C3B9D-4294-4E33-9B50-4A2B2494A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485" y="5296852"/>
            <a:ext cx="3444240" cy="134874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350039" y="1467133"/>
            <a:ext cx="10967448" cy="7915701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j-lt"/>
              </a:rPr>
              <a:t>Apa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itu</a:t>
            </a:r>
            <a:r>
              <a:rPr lang="en-US" sz="4000" dirty="0">
                <a:latin typeface="+mj-lt"/>
              </a:rPr>
              <a:t> RSRP?</a:t>
            </a:r>
            <a:endParaRPr lang="en-US" dirty="0"/>
          </a:p>
          <a:p>
            <a:r>
              <a:rPr lang="en-ID" sz="1800" b="1" dirty="0"/>
              <a:t>RSRP(Reference Signal Received Power )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sinyal</a:t>
            </a:r>
            <a:r>
              <a:rPr lang="en-ID" sz="1800" dirty="0"/>
              <a:t> LTE power yang </a:t>
            </a:r>
            <a:r>
              <a:rPr lang="en-ID" sz="1800" dirty="0" err="1"/>
              <a:t>diterima</a:t>
            </a:r>
            <a:r>
              <a:rPr lang="en-ID" sz="1800" dirty="0"/>
              <a:t> oleh user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frekuensi</a:t>
            </a:r>
            <a:r>
              <a:rPr lang="en-ID" sz="1800" dirty="0"/>
              <a:t> </a:t>
            </a:r>
            <a:r>
              <a:rPr lang="en-ID" sz="1800" dirty="0" err="1"/>
              <a:t>tertentu</a:t>
            </a:r>
            <a:r>
              <a:rPr lang="en-ID" sz="1800" dirty="0"/>
              <a:t>.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jauh</a:t>
            </a:r>
            <a:r>
              <a:rPr lang="en-ID" sz="1800" dirty="0"/>
              <a:t> </a:t>
            </a:r>
            <a:r>
              <a:rPr lang="en-ID" sz="1800" dirty="0" err="1"/>
              <a:t>jarak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site dan user,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kecil</a:t>
            </a:r>
            <a:r>
              <a:rPr lang="en-ID" sz="1800" dirty="0"/>
              <a:t> pula RSRP yang </a:t>
            </a:r>
            <a:r>
              <a:rPr lang="en-ID" sz="1800" dirty="0" err="1"/>
              <a:t>diterima</a:t>
            </a:r>
            <a:r>
              <a:rPr lang="en-ID" sz="1800" dirty="0"/>
              <a:t> oleh user. RS </a:t>
            </a:r>
            <a:r>
              <a:rPr lang="en-ID" sz="1800" dirty="0" err="1"/>
              <a:t>merupakan</a:t>
            </a:r>
            <a:r>
              <a:rPr lang="en-ID" sz="1800" dirty="0"/>
              <a:t> Reference Signal </a:t>
            </a:r>
            <a:r>
              <a:rPr lang="en-ID" sz="1800" dirty="0" err="1"/>
              <a:t>atau</a:t>
            </a:r>
            <a:r>
              <a:rPr lang="en-ID" sz="1800" dirty="0"/>
              <a:t> RSRP di </a:t>
            </a:r>
            <a:r>
              <a:rPr lang="en-ID" sz="1800" dirty="0" err="1"/>
              <a:t>tiap</a:t>
            </a:r>
            <a:r>
              <a:rPr lang="en-ID" sz="1800" dirty="0"/>
              <a:t> </a:t>
            </a:r>
            <a:r>
              <a:rPr lang="en-ID" sz="1800" dirty="0" err="1"/>
              <a:t>titik</a:t>
            </a:r>
            <a:r>
              <a:rPr lang="en-ID" sz="1800" dirty="0"/>
              <a:t> </a:t>
            </a:r>
            <a:r>
              <a:rPr lang="en-ID" sz="1800" dirty="0" err="1"/>
              <a:t>jangkauan</a:t>
            </a:r>
            <a:r>
              <a:rPr lang="en-ID" sz="1800" dirty="0"/>
              <a:t> coverage. user yang </a:t>
            </a:r>
            <a:r>
              <a:rPr lang="en-ID" sz="1800" dirty="0" err="1"/>
              <a:t>berada</a:t>
            </a:r>
            <a:r>
              <a:rPr lang="en-ID" sz="1800" dirty="0"/>
              <a:t> di </a:t>
            </a:r>
            <a:r>
              <a:rPr lang="en-ID" sz="1800" dirty="0" err="1"/>
              <a:t>luar</a:t>
            </a:r>
            <a:r>
              <a:rPr lang="en-ID" sz="1800" dirty="0"/>
              <a:t> </a:t>
            </a:r>
            <a:r>
              <a:rPr lang="en-ID" sz="1800" dirty="0" err="1"/>
              <a:t>jangkauan</a:t>
            </a:r>
            <a:r>
              <a:rPr lang="en-ID" sz="1800" dirty="0"/>
              <a:t>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mendapatkan</a:t>
            </a:r>
            <a:r>
              <a:rPr lang="en-ID" sz="1800" dirty="0"/>
              <a:t> </a:t>
            </a:r>
            <a:r>
              <a:rPr lang="en-ID" sz="1800" dirty="0" err="1"/>
              <a:t>layanan</a:t>
            </a:r>
            <a:r>
              <a:rPr lang="en-ID" sz="1800" dirty="0"/>
              <a:t> LTE.</a:t>
            </a:r>
          </a:p>
          <a:p>
            <a:endParaRPr lang="en-ID" sz="1800" dirty="0"/>
          </a:p>
          <a:p>
            <a:endParaRPr lang="en-ID" sz="1800" dirty="0"/>
          </a:p>
          <a:p>
            <a:endParaRPr lang="en-ID" sz="1800" dirty="0"/>
          </a:p>
          <a:p>
            <a:r>
              <a:rPr lang="en-US" sz="4000" dirty="0" err="1">
                <a:latin typeface="+mj-lt"/>
              </a:rPr>
              <a:t>Apa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itu</a:t>
            </a:r>
            <a:r>
              <a:rPr lang="en-US" sz="4000" dirty="0">
                <a:latin typeface="+mj-lt"/>
              </a:rPr>
              <a:t> RSRQ?</a:t>
            </a:r>
          </a:p>
          <a:p>
            <a:r>
              <a:rPr lang="en-ID" sz="1800" b="1" dirty="0"/>
              <a:t>RSRQ ( Reference Signal Received Quality ) </a:t>
            </a:r>
            <a:r>
              <a:rPr lang="en-ID" sz="1800" dirty="0" err="1"/>
              <a:t>merupakan</a:t>
            </a:r>
            <a:r>
              <a:rPr lang="en-ID" sz="1800" dirty="0"/>
              <a:t> parameter yang </a:t>
            </a:r>
            <a:r>
              <a:rPr lang="en-ID" sz="1800" dirty="0" err="1"/>
              <a:t>menentukan</a:t>
            </a:r>
            <a:r>
              <a:rPr lang="en-ID" sz="1800" dirty="0"/>
              <a:t> </a:t>
            </a:r>
            <a:r>
              <a:rPr lang="en-ID" sz="1800" dirty="0" err="1"/>
              <a:t>kualitas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sinyal</a:t>
            </a:r>
            <a:r>
              <a:rPr lang="en-ID" sz="1800" dirty="0"/>
              <a:t> yang </a:t>
            </a:r>
            <a:r>
              <a:rPr lang="en-ID" sz="1800" dirty="0" err="1"/>
              <a:t>diterima</a:t>
            </a:r>
            <a:endParaRPr lang="en-US" sz="18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08158"/>
      </p:ext>
    </p:extLst>
  </p:cSld>
  <p:clrMapOvr>
    <a:masterClrMapping/>
  </p:clrMapOvr>
  <p:transition spd="slow" advTm="5897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5728</TotalTime>
  <Words>564</Words>
  <Application>Microsoft Office PowerPoint</Application>
  <PresentationFormat>Custom</PresentationFormat>
  <Paragraphs>137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游ゴシック</vt:lpstr>
      <vt:lpstr>Arial</vt:lpstr>
      <vt:lpstr>Coo Hew</vt:lpstr>
      <vt:lpstr>Gidole</vt:lpstr>
      <vt:lpstr>Times New Roman</vt:lpstr>
      <vt:lpstr>Wingdings</vt:lpstr>
      <vt:lpstr>Contents</vt:lpstr>
      <vt:lpstr>No Footer</vt:lpstr>
      <vt:lpstr>PowerPoint Presentation</vt:lpstr>
      <vt:lpstr>Sebelum dimulai</vt:lpstr>
      <vt:lpstr>Pengantar  Telekomunikasi</vt:lpstr>
      <vt:lpstr>Kata Pengantar</vt:lpstr>
      <vt:lpstr>Kelompok 4</vt:lpstr>
      <vt:lpstr>PowerPoint Presentation</vt:lpstr>
      <vt:lpstr>Pengantar Telekomunikasi</vt:lpstr>
      <vt:lpstr>Daftar Isi</vt:lpstr>
      <vt:lpstr>Pengertian</vt:lpstr>
      <vt:lpstr>Analisis</vt:lpstr>
      <vt:lpstr>TELKOMSEL</vt:lpstr>
      <vt:lpstr>Telkomsel Sukarami KM 7</vt:lpstr>
      <vt:lpstr>Telkomsel Solok Selatan</vt:lpstr>
      <vt:lpstr>AXIS</vt:lpstr>
      <vt:lpstr>Axis Sukarami KM7 </vt:lpstr>
      <vt:lpstr>SMARTFREN</vt:lpstr>
      <vt:lpstr>Smartfren RS Mata KM 6</vt:lpstr>
      <vt:lpstr>Analisis</vt:lpstr>
      <vt:lpstr>Penutup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Hanif Azfa Sadifatiasmi</dc:creator>
  <cp:lastModifiedBy>Hanif Azfa Sadifatiasmi</cp:lastModifiedBy>
  <cp:revision>284</cp:revision>
  <dcterms:created xsi:type="dcterms:W3CDTF">2016-10-08T14:15:50Z</dcterms:created>
  <dcterms:modified xsi:type="dcterms:W3CDTF">2020-10-22T14:16:45Z</dcterms:modified>
</cp:coreProperties>
</file>