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Lst>
  <p:sldSz cx="9753600" cy="7315200"/>
  <p:notesSz cx="6858000" cy="9144000"/>
  <p:embeddedFontLst>
    <p:embeddedFont>
      <p:font typeface="Prata" charset="1" panose="000005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Poppins" charset="1" panose="00000500000000000000"/>
      <p:regular r:id="rId11"/>
    </p:embeddedFont>
    <p:embeddedFont>
      <p:font typeface="Poppins Bold" charset="1" panose="00000800000000000000"/>
      <p:regular r:id="rId12"/>
    </p:embeddedFont>
    <p:embeddedFont>
      <p:font typeface="Poppins Italics" charset="1" panose="00000500000000000000"/>
      <p:regular r:id="rId13"/>
    </p:embeddedFont>
    <p:embeddedFont>
      <p:font typeface="Poppins Bold Italics" charset="1" panose="00000800000000000000"/>
      <p:regular r:id="rId14"/>
    </p:embeddedFont>
    <p:embeddedFont>
      <p:font typeface="Kage Thin" charset="1" panose="00000200000000000000"/>
      <p:regular r:id="rId15"/>
    </p:embeddedFont>
    <p:embeddedFont>
      <p:font typeface="Kage Thin Bold" charset="1" panose="00000800000000000000"/>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85000"/>
          </a:blip>
          <a:srcRect l="0" t="0" r="40871" b="33563"/>
          <a:stretch>
            <a:fillRect/>
          </a:stretch>
        </p:blipFill>
        <p:spPr>
          <a:xfrm>
            <a:off x="0" y="0"/>
            <a:ext cx="9753600" cy="7315200"/>
          </a:xfrm>
          <a:prstGeom prst="rect">
            <a:avLst/>
          </a:prstGeom>
        </p:spPr>
      </p:pic>
      <p:sp>
        <p:nvSpPr>
          <p:cNvPr name="TextBox 3" id="3"/>
          <p:cNvSpPr txBox="true"/>
          <p:nvPr/>
        </p:nvSpPr>
        <p:spPr>
          <a:xfrm rot="0">
            <a:off x="731520" y="836684"/>
            <a:ext cx="8290560" cy="1731026"/>
          </a:xfrm>
          <a:prstGeom prst="rect">
            <a:avLst/>
          </a:prstGeom>
        </p:spPr>
        <p:txBody>
          <a:bodyPr anchor="t" rtlCol="false" tIns="0" lIns="0" bIns="0" rIns="0">
            <a:spAutoFit/>
          </a:bodyPr>
          <a:lstStyle/>
          <a:p>
            <a:pPr algn="ctr">
              <a:lnSpc>
                <a:spcPts val="4522"/>
              </a:lnSpc>
            </a:pPr>
            <a:r>
              <a:rPr lang="en-US" sz="4001" spc="512">
                <a:solidFill>
                  <a:srgbClr val="3A383D"/>
                </a:solidFill>
                <a:latin typeface="Kage Thin"/>
              </a:rPr>
              <a:t>SISTEM INFORMASI SEKOLAH DALAM PENERAPAN SMART SCHOOL UNTUK MENINGKATAKAN PELAYANAN SEKOLAH</a:t>
            </a:r>
          </a:p>
        </p:txBody>
      </p:sp>
      <p:sp>
        <p:nvSpPr>
          <p:cNvPr name="TextBox 4" id="4"/>
          <p:cNvSpPr txBox="true"/>
          <p:nvPr/>
        </p:nvSpPr>
        <p:spPr>
          <a:xfrm rot="0">
            <a:off x="2766858" y="6309995"/>
            <a:ext cx="4219883" cy="273685"/>
          </a:xfrm>
          <a:prstGeom prst="rect">
            <a:avLst/>
          </a:prstGeom>
        </p:spPr>
        <p:txBody>
          <a:bodyPr anchor="t" rtlCol="false" tIns="0" lIns="0" bIns="0" rIns="0">
            <a:spAutoFit/>
          </a:bodyPr>
          <a:lstStyle/>
          <a:p>
            <a:pPr algn="ctr">
              <a:lnSpc>
                <a:spcPts val="2239"/>
              </a:lnSpc>
            </a:pPr>
            <a:r>
              <a:rPr lang="en-US" sz="1599" spc="257">
                <a:solidFill>
                  <a:srgbClr val="3A383D"/>
                </a:solidFill>
                <a:latin typeface="Prata"/>
              </a:rPr>
              <a:t>LARANA COMPANY</a:t>
            </a:r>
          </a:p>
        </p:txBody>
      </p:sp>
      <p:sp>
        <p:nvSpPr>
          <p:cNvPr name="TextBox 5" id="5"/>
          <p:cNvSpPr txBox="true"/>
          <p:nvPr/>
        </p:nvSpPr>
        <p:spPr>
          <a:xfrm rot="0">
            <a:off x="2079228" y="3870500"/>
            <a:ext cx="5595144" cy="1544320"/>
          </a:xfrm>
          <a:prstGeom prst="rect">
            <a:avLst/>
          </a:prstGeom>
        </p:spPr>
        <p:txBody>
          <a:bodyPr anchor="t" rtlCol="false" tIns="0" lIns="0" bIns="0" rIns="0">
            <a:spAutoFit/>
          </a:bodyPr>
          <a:lstStyle/>
          <a:p>
            <a:pPr algn="ctr" marL="474979" indent="-237490" lvl="1">
              <a:lnSpc>
                <a:spcPts val="3079"/>
              </a:lnSpc>
              <a:buFont typeface="Arial"/>
              <a:buChar char="•"/>
            </a:pPr>
            <a:r>
              <a:rPr lang="en-US" sz="2199">
                <a:solidFill>
                  <a:srgbClr val="3A383D"/>
                </a:solidFill>
                <a:latin typeface="Canva Sans"/>
              </a:rPr>
              <a:t>Ahmad Zidan Alfa Roby (2031730012</a:t>
            </a:r>
          </a:p>
          <a:p>
            <a:pPr algn="ctr" marL="474979" indent="-237490" lvl="1">
              <a:lnSpc>
                <a:spcPts val="3079"/>
              </a:lnSpc>
              <a:buFont typeface="Arial"/>
              <a:buChar char="•"/>
            </a:pPr>
            <a:r>
              <a:rPr lang="en-US" sz="2199">
                <a:solidFill>
                  <a:srgbClr val="3A383D"/>
                </a:solidFill>
                <a:latin typeface="Canva Sans"/>
              </a:rPr>
              <a:t>Choirul Anisa (2031730097)</a:t>
            </a:r>
          </a:p>
          <a:p>
            <a:pPr algn="ctr" marL="474979" indent="-237490" lvl="1">
              <a:lnSpc>
                <a:spcPts val="3079"/>
              </a:lnSpc>
              <a:buFont typeface="Arial"/>
              <a:buChar char="•"/>
            </a:pPr>
            <a:r>
              <a:rPr lang="en-US" sz="2199">
                <a:solidFill>
                  <a:srgbClr val="3A383D"/>
                </a:solidFill>
                <a:latin typeface="Canva Sans"/>
              </a:rPr>
              <a:t>Prima Dewa Astika (2031730054)</a:t>
            </a:r>
          </a:p>
          <a:p>
            <a:pPr algn="ctr" marL="474979" indent="-237490" lvl="1">
              <a:lnSpc>
                <a:spcPts val="3079"/>
              </a:lnSpc>
              <a:buFont typeface="Arial"/>
              <a:buChar char="•"/>
            </a:pPr>
            <a:r>
              <a:rPr lang="en-US" sz="2199">
                <a:solidFill>
                  <a:srgbClr val="3A383D"/>
                </a:solidFill>
                <a:latin typeface="Canva Sans"/>
              </a:rPr>
              <a:t>Riska Nadya Widya Wati (2031730024)</a:t>
            </a:r>
          </a:p>
        </p:txBody>
      </p:sp>
      <p:sp>
        <p:nvSpPr>
          <p:cNvPr name="TextBox 6" id="6"/>
          <p:cNvSpPr txBox="true"/>
          <p:nvPr/>
        </p:nvSpPr>
        <p:spPr>
          <a:xfrm rot="0">
            <a:off x="731520" y="2929660"/>
            <a:ext cx="8290560" cy="588026"/>
          </a:xfrm>
          <a:prstGeom prst="rect">
            <a:avLst/>
          </a:prstGeom>
        </p:spPr>
        <p:txBody>
          <a:bodyPr anchor="t" rtlCol="false" tIns="0" lIns="0" bIns="0" rIns="0">
            <a:spAutoFit/>
          </a:bodyPr>
          <a:lstStyle/>
          <a:p>
            <a:pPr algn="ctr">
              <a:lnSpc>
                <a:spcPts val="4522"/>
              </a:lnSpc>
            </a:pPr>
            <a:r>
              <a:rPr lang="en-US" sz="4001" spc="512">
                <a:solidFill>
                  <a:srgbClr val="3A383D"/>
                </a:solidFill>
                <a:latin typeface="Kage Thin Bold"/>
              </a:rPr>
              <a:t>KELOMPOK 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rcRect l="5583" t="0" r="5583" b="0"/>
          <a:stretch>
            <a:fillRect/>
          </a:stretch>
        </p:blipFill>
        <p:spPr>
          <a:xfrm>
            <a:off x="0" y="0"/>
            <a:ext cx="9753600" cy="7315200"/>
          </a:xfrm>
          <a:prstGeom prst="rect">
            <a:avLst/>
          </a:prstGeom>
        </p:spPr>
      </p:pic>
      <p:sp>
        <p:nvSpPr>
          <p:cNvPr name="TextBox 3" id="3"/>
          <p:cNvSpPr txBox="true"/>
          <p:nvPr/>
        </p:nvSpPr>
        <p:spPr>
          <a:xfrm rot="0">
            <a:off x="887629" y="219075"/>
            <a:ext cx="7978343" cy="778002"/>
          </a:xfrm>
          <a:prstGeom prst="rect">
            <a:avLst/>
          </a:prstGeom>
        </p:spPr>
        <p:txBody>
          <a:bodyPr anchor="t" rtlCol="false" tIns="0" lIns="0" bIns="0" rIns="0">
            <a:spAutoFit/>
          </a:bodyPr>
          <a:lstStyle/>
          <a:p>
            <a:pPr algn="ctr">
              <a:lnSpc>
                <a:spcPts val="5544"/>
              </a:lnSpc>
            </a:pPr>
            <a:r>
              <a:rPr lang="en-US" sz="6600" spc="475">
                <a:solidFill>
                  <a:srgbClr val="3A383D"/>
                </a:solidFill>
                <a:latin typeface="Kage Thin Bold"/>
              </a:rPr>
              <a:t>Kesimpulan</a:t>
            </a:r>
          </a:p>
        </p:txBody>
      </p:sp>
      <p:sp>
        <p:nvSpPr>
          <p:cNvPr name="TextBox 4" id="4"/>
          <p:cNvSpPr txBox="true"/>
          <p:nvPr/>
        </p:nvSpPr>
        <p:spPr>
          <a:xfrm rot="0">
            <a:off x="731520" y="1735455"/>
            <a:ext cx="8290560" cy="3777615"/>
          </a:xfrm>
          <a:prstGeom prst="rect">
            <a:avLst/>
          </a:prstGeom>
        </p:spPr>
        <p:txBody>
          <a:bodyPr anchor="t" rtlCol="false" tIns="0" lIns="0" bIns="0" rIns="0">
            <a:spAutoFit/>
          </a:bodyPr>
          <a:lstStyle/>
          <a:p>
            <a:pPr algn="ctr">
              <a:lnSpc>
                <a:spcPts val="3359"/>
              </a:lnSpc>
            </a:pPr>
            <a:r>
              <a:rPr lang="en-US" sz="2399">
                <a:solidFill>
                  <a:srgbClr val="3A383D"/>
                </a:solidFill>
                <a:latin typeface="Poppins"/>
              </a:rPr>
              <a:t>Penerapan sistem informasi sekolah guna mendukung program SMART School dapat meningkatkan kualitas pendidikan dengan model pembelajaran online, karena interaksi antara guru dan siswa dapat dilakukan kapanpun dan dimanapun tidak hanya terbatas dalam ruang kelas. Materi belajar, tugas, kuis, pengumpulan tugas dan hal lain yang berhubungan dengan proses belajar mengajar dapat didistribusikan secara online.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rcRect l="5583" t="0" r="5583" b="0"/>
          <a:stretch>
            <a:fillRect/>
          </a:stretch>
        </p:blipFill>
        <p:spPr>
          <a:xfrm>
            <a:off x="0" y="0"/>
            <a:ext cx="9753600" cy="7315200"/>
          </a:xfrm>
          <a:prstGeom prst="rect">
            <a:avLst/>
          </a:prstGeom>
        </p:spPr>
      </p:pic>
      <p:sp>
        <p:nvSpPr>
          <p:cNvPr name="TextBox 3" id="3"/>
          <p:cNvSpPr txBox="true"/>
          <p:nvPr/>
        </p:nvSpPr>
        <p:spPr>
          <a:xfrm rot="0">
            <a:off x="731520" y="2827783"/>
            <a:ext cx="8290560" cy="1964435"/>
          </a:xfrm>
          <a:prstGeom prst="rect">
            <a:avLst/>
          </a:prstGeom>
        </p:spPr>
        <p:txBody>
          <a:bodyPr anchor="t" rtlCol="false" tIns="0" lIns="0" bIns="0" rIns="0">
            <a:spAutoFit/>
          </a:bodyPr>
          <a:lstStyle/>
          <a:p>
            <a:pPr algn="ctr">
              <a:lnSpc>
                <a:spcPts val="7391"/>
              </a:lnSpc>
            </a:pPr>
            <a:r>
              <a:rPr lang="en-US" sz="8799" spc="633">
                <a:solidFill>
                  <a:srgbClr val="3A383D"/>
                </a:solidFill>
                <a:latin typeface="Kage Thin Bold"/>
              </a:rPr>
              <a:t>Sekian</a:t>
            </a:r>
          </a:p>
          <a:p>
            <a:pPr algn="ctr">
              <a:lnSpc>
                <a:spcPts val="7391"/>
              </a:lnSpc>
            </a:pPr>
            <a:r>
              <a:rPr lang="en-US" sz="8799" spc="633">
                <a:solidFill>
                  <a:srgbClr val="3A383D"/>
                </a:solidFill>
                <a:latin typeface="Kage Thin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5583" t="0" r="5583" b="0"/>
          <a:stretch>
            <a:fillRect/>
          </a:stretch>
        </p:blipFill>
        <p:spPr>
          <a:xfrm>
            <a:off x="0" y="0"/>
            <a:ext cx="9753600" cy="7315200"/>
          </a:xfrm>
          <a:prstGeom prst="rect">
            <a:avLst/>
          </a:prstGeom>
        </p:spPr>
      </p:pic>
      <p:sp>
        <p:nvSpPr>
          <p:cNvPr name="TextBox 3" id="3"/>
          <p:cNvSpPr txBox="true"/>
          <p:nvPr/>
        </p:nvSpPr>
        <p:spPr>
          <a:xfrm rot="0">
            <a:off x="731520" y="47625"/>
            <a:ext cx="8290560" cy="1166495"/>
          </a:xfrm>
          <a:prstGeom prst="rect">
            <a:avLst/>
          </a:prstGeom>
        </p:spPr>
        <p:txBody>
          <a:bodyPr anchor="t" rtlCol="false" tIns="0" lIns="0" bIns="0" rIns="0">
            <a:spAutoFit/>
          </a:bodyPr>
          <a:lstStyle/>
          <a:p>
            <a:pPr algn="ctr">
              <a:lnSpc>
                <a:spcPts val="9040"/>
              </a:lnSpc>
            </a:pPr>
            <a:r>
              <a:rPr lang="en-US" sz="8000" spc="936">
                <a:solidFill>
                  <a:srgbClr val="3A383D"/>
                </a:solidFill>
                <a:latin typeface="Kage Thin"/>
              </a:rPr>
              <a:t>Pendahuluan</a:t>
            </a:r>
          </a:p>
        </p:txBody>
      </p:sp>
      <p:sp>
        <p:nvSpPr>
          <p:cNvPr name="TextBox 4" id="4"/>
          <p:cNvSpPr txBox="true"/>
          <p:nvPr/>
        </p:nvSpPr>
        <p:spPr>
          <a:xfrm rot="0">
            <a:off x="788491" y="1699947"/>
            <a:ext cx="8176618" cy="4461510"/>
          </a:xfrm>
          <a:prstGeom prst="rect">
            <a:avLst/>
          </a:prstGeom>
        </p:spPr>
        <p:txBody>
          <a:bodyPr anchor="t" rtlCol="false" tIns="0" lIns="0" bIns="0" rIns="0">
            <a:spAutoFit/>
          </a:bodyPr>
          <a:lstStyle/>
          <a:p>
            <a:pPr>
              <a:lnSpc>
                <a:spcPts val="2939"/>
              </a:lnSpc>
            </a:pPr>
            <a:r>
              <a:rPr lang="en-US" sz="2099">
                <a:solidFill>
                  <a:srgbClr val="3A383D"/>
                </a:solidFill>
                <a:latin typeface="Poppins"/>
              </a:rPr>
              <a:t>Saat ini perkembangan teknologi informasi telah banyak mendukung kemajuan bidang pendidikan. Namun, dengan keberadaan teknologi ini pula, tidak sedikit kerugian yang dialami institusi pendidikan yang disebabkan tidak berimbangnya cost yang dikeluarkan dengan benefit yang dihasilkan.</a:t>
            </a:r>
          </a:p>
          <a:p>
            <a:pPr>
              <a:lnSpc>
                <a:spcPts val="2939"/>
              </a:lnSpc>
            </a:pPr>
          </a:p>
          <a:p>
            <a:pPr>
              <a:lnSpc>
                <a:spcPts val="2939"/>
              </a:lnSpc>
            </a:pPr>
            <a:r>
              <a:rPr lang="en-US" sz="2099">
                <a:solidFill>
                  <a:srgbClr val="3A383D"/>
                </a:solidFill>
                <a:latin typeface="Poppins"/>
              </a:rPr>
              <a:t>Penelitian ini bertujuan untuk mendesain aplikasi smart school sebagai model pembelajaran online, mempercepat sekolah dalam melakukan pelayanan administrasi dan penyampaian informasi yang lebih luas untuk meningkatkan kualitas pendidikan.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12500" t="0" r="12500" b="0"/>
          <a:stretch>
            <a:fillRect/>
          </a:stretch>
        </p:blipFill>
        <p:spPr>
          <a:xfrm>
            <a:off x="0" y="0"/>
            <a:ext cx="9753600" cy="73152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524533" y="3293361"/>
            <a:ext cx="4704533" cy="3799815"/>
          </a:xfrm>
          <a:prstGeom prst="rect">
            <a:avLst/>
          </a:prstGeom>
        </p:spPr>
      </p:pic>
      <p:sp>
        <p:nvSpPr>
          <p:cNvPr name="TextBox 4" id="4"/>
          <p:cNvSpPr txBox="true"/>
          <p:nvPr/>
        </p:nvSpPr>
        <p:spPr>
          <a:xfrm rot="0">
            <a:off x="731520" y="38100"/>
            <a:ext cx="8290560" cy="963549"/>
          </a:xfrm>
          <a:prstGeom prst="rect">
            <a:avLst/>
          </a:prstGeom>
        </p:spPr>
        <p:txBody>
          <a:bodyPr anchor="t" rtlCol="false" tIns="0" lIns="0" bIns="0" rIns="0">
            <a:spAutoFit/>
          </a:bodyPr>
          <a:lstStyle/>
          <a:p>
            <a:pPr algn="ctr">
              <a:lnSpc>
                <a:spcPts val="7458"/>
              </a:lnSpc>
            </a:pPr>
            <a:r>
              <a:rPr lang="en-US" sz="6600" spc="475">
                <a:solidFill>
                  <a:srgbClr val="3A383D"/>
                </a:solidFill>
                <a:latin typeface="Kage Thin"/>
              </a:rPr>
              <a:t>Metodo;logi Penelitian</a:t>
            </a:r>
          </a:p>
        </p:txBody>
      </p:sp>
      <p:sp>
        <p:nvSpPr>
          <p:cNvPr name="TextBox 5" id="5"/>
          <p:cNvSpPr txBox="true"/>
          <p:nvPr/>
        </p:nvSpPr>
        <p:spPr>
          <a:xfrm rot="0">
            <a:off x="961746" y="1524886"/>
            <a:ext cx="7830109" cy="1768475"/>
          </a:xfrm>
          <a:prstGeom prst="rect">
            <a:avLst/>
          </a:prstGeom>
        </p:spPr>
        <p:txBody>
          <a:bodyPr anchor="t" rtlCol="false" tIns="0" lIns="0" bIns="0" rIns="0">
            <a:spAutoFit/>
          </a:bodyPr>
          <a:lstStyle/>
          <a:p>
            <a:pPr>
              <a:lnSpc>
                <a:spcPts val="2799"/>
              </a:lnSpc>
            </a:pPr>
            <a:r>
              <a:rPr lang="en-US" sz="1999">
                <a:solidFill>
                  <a:srgbClr val="3A383D"/>
                </a:solidFill>
                <a:latin typeface="Poppins"/>
              </a:rPr>
              <a:t>Metode perancangan/pengembangan yang peneliti gunakan yaitu metode SDLC. SDLC merupakan tahapan-tahapan aktivitas yang dilakukan oleh analis sistem dan programmer dalam membangun atau mengembangkan sistem informasi.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5583" t="0" r="5583" b="0"/>
          <a:stretch>
            <a:fillRect/>
          </a:stretch>
        </p:blipFill>
        <p:spPr>
          <a:xfrm>
            <a:off x="0" y="0"/>
            <a:ext cx="9753600" cy="7315200"/>
          </a:xfrm>
          <a:prstGeom prst="rect">
            <a:avLst/>
          </a:prstGeom>
        </p:spPr>
      </p:pic>
      <p:sp>
        <p:nvSpPr>
          <p:cNvPr name="TextBox 3" id="3"/>
          <p:cNvSpPr txBox="true"/>
          <p:nvPr/>
        </p:nvSpPr>
        <p:spPr>
          <a:xfrm rot="0">
            <a:off x="1454179" y="219075"/>
            <a:ext cx="6845242" cy="778002"/>
          </a:xfrm>
          <a:prstGeom prst="rect">
            <a:avLst/>
          </a:prstGeom>
        </p:spPr>
        <p:txBody>
          <a:bodyPr anchor="t" rtlCol="false" tIns="0" lIns="0" bIns="0" rIns="0">
            <a:spAutoFit/>
          </a:bodyPr>
          <a:lstStyle/>
          <a:p>
            <a:pPr algn="ctr">
              <a:lnSpc>
                <a:spcPts val="5544"/>
              </a:lnSpc>
            </a:pPr>
            <a:r>
              <a:rPr lang="en-US" sz="6600" spc="475">
                <a:solidFill>
                  <a:srgbClr val="3A383D"/>
                </a:solidFill>
                <a:latin typeface="Kage Thin Bold"/>
              </a:rPr>
              <a:t>Pengumpulan Data</a:t>
            </a:r>
          </a:p>
        </p:txBody>
      </p:sp>
      <p:sp>
        <p:nvSpPr>
          <p:cNvPr name="TextBox 4" id="4"/>
          <p:cNvSpPr txBox="true"/>
          <p:nvPr/>
        </p:nvSpPr>
        <p:spPr>
          <a:xfrm rot="0">
            <a:off x="1271019" y="1782182"/>
            <a:ext cx="7211562" cy="1875418"/>
          </a:xfrm>
          <a:prstGeom prst="rect">
            <a:avLst/>
          </a:prstGeom>
        </p:spPr>
        <p:txBody>
          <a:bodyPr anchor="t" rtlCol="false" tIns="0" lIns="0" bIns="0" rIns="0">
            <a:spAutoFit/>
          </a:bodyPr>
          <a:lstStyle/>
          <a:p>
            <a:pPr marL="575297" indent="-287648" lvl="1">
              <a:lnSpc>
                <a:spcPts val="3730"/>
              </a:lnSpc>
              <a:buFont typeface="Arial"/>
              <a:buChar char="•"/>
            </a:pPr>
            <a:r>
              <a:rPr lang="en-US" sz="2664">
                <a:solidFill>
                  <a:srgbClr val="3A383D"/>
                </a:solidFill>
                <a:latin typeface="Poppins"/>
              </a:rPr>
              <a:t>Studi Kepustakaan</a:t>
            </a:r>
          </a:p>
          <a:p>
            <a:pPr marL="575297" indent="-287648" lvl="1">
              <a:lnSpc>
                <a:spcPts val="3730"/>
              </a:lnSpc>
              <a:buFont typeface="Arial"/>
              <a:buChar char="•"/>
            </a:pPr>
            <a:r>
              <a:rPr lang="en-US" sz="2664">
                <a:solidFill>
                  <a:srgbClr val="3A383D"/>
                </a:solidFill>
                <a:latin typeface="Poppins"/>
              </a:rPr>
              <a:t>Observasi atau pengamatan</a:t>
            </a:r>
          </a:p>
          <a:p>
            <a:pPr marL="575297" indent="-287648" lvl="1">
              <a:lnSpc>
                <a:spcPts val="3730"/>
              </a:lnSpc>
              <a:buFont typeface="Arial"/>
              <a:buChar char="•"/>
            </a:pPr>
            <a:r>
              <a:rPr lang="en-US" sz="2664">
                <a:solidFill>
                  <a:srgbClr val="3A383D"/>
                </a:solidFill>
                <a:latin typeface="Poppins"/>
              </a:rPr>
              <a:t>Dokumentasi</a:t>
            </a:r>
          </a:p>
          <a:p>
            <a:pPr marL="575297" indent="-287648" lvl="1">
              <a:lnSpc>
                <a:spcPts val="3730"/>
              </a:lnSpc>
              <a:buFont typeface="Arial"/>
              <a:buChar char="•"/>
            </a:pPr>
            <a:r>
              <a:rPr lang="en-US" sz="2664">
                <a:solidFill>
                  <a:srgbClr val="3A383D"/>
                </a:solidFill>
                <a:latin typeface="Poppins"/>
              </a:rPr>
              <a:t>Daftar Pertanyaan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70000"/>
          </a:blip>
          <a:srcRect l="5166" t="0" r="5166" b="0"/>
          <a:stretch>
            <a:fillRect/>
          </a:stretch>
        </p:blipFill>
        <p:spPr>
          <a:xfrm>
            <a:off x="0" y="0"/>
            <a:ext cx="9753600" cy="73152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409836" y="1384173"/>
            <a:ext cx="4933927" cy="5545571"/>
          </a:xfrm>
          <a:prstGeom prst="rect">
            <a:avLst/>
          </a:prstGeom>
        </p:spPr>
      </p:pic>
      <p:sp>
        <p:nvSpPr>
          <p:cNvPr name="TextBox 4" id="4"/>
          <p:cNvSpPr txBox="true"/>
          <p:nvPr/>
        </p:nvSpPr>
        <p:spPr>
          <a:xfrm rot="0">
            <a:off x="2433292" y="278892"/>
            <a:ext cx="4887015" cy="1067181"/>
          </a:xfrm>
          <a:prstGeom prst="rect">
            <a:avLst/>
          </a:prstGeom>
        </p:spPr>
        <p:txBody>
          <a:bodyPr anchor="t" rtlCol="false" tIns="0" lIns="0" bIns="0" rIns="0">
            <a:spAutoFit/>
          </a:bodyPr>
          <a:lstStyle/>
          <a:p>
            <a:pPr algn="ctr">
              <a:lnSpc>
                <a:spcPts val="4032"/>
              </a:lnSpc>
            </a:pPr>
            <a:r>
              <a:rPr lang="en-US" sz="4800" spc="345">
                <a:solidFill>
                  <a:srgbClr val="3A383D"/>
                </a:solidFill>
                <a:latin typeface="Kage Thin Bold"/>
              </a:rPr>
              <a:t>Tahapan-Tahapan Penelitian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rcRect l="5583" t="0" r="5583" b="0"/>
          <a:stretch>
            <a:fillRect/>
          </a:stretch>
        </p:blipFill>
        <p:spPr>
          <a:xfrm>
            <a:off x="0" y="0"/>
            <a:ext cx="9753600" cy="7315200"/>
          </a:xfrm>
          <a:prstGeom prst="rect">
            <a:avLst/>
          </a:prstGeom>
        </p:spPr>
      </p:pic>
      <p:sp>
        <p:nvSpPr>
          <p:cNvPr name="TextBox 3" id="3"/>
          <p:cNvSpPr txBox="true"/>
          <p:nvPr/>
        </p:nvSpPr>
        <p:spPr>
          <a:xfrm rot="0">
            <a:off x="887629" y="219075"/>
            <a:ext cx="7978343" cy="778002"/>
          </a:xfrm>
          <a:prstGeom prst="rect">
            <a:avLst/>
          </a:prstGeom>
        </p:spPr>
        <p:txBody>
          <a:bodyPr anchor="t" rtlCol="false" tIns="0" lIns="0" bIns="0" rIns="0">
            <a:spAutoFit/>
          </a:bodyPr>
          <a:lstStyle/>
          <a:p>
            <a:pPr algn="ctr">
              <a:lnSpc>
                <a:spcPts val="5544"/>
              </a:lnSpc>
            </a:pPr>
            <a:r>
              <a:rPr lang="en-US" sz="6600" spc="475">
                <a:solidFill>
                  <a:srgbClr val="3A383D"/>
                </a:solidFill>
                <a:latin typeface="Kage Thin Bold"/>
              </a:rPr>
              <a:t>Hasil dan Pembahasan</a:t>
            </a:r>
          </a:p>
        </p:txBody>
      </p:sp>
      <p:sp>
        <p:nvSpPr>
          <p:cNvPr name="TextBox 4" id="4"/>
          <p:cNvSpPr txBox="true"/>
          <p:nvPr/>
        </p:nvSpPr>
        <p:spPr>
          <a:xfrm rot="0">
            <a:off x="731520" y="1337484"/>
            <a:ext cx="8134451" cy="5078095"/>
          </a:xfrm>
          <a:prstGeom prst="rect">
            <a:avLst/>
          </a:prstGeom>
        </p:spPr>
        <p:txBody>
          <a:bodyPr anchor="t" rtlCol="false" tIns="0" lIns="0" bIns="0" rIns="0">
            <a:spAutoFit/>
          </a:bodyPr>
          <a:lstStyle/>
          <a:p>
            <a:pPr>
              <a:lnSpc>
                <a:spcPts val="3079"/>
              </a:lnSpc>
            </a:pPr>
            <a:r>
              <a:rPr lang="en-US" sz="2199">
                <a:solidFill>
                  <a:srgbClr val="3A383D"/>
                </a:solidFill>
                <a:latin typeface="Poppins"/>
              </a:rPr>
              <a:t>Memiliki sebuah website dalam era sekarang ini, mungkin bukan sesuatu yang istimewa lagi. Namun, memang masih sulit menyediakan informasi yang betul-betul bisa dirasakan manfaatnya oleh masyarakat maupun peserta didik itu sendiri. </a:t>
            </a:r>
          </a:p>
          <a:p>
            <a:pPr>
              <a:lnSpc>
                <a:spcPts val="3079"/>
              </a:lnSpc>
            </a:pPr>
          </a:p>
          <a:p>
            <a:pPr>
              <a:lnSpc>
                <a:spcPts val="3079"/>
              </a:lnSpc>
            </a:pPr>
            <a:r>
              <a:rPr lang="en-US" sz="2199">
                <a:solidFill>
                  <a:srgbClr val="3A383D"/>
                </a:solidFill>
                <a:latin typeface="Poppins"/>
              </a:rPr>
              <a:t>Penelitian ini bertujuan untuk merancang dan membangun aplikasi sistem informasi sekolah sebagai model penyampaian informasi dan pembelajaran inovatif yang dapat digunakan sebagai sistem pembelajaran masa depan untuk meningkatkan kualitas pendidikan pada yayasan generasi muslim cendekia puyung.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4008" t="0" r="26415" b="22406"/>
          <a:stretch>
            <a:fillRect/>
          </a:stretch>
        </p:blipFill>
        <p:spPr>
          <a:xfrm>
            <a:off x="0" y="0"/>
            <a:ext cx="9753600" cy="73152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07243" y="1441650"/>
            <a:ext cx="4148097" cy="280222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4528414" y="3298630"/>
            <a:ext cx="4117943" cy="2574920"/>
          </a:xfrm>
          <a:prstGeom prst="rect">
            <a:avLst/>
          </a:prstGeom>
        </p:spPr>
      </p:pic>
      <p:sp>
        <p:nvSpPr>
          <p:cNvPr name="TextBox 5" id="5"/>
          <p:cNvSpPr txBox="true"/>
          <p:nvPr/>
        </p:nvSpPr>
        <p:spPr>
          <a:xfrm rot="0">
            <a:off x="2694721" y="219075"/>
            <a:ext cx="4364158" cy="778002"/>
          </a:xfrm>
          <a:prstGeom prst="rect">
            <a:avLst/>
          </a:prstGeom>
        </p:spPr>
        <p:txBody>
          <a:bodyPr anchor="t" rtlCol="false" tIns="0" lIns="0" bIns="0" rIns="0">
            <a:spAutoFit/>
          </a:bodyPr>
          <a:lstStyle/>
          <a:p>
            <a:pPr algn="ctr">
              <a:lnSpc>
                <a:spcPts val="5544"/>
              </a:lnSpc>
            </a:pPr>
            <a:r>
              <a:rPr lang="en-US" sz="6600" spc="475">
                <a:solidFill>
                  <a:srgbClr val="3A383D"/>
                </a:solidFill>
                <a:latin typeface="Kage Thin Bold"/>
              </a:rPr>
              <a:t>Interface</a:t>
            </a:r>
          </a:p>
        </p:txBody>
      </p:sp>
      <p:sp>
        <p:nvSpPr>
          <p:cNvPr name="TextBox 6" id="6"/>
          <p:cNvSpPr txBox="true"/>
          <p:nvPr/>
        </p:nvSpPr>
        <p:spPr>
          <a:xfrm rot="0">
            <a:off x="1919142" y="4361617"/>
            <a:ext cx="2524298" cy="391795"/>
          </a:xfrm>
          <a:prstGeom prst="rect">
            <a:avLst/>
          </a:prstGeom>
        </p:spPr>
        <p:txBody>
          <a:bodyPr anchor="t" rtlCol="false" tIns="0" lIns="0" bIns="0" rIns="0">
            <a:spAutoFit/>
          </a:bodyPr>
          <a:lstStyle/>
          <a:p>
            <a:pPr>
              <a:lnSpc>
                <a:spcPts val="3079"/>
              </a:lnSpc>
            </a:pPr>
            <a:r>
              <a:rPr lang="en-US" sz="2199">
                <a:solidFill>
                  <a:srgbClr val="3A383D"/>
                </a:solidFill>
                <a:latin typeface="Poppins"/>
              </a:rPr>
              <a:t>Dashboard guru</a:t>
            </a:r>
          </a:p>
        </p:txBody>
      </p:sp>
      <p:sp>
        <p:nvSpPr>
          <p:cNvPr name="TextBox 7" id="7"/>
          <p:cNvSpPr txBox="true"/>
          <p:nvPr/>
        </p:nvSpPr>
        <p:spPr>
          <a:xfrm rot="0">
            <a:off x="5325236" y="5816400"/>
            <a:ext cx="2826807" cy="782320"/>
          </a:xfrm>
          <a:prstGeom prst="rect">
            <a:avLst/>
          </a:prstGeom>
        </p:spPr>
        <p:txBody>
          <a:bodyPr anchor="t" rtlCol="false" tIns="0" lIns="0" bIns="0" rIns="0">
            <a:spAutoFit/>
          </a:bodyPr>
          <a:lstStyle/>
          <a:p>
            <a:pPr algn="ctr">
              <a:lnSpc>
                <a:spcPts val="3079"/>
              </a:lnSpc>
            </a:pPr>
            <a:r>
              <a:rPr lang="en-US" sz="2199">
                <a:solidFill>
                  <a:srgbClr val="3A383D"/>
                </a:solidFill>
                <a:latin typeface="Poppins"/>
              </a:rPr>
              <a:t>Dashboard utama admin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rcRect l="5583" t="0" r="5583" b="0"/>
          <a:stretch>
            <a:fillRect/>
          </a:stretch>
        </p:blipFill>
        <p:spPr>
          <a:xfrm>
            <a:off x="0" y="0"/>
            <a:ext cx="9753600" cy="7315200"/>
          </a:xfrm>
          <a:prstGeom prst="rect">
            <a:avLst/>
          </a:prstGeom>
        </p:spPr>
      </p:pic>
      <p:sp>
        <p:nvSpPr>
          <p:cNvPr name="TextBox 3" id="3"/>
          <p:cNvSpPr txBox="true"/>
          <p:nvPr/>
        </p:nvSpPr>
        <p:spPr>
          <a:xfrm rot="0">
            <a:off x="887629" y="219075"/>
            <a:ext cx="7978343" cy="778002"/>
          </a:xfrm>
          <a:prstGeom prst="rect">
            <a:avLst/>
          </a:prstGeom>
        </p:spPr>
        <p:txBody>
          <a:bodyPr anchor="t" rtlCol="false" tIns="0" lIns="0" bIns="0" rIns="0">
            <a:spAutoFit/>
          </a:bodyPr>
          <a:lstStyle/>
          <a:p>
            <a:pPr algn="ctr">
              <a:lnSpc>
                <a:spcPts val="5544"/>
              </a:lnSpc>
            </a:pPr>
            <a:r>
              <a:rPr lang="en-US" sz="6600" spc="475">
                <a:solidFill>
                  <a:srgbClr val="3A383D"/>
                </a:solidFill>
                <a:latin typeface="Kage Thin Bold"/>
              </a:rPr>
              <a:t>Pengujian</a:t>
            </a:r>
          </a:p>
        </p:txBody>
      </p:sp>
      <p:sp>
        <p:nvSpPr>
          <p:cNvPr name="TextBox 4" id="4"/>
          <p:cNvSpPr txBox="true"/>
          <p:nvPr/>
        </p:nvSpPr>
        <p:spPr>
          <a:xfrm rot="0">
            <a:off x="731520" y="1521539"/>
            <a:ext cx="8290560" cy="3906520"/>
          </a:xfrm>
          <a:prstGeom prst="rect">
            <a:avLst/>
          </a:prstGeom>
        </p:spPr>
        <p:txBody>
          <a:bodyPr anchor="t" rtlCol="false" tIns="0" lIns="0" bIns="0" rIns="0">
            <a:spAutoFit/>
          </a:bodyPr>
          <a:lstStyle/>
          <a:p>
            <a:pPr algn="ctr">
              <a:lnSpc>
                <a:spcPts val="3079"/>
              </a:lnSpc>
            </a:pPr>
            <a:r>
              <a:rPr lang="en-US" sz="2199">
                <a:solidFill>
                  <a:srgbClr val="3A383D"/>
                </a:solidFill>
                <a:latin typeface="Poppins"/>
              </a:rPr>
              <a:t>Proses pengujian pada aplikasi dengan menggunakan blackbox. Metode pengujian dengan blackbox merupakan pengujian pada Interface oleh pengguna setelah sistem selesai dibuat dan dicoba serta menguji fungsi khusus dari perangkat lunak yang dirancang.</a:t>
            </a:r>
          </a:p>
          <a:p>
            <a:pPr algn="ctr">
              <a:lnSpc>
                <a:spcPts val="3079"/>
              </a:lnSpc>
            </a:pPr>
          </a:p>
          <a:p>
            <a:pPr algn="ctr">
              <a:lnSpc>
                <a:spcPts val="3079"/>
              </a:lnSpc>
            </a:pPr>
            <a:r>
              <a:rPr lang="en-US" sz="2199">
                <a:solidFill>
                  <a:srgbClr val="3A383D"/>
                </a:solidFill>
                <a:latin typeface="Poppins"/>
              </a:rPr>
              <a:t>Pengujian dilakukan dengan mengujikan semua navigasi yang ada, pengujian ini memastikan proses-proses yang dilakukan menghasilkan output yang sesuai dengan rancangan yang telah dibuat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rcRect l="5583" t="0" r="5583" b="0"/>
          <a:stretch>
            <a:fillRect/>
          </a:stretch>
        </p:blipFill>
        <p:spPr>
          <a:xfrm>
            <a:off x="0" y="0"/>
            <a:ext cx="9753600" cy="73152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25671" y="2060645"/>
            <a:ext cx="4351129" cy="305861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5124307" y="2060645"/>
            <a:ext cx="4232421" cy="3193910"/>
          </a:xfrm>
          <a:prstGeom prst="rect">
            <a:avLst/>
          </a:prstGeom>
        </p:spPr>
      </p:pic>
      <p:sp>
        <p:nvSpPr>
          <p:cNvPr name="TextBox 5" id="5"/>
          <p:cNvSpPr txBox="true"/>
          <p:nvPr/>
        </p:nvSpPr>
        <p:spPr>
          <a:xfrm rot="0">
            <a:off x="887629" y="219075"/>
            <a:ext cx="7978343" cy="1473327"/>
          </a:xfrm>
          <a:prstGeom prst="rect">
            <a:avLst/>
          </a:prstGeom>
        </p:spPr>
        <p:txBody>
          <a:bodyPr anchor="t" rtlCol="false" tIns="0" lIns="0" bIns="0" rIns="0">
            <a:spAutoFit/>
          </a:bodyPr>
          <a:lstStyle/>
          <a:p>
            <a:pPr algn="ctr">
              <a:lnSpc>
                <a:spcPts val="5544"/>
              </a:lnSpc>
            </a:pPr>
            <a:r>
              <a:rPr lang="en-US" sz="6600" spc="475">
                <a:solidFill>
                  <a:srgbClr val="3A383D"/>
                </a:solidFill>
                <a:latin typeface="Kage Thin Bold"/>
              </a:rPr>
              <a:t>Contoh Metode Blackbox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DAFevXOi3FM</dc:identifier>
  <dcterms:modified xsi:type="dcterms:W3CDTF">2011-08-01T06:04:30Z</dcterms:modified>
  <cp:revision>1</cp:revision>
  <dc:title>SISTEM INFORMASI SEKOLAH DALAM PENERAPAN SMART SCHOOL UNTUK MENINGKATAKAN PELAYANAN SEKOLAH</dc:title>
</cp:coreProperties>
</file>