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9144000"/>
  <p:notesSz cx="6858000" cy="9144000"/>
  <p:embeddedFontLst>
    <p:embeddedFont>
      <p:font typeface="Book Antiqua"/>
      <p:regular r:id="rId63"/>
      <p:bold r:id="rId64"/>
      <p:italic r:id="rId65"/>
      <p:boldItalic r:id="rId66"/>
    </p:embeddedFont>
    <p:embeddedFont>
      <p:font typeface="Century Gothic"/>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71" roundtripDataSignature="AMtx7miKZgWx8hxQ7aCuyPPQpfEPujV2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D55314-D312-48A8-ACEC-FF8EAE213E9E}">
  <a:tblStyle styleId="{F2D55314-D312-48A8-ACEC-FF8EAE213E9E}"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entury Gothic"/>
          <a:ea typeface="Century Gothic"/>
          <a:cs typeface="Century Gothic"/>
        </a:font>
        <a:schemeClr val="lt1"/>
      </a:tcTxStyle>
      <a:tcStyle>
        <a:fill>
          <a:solidFill>
            <a:schemeClr val="dk1"/>
          </a:solidFill>
        </a:fill>
      </a:tcStyle>
    </a:lastCol>
    <a:firstCol>
      <a:tcTxStyle b="on" i="off">
        <a:font>
          <a:latin typeface="Century Gothic"/>
          <a:ea typeface="Century Gothic"/>
          <a:cs typeface="Century Gothic"/>
        </a:font>
        <a:schemeClr val="lt1"/>
      </a:tcTxStyle>
      <a:tcStyle>
        <a:fill>
          <a:solidFill>
            <a:schemeClr val="dk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0C8CBB6A-65E4-47B2-8882-210FEA625257}" styleName="Table_1">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BF2"/>
          </a:solidFill>
        </a:fill>
      </a:tcStyle>
    </a:wholeTbl>
    <a:band1H>
      <a:tcTxStyle/>
      <a:tcStyle>
        <a:fill>
          <a:solidFill>
            <a:srgbClr val="D1D5E5"/>
          </a:solidFill>
        </a:fill>
      </a:tcStyle>
    </a:band1H>
    <a:band2H>
      <a:tcTxStyle/>
    </a:band2H>
    <a:band1V>
      <a:tcTxStyle/>
      <a:tcStyle>
        <a:fill>
          <a:solidFill>
            <a:srgbClr val="D1D5E5"/>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357C860-12E9-46E9-A441-8430152AB28F}"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font" Target="fonts/CenturyGothic-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BookAntiqua-bold.fntdata"/><Relationship Id="rId63" Type="http://schemas.openxmlformats.org/officeDocument/2006/relationships/font" Target="fonts/BookAntiqua-regular.fntdata"/><Relationship Id="rId22" Type="http://schemas.openxmlformats.org/officeDocument/2006/relationships/slide" Target="slides/slide16.xml"/><Relationship Id="rId66" Type="http://schemas.openxmlformats.org/officeDocument/2006/relationships/font" Target="fonts/BookAntiqua-boldItalic.fntdata"/><Relationship Id="rId21" Type="http://schemas.openxmlformats.org/officeDocument/2006/relationships/slide" Target="slides/slide15.xml"/><Relationship Id="rId65" Type="http://schemas.openxmlformats.org/officeDocument/2006/relationships/font" Target="fonts/BookAntiqua-italic.fntdata"/><Relationship Id="rId24" Type="http://schemas.openxmlformats.org/officeDocument/2006/relationships/slide" Target="slides/slide18.xml"/><Relationship Id="rId68" Type="http://schemas.openxmlformats.org/officeDocument/2006/relationships/font" Target="fonts/CenturyGothic-bold.fntdata"/><Relationship Id="rId23" Type="http://schemas.openxmlformats.org/officeDocument/2006/relationships/slide" Target="slides/slide17.xml"/><Relationship Id="rId67" Type="http://schemas.openxmlformats.org/officeDocument/2006/relationships/font" Target="fonts/CenturyGothic-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enturyGothic-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6" name="Google Shape;36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a Mata Kuliah" showMasterSp="0" type="title">
  <p:cSld name="TITLE">
    <p:spTree>
      <p:nvGrpSpPr>
        <p:cNvPr id="20" name="Shape 20"/>
        <p:cNvGrpSpPr/>
        <p:nvPr/>
      </p:nvGrpSpPr>
      <p:grpSpPr>
        <a:xfrm>
          <a:off x="0" y="0"/>
          <a:ext cx="0" cy="0"/>
          <a:chOff x="0" y="0"/>
          <a:chExt cx="0" cy="0"/>
        </a:xfrm>
      </p:grpSpPr>
      <p:sp>
        <p:nvSpPr>
          <p:cNvPr id="21" name="Google Shape;21;p58"/>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58"/>
          <p:cNvSpPr/>
          <p:nvPr/>
        </p:nvSpPr>
        <p:spPr>
          <a:xfrm>
            <a:off x="91440" y="101600"/>
            <a:ext cx="8961120" cy="6664960"/>
          </a:xfrm>
          <a:prstGeom prst="roundRect">
            <a:avLst>
              <a:gd fmla="val 1735"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 name="Google Shape;2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8"/>
          <p:cNvSpPr/>
          <p:nvPr/>
        </p:nvSpPr>
        <p:spPr>
          <a:xfrm>
            <a:off x="575849" y="4552792"/>
            <a:ext cx="8062625" cy="6643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Google Shape;26;p58"/>
          <p:cNvSpPr/>
          <p:nvPr/>
        </p:nvSpPr>
        <p:spPr>
          <a:xfrm>
            <a:off x="554882" y="3139439"/>
            <a:ext cx="8065477" cy="2077720"/>
          </a:xfrm>
          <a:prstGeom prst="rect">
            <a:avLst/>
          </a:prstGeom>
          <a:noFill/>
          <a:ln cap="flat" cmpd="dbl" w="9525">
            <a:solidFill>
              <a:srgbClr val="4255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 name="Google Shape;27;p58"/>
          <p:cNvSpPr txBox="1"/>
          <p:nvPr>
            <p:ph idx="1" type="subTitle"/>
          </p:nvPr>
        </p:nvSpPr>
        <p:spPr>
          <a:xfrm>
            <a:off x="642804" y="4648200"/>
            <a:ext cx="7889636" cy="457200"/>
          </a:xfrm>
          <a:prstGeom prst="rect">
            <a:avLst/>
          </a:prstGeom>
          <a:noFill/>
          <a:ln>
            <a:noFill/>
          </a:ln>
        </p:spPr>
        <p:txBody>
          <a:bodyPr anchorCtr="0" anchor="t" bIns="45700" lIns="91425" spcFirstLastPara="1" rIns="91425" wrap="square" tIns="45700">
            <a:normAutofit/>
          </a:bodyPr>
          <a:lstStyle>
            <a:lvl1pPr lvl="0" algn="ctr">
              <a:spcBef>
                <a:spcPts val="360"/>
              </a:spcBef>
              <a:spcAft>
                <a:spcPts val="0"/>
              </a:spcAft>
              <a:buSzPts val="1800"/>
              <a:buNone/>
              <a:defRPr sz="1800" cap="none">
                <a:solidFill>
                  <a:srgbClr val="FFFFFF"/>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p:txBody>
      </p:sp>
      <p:sp>
        <p:nvSpPr>
          <p:cNvPr id="28" name="Google Shape;28;p58"/>
          <p:cNvSpPr txBox="1"/>
          <p:nvPr>
            <p:ph type="ctrTitle"/>
          </p:nvPr>
        </p:nvSpPr>
        <p:spPr>
          <a:xfrm>
            <a:off x="604704" y="3625334"/>
            <a:ext cx="7927735" cy="820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C395D"/>
              </a:buClr>
              <a:buSzPts val="3200"/>
              <a:buFont typeface="Book Antiqua"/>
              <a:buNone/>
              <a:defRPr sz="3200">
                <a:solidFill>
                  <a:srgbClr val="2C39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C:\Users\TOSHIBA\Pictures\logo_polinema copy.png" id="29" name="Google Shape;29;p58"/>
          <p:cNvPicPr preferRelativeResize="0"/>
          <p:nvPr/>
        </p:nvPicPr>
        <p:blipFill rotWithShape="1">
          <a:blip r:embed="rId2">
            <a:alphaModFix/>
          </a:blip>
          <a:srcRect b="0" l="0" r="0" t="0"/>
          <a:stretch/>
        </p:blipFill>
        <p:spPr>
          <a:xfrm>
            <a:off x="3416443" y="390900"/>
            <a:ext cx="2304256" cy="2314543"/>
          </a:xfrm>
          <a:prstGeom prst="rect">
            <a:avLst/>
          </a:prstGeom>
          <a:noFill/>
          <a:ln>
            <a:noFill/>
          </a:ln>
        </p:spPr>
      </p:pic>
      <p:sp>
        <p:nvSpPr>
          <p:cNvPr id="30" name="Google Shape;30;p58"/>
          <p:cNvSpPr/>
          <p:nvPr/>
        </p:nvSpPr>
        <p:spPr>
          <a:xfrm>
            <a:off x="2555831" y="3255013"/>
            <a:ext cx="4032448" cy="28650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1" name="Google Shape;31;p58"/>
          <p:cNvSpPr txBox="1"/>
          <p:nvPr/>
        </p:nvSpPr>
        <p:spPr>
          <a:xfrm>
            <a:off x="642803" y="3187824"/>
            <a:ext cx="7889636" cy="3924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accent1"/>
              </a:buClr>
              <a:buSzPts val="1600"/>
              <a:buFont typeface="Arial"/>
              <a:buNone/>
            </a:pPr>
            <a:r>
              <a:rPr b="1" i="0" lang="en-US" sz="1600" u="sng" cap="none" strike="noStrike">
                <a:solidFill>
                  <a:srgbClr val="7F7F7F"/>
                </a:solidFill>
                <a:latin typeface="Century Gothic"/>
                <a:ea typeface="Century Gothic"/>
                <a:cs typeface="Century Gothic"/>
                <a:sym typeface="Century Gothic"/>
              </a:rPr>
              <a:t>BASIS DATA</a:t>
            </a:r>
            <a:endParaRPr b="1" i="0" sz="1600" u="sng" cap="none" strike="noStrike">
              <a:solidFill>
                <a:srgbClr val="7F7F7F"/>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2" name="Shape 92"/>
        <p:cNvGrpSpPr/>
        <p:nvPr/>
      </p:nvGrpSpPr>
      <p:grpSpPr>
        <a:xfrm>
          <a:off x="0" y="0"/>
          <a:ext cx="0" cy="0"/>
          <a:chOff x="0" y="0"/>
          <a:chExt cx="0" cy="0"/>
        </a:xfrm>
      </p:grpSpPr>
      <p:sp>
        <p:nvSpPr>
          <p:cNvPr id="93" name="Google Shape;93;p6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94" name="Google Shape;94;p67"/>
          <p:cNvSpPr/>
          <p:nvPr/>
        </p:nvSpPr>
        <p:spPr>
          <a:xfrm>
            <a:off x="91440" y="101600"/>
            <a:ext cx="8961120" cy="6664960"/>
          </a:xfrm>
          <a:prstGeom prst="roundRect">
            <a:avLst>
              <a:gd fmla="val 1735"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95" name="Google Shape;95;p67"/>
          <p:cNvSpPr txBox="1"/>
          <p:nvPr>
            <p:ph idx="1" type="body"/>
          </p:nvPr>
        </p:nvSpPr>
        <p:spPr>
          <a:xfrm>
            <a:off x="3886200" y="685800"/>
            <a:ext cx="4572000" cy="5257802"/>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96" name="Google Shape;96;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67"/>
          <p:cNvSpPr/>
          <p:nvPr/>
        </p:nvSpPr>
        <p:spPr>
          <a:xfrm>
            <a:off x="560034" y="1505712"/>
            <a:ext cx="2716566" cy="3523488"/>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0" name="Google Shape;100;p67"/>
          <p:cNvSpPr/>
          <p:nvPr/>
        </p:nvSpPr>
        <p:spPr>
          <a:xfrm>
            <a:off x="676690" y="1642472"/>
            <a:ext cx="2483254" cy="3234328"/>
          </a:xfrm>
          <a:prstGeom prst="rect">
            <a:avLst/>
          </a:prstGeom>
          <a:solidFill>
            <a:srgbClr val="FFFFFF"/>
          </a:solidFill>
          <a:ln cap="flat" cmpd="dbl" w="9525">
            <a:solidFill>
              <a:srgbClr val="4255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1" name="Google Shape;101;p67"/>
          <p:cNvSpPr txBox="1"/>
          <p:nvPr>
            <p:ph idx="2" type="body"/>
          </p:nvPr>
        </p:nvSpPr>
        <p:spPr>
          <a:xfrm>
            <a:off x="769000" y="2971800"/>
            <a:ext cx="2298634" cy="17526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400"/>
              <a:buNone/>
              <a:defRPr sz="1400">
                <a:solidFill>
                  <a:srgbClr val="2C395D"/>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02" name="Google Shape;102;p67"/>
          <p:cNvSpPr txBox="1"/>
          <p:nvPr>
            <p:ph type="title"/>
          </p:nvPr>
        </p:nvSpPr>
        <p:spPr>
          <a:xfrm>
            <a:off x="769000" y="1734312"/>
            <a:ext cx="2298634" cy="11916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42558C"/>
              </a:buClr>
              <a:buSzPts val="2000"/>
              <a:buFont typeface="Book Antiqua"/>
              <a:buNone/>
              <a:defRPr b="0" sz="2000">
                <a:solidFill>
                  <a:srgbClr val="42558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3" name="Shape 103"/>
        <p:cNvGrpSpPr/>
        <p:nvPr/>
      </p:nvGrpSpPr>
      <p:grpSpPr>
        <a:xfrm>
          <a:off x="0" y="0"/>
          <a:ext cx="0" cy="0"/>
          <a:chOff x="0" y="0"/>
          <a:chExt cx="0" cy="0"/>
        </a:xfrm>
      </p:grpSpPr>
      <p:sp>
        <p:nvSpPr>
          <p:cNvPr id="104" name="Google Shape;104;p68"/>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5" name="Google Shape;105;p68"/>
          <p:cNvSpPr/>
          <p:nvPr/>
        </p:nvSpPr>
        <p:spPr>
          <a:xfrm>
            <a:off x="91440" y="101600"/>
            <a:ext cx="8961120" cy="6664960"/>
          </a:xfrm>
          <a:prstGeom prst="roundRect">
            <a:avLst>
              <a:gd fmla="val 1735"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6" name="Google Shape;106;p68"/>
          <p:cNvSpPr/>
          <p:nvPr>
            <p:ph idx="2" type="pic"/>
          </p:nvPr>
        </p:nvSpPr>
        <p:spPr>
          <a:xfrm>
            <a:off x="685800" y="621437"/>
            <a:ext cx="7772400" cy="4331564"/>
          </a:xfrm>
          <a:prstGeom prst="rect">
            <a:avLst/>
          </a:prstGeom>
          <a:solidFill>
            <a:schemeClr val="lt2"/>
          </a:solidFill>
          <a:ln>
            <a:noFill/>
          </a:ln>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3200"/>
              <a:buFont typeface="Arial"/>
              <a:buNone/>
              <a:defRPr b="0" i="0" sz="3200" u="none" cap="none" strike="noStrike">
                <a:solidFill>
                  <a:schemeClr val="dk2"/>
                </a:solidFill>
                <a:latin typeface="Century Gothic"/>
                <a:ea typeface="Century Gothic"/>
                <a:cs typeface="Century Gothic"/>
                <a:sym typeface="Century Gothic"/>
              </a:defRPr>
            </a:lvl1pPr>
            <a:lvl2pPr lvl="1" marR="0" rtl="0" algn="l">
              <a:spcBef>
                <a:spcPts val="560"/>
              </a:spcBef>
              <a:spcAft>
                <a:spcPts val="0"/>
              </a:spcAft>
              <a:buClr>
                <a:schemeClr val="accent2"/>
              </a:buClr>
              <a:buSzPts val="2800"/>
              <a:buFont typeface="Arial"/>
              <a:buNone/>
              <a:defRPr b="0" i="0" sz="2800" u="none" cap="none" strike="noStrike">
                <a:solidFill>
                  <a:schemeClr val="dk2"/>
                </a:solidFill>
                <a:latin typeface="Century Gothic"/>
                <a:ea typeface="Century Gothic"/>
                <a:cs typeface="Century Gothic"/>
                <a:sym typeface="Century Gothic"/>
              </a:defRPr>
            </a:lvl2pPr>
            <a:lvl3pPr lvl="2" marR="0" rtl="0" algn="l">
              <a:spcBef>
                <a:spcPts val="480"/>
              </a:spcBef>
              <a:spcAft>
                <a:spcPts val="0"/>
              </a:spcAft>
              <a:buClr>
                <a:schemeClr val="accent3"/>
              </a:buClr>
              <a:buSzPts val="2400"/>
              <a:buFont typeface="Arial"/>
              <a:buNone/>
              <a:defRPr b="0" i="0" sz="2400" u="none" cap="none" strike="noStrike">
                <a:solidFill>
                  <a:schemeClr val="dk2"/>
                </a:solidFill>
                <a:latin typeface="Century Gothic"/>
                <a:ea typeface="Century Gothic"/>
                <a:cs typeface="Century Gothic"/>
                <a:sym typeface="Century Gothic"/>
              </a:defRPr>
            </a:lvl3pPr>
            <a:lvl4pPr lvl="3" marR="0" rtl="0" algn="l">
              <a:spcBef>
                <a:spcPts val="400"/>
              </a:spcBef>
              <a:spcAft>
                <a:spcPts val="0"/>
              </a:spcAft>
              <a:buClr>
                <a:schemeClr val="accent4"/>
              </a:buClr>
              <a:buSzPts val="2000"/>
              <a:buFont typeface="Arial"/>
              <a:buNone/>
              <a:defRPr b="0" i="0" sz="2000" u="none" cap="none" strike="noStrike">
                <a:solidFill>
                  <a:schemeClr val="dk2"/>
                </a:solidFill>
                <a:latin typeface="Century Gothic"/>
                <a:ea typeface="Century Gothic"/>
                <a:cs typeface="Century Gothic"/>
                <a:sym typeface="Century Gothic"/>
              </a:defRPr>
            </a:lvl4pPr>
            <a:lvl5pPr lvl="4" marR="0" rtl="0" algn="l">
              <a:spcBef>
                <a:spcPts val="400"/>
              </a:spcBef>
              <a:spcAft>
                <a:spcPts val="0"/>
              </a:spcAft>
              <a:buClr>
                <a:schemeClr val="accent5"/>
              </a:buClr>
              <a:buSzPts val="2000"/>
              <a:buFont typeface="Arial"/>
              <a:buNone/>
              <a:defRPr b="0" i="0" sz="2000" u="none" cap="none" strike="noStrike">
                <a:solidFill>
                  <a:schemeClr val="dk2"/>
                </a:solidFill>
                <a:latin typeface="Century Gothic"/>
                <a:ea typeface="Century Gothic"/>
                <a:cs typeface="Century Gothic"/>
                <a:sym typeface="Century Gothic"/>
              </a:defRPr>
            </a:lvl5pPr>
            <a:lvl6pPr lvl="5" marR="0" rtl="0" algn="l">
              <a:spcBef>
                <a:spcPts val="400"/>
              </a:spcBef>
              <a:spcAft>
                <a:spcPts val="0"/>
              </a:spcAft>
              <a:buClr>
                <a:schemeClr val="accent1"/>
              </a:buClr>
              <a:buSzPts val="2000"/>
              <a:buFont typeface="Arial"/>
              <a:buNone/>
              <a:defRPr b="0" i="0" sz="2000" u="none" cap="none" strike="noStrike">
                <a:solidFill>
                  <a:schemeClr val="dk2"/>
                </a:solidFill>
                <a:latin typeface="Century Gothic"/>
                <a:ea typeface="Century Gothic"/>
                <a:cs typeface="Century Gothic"/>
                <a:sym typeface="Century Gothic"/>
              </a:defRPr>
            </a:lvl6pPr>
            <a:lvl7pPr lvl="6" marR="0" rtl="0" algn="l">
              <a:spcBef>
                <a:spcPts val="400"/>
              </a:spcBef>
              <a:spcAft>
                <a:spcPts val="0"/>
              </a:spcAft>
              <a:buClr>
                <a:schemeClr val="accent2"/>
              </a:buClr>
              <a:buSzPts val="2000"/>
              <a:buFont typeface="Arial"/>
              <a:buNone/>
              <a:defRPr b="0" i="0" sz="2000" u="none" cap="none" strike="noStrike">
                <a:solidFill>
                  <a:schemeClr val="dk2"/>
                </a:solidFill>
                <a:latin typeface="Century Gothic"/>
                <a:ea typeface="Century Gothic"/>
                <a:cs typeface="Century Gothic"/>
                <a:sym typeface="Century Gothic"/>
              </a:defRPr>
            </a:lvl7pPr>
            <a:lvl8pPr lvl="7" marR="0" rtl="0" algn="l">
              <a:spcBef>
                <a:spcPts val="400"/>
              </a:spcBef>
              <a:spcAft>
                <a:spcPts val="0"/>
              </a:spcAft>
              <a:buClr>
                <a:schemeClr val="accent3"/>
              </a:buClr>
              <a:buSzPts val="2000"/>
              <a:buFont typeface="Arial"/>
              <a:buNone/>
              <a:defRPr b="0" i="0" sz="2000" u="none" cap="none" strike="noStrike">
                <a:solidFill>
                  <a:schemeClr val="dk2"/>
                </a:solidFill>
                <a:latin typeface="Century Gothic"/>
                <a:ea typeface="Century Gothic"/>
                <a:cs typeface="Century Gothic"/>
                <a:sym typeface="Century Gothic"/>
              </a:defRPr>
            </a:lvl8pPr>
            <a:lvl9pPr lvl="8" marR="0" rtl="0" algn="l">
              <a:spcBef>
                <a:spcPts val="400"/>
              </a:spcBef>
              <a:spcAft>
                <a:spcPts val="0"/>
              </a:spcAft>
              <a:buClr>
                <a:schemeClr val="accent4"/>
              </a:buClr>
              <a:buSzPts val="2000"/>
              <a:buFont typeface="Arial"/>
              <a:buNone/>
              <a:defRPr b="0" i="0" sz="2000" u="none" cap="none" strike="noStrike">
                <a:solidFill>
                  <a:schemeClr val="dk2"/>
                </a:solidFill>
                <a:latin typeface="Century Gothic"/>
                <a:ea typeface="Century Gothic"/>
                <a:cs typeface="Century Gothic"/>
                <a:sym typeface="Century Gothic"/>
              </a:defRPr>
            </a:lvl9pPr>
          </a:lstStyle>
          <a:p/>
        </p:txBody>
      </p:sp>
      <p:sp>
        <p:nvSpPr>
          <p:cNvPr id="107" name="Google Shape;107;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68"/>
          <p:cNvSpPr/>
          <p:nvPr/>
        </p:nvSpPr>
        <p:spPr>
          <a:xfrm>
            <a:off x="685800" y="4953000"/>
            <a:ext cx="7772400" cy="137160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0" name="Google Shape;110;p68"/>
          <p:cNvSpPr/>
          <p:nvPr/>
        </p:nvSpPr>
        <p:spPr>
          <a:xfrm>
            <a:off x="761999" y="5029200"/>
            <a:ext cx="7600765" cy="120292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1" name="Google Shape;111;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8"/>
          <p:cNvSpPr/>
          <p:nvPr/>
        </p:nvSpPr>
        <p:spPr>
          <a:xfrm>
            <a:off x="914400" y="5638800"/>
            <a:ext cx="7328514" cy="451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3" name="Google Shape;113;p68"/>
          <p:cNvSpPr/>
          <p:nvPr/>
        </p:nvSpPr>
        <p:spPr>
          <a:xfrm>
            <a:off x="605589" y="5074920"/>
            <a:ext cx="7946136" cy="10972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4" name="Google Shape;114;p68"/>
          <p:cNvSpPr txBox="1"/>
          <p:nvPr>
            <p:ph idx="1" type="body"/>
          </p:nvPr>
        </p:nvSpPr>
        <p:spPr>
          <a:xfrm>
            <a:off x="956289" y="5656556"/>
            <a:ext cx="7244736" cy="401715"/>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500"/>
              <a:buNone/>
              <a:defRPr sz="1500" cap="none">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5" name="Google Shape;115;p68"/>
          <p:cNvSpPr txBox="1"/>
          <p:nvPr>
            <p:ph type="title"/>
          </p:nvPr>
        </p:nvSpPr>
        <p:spPr>
          <a:xfrm>
            <a:off x="914400" y="5105400"/>
            <a:ext cx="7328514" cy="52304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42558C"/>
              </a:buClr>
              <a:buSzPts val="2000"/>
              <a:buFont typeface="Book Antiqua"/>
              <a:buNone/>
              <a:defRPr b="0" sz="2000">
                <a:solidFill>
                  <a:srgbClr val="42558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69"/>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42558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69"/>
          <p:cNvSpPr txBox="1"/>
          <p:nvPr>
            <p:ph idx="1" type="body"/>
          </p:nvPr>
        </p:nvSpPr>
        <p:spPr>
          <a:xfrm rot="5400000">
            <a:off x="2385218" y="-175419"/>
            <a:ext cx="43735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9" name="Google Shape;119;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2" name="Shape 122"/>
        <p:cNvGrpSpPr/>
        <p:nvPr/>
      </p:nvGrpSpPr>
      <p:grpSpPr>
        <a:xfrm>
          <a:off x="0" y="0"/>
          <a:ext cx="0" cy="0"/>
          <a:chOff x="0" y="0"/>
          <a:chExt cx="0" cy="0"/>
        </a:xfrm>
      </p:grpSpPr>
      <p:sp>
        <p:nvSpPr>
          <p:cNvPr id="123" name="Google Shape;123;p70"/>
          <p:cNvSpPr/>
          <p:nvPr/>
        </p:nvSpPr>
        <p:spPr>
          <a:xfrm>
            <a:off x="6861702" y="228600"/>
            <a:ext cx="1859280" cy="6122634"/>
          </a:xfrm>
          <a:prstGeom prst="rect">
            <a:avLst/>
          </a:prstGeom>
          <a:solidFill>
            <a:srgbClr val="FFFFFF">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4" name="Google Shape;124;p70"/>
          <p:cNvSpPr/>
          <p:nvPr/>
        </p:nvSpPr>
        <p:spPr>
          <a:xfrm>
            <a:off x="6955225" y="351409"/>
            <a:ext cx="1672235" cy="587701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5" name="Google Shape;125;p70"/>
          <p:cNvSpPr txBox="1"/>
          <p:nvPr>
            <p:ph type="title"/>
          </p:nvPr>
        </p:nvSpPr>
        <p:spPr>
          <a:xfrm rot="5400000">
            <a:off x="4896852" y="2547152"/>
            <a:ext cx="5788981" cy="148553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42558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70"/>
          <p:cNvSpPr txBox="1"/>
          <p:nvPr>
            <p:ph idx="1" type="body"/>
          </p:nvPr>
        </p:nvSpPr>
        <p:spPr>
          <a:xfrm rot="5400000">
            <a:off x="647699" y="190500"/>
            <a:ext cx="5791201" cy="6172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59"/>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42558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9"/>
          <p:cNvSpPr txBox="1"/>
          <p:nvPr>
            <p:ph idx="1" type="body"/>
          </p:nvPr>
        </p:nvSpPr>
        <p:spPr>
          <a:xfrm>
            <a:off x="457200" y="1556792"/>
            <a:ext cx="8229600" cy="468052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0"/>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42558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61"/>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42558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1"/>
          <p:cNvSpPr txBox="1"/>
          <p:nvPr>
            <p:ph idx="1" type="body"/>
          </p:nvPr>
        </p:nvSpPr>
        <p:spPr>
          <a:xfrm>
            <a:off x="426128" y="1719071"/>
            <a:ext cx="4038600" cy="440740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6" name="Google Shape;46;p61"/>
          <p:cNvSpPr txBox="1"/>
          <p:nvPr>
            <p:ph idx="2" type="body"/>
          </p:nvPr>
        </p:nvSpPr>
        <p:spPr>
          <a:xfrm>
            <a:off x="4648200" y="1719071"/>
            <a:ext cx="4038600" cy="440740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7" name="Google Shape;47;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0" name="Shape 50"/>
        <p:cNvGrpSpPr/>
        <p:nvPr/>
      </p:nvGrpSpPr>
      <p:grpSpPr>
        <a:xfrm>
          <a:off x="0" y="0"/>
          <a:ext cx="0" cy="0"/>
          <a:chOff x="0" y="0"/>
          <a:chExt cx="0" cy="0"/>
        </a:xfrm>
      </p:grpSpPr>
      <p:sp>
        <p:nvSpPr>
          <p:cNvPr id="51" name="Google Shape;51;p6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Google Shape;52;p62"/>
          <p:cNvSpPr/>
          <p:nvPr/>
        </p:nvSpPr>
        <p:spPr>
          <a:xfrm>
            <a:off x="91440" y="101600"/>
            <a:ext cx="8961120" cy="6664960"/>
          </a:xfrm>
          <a:prstGeom prst="roundRect">
            <a:avLst>
              <a:gd fmla="val 1735"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3" name="Google Shape;53;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56" name="Shape 56"/>
        <p:cNvGrpSpPr/>
        <p:nvPr/>
      </p:nvGrpSpPr>
      <p:grpSpPr>
        <a:xfrm>
          <a:off x="0" y="0"/>
          <a:ext cx="0" cy="0"/>
          <a:chOff x="0" y="0"/>
          <a:chExt cx="0" cy="0"/>
        </a:xfrm>
      </p:grpSpPr>
      <p:sp>
        <p:nvSpPr>
          <p:cNvPr id="57" name="Google Shape;57;p63"/>
          <p:cNvSpPr txBox="1"/>
          <p:nvPr>
            <p:ph type="title"/>
          </p:nvPr>
        </p:nvSpPr>
        <p:spPr>
          <a:xfrm>
            <a:off x="457200" y="277815"/>
            <a:ext cx="8229600" cy="11398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42558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3"/>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63"/>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63"/>
          <p:cNvSpPr txBox="1"/>
          <p:nvPr>
            <p:ph idx="3" type="body"/>
          </p:nvPr>
        </p:nvSpPr>
        <p:spPr>
          <a:xfrm>
            <a:off x="4648200" y="3938590"/>
            <a:ext cx="4038600" cy="218757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Century Gothic"/>
                <a:ea typeface="Century Gothic"/>
                <a:cs typeface="Century Gothic"/>
                <a:sym typeface="Century Gothic"/>
              </a:defRPr>
            </a:lvl1pPr>
            <a:lvl2pPr indent="0" lvl="1" marL="0" algn="r">
              <a:spcBef>
                <a:spcPts val="0"/>
              </a:spcBef>
              <a:buNone/>
              <a:defRPr b="0" i="0" sz="1200" u="none" cap="none" strike="noStrike">
                <a:solidFill>
                  <a:schemeClr val="dk2"/>
                </a:solidFill>
                <a:latin typeface="Century Gothic"/>
                <a:ea typeface="Century Gothic"/>
                <a:cs typeface="Century Gothic"/>
                <a:sym typeface="Century Gothic"/>
              </a:defRPr>
            </a:lvl2pPr>
            <a:lvl3pPr indent="0" lvl="2" marL="0" algn="r">
              <a:spcBef>
                <a:spcPts val="0"/>
              </a:spcBef>
              <a:buNone/>
              <a:defRPr b="0" i="0" sz="1200" u="none" cap="none" strike="noStrike">
                <a:solidFill>
                  <a:schemeClr val="dk2"/>
                </a:solidFill>
                <a:latin typeface="Century Gothic"/>
                <a:ea typeface="Century Gothic"/>
                <a:cs typeface="Century Gothic"/>
                <a:sym typeface="Century Gothic"/>
              </a:defRPr>
            </a:lvl3pPr>
            <a:lvl4pPr indent="0" lvl="3" marL="0" algn="r">
              <a:spcBef>
                <a:spcPts val="0"/>
              </a:spcBef>
              <a:buNone/>
              <a:defRPr b="0" i="0" sz="1200" u="none" cap="none" strike="noStrike">
                <a:solidFill>
                  <a:schemeClr val="dk2"/>
                </a:solidFill>
                <a:latin typeface="Century Gothic"/>
                <a:ea typeface="Century Gothic"/>
                <a:cs typeface="Century Gothic"/>
                <a:sym typeface="Century Gothic"/>
              </a:defRPr>
            </a:lvl4pPr>
            <a:lvl5pPr indent="0" lvl="4" marL="0" algn="r">
              <a:spcBef>
                <a:spcPts val="0"/>
              </a:spcBef>
              <a:buNone/>
              <a:defRPr b="0" i="0" sz="1200" u="none" cap="none" strike="noStrike">
                <a:solidFill>
                  <a:schemeClr val="dk2"/>
                </a:solidFill>
                <a:latin typeface="Century Gothic"/>
                <a:ea typeface="Century Gothic"/>
                <a:cs typeface="Century Gothic"/>
                <a:sym typeface="Century Gothic"/>
              </a:defRPr>
            </a:lvl5pPr>
            <a:lvl6pPr indent="0" lvl="5" marL="0" algn="r">
              <a:spcBef>
                <a:spcPts val="0"/>
              </a:spcBef>
              <a:buNone/>
              <a:defRPr b="0" i="0" sz="1200" u="none" cap="none" strike="noStrike">
                <a:solidFill>
                  <a:schemeClr val="dk2"/>
                </a:solidFill>
                <a:latin typeface="Century Gothic"/>
                <a:ea typeface="Century Gothic"/>
                <a:cs typeface="Century Gothic"/>
                <a:sym typeface="Century Gothic"/>
              </a:defRPr>
            </a:lvl6pPr>
            <a:lvl7pPr indent="0" lvl="6" marL="0" algn="r">
              <a:spcBef>
                <a:spcPts val="0"/>
              </a:spcBef>
              <a:buNone/>
              <a:defRPr b="0" i="0" sz="1200" u="none" cap="none" strike="noStrike">
                <a:solidFill>
                  <a:schemeClr val="dk2"/>
                </a:solidFill>
                <a:latin typeface="Century Gothic"/>
                <a:ea typeface="Century Gothic"/>
                <a:cs typeface="Century Gothic"/>
                <a:sym typeface="Century Gothic"/>
              </a:defRPr>
            </a:lvl7pPr>
            <a:lvl8pPr indent="0" lvl="7" marL="0" algn="r">
              <a:spcBef>
                <a:spcPts val="0"/>
              </a:spcBef>
              <a:buNone/>
              <a:defRPr b="0" i="0" sz="1200" u="none" cap="none" strike="noStrike">
                <a:solidFill>
                  <a:schemeClr val="dk2"/>
                </a:solidFill>
                <a:latin typeface="Century Gothic"/>
                <a:ea typeface="Century Gothic"/>
                <a:cs typeface="Century Gothic"/>
                <a:sym typeface="Century Gothic"/>
              </a:defRPr>
            </a:lvl8pPr>
            <a:lvl9pPr indent="0" lvl="8" marL="0" algn="r">
              <a:spcBef>
                <a:spcPts val="0"/>
              </a:spcBef>
              <a:buNone/>
              <a:defRPr b="0" i="0" sz="1200" u="none" cap="none" strike="noStrike">
                <a:solidFill>
                  <a:schemeClr val="dk2"/>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4" name="Shape 64"/>
        <p:cNvGrpSpPr/>
        <p:nvPr/>
      </p:nvGrpSpPr>
      <p:grpSpPr>
        <a:xfrm>
          <a:off x="0" y="0"/>
          <a:ext cx="0" cy="0"/>
          <a:chOff x="0" y="0"/>
          <a:chExt cx="0" cy="0"/>
        </a:xfrm>
      </p:grpSpPr>
      <p:sp>
        <p:nvSpPr>
          <p:cNvPr id="65" name="Google Shape;65;p64"/>
          <p:cNvSpPr txBox="1"/>
          <p:nvPr>
            <p:ph type="title"/>
          </p:nvPr>
        </p:nvSpPr>
        <p:spPr>
          <a:xfrm>
            <a:off x="457200" y="277815"/>
            <a:ext cx="8229600" cy="11398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42558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64"/>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64"/>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Century Gothic"/>
                <a:ea typeface="Century Gothic"/>
                <a:cs typeface="Century Gothic"/>
                <a:sym typeface="Century Gothic"/>
              </a:defRPr>
            </a:lvl1pPr>
            <a:lvl2pPr indent="0" lvl="1" marL="0" algn="r">
              <a:spcBef>
                <a:spcPts val="0"/>
              </a:spcBef>
              <a:buNone/>
              <a:defRPr b="0" i="0" sz="1200" u="none" cap="none" strike="noStrike">
                <a:solidFill>
                  <a:schemeClr val="dk2"/>
                </a:solidFill>
                <a:latin typeface="Century Gothic"/>
                <a:ea typeface="Century Gothic"/>
                <a:cs typeface="Century Gothic"/>
                <a:sym typeface="Century Gothic"/>
              </a:defRPr>
            </a:lvl2pPr>
            <a:lvl3pPr indent="0" lvl="2" marL="0" algn="r">
              <a:spcBef>
                <a:spcPts val="0"/>
              </a:spcBef>
              <a:buNone/>
              <a:defRPr b="0" i="0" sz="1200" u="none" cap="none" strike="noStrike">
                <a:solidFill>
                  <a:schemeClr val="dk2"/>
                </a:solidFill>
                <a:latin typeface="Century Gothic"/>
                <a:ea typeface="Century Gothic"/>
                <a:cs typeface="Century Gothic"/>
                <a:sym typeface="Century Gothic"/>
              </a:defRPr>
            </a:lvl3pPr>
            <a:lvl4pPr indent="0" lvl="3" marL="0" algn="r">
              <a:spcBef>
                <a:spcPts val="0"/>
              </a:spcBef>
              <a:buNone/>
              <a:defRPr b="0" i="0" sz="1200" u="none" cap="none" strike="noStrike">
                <a:solidFill>
                  <a:schemeClr val="dk2"/>
                </a:solidFill>
                <a:latin typeface="Century Gothic"/>
                <a:ea typeface="Century Gothic"/>
                <a:cs typeface="Century Gothic"/>
                <a:sym typeface="Century Gothic"/>
              </a:defRPr>
            </a:lvl4pPr>
            <a:lvl5pPr indent="0" lvl="4" marL="0" algn="r">
              <a:spcBef>
                <a:spcPts val="0"/>
              </a:spcBef>
              <a:buNone/>
              <a:defRPr b="0" i="0" sz="1200" u="none" cap="none" strike="noStrike">
                <a:solidFill>
                  <a:schemeClr val="dk2"/>
                </a:solidFill>
                <a:latin typeface="Century Gothic"/>
                <a:ea typeface="Century Gothic"/>
                <a:cs typeface="Century Gothic"/>
                <a:sym typeface="Century Gothic"/>
              </a:defRPr>
            </a:lvl5pPr>
            <a:lvl6pPr indent="0" lvl="5" marL="0" algn="r">
              <a:spcBef>
                <a:spcPts val="0"/>
              </a:spcBef>
              <a:buNone/>
              <a:defRPr b="0" i="0" sz="1200" u="none" cap="none" strike="noStrike">
                <a:solidFill>
                  <a:schemeClr val="dk2"/>
                </a:solidFill>
                <a:latin typeface="Century Gothic"/>
                <a:ea typeface="Century Gothic"/>
                <a:cs typeface="Century Gothic"/>
                <a:sym typeface="Century Gothic"/>
              </a:defRPr>
            </a:lvl6pPr>
            <a:lvl7pPr indent="0" lvl="6" marL="0" algn="r">
              <a:spcBef>
                <a:spcPts val="0"/>
              </a:spcBef>
              <a:buNone/>
              <a:defRPr b="0" i="0" sz="1200" u="none" cap="none" strike="noStrike">
                <a:solidFill>
                  <a:schemeClr val="dk2"/>
                </a:solidFill>
                <a:latin typeface="Century Gothic"/>
                <a:ea typeface="Century Gothic"/>
                <a:cs typeface="Century Gothic"/>
                <a:sym typeface="Century Gothic"/>
              </a:defRPr>
            </a:lvl7pPr>
            <a:lvl8pPr indent="0" lvl="7" marL="0" algn="r">
              <a:spcBef>
                <a:spcPts val="0"/>
              </a:spcBef>
              <a:buNone/>
              <a:defRPr b="0" i="0" sz="1200" u="none" cap="none" strike="noStrike">
                <a:solidFill>
                  <a:schemeClr val="dk2"/>
                </a:solidFill>
                <a:latin typeface="Century Gothic"/>
                <a:ea typeface="Century Gothic"/>
                <a:cs typeface="Century Gothic"/>
                <a:sym typeface="Century Gothic"/>
              </a:defRPr>
            </a:lvl8pPr>
            <a:lvl9pPr indent="0" lvl="8" marL="0" algn="r">
              <a:spcBef>
                <a:spcPts val="0"/>
              </a:spcBef>
              <a:buNone/>
              <a:defRPr b="0" i="0" sz="1200" u="none" cap="none" strike="noStrike">
                <a:solidFill>
                  <a:schemeClr val="dk2"/>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1" name="Shape 71"/>
        <p:cNvGrpSpPr/>
        <p:nvPr/>
      </p:nvGrpSpPr>
      <p:grpSpPr>
        <a:xfrm>
          <a:off x="0" y="0"/>
          <a:ext cx="0" cy="0"/>
          <a:chOff x="0" y="0"/>
          <a:chExt cx="0" cy="0"/>
        </a:xfrm>
      </p:grpSpPr>
      <p:sp>
        <p:nvSpPr>
          <p:cNvPr id="72" name="Google Shape;72;p6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3" name="Google Shape;73;p65"/>
          <p:cNvSpPr/>
          <p:nvPr/>
        </p:nvSpPr>
        <p:spPr>
          <a:xfrm>
            <a:off x="91440" y="101600"/>
            <a:ext cx="8961120" cy="6664960"/>
          </a:xfrm>
          <a:prstGeom prst="roundRect">
            <a:avLst>
              <a:gd fmla="val 1735"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4" name="Google Shape;74;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5"/>
          <p:cNvSpPr/>
          <p:nvPr/>
        </p:nvSpPr>
        <p:spPr>
          <a:xfrm>
            <a:off x="451976" y="2946400"/>
            <a:ext cx="8265160" cy="246380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6" name="Google Shape;76;p65"/>
          <p:cNvSpPr/>
          <p:nvPr/>
        </p:nvSpPr>
        <p:spPr>
          <a:xfrm>
            <a:off x="567656" y="3048000"/>
            <a:ext cx="8033800" cy="224535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7" name="Google Shape;77;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65"/>
          <p:cNvSpPr txBox="1"/>
          <p:nvPr>
            <p:ph type="title"/>
          </p:nvPr>
        </p:nvSpPr>
        <p:spPr>
          <a:xfrm>
            <a:off x="736456" y="3200399"/>
            <a:ext cx="7696200" cy="129540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C395D"/>
              </a:buClr>
              <a:buSzPts val="4000"/>
              <a:buFont typeface="Book Antiqua"/>
              <a:buNone/>
              <a:defRPr sz="4000" cap="none">
                <a:solidFill>
                  <a:srgbClr val="2C395D"/>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p:nvPr/>
        </p:nvSpPr>
        <p:spPr>
          <a:xfrm>
            <a:off x="675496" y="4541520"/>
            <a:ext cx="7818120" cy="6643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81" name="Google Shape;81;p65"/>
          <p:cNvSpPr txBox="1"/>
          <p:nvPr>
            <p:ph idx="1" type="body"/>
          </p:nvPr>
        </p:nvSpPr>
        <p:spPr>
          <a:xfrm>
            <a:off x="736456" y="4607510"/>
            <a:ext cx="7696200" cy="523783"/>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000"/>
              <a:buNone/>
              <a:defRPr sz="2000" cap="none">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82" name="Google Shape;82;p65"/>
          <p:cNvSpPr/>
          <p:nvPr/>
        </p:nvSpPr>
        <p:spPr>
          <a:xfrm>
            <a:off x="675757" y="3124200"/>
            <a:ext cx="7817599" cy="2077720"/>
          </a:xfrm>
          <a:prstGeom prst="rect">
            <a:avLst/>
          </a:prstGeom>
          <a:noFill/>
          <a:ln cap="flat" cmpd="dbl" w="9525">
            <a:solidFill>
              <a:srgbClr val="4255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66"/>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42558C"/>
              </a:buClr>
              <a:buSzPts val="3500"/>
              <a:buFont typeface="Book Antiqu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66"/>
          <p:cNvSpPr txBox="1"/>
          <p:nvPr>
            <p:ph idx="1" type="body"/>
          </p:nvPr>
        </p:nvSpPr>
        <p:spPr>
          <a:xfrm>
            <a:off x="426128" y="1722438"/>
            <a:ext cx="4040188"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40"/>
              </a:spcBef>
              <a:spcAft>
                <a:spcPts val="0"/>
              </a:spcAft>
              <a:buSzPts val="2200"/>
              <a:buNone/>
              <a:defRPr b="1" sz="22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6" name="Google Shape;86;p66"/>
          <p:cNvSpPr txBox="1"/>
          <p:nvPr>
            <p:ph idx="2" type="body"/>
          </p:nvPr>
        </p:nvSpPr>
        <p:spPr>
          <a:xfrm>
            <a:off x="426128" y="2438400"/>
            <a:ext cx="4040188" cy="368776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7" name="Google Shape;87;p66"/>
          <p:cNvSpPr txBox="1"/>
          <p:nvPr>
            <p:ph idx="3" type="body"/>
          </p:nvPr>
        </p:nvSpPr>
        <p:spPr>
          <a:xfrm>
            <a:off x="4645025" y="1722438"/>
            <a:ext cx="4041775"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40"/>
              </a:spcBef>
              <a:spcAft>
                <a:spcPts val="0"/>
              </a:spcAft>
              <a:buSzPts val="2200"/>
              <a:buNone/>
              <a:defRPr b="1" sz="22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8" name="Google Shape;88;p66"/>
          <p:cNvSpPr txBox="1"/>
          <p:nvPr>
            <p:ph idx="4" type="body"/>
          </p:nvPr>
        </p:nvSpPr>
        <p:spPr>
          <a:xfrm>
            <a:off x="4645025" y="2438400"/>
            <a:ext cx="4041775" cy="368776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9" name="Google Shape;89;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8.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5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 name="Google Shape;11;p57"/>
          <p:cNvSpPr/>
          <p:nvPr/>
        </p:nvSpPr>
        <p:spPr>
          <a:xfrm>
            <a:off x="91440" y="101600"/>
            <a:ext cx="8961120" cy="6664960"/>
          </a:xfrm>
          <a:prstGeom prst="roundRect">
            <a:avLst>
              <a:gd fmla="val 1735"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 name="Google Shape;12;p57"/>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Century Gothic"/>
                <a:ea typeface="Century Gothic"/>
                <a:cs typeface="Century Gothic"/>
                <a:sym typeface="Century Gothic"/>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2"/>
                </a:solidFill>
                <a:latin typeface="Century Gothic"/>
                <a:ea typeface="Century Gothic"/>
                <a:cs typeface="Century Gothic"/>
                <a:sym typeface="Century Gothic"/>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2"/>
                </a:solidFill>
                <a:latin typeface="Century Gothic"/>
                <a:ea typeface="Century Gothic"/>
                <a:cs typeface="Century Gothic"/>
                <a:sym typeface="Century Gothic"/>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2"/>
                </a:solidFill>
                <a:latin typeface="Century Gothic"/>
                <a:ea typeface="Century Gothic"/>
                <a:cs typeface="Century Gothic"/>
                <a:sym typeface="Century Gothic"/>
              </a:defRPr>
            </a:lvl4pPr>
            <a:lvl5pPr indent="-330200" lvl="4" marL="2286000" marR="0" rtl="0" algn="l">
              <a:spcBef>
                <a:spcPts val="320"/>
              </a:spcBef>
              <a:spcAft>
                <a:spcPts val="0"/>
              </a:spcAft>
              <a:buClr>
                <a:schemeClr val="accent5"/>
              </a:buClr>
              <a:buSzPts val="1600"/>
              <a:buFont typeface="Arial"/>
              <a:buChar char="•"/>
              <a:defRPr b="0" i="0" sz="1600" u="none" cap="none" strike="noStrike">
                <a:solidFill>
                  <a:schemeClr val="dk2"/>
                </a:solidFill>
                <a:latin typeface="Century Gothic"/>
                <a:ea typeface="Century Gothic"/>
                <a:cs typeface="Century Gothic"/>
                <a:sym typeface="Century Gothic"/>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entury Gothic"/>
                <a:ea typeface="Century Gothic"/>
                <a:cs typeface="Century Gothic"/>
                <a:sym typeface="Century Gothic"/>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2"/>
                </a:solidFill>
                <a:latin typeface="Century Gothic"/>
                <a:ea typeface="Century Gothic"/>
                <a:cs typeface="Century Gothic"/>
                <a:sym typeface="Century Gothic"/>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2"/>
                </a:solidFill>
                <a:latin typeface="Century Gothic"/>
                <a:ea typeface="Century Gothic"/>
                <a:cs typeface="Century Gothic"/>
                <a:sym typeface="Century Gothic"/>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2"/>
                </a:solidFill>
                <a:latin typeface="Century Gothic"/>
                <a:ea typeface="Century Gothic"/>
                <a:cs typeface="Century Gothic"/>
                <a:sym typeface="Century Gothic"/>
              </a:defRPr>
            </a:lvl9pPr>
          </a:lstStyle>
          <a:p/>
        </p:txBody>
      </p:sp>
      <p:sp>
        <p:nvSpPr>
          <p:cNvPr id="13" name="Google Shape;13;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chemeClr val="dk2"/>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chemeClr val="dk2"/>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chemeClr val="dk2"/>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chemeClr val="dk2"/>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chemeClr val="dk2"/>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chemeClr val="dk2"/>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chemeClr val="dk2"/>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chemeClr val="dk2"/>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57"/>
          <p:cNvSpPr/>
          <p:nvPr/>
        </p:nvSpPr>
        <p:spPr>
          <a:xfrm>
            <a:off x="274320" y="278166"/>
            <a:ext cx="8595360" cy="132588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 name="Google Shape;17;p57"/>
          <p:cNvSpPr/>
          <p:nvPr/>
        </p:nvSpPr>
        <p:spPr>
          <a:xfrm>
            <a:off x="372863" y="372862"/>
            <a:ext cx="8380520" cy="11185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57"/>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42558C"/>
              </a:buClr>
              <a:buSzPts val="3500"/>
              <a:buFont typeface="Book Antiqua"/>
              <a:buNone/>
              <a:defRPr b="0" i="0" sz="3500" u="none" cap="none" strike="noStrike">
                <a:solidFill>
                  <a:srgbClr val="42558C"/>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C:\Users\TOSHIBA\Pictures\logo_polinema copy.png" id="19" name="Google Shape;19;p57"/>
          <p:cNvPicPr preferRelativeResize="0"/>
          <p:nvPr/>
        </p:nvPicPr>
        <p:blipFill rotWithShape="1">
          <a:blip r:embed="rId2">
            <a:alphaModFix/>
          </a:blip>
          <a:srcRect b="0" l="0" r="0" t="0"/>
          <a:stretch/>
        </p:blipFill>
        <p:spPr>
          <a:xfrm>
            <a:off x="7717552" y="278166"/>
            <a:ext cx="1152128" cy="115727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5.png"/><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vmlDrawing" Target="../drawings/vmlDrawing2.vml"/><Relationship Id="rId4" Type="http://schemas.openxmlformats.org/officeDocument/2006/relationships/oleObject" Target="../embeddings/oleObject3.bin"/><Relationship Id="rId9" Type="http://schemas.openxmlformats.org/officeDocument/2006/relationships/image" Target="../media/image13.png"/><Relationship Id="rId5" Type="http://schemas.openxmlformats.org/officeDocument/2006/relationships/oleObject" Target="../embeddings/oleObject3.bin"/><Relationship Id="rId6" Type="http://schemas.openxmlformats.org/officeDocument/2006/relationships/image" Target="../media/image16.png"/><Relationship Id="rId7" Type="http://schemas.openxmlformats.org/officeDocument/2006/relationships/oleObject" Target="../embeddings/oleObject4.bin"/><Relationship Id="rId8"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vmlDrawing" Target="../drawings/vmlDrawing3.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vmlDrawing" Target="../drawings/vmlDrawing4.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vmlDrawing" Target="../drawings/vmlDrawing5.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idx="1" type="subTitle"/>
          </p:nvPr>
        </p:nvSpPr>
        <p:spPr>
          <a:xfrm>
            <a:off x="642804" y="4648200"/>
            <a:ext cx="7889636" cy="457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800"/>
              <a:buNone/>
            </a:pPr>
            <a:r>
              <a:rPr b="1" i="1" lang="en-US"/>
              <a:t>TIM AJAR BASIS DATA JTI-POLINEMA</a:t>
            </a:r>
            <a:endParaRPr b="1" i="1"/>
          </a:p>
        </p:txBody>
      </p:sp>
      <p:sp>
        <p:nvSpPr>
          <p:cNvPr id="135" name="Google Shape;135;p1"/>
          <p:cNvSpPr txBox="1"/>
          <p:nvPr>
            <p:ph type="ctrTitle"/>
          </p:nvPr>
        </p:nvSpPr>
        <p:spPr>
          <a:xfrm>
            <a:off x="604704" y="3717032"/>
            <a:ext cx="7927735" cy="65719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C395D"/>
              </a:buClr>
              <a:buSzPts val="2600"/>
              <a:buFont typeface="Book Antiqua"/>
              <a:buNone/>
            </a:pPr>
            <a:r>
              <a:rPr b="1" lang="en-US" sz="2600"/>
              <a:t>NORMALISASI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2900"/>
              <a:buFont typeface="Century Gothic"/>
              <a:buNone/>
            </a:pPr>
            <a:r>
              <a:rPr b="1" lang="en-US" sz="2900">
                <a:solidFill>
                  <a:srgbClr val="2C395D"/>
                </a:solidFill>
                <a:latin typeface="Century Gothic"/>
                <a:ea typeface="Century Gothic"/>
                <a:cs typeface="Century Gothic"/>
                <a:sym typeface="Century Gothic"/>
              </a:rPr>
              <a:t>KETERGANTUNGAN FUNGSIONAL (</a:t>
            </a:r>
            <a:r>
              <a:rPr b="1" i="1" lang="en-US" sz="2900">
                <a:solidFill>
                  <a:srgbClr val="2C395D"/>
                </a:solidFill>
                <a:latin typeface="Century Gothic"/>
                <a:ea typeface="Century Gothic"/>
                <a:cs typeface="Century Gothic"/>
                <a:sym typeface="Century Gothic"/>
              </a:rPr>
              <a:t>FUNCTIONAL DEPENDENCY</a:t>
            </a:r>
            <a:r>
              <a:rPr b="1" lang="en-US" sz="2900">
                <a:solidFill>
                  <a:srgbClr val="2C395D"/>
                </a:solidFill>
                <a:latin typeface="Century Gothic"/>
                <a:ea typeface="Century Gothic"/>
                <a:cs typeface="Century Gothic"/>
                <a:sym typeface="Century Gothic"/>
              </a:rPr>
              <a:t>) (3)</a:t>
            </a:r>
            <a:endParaRPr b="1" sz="2900">
              <a:latin typeface="Century Gothic"/>
              <a:ea typeface="Century Gothic"/>
              <a:cs typeface="Century Gothic"/>
              <a:sym typeface="Century Gothic"/>
            </a:endParaRPr>
          </a:p>
        </p:txBody>
      </p:sp>
      <p:sp>
        <p:nvSpPr>
          <p:cNvPr id="206" name="Google Shape;206;p10"/>
          <p:cNvSpPr/>
          <p:nvPr/>
        </p:nvSpPr>
        <p:spPr>
          <a:xfrm>
            <a:off x="468313" y="1557338"/>
            <a:ext cx="6048375" cy="647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920"/>
              <a:buFont typeface="Noto Sans Symbols"/>
              <a:buNone/>
            </a:pPr>
            <a:r>
              <a:rPr b="0" i="0" lang="en-US" sz="2400" u="none" cap="none" strike="noStrike">
                <a:solidFill>
                  <a:schemeClr val="dk1"/>
                </a:solidFill>
                <a:latin typeface="Arial"/>
                <a:ea typeface="Arial"/>
                <a:cs typeface="Arial"/>
                <a:sym typeface="Arial"/>
              </a:rPr>
              <a:t>Functional Dependency dari tabel nilai</a:t>
            </a:r>
            <a:endParaRPr/>
          </a:p>
        </p:txBody>
      </p:sp>
      <p:sp>
        <p:nvSpPr>
          <p:cNvPr id="207" name="Google Shape;207;p10"/>
          <p:cNvSpPr/>
          <p:nvPr/>
        </p:nvSpPr>
        <p:spPr>
          <a:xfrm>
            <a:off x="468313" y="2060575"/>
            <a:ext cx="8064500" cy="1223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600"/>
              <a:buFont typeface="Noto Sans Symbols"/>
              <a:buChar char="⮚"/>
            </a:pPr>
            <a:r>
              <a:rPr b="1" i="0" lang="en-US" sz="2000" u="none" cap="none" strike="noStrike">
                <a:solidFill>
                  <a:schemeClr val="dk1"/>
                </a:solidFill>
                <a:latin typeface="Arial"/>
                <a:ea typeface="Arial"/>
                <a:cs typeface="Arial"/>
                <a:sym typeface="Arial"/>
              </a:rPr>
              <a:t>nim 🡪 nama_mhs</a:t>
            </a:r>
            <a:endParaRPr b="0" i="0" sz="2000" u="none" cap="none" strike="noStrike">
              <a:solidFill>
                <a:schemeClr val="dk1"/>
              </a:solidFill>
              <a:latin typeface="Arial"/>
              <a:ea typeface="Arial"/>
              <a:cs typeface="Arial"/>
              <a:sym typeface="Arial"/>
            </a:endParaRPr>
          </a:p>
          <a:p>
            <a:pPr indent="-342900" lvl="0" marL="342900" marR="0" rtl="0" algn="l">
              <a:spcBef>
                <a:spcPts val="400"/>
              </a:spcBef>
              <a:spcAft>
                <a:spcPts val="0"/>
              </a:spcAft>
              <a:buClr>
                <a:schemeClr val="hlink"/>
              </a:buClr>
              <a:buSzPts val="1600"/>
              <a:buFont typeface="Noto Sans Symbols"/>
              <a:buNone/>
            </a:pPr>
            <a:r>
              <a:rPr b="0" i="0" lang="en-US" sz="2000" u="none" cap="none" strike="noStrike">
                <a:solidFill>
                  <a:schemeClr val="dk1"/>
                </a:solidFill>
                <a:latin typeface="Arial"/>
                <a:ea typeface="Arial"/>
                <a:cs typeface="Arial"/>
                <a:sym typeface="Arial"/>
              </a:rPr>
              <a:t>	Karena untuk setiap nilai nim yang sama, maka nilai nama_mhs juga sama.</a:t>
            </a:r>
            <a:endParaRPr/>
          </a:p>
        </p:txBody>
      </p:sp>
      <p:sp>
        <p:nvSpPr>
          <p:cNvPr id="208" name="Google Shape;208;p10"/>
          <p:cNvSpPr/>
          <p:nvPr/>
        </p:nvSpPr>
        <p:spPr>
          <a:xfrm>
            <a:off x="395288" y="3213100"/>
            <a:ext cx="8064500" cy="15843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600"/>
              <a:buFont typeface="Noto Sans Symbols"/>
              <a:buChar char="⮚"/>
            </a:pPr>
            <a:r>
              <a:rPr b="1" i="0" lang="en-US" sz="2000" u="none" cap="none" strike="noStrike">
                <a:solidFill>
                  <a:schemeClr val="dk1"/>
                </a:solidFill>
                <a:latin typeface="Arial"/>
                <a:ea typeface="Arial"/>
                <a:cs typeface="Arial"/>
                <a:sym typeface="Arial"/>
              </a:rPr>
              <a:t>{nama_kul,  nim} 🡪 indeks_nilai</a:t>
            </a:r>
            <a:endParaRPr b="0" i="0" sz="2000" u="none" cap="none" strike="noStrike">
              <a:solidFill>
                <a:schemeClr val="dk1"/>
              </a:solidFill>
              <a:latin typeface="Arial"/>
              <a:ea typeface="Arial"/>
              <a:cs typeface="Arial"/>
              <a:sym typeface="Arial"/>
            </a:endParaRPr>
          </a:p>
          <a:p>
            <a:pPr indent="-342900" lvl="0" marL="342900" marR="0" rtl="0" algn="l">
              <a:spcBef>
                <a:spcPts val="400"/>
              </a:spcBef>
              <a:spcAft>
                <a:spcPts val="0"/>
              </a:spcAft>
              <a:buClr>
                <a:schemeClr val="hlink"/>
              </a:buClr>
              <a:buSzPts val="1600"/>
              <a:buFont typeface="Noto Sans Symbols"/>
              <a:buNone/>
            </a:pPr>
            <a:r>
              <a:rPr b="0" i="0" lang="en-US" sz="2000" u="none" cap="none" strike="noStrike">
                <a:solidFill>
                  <a:schemeClr val="dk1"/>
                </a:solidFill>
                <a:latin typeface="Arial"/>
                <a:ea typeface="Arial"/>
                <a:cs typeface="Arial"/>
                <a:sym typeface="Arial"/>
              </a:rPr>
              <a:t>	Karena attribut indeks_nilai tergantung pada nama_kul dan nim secara bersama-sama. Dalam arti lain untuk nama_kul dan nim yang sama, maka indeks_nilai juga sama, karena nama_kul dan nim merupakan key (bersifat unik).</a:t>
            </a:r>
            <a:endParaRPr/>
          </a:p>
        </p:txBody>
      </p:sp>
      <p:sp>
        <p:nvSpPr>
          <p:cNvPr id="209" name="Google Shape;209;p10"/>
          <p:cNvSpPr/>
          <p:nvPr/>
        </p:nvSpPr>
        <p:spPr>
          <a:xfrm>
            <a:off x="468313" y="4868863"/>
            <a:ext cx="8064500" cy="863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hlink"/>
              </a:buClr>
              <a:buSzPts val="1600"/>
              <a:buFont typeface="Noto Sans Symbols"/>
              <a:buChar char="⮚"/>
            </a:pPr>
            <a:r>
              <a:rPr b="1" i="0" lang="en-US" sz="2000" u="none" cap="none" strike="noStrike">
                <a:solidFill>
                  <a:schemeClr val="dk1"/>
                </a:solidFill>
                <a:latin typeface="Arial"/>
                <a:ea typeface="Arial"/>
                <a:cs typeface="Arial"/>
                <a:sym typeface="Arial"/>
              </a:rPr>
              <a:t>nama_kul     🡪    nim</a:t>
            </a:r>
            <a:r>
              <a:rPr b="0" i="0" lang="en-US" sz="2000" u="none" cap="none" strike="noStrike">
                <a:solidFill>
                  <a:schemeClr val="dk1"/>
                </a:solidFill>
                <a:latin typeface="Arial"/>
                <a:ea typeface="Arial"/>
                <a:cs typeface="Arial"/>
                <a:sym typeface="Arial"/>
              </a:rPr>
              <a:t>	</a:t>
            </a:r>
            <a:endParaRPr/>
          </a:p>
          <a:p>
            <a:pPr indent="-342900" lvl="0" marL="342900" marR="0" rtl="0" algn="just">
              <a:spcBef>
                <a:spcPts val="400"/>
              </a:spcBef>
              <a:spcAft>
                <a:spcPts val="0"/>
              </a:spcAft>
              <a:buClr>
                <a:schemeClr val="hlink"/>
              </a:buClr>
              <a:buSzPts val="1600"/>
              <a:buFont typeface="Noto Sans Symbols"/>
              <a:buChar char="⮚"/>
            </a:pPr>
            <a:r>
              <a:rPr b="1" i="0" lang="en-US" sz="2000" u="none" cap="none" strike="noStrike">
                <a:solidFill>
                  <a:schemeClr val="dk1"/>
                </a:solidFill>
                <a:latin typeface="Arial"/>
                <a:ea typeface="Arial"/>
                <a:cs typeface="Arial"/>
                <a:sym typeface="Arial"/>
              </a:rPr>
              <a:t>nim    🡪     indeks_nilai</a:t>
            </a:r>
            <a:endParaRPr b="1" i="0" sz="2000" u="none" cap="none" strike="noStrike">
              <a:solidFill>
                <a:schemeClr val="dk1"/>
              </a:solidFill>
              <a:latin typeface="Arial"/>
              <a:ea typeface="Arial"/>
              <a:cs typeface="Arial"/>
              <a:sym typeface="Arial"/>
            </a:endParaRPr>
          </a:p>
        </p:txBody>
      </p:sp>
      <p:cxnSp>
        <p:nvCxnSpPr>
          <p:cNvPr id="210" name="Google Shape;210;p10"/>
          <p:cNvCxnSpPr/>
          <p:nvPr/>
        </p:nvCxnSpPr>
        <p:spPr>
          <a:xfrm flipH="1">
            <a:off x="2554759" y="4941888"/>
            <a:ext cx="73025" cy="287337"/>
          </a:xfrm>
          <a:prstGeom prst="straightConnector1">
            <a:avLst/>
          </a:prstGeom>
          <a:noFill/>
          <a:ln cap="flat" cmpd="sng" w="28575">
            <a:solidFill>
              <a:schemeClr val="dk1"/>
            </a:solidFill>
            <a:prstDash val="solid"/>
            <a:round/>
            <a:headEnd len="med" w="med" type="none"/>
            <a:tailEnd len="med" w="med" type="none"/>
          </a:ln>
        </p:spPr>
      </p:cxnSp>
      <p:cxnSp>
        <p:nvCxnSpPr>
          <p:cNvPr id="211" name="Google Shape;211;p10"/>
          <p:cNvCxnSpPr/>
          <p:nvPr/>
        </p:nvCxnSpPr>
        <p:spPr>
          <a:xfrm flipH="1">
            <a:off x="1692275" y="5300663"/>
            <a:ext cx="73025" cy="288925"/>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1"/>
          <p:cNvPicPr preferRelativeResize="0"/>
          <p:nvPr/>
        </p:nvPicPr>
        <p:blipFill rotWithShape="1">
          <a:blip r:embed="rId3">
            <a:alphaModFix/>
          </a:blip>
          <a:srcRect b="0" l="0" r="0" t="0"/>
          <a:stretch/>
        </p:blipFill>
        <p:spPr>
          <a:xfrm>
            <a:off x="4211960" y="342901"/>
            <a:ext cx="4325903" cy="6289674"/>
          </a:xfrm>
          <a:prstGeom prst="rect">
            <a:avLst/>
          </a:prstGeom>
          <a:noFill/>
          <a:ln>
            <a:noFill/>
          </a:ln>
        </p:spPr>
      </p:pic>
      <p:sp>
        <p:nvSpPr>
          <p:cNvPr id="217" name="Google Shape;217;p11"/>
          <p:cNvSpPr txBox="1"/>
          <p:nvPr/>
        </p:nvSpPr>
        <p:spPr>
          <a:xfrm>
            <a:off x="395536" y="2372419"/>
            <a:ext cx="3547517" cy="84055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Century Gothic"/>
              <a:buNone/>
            </a:pPr>
            <a:r>
              <a:rPr b="1" i="0" lang="en-US" sz="2400" u="none" cap="none" strike="noStrike">
                <a:solidFill>
                  <a:schemeClr val="dk2"/>
                </a:solidFill>
                <a:latin typeface="Century Gothic"/>
                <a:ea typeface="Century Gothic"/>
                <a:cs typeface="Century Gothic"/>
                <a:sym typeface="Century Gothic"/>
              </a:rPr>
              <a:t>BENTUK-BENTUK</a:t>
            </a:r>
            <a:endParaRPr/>
          </a:p>
          <a:p>
            <a:pPr indent="0" lvl="0" marL="0" marR="0" rtl="0" algn="ctr">
              <a:lnSpc>
                <a:spcPct val="90000"/>
              </a:lnSpc>
              <a:spcBef>
                <a:spcPts val="0"/>
              </a:spcBef>
              <a:spcAft>
                <a:spcPts val="0"/>
              </a:spcAft>
              <a:buClr>
                <a:schemeClr val="dk2"/>
              </a:buClr>
              <a:buSzPts val="2400"/>
              <a:buFont typeface="Century Gothic"/>
              <a:buNone/>
            </a:pPr>
            <a:r>
              <a:rPr b="1" i="0" lang="en-US" sz="2400" u="none" cap="none" strike="noStrike">
                <a:solidFill>
                  <a:schemeClr val="dk2"/>
                </a:solidFill>
                <a:latin typeface="Century Gothic"/>
                <a:ea typeface="Century Gothic"/>
                <a:cs typeface="Century Gothic"/>
                <a:sym typeface="Century Gothic"/>
              </a:rPr>
              <a:t>NORMALISASI </a:t>
            </a:r>
            <a:endParaRPr b="1" i="0" sz="2400" u="none" cap="none" strike="noStrike">
              <a:solidFill>
                <a:schemeClr val="dk2"/>
              </a:solidFill>
              <a:latin typeface="Century Gothic"/>
              <a:ea typeface="Century Gothic"/>
              <a:cs typeface="Century Gothic"/>
              <a:sym typeface="Century Gothic"/>
            </a:endParaRPr>
          </a:p>
        </p:txBody>
      </p:sp>
      <p:sp>
        <p:nvSpPr>
          <p:cNvPr id="218" name="Google Shape;21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C395D"/>
              </a:buClr>
              <a:buSzPts val="3200"/>
              <a:buFont typeface="Century Gothic"/>
              <a:buNone/>
            </a:pPr>
            <a:r>
              <a:rPr b="1" lang="en-US" sz="3200">
                <a:solidFill>
                  <a:srgbClr val="2C395D"/>
                </a:solidFill>
                <a:latin typeface="Century Gothic"/>
                <a:ea typeface="Century Gothic"/>
                <a:cs typeface="Century Gothic"/>
                <a:sym typeface="Century Gothic"/>
              </a:rPr>
              <a:t>NORMALISASI PERTAMA </a:t>
            </a:r>
            <a:br>
              <a:rPr b="1" lang="en-US" sz="3200">
                <a:solidFill>
                  <a:srgbClr val="2C395D"/>
                </a:solidFill>
                <a:latin typeface="Century Gothic"/>
                <a:ea typeface="Century Gothic"/>
                <a:cs typeface="Century Gothic"/>
                <a:sym typeface="Century Gothic"/>
              </a:rPr>
            </a:br>
            <a:r>
              <a:rPr b="1" i="1" lang="en-US" sz="3200">
                <a:solidFill>
                  <a:srgbClr val="2C395D"/>
                </a:solidFill>
                <a:latin typeface="Century Gothic"/>
                <a:ea typeface="Century Gothic"/>
                <a:cs typeface="Century Gothic"/>
                <a:sym typeface="Century Gothic"/>
              </a:rPr>
              <a:t>(1ST NORMAL FORM) </a:t>
            </a:r>
            <a:endParaRPr/>
          </a:p>
        </p:txBody>
      </p:sp>
      <p:sp>
        <p:nvSpPr>
          <p:cNvPr id="224" name="Google Shape;224;p12"/>
          <p:cNvSpPr txBox="1"/>
          <p:nvPr>
            <p:ph idx="1" type="body"/>
          </p:nvPr>
        </p:nvSpPr>
        <p:spPr>
          <a:xfrm>
            <a:off x="411510" y="1700808"/>
            <a:ext cx="8320980" cy="4210049"/>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b="1" lang="en-US">
                <a:solidFill>
                  <a:srgbClr val="234271"/>
                </a:solidFill>
              </a:rPr>
              <a:t>Aturan : </a:t>
            </a:r>
            <a:endParaRPr/>
          </a:p>
          <a:p>
            <a:pPr indent="-228600" lvl="1" marL="640080" rtl="0" algn="l">
              <a:spcBef>
                <a:spcPts val="480"/>
              </a:spcBef>
              <a:spcAft>
                <a:spcPts val="0"/>
              </a:spcAft>
              <a:buSzPts val="2400"/>
              <a:buChar char="•"/>
            </a:pPr>
            <a:r>
              <a:rPr lang="en-US" sz="2400">
                <a:solidFill>
                  <a:srgbClr val="234271"/>
                </a:solidFill>
              </a:rPr>
              <a:t>Tidak adanya atribut multivalue, atribut komposit atau kombinasinya.</a:t>
            </a:r>
            <a:endParaRPr/>
          </a:p>
          <a:p>
            <a:pPr indent="-228600" lvl="1" marL="640080" rtl="0" algn="l">
              <a:spcBef>
                <a:spcPts val="480"/>
              </a:spcBef>
              <a:spcAft>
                <a:spcPts val="0"/>
              </a:spcAft>
              <a:buSzPts val="2400"/>
              <a:buChar char="•"/>
            </a:pPr>
            <a:r>
              <a:rPr lang="en-US" sz="2400">
                <a:solidFill>
                  <a:srgbClr val="234271"/>
                </a:solidFill>
              </a:rPr>
              <a:t>Mendefinisikan atribut kunci.</a:t>
            </a:r>
            <a:endParaRPr/>
          </a:p>
          <a:p>
            <a:pPr indent="-228600" lvl="1" marL="640080" rtl="0" algn="l">
              <a:spcBef>
                <a:spcPts val="480"/>
              </a:spcBef>
              <a:spcAft>
                <a:spcPts val="0"/>
              </a:spcAft>
              <a:buSzPts val="2400"/>
              <a:buChar char="•"/>
            </a:pPr>
            <a:r>
              <a:rPr lang="en-US" sz="2400">
                <a:solidFill>
                  <a:srgbClr val="234271"/>
                </a:solidFill>
              </a:rPr>
              <a:t>Setiap atribut dalam tabel tersebut harus bernilai </a:t>
            </a:r>
            <a:r>
              <a:rPr i="1" lang="en-US" sz="2400">
                <a:solidFill>
                  <a:srgbClr val="234271"/>
                </a:solidFill>
              </a:rPr>
              <a:t>atomic</a:t>
            </a:r>
            <a:r>
              <a:rPr lang="en-US" sz="2400">
                <a:solidFill>
                  <a:srgbClr val="234271"/>
                </a:solidFill>
              </a:rPr>
              <a:t> (tidak dapat dibagi-bagi lagi)</a:t>
            </a:r>
            <a:endParaRPr sz="2400">
              <a:solidFill>
                <a:srgbClr val="234271"/>
              </a:solidFill>
            </a:endParaRPr>
          </a:p>
          <a:p>
            <a:pPr indent="-76200" lvl="1" marL="640080" rtl="0" algn="l">
              <a:spcBef>
                <a:spcPts val="480"/>
              </a:spcBef>
              <a:spcAft>
                <a:spcPts val="0"/>
              </a:spcAft>
              <a:buSzPts val="2400"/>
              <a:buNone/>
            </a:pPr>
            <a:r>
              <a:t/>
            </a:r>
            <a:endParaRPr sz="2400">
              <a:solidFill>
                <a:srgbClr val="234271"/>
              </a:solidFill>
            </a:endParaRPr>
          </a:p>
        </p:txBody>
      </p:sp>
      <p:sp>
        <p:nvSpPr>
          <p:cNvPr id="225" name="Google Shape;22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C395D"/>
              </a:buClr>
              <a:buSzPts val="3200"/>
              <a:buFont typeface="Century Gothic"/>
              <a:buNone/>
            </a:pPr>
            <a:r>
              <a:rPr b="1" lang="en-US" sz="3200">
                <a:solidFill>
                  <a:srgbClr val="2C395D"/>
                </a:solidFill>
                <a:latin typeface="Century Gothic"/>
                <a:ea typeface="Century Gothic"/>
                <a:cs typeface="Century Gothic"/>
                <a:sym typeface="Century Gothic"/>
              </a:rPr>
              <a:t>LANGKAH PADA NORMALISASI PERTAMA </a:t>
            </a:r>
            <a:br>
              <a:rPr b="1" lang="en-US" sz="3200">
                <a:solidFill>
                  <a:srgbClr val="2C395D"/>
                </a:solidFill>
                <a:latin typeface="Century Gothic"/>
                <a:ea typeface="Century Gothic"/>
                <a:cs typeface="Century Gothic"/>
                <a:sym typeface="Century Gothic"/>
              </a:rPr>
            </a:br>
            <a:r>
              <a:rPr b="1" i="1" lang="en-US" sz="3200">
                <a:solidFill>
                  <a:srgbClr val="2C395D"/>
                </a:solidFill>
                <a:latin typeface="Century Gothic"/>
                <a:ea typeface="Century Gothic"/>
                <a:cs typeface="Century Gothic"/>
                <a:sym typeface="Century Gothic"/>
              </a:rPr>
              <a:t>(1ST NORMAL FORM) </a:t>
            </a:r>
            <a:endParaRPr/>
          </a:p>
        </p:txBody>
      </p:sp>
      <p:sp>
        <p:nvSpPr>
          <p:cNvPr id="231" name="Google Shape;231;p13"/>
          <p:cNvSpPr txBox="1"/>
          <p:nvPr>
            <p:ph idx="1" type="body"/>
          </p:nvPr>
        </p:nvSpPr>
        <p:spPr>
          <a:xfrm>
            <a:off x="411510" y="1700808"/>
            <a:ext cx="8320980" cy="4210049"/>
          </a:xfrm>
          <a:prstGeom prst="rect">
            <a:avLst/>
          </a:prstGeom>
          <a:noFill/>
          <a:ln>
            <a:noFill/>
          </a:ln>
        </p:spPr>
        <p:txBody>
          <a:bodyPr anchorCtr="0" anchor="t" bIns="45700" lIns="91425" spcFirstLastPara="1" rIns="91425" wrap="square" tIns="45700">
            <a:normAutofit lnSpcReduction="10000"/>
          </a:bodyPr>
          <a:lstStyle/>
          <a:p>
            <a:pPr indent="-457200" lvl="1" marL="868680" rtl="0" algn="l">
              <a:spcBef>
                <a:spcPts val="0"/>
              </a:spcBef>
              <a:spcAft>
                <a:spcPts val="0"/>
              </a:spcAft>
              <a:buSzPts val="2400"/>
              <a:buFont typeface="Book Antiqua"/>
              <a:buAutoNum type="arabicPeriod"/>
            </a:pPr>
            <a:r>
              <a:rPr lang="en-US" sz="2400">
                <a:solidFill>
                  <a:srgbClr val="234271"/>
                </a:solidFill>
              </a:rPr>
              <a:t>Setiap atribut dalam tabel tersebut harus bernilai </a:t>
            </a:r>
            <a:r>
              <a:rPr i="1" lang="en-US" sz="2400">
                <a:solidFill>
                  <a:srgbClr val="234271"/>
                </a:solidFill>
              </a:rPr>
              <a:t>atomic</a:t>
            </a:r>
            <a:r>
              <a:rPr lang="en-US" sz="2400">
                <a:solidFill>
                  <a:srgbClr val="234271"/>
                </a:solidFill>
              </a:rPr>
              <a:t> (tidak dapat dibagi-bagi lagi) 🡪 </a:t>
            </a:r>
            <a:r>
              <a:rPr b="1" lang="en-US" sz="2400">
                <a:solidFill>
                  <a:srgbClr val="234271"/>
                </a:solidFill>
              </a:rPr>
              <a:t>hilangkan </a:t>
            </a:r>
            <a:r>
              <a:rPr b="1" i="1" lang="en-US" sz="2400">
                <a:solidFill>
                  <a:srgbClr val="234271"/>
                </a:solidFill>
              </a:rPr>
              <a:t>merge </a:t>
            </a:r>
            <a:r>
              <a:rPr b="1" lang="en-US" sz="2400">
                <a:solidFill>
                  <a:srgbClr val="234271"/>
                </a:solidFill>
              </a:rPr>
              <a:t>kolom atau baris jika ada</a:t>
            </a:r>
            <a:endParaRPr b="1" sz="2400">
              <a:solidFill>
                <a:srgbClr val="234271"/>
              </a:solidFill>
            </a:endParaRPr>
          </a:p>
          <a:p>
            <a:pPr indent="-457200" lvl="1" marL="868680" rtl="0" algn="l">
              <a:spcBef>
                <a:spcPts val="480"/>
              </a:spcBef>
              <a:spcAft>
                <a:spcPts val="0"/>
              </a:spcAft>
              <a:buSzPts val="2400"/>
              <a:buFont typeface="Book Antiqua"/>
              <a:buAutoNum type="arabicPeriod"/>
            </a:pPr>
            <a:r>
              <a:rPr lang="en-US" sz="2400">
                <a:solidFill>
                  <a:srgbClr val="234271"/>
                </a:solidFill>
              </a:rPr>
              <a:t>Mendefinisikan atribut kunci </a:t>
            </a:r>
            <a:r>
              <a:rPr b="1" lang="en-US" sz="2400">
                <a:solidFill>
                  <a:srgbClr val="234271"/>
                </a:solidFill>
              </a:rPr>
              <a:t>🡪 definisikan primary key </a:t>
            </a:r>
            <a:r>
              <a:rPr lang="en-US" sz="2400">
                <a:solidFill>
                  <a:srgbClr val="234271"/>
                </a:solidFill>
              </a:rPr>
              <a:t>(bisa satu atau kumpulan dari banyak atribut)</a:t>
            </a:r>
            <a:endParaRPr sz="2400">
              <a:solidFill>
                <a:srgbClr val="234271"/>
              </a:solidFill>
            </a:endParaRPr>
          </a:p>
          <a:p>
            <a:pPr indent="-457200" lvl="1" marL="868680" rtl="0" algn="l">
              <a:spcBef>
                <a:spcPts val="480"/>
              </a:spcBef>
              <a:spcAft>
                <a:spcPts val="0"/>
              </a:spcAft>
              <a:buSzPts val="2400"/>
              <a:buFont typeface="Book Antiqua"/>
              <a:buAutoNum type="arabicPeriod"/>
            </a:pPr>
            <a:r>
              <a:rPr lang="en-US" sz="2400">
                <a:solidFill>
                  <a:srgbClr val="234271"/>
                </a:solidFill>
              </a:rPr>
              <a:t>Tidak adanya atribut multivalue, atribut komposit atau kombinasinya 🡪 jika ada </a:t>
            </a:r>
            <a:r>
              <a:rPr b="1" lang="en-US" sz="2400">
                <a:solidFill>
                  <a:srgbClr val="234271"/>
                </a:solidFill>
              </a:rPr>
              <a:t>atribut multivalue dekomposisikan menjadi table baru</a:t>
            </a:r>
            <a:r>
              <a:rPr lang="en-US" sz="2400">
                <a:solidFill>
                  <a:srgbClr val="234271"/>
                </a:solidFill>
              </a:rPr>
              <a:t>; dan jika ada </a:t>
            </a:r>
            <a:r>
              <a:rPr b="1" lang="en-US" sz="2400">
                <a:solidFill>
                  <a:srgbClr val="234271"/>
                </a:solidFill>
              </a:rPr>
              <a:t>atribut composite maka pecah menjadi atribut yang berbeda 🡪 tentukan primary key dan foreign key dari table yang baru</a:t>
            </a:r>
            <a:endParaRPr b="1" sz="2400">
              <a:solidFill>
                <a:srgbClr val="234271"/>
              </a:solidFill>
            </a:endParaRPr>
          </a:p>
          <a:p>
            <a:pPr indent="-304800" lvl="1" marL="868680" rtl="0" algn="l">
              <a:spcBef>
                <a:spcPts val="480"/>
              </a:spcBef>
              <a:spcAft>
                <a:spcPts val="0"/>
              </a:spcAft>
              <a:buSzPts val="2400"/>
              <a:buFont typeface="Book Antiqua"/>
              <a:buNone/>
            </a:pPr>
            <a:r>
              <a:t/>
            </a:r>
            <a:endParaRPr sz="2400">
              <a:solidFill>
                <a:srgbClr val="234271"/>
              </a:solidFill>
            </a:endParaRPr>
          </a:p>
          <a:p>
            <a:pPr indent="-76200" lvl="1" marL="640080" rtl="0" algn="l">
              <a:spcBef>
                <a:spcPts val="480"/>
              </a:spcBef>
              <a:spcAft>
                <a:spcPts val="0"/>
              </a:spcAft>
              <a:buSzPts val="2400"/>
              <a:buNone/>
            </a:pPr>
            <a:r>
              <a:t/>
            </a:r>
            <a:endParaRPr sz="2400">
              <a:solidFill>
                <a:srgbClr val="234271"/>
              </a:solidFill>
            </a:endParaRPr>
          </a:p>
        </p:txBody>
      </p:sp>
      <p:sp>
        <p:nvSpPr>
          <p:cNvPr id="232" name="Google Shape;2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457200" y="277815"/>
            <a:ext cx="8229600" cy="11398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2558C"/>
              </a:buClr>
              <a:buSzPts val="3500"/>
              <a:buFont typeface="Book Antiqua"/>
              <a:buNone/>
            </a:pPr>
            <a:r>
              <a:rPr lang="en-US"/>
              <a:t>CONTOH 1 (ATRIBUT MULTI-VALUE)</a:t>
            </a:r>
            <a:endParaRPr/>
          </a:p>
        </p:txBody>
      </p:sp>
      <p:sp>
        <p:nvSpPr>
          <p:cNvPr id="238" name="Google Shape;238;p14"/>
          <p:cNvSpPr txBox="1"/>
          <p:nvPr>
            <p:ph idx="1" type="body"/>
          </p:nvPr>
        </p:nvSpPr>
        <p:spPr>
          <a:xfrm>
            <a:off x="468313" y="1557338"/>
            <a:ext cx="4259262" cy="533400"/>
          </a:xfrm>
          <a:prstGeom prst="rect">
            <a:avLst/>
          </a:prstGeom>
          <a:noFill/>
          <a:ln>
            <a:noFill/>
          </a:ln>
        </p:spPr>
        <p:txBody>
          <a:bodyPr anchorCtr="0" anchor="t" bIns="45700" lIns="91425" spcFirstLastPara="1" rIns="91425" wrap="square" tIns="45700">
            <a:normAutofit fontScale="92500"/>
          </a:bodyPr>
          <a:lstStyle/>
          <a:p>
            <a:pPr indent="-228600" lvl="0" marL="342900" rtl="0" algn="l">
              <a:spcBef>
                <a:spcPts val="0"/>
              </a:spcBef>
              <a:spcAft>
                <a:spcPts val="0"/>
              </a:spcAft>
              <a:buSzPct val="100000"/>
              <a:buFont typeface="Noto Sans Symbols"/>
              <a:buNone/>
            </a:pPr>
            <a:r>
              <a:rPr lang="en-US" sz="2400"/>
              <a:t>Misal data mahasiswa sbb:</a:t>
            </a:r>
            <a:endParaRPr/>
          </a:p>
        </p:txBody>
      </p:sp>
      <p:sp>
        <p:nvSpPr>
          <p:cNvPr id="239" name="Google Shape;239;p14"/>
          <p:cNvSpPr/>
          <p:nvPr/>
        </p:nvSpPr>
        <p:spPr>
          <a:xfrm>
            <a:off x="395288" y="5805488"/>
            <a:ext cx="6983412"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Tabel-tabel di atas tidak memenuhi syarat 1NF</a:t>
            </a:r>
            <a:r>
              <a:rPr b="0" i="0" lang="en-US" sz="1800" u="none" cap="none" strike="noStrike">
                <a:solidFill>
                  <a:schemeClr val="dk1"/>
                </a:solidFill>
                <a:latin typeface="Arial"/>
                <a:ea typeface="Arial"/>
                <a:cs typeface="Arial"/>
                <a:sym typeface="Arial"/>
              </a:rPr>
              <a:t> </a:t>
            </a:r>
            <a:endParaRPr/>
          </a:p>
        </p:txBody>
      </p:sp>
      <p:sp>
        <p:nvSpPr>
          <p:cNvPr id="240" name="Google Shape;240;p14"/>
          <p:cNvSpPr txBox="1"/>
          <p:nvPr/>
        </p:nvSpPr>
        <p:spPr>
          <a:xfrm>
            <a:off x="467544" y="3356992"/>
            <a:ext cx="4259262" cy="533400"/>
          </a:xfrm>
          <a:prstGeom prst="rect">
            <a:avLst/>
          </a:prstGeom>
          <a:noFill/>
          <a:ln>
            <a:noFill/>
          </a:ln>
        </p:spPr>
        <p:txBody>
          <a:bodyPr anchorCtr="0" anchor="t" bIns="45700" lIns="91425" spcFirstLastPara="1" rIns="91425" wrap="square" tIns="45700">
            <a:normAutofit/>
          </a:bodyPr>
          <a:lstStyle/>
          <a:p>
            <a:pPr indent="-228600" lvl="0" marL="342900" marR="0" rtl="0" algn="l">
              <a:spcBef>
                <a:spcPts val="0"/>
              </a:spcBef>
              <a:spcAft>
                <a:spcPts val="0"/>
              </a:spcAft>
              <a:buClr>
                <a:schemeClr val="accent1"/>
              </a:buClr>
              <a:buSzPts val="2400"/>
              <a:buFont typeface="Noto Sans Symbols"/>
              <a:buNone/>
            </a:pPr>
            <a:r>
              <a:rPr b="0" i="0" lang="en-US" sz="2400" u="none" cap="none" strike="noStrike">
                <a:solidFill>
                  <a:schemeClr val="dk2"/>
                </a:solidFill>
                <a:latin typeface="Century Gothic"/>
                <a:ea typeface="Century Gothic"/>
                <a:cs typeface="Century Gothic"/>
                <a:sym typeface="Century Gothic"/>
              </a:rPr>
              <a:t>Atau</a:t>
            </a:r>
            <a:endParaRPr b="0" i="0" sz="2400" u="none" cap="none" strike="noStrike">
              <a:solidFill>
                <a:schemeClr val="dk2"/>
              </a:solidFill>
              <a:latin typeface="Century Gothic"/>
              <a:ea typeface="Century Gothic"/>
              <a:cs typeface="Century Gothic"/>
              <a:sym typeface="Century Gothic"/>
            </a:endParaRPr>
          </a:p>
        </p:txBody>
      </p:sp>
      <p:graphicFrame>
        <p:nvGraphicFramePr>
          <p:cNvPr id="241" name="Google Shape;241;p14"/>
          <p:cNvGraphicFramePr/>
          <p:nvPr/>
        </p:nvGraphicFramePr>
        <p:xfrm>
          <a:off x="1079908" y="2008500"/>
          <a:ext cx="3000000" cy="3000000"/>
        </p:xfrm>
        <a:graphic>
          <a:graphicData uri="http://schemas.openxmlformats.org/drawingml/2006/table">
            <a:tbl>
              <a:tblPr bandRow="1" firstRow="1">
                <a:noFill/>
                <a:tableStyleId>{0C8CBB6A-65E4-47B2-8882-210FEA625257}</a:tableStyleId>
              </a:tblPr>
              <a:tblGrid>
                <a:gridCol w="1229975"/>
                <a:gridCol w="1582625"/>
                <a:gridCol w="4747850"/>
              </a:tblGrid>
              <a:tr h="308400">
                <a:tc>
                  <a:txBody>
                    <a:bodyPr/>
                    <a:lstStyle/>
                    <a:p>
                      <a:pPr indent="0" lvl="0" marL="0" marR="0" rtl="0" algn="ctr">
                        <a:spcBef>
                          <a:spcPts val="0"/>
                        </a:spcBef>
                        <a:spcAft>
                          <a:spcPts val="0"/>
                        </a:spcAft>
                        <a:buNone/>
                      </a:pPr>
                      <a:r>
                        <a:rPr lang="en-US" sz="1600" u="none" cap="none" strike="noStrike"/>
                        <a:t>Nim</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u="none" cap="none" strike="noStrike"/>
                        <a:t>Nama</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u="none" cap="none" strike="noStrike"/>
                        <a:t>Hobi</a:t>
                      </a:r>
                      <a:endParaRPr sz="1600" u="none" cap="none" strike="noStrike"/>
                    </a:p>
                  </a:txBody>
                  <a:tcPr marT="45725" marB="45725" marR="91450" marL="91450"/>
                </a:tc>
              </a:tr>
              <a:tr h="308400">
                <a:tc>
                  <a:txBody>
                    <a:bodyPr/>
                    <a:lstStyle/>
                    <a:p>
                      <a:pPr indent="0" lvl="0" marL="0" marR="0" rtl="0" algn="l">
                        <a:spcBef>
                          <a:spcPts val="0"/>
                        </a:spcBef>
                        <a:spcAft>
                          <a:spcPts val="0"/>
                        </a:spcAft>
                        <a:buNone/>
                      </a:pPr>
                      <a:r>
                        <a:rPr lang="en-US" sz="1600" u="none" cap="none" strike="noStrike"/>
                        <a:t>12020001</a:t>
                      </a:r>
                      <a:endParaRPr sz="1600"/>
                    </a:p>
                  </a:txBody>
                  <a:tcPr marT="45725" marB="45725" marR="91450" marL="91450"/>
                </a:tc>
                <a:tc>
                  <a:txBody>
                    <a:bodyPr/>
                    <a:lstStyle/>
                    <a:p>
                      <a:pPr indent="0" lvl="0" marL="0" marR="0" rtl="0" algn="l">
                        <a:spcBef>
                          <a:spcPts val="0"/>
                        </a:spcBef>
                        <a:spcAft>
                          <a:spcPts val="0"/>
                        </a:spcAft>
                        <a:buNone/>
                      </a:pPr>
                      <a:r>
                        <a:rPr lang="en-US" sz="1600"/>
                        <a:t>Heri Susanto</a:t>
                      </a:r>
                      <a:endParaRPr sz="1600"/>
                    </a:p>
                  </a:txBody>
                  <a:tcPr marT="45725" marB="45725" marR="91450" marL="91450"/>
                </a:tc>
                <a:tc>
                  <a:txBody>
                    <a:bodyPr/>
                    <a:lstStyle/>
                    <a:p>
                      <a:pPr indent="0" lvl="0" marL="0" marR="0" rtl="0" algn="l">
                        <a:spcBef>
                          <a:spcPts val="0"/>
                        </a:spcBef>
                        <a:spcAft>
                          <a:spcPts val="0"/>
                        </a:spcAft>
                        <a:buNone/>
                      </a:pPr>
                      <a:r>
                        <a:rPr lang="en-US" sz="1600"/>
                        <a:t>Sepak bola, membaca komik, berenang</a:t>
                      </a:r>
                      <a:endParaRPr sz="1600"/>
                    </a:p>
                  </a:txBody>
                  <a:tcPr marT="45725" marB="45725" marR="91450" marL="91450"/>
                </a:tc>
              </a:tr>
              <a:tr h="308400">
                <a:tc>
                  <a:txBody>
                    <a:bodyPr/>
                    <a:lstStyle/>
                    <a:p>
                      <a:pPr indent="0" lvl="0" marL="0" marR="0" rtl="0" algn="l">
                        <a:spcBef>
                          <a:spcPts val="0"/>
                        </a:spcBef>
                        <a:spcAft>
                          <a:spcPts val="0"/>
                        </a:spcAft>
                        <a:buNone/>
                      </a:pPr>
                      <a:r>
                        <a:rPr lang="en-US" sz="1600"/>
                        <a:t>12020013</a:t>
                      </a:r>
                      <a:endParaRPr sz="1600"/>
                    </a:p>
                  </a:txBody>
                  <a:tcPr marT="45725" marB="45725" marR="91450" marL="91450"/>
                </a:tc>
                <a:tc>
                  <a:txBody>
                    <a:bodyPr/>
                    <a:lstStyle/>
                    <a:p>
                      <a:pPr indent="0" lvl="0" marL="0" marR="0" rtl="0" algn="l">
                        <a:spcBef>
                          <a:spcPts val="0"/>
                        </a:spcBef>
                        <a:spcAft>
                          <a:spcPts val="0"/>
                        </a:spcAft>
                        <a:buNone/>
                      </a:pPr>
                      <a:r>
                        <a:rPr lang="en-US" sz="1600"/>
                        <a:t>Siti Zulaiha</a:t>
                      </a:r>
                      <a:endParaRPr sz="1600"/>
                    </a:p>
                  </a:txBody>
                  <a:tcPr marT="45725" marB="45725" marR="91450" marL="91450"/>
                </a:tc>
                <a:tc>
                  <a:txBody>
                    <a:bodyPr/>
                    <a:lstStyle/>
                    <a:p>
                      <a:pPr indent="0" lvl="0" marL="0" marR="0" rtl="0" algn="l">
                        <a:spcBef>
                          <a:spcPts val="0"/>
                        </a:spcBef>
                        <a:spcAft>
                          <a:spcPts val="0"/>
                        </a:spcAft>
                        <a:buNone/>
                      </a:pPr>
                      <a:r>
                        <a:rPr lang="en-US" sz="1600"/>
                        <a:t>Memasak, program komputer</a:t>
                      </a:r>
                      <a:endParaRPr sz="1600"/>
                    </a:p>
                  </a:txBody>
                  <a:tcPr marT="45725" marB="45725" marR="91450" marL="91450"/>
                </a:tc>
              </a:tr>
              <a:tr h="308400">
                <a:tc>
                  <a:txBody>
                    <a:bodyPr/>
                    <a:lstStyle/>
                    <a:p>
                      <a:pPr indent="0" lvl="0" marL="0" marR="0" rtl="0" algn="l">
                        <a:spcBef>
                          <a:spcPts val="0"/>
                        </a:spcBef>
                        <a:spcAft>
                          <a:spcPts val="0"/>
                        </a:spcAft>
                        <a:buNone/>
                      </a:pPr>
                      <a:r>
                        <a:rPr lang="en-US" sz="1600"/>
                        <a:t>12020015</a:t>
                      </a:r>
                      <a:endParaRPr sz="1600"/>
                    </a:p>
                  </a:txBody>
                  <a:tcPr marT="45725" marB="45725" marR="91450" marL="91450"/>
                </a:tc>
                <a:tc>
                  <a:txBody>
                    <a:bodyPr/>
                    <a:lstStyle/>
                    <a:p>
                      <a:pPr indent="0" lvl="0" marL="0" marR="0" rtl="0" algn="l">
                        <a:spcBef>
                          <a:spcPts val="0"/>
                        </a:spcBef>
                        <a:spcAft>
                          <a:spcPts val="0"/>
                        </a:spcAft>
                        <a:buNone/>
                      </a:pPr>
                      <a:r>
                        <a:rPr lang="en-US" sz="1600"/>
                        <a:t>Dini Susanti</a:t>
                      </a:r>
                      <a:endParaRPr sz="1600"/>
                    </a:p>
                  </a:txBody>
                  <a:tcPr marT="45725" marB="45725" marR="91450" marL="91450"/>
                </a:tc>
                <a:tc>
                  <a:txBody>
                    <a:bodyPr/>
                    <a:lstStyle/>
                    <a:p>
                      <a:pPr indent="0" lvl="0" marL="0" marR="0" rtl="0" algn="l">
                        <a:spcBef>
                          <a:spcPts val="0"/>
                        </a:spcBef>
                        <a:spcAft>
                          <a:spcPts val="0"/>
                        </a:spcAft>
                        <a:buNone/>
                      </a:pPr>
                      <a:r>
                        <a:rPr lang="en-US" sz="1600"/>
                        <a:t>Menjahit, membuat roti</a:t>
                      </a:r>
                      <a:endParaRPr sz="1600"/>
                    </a:p>
                  </a:txBody>
                  <a:tcPr marT="45725" marB="45725" marR="91450" marL="91450"/>
                </a:tc>
              </a:tr>
            </a:tbl>
          </a:graphicData>
        </a:graphic>
      </p:graphicFrame>
      <p:graphicFrame>
        <p:nvGraphicFramePr>
          <p:cNvPr id="242" name="Google Shape;242;p14"/>
          <p:cNvGraphicFramePr/>
          <p:nvPr/>
        </p:nvGraphicFramePr>
        <p:xfrm>
          <a:off x="1079908" y="3929056"/>
          <a:ext cx="3000000" cy="3000000"/>
        </p:xfrm>
        <a:graphic>
          <a:graphicData uri="http://schemas.openxmlformats.org/drawingml/2006/table">
            <a:tbl>
              <a:tblPr bandRow="1" firstRow="1">
                <a:noFill/>
                <a:tableStyleId>{0C8CBB6A-65E4-47B2-8882-210FEA625257}</a:tableStyleId>
              </a:tblPr>
              <a:tblGrid>
                <a:gridCol w="1259850"/>
                <a:gridCol w="1584175"/>
                <a:gridCol w="1692250"/>
                <a:gridCol w="1512100"/>
                <a:gridCol w="1512100"/>
              </a:tblGrid>
              <a:tr h="370850">
                <a:tc>
                  <a:txBody>
                    <a:bodyPr/>
                    <a:lstStyle/>
                    <a:p>
                      <a:pPr indent="0" lvl="0" marL="0" marR="0" rtl="0" algn="ctr">
                        <a:spcBef>
                          <a:spcPts val="0"/>
                        </a:spcBef>
                        <a:spcAft>
                          <a:spcPts val="0"/>
                        </a:spcAft>
                        <a:buNone/>
                      </a:pPr>
                      <a:r>
                        <a:rPr lang="en-US" sz="1600"/>
                        <a:t>Nim</a:t>
                      </a:r>
                      <a:endParaRPr sz="1600"/>
                    </a:p>
                  </a:txBody>
                  <a:tcPr marT="45725" marB="45725" marR="91450" marL="91450"/>
                </a:tc>
                <a:tc>
                  <a:txBody>
                    <a:bodyPr/>
                    <a:lstStyle/>
                    <a:p>
                      <a:pPr indent="0" lvl="0" marL="0" marR="0" rtl="0" algn="ctr">
                        <a:spcBef>
                          <a:spcPts val="0"/>
                        </a:spcBef>
                        <a:spcAft>
                          <a:spcPts val="0"/>
                        </a:spcAft>
                        <a:buNone/>
                      </a:pPr>
                      <a:r>
                        <a:rPr lang="en-US" sz="1600"/>
                        <a:t>Nama</a:t>
                      </a:r>
                      <a:endParaRPr sz="1600"/>
                    </a:p>
                  </a:txBody>
                  <a:tcPr marT="45725" marB="45725" marR="91450" marL="91450"/>
                </a:tc>
                <a:tc>
                  <a:txBody>
                    <a:bodyPr/>
                    <a:lstStyle/>
                    <a:p>
                      <a:pPr indent="0" lvl="0" marL="0" marR="0" rtl="0" algn="ctr">
                        <a:spcBef>
                          <a:spcPts val="0"/>
                        </a:spcBef>
                        <a:spcAft>
                          <a:spcPts val="0"/>
                        </a:spcAft>
                        <a:buNone/>
                      </a:pPr>
                      <a:r>
                        <a:rPr b="1" i="0" lang="en-US" sz="1600" u="none" cap="none" strike="noStrike">
                          <a:solidFill>
                            <a:srgbClr val="FFFFFF"/>
                          </a:solidFill>
                          <a:latin typeface="Century Gothic"/>
                          <a:ea typeface="Century Gothic"/>
                          <a:cs typeface="Century Gothic"/>
                          <a:sym typeface="Century Gothic"/>
                        </a:rPr>
                        <a:t>Hobi 1</a:t>
                      </a:r>
                      <a:endParaRPr sz="1800"/>
                    </a:p>
                  </a:txBody>
                  <a:tcPr marT="45725" marB="45725" marR="91450" marL="91450"/>
                </a:tc>
                <a:tc>
                  <a:txBody>
                    <a:bodyPr/>
                    <a:lstStyle/>
                    <a:p>
                      <a:pPr indent="0" lvl="0" marL="0" marR="0" rtl="0" algn="ctr">
                        <a:spcBef>
                          <a:spcPts val="0"/>
                        </a:spcBef>
                        <a:spcAft>
                          <a:spcPts val="0"/>
                        </a:spcAft>
                        <a:buNone/>
                      </a:pPr>
                      <a:r>
                        <a:rPr b="1" i="0" lang="en-US" sz="1600" u="none" cap="none" strike="noStrike">
                          <a:solidFill>
                            <a:srgbClr val="FFFFFF"/>
                          </a:solidFill>
                          <a:latin typeface="Century Gothic"/>
                          <a:ea typeface="Century Gothic"/>
                          <a:cs typeface="Century Gothic"/>
                          <a:sym typeface="Century Gothic"/>
                        </a:rPr>
                        <a:t>Hobi 2</a:t>
                      </a:r>
                      <a:endParaRPr sz="1800"/>
                    </a:p>
                  </a:txBody>
                  <a:tcPr marT="45725" marB="45725" marR="91450" marL="91450"/>
                </a:tc>
                <a:tc>
                  <a:txBody>
                    <a:bodyPr/>
                    <a:lstStyle/>
                    <a:p>
                      <a:pPr indent="0" lvl="0" marL="0" marR="0" rtl="0" algn="ctr">
                        <a:spcBef>
                          <a:spcPts val="0"/>
                        </a:spcBef>
                        <a:spcAft>
                          <a:spcPts val="0"/>
                        </a:spcAft>
                        <a:buNone/>
                      </a:pPr>
                      <a:r>
                        <a:rPr b="1" i="0" lang="en-US" sz="1600" u="none" cap="none" strike="noStrike">
                          <a:solidFill>
                            <a:srgbClr val="FFFFFF"/>
                          </a:solidFill>
                          <a:latin typeface="Century Gothic"/>
                          <a:ea typeface="Century Gothic"/>
                          <a:cs typeface="Century Gothic"/>
                          <a:sym typeface="Century Gothic"/>
                        </a:rPr>
                        <a:t>Hobi 3</a:t>
                      </a:r>
                      <a:endParaRPr sz="1800"/>
                    </a:p>
                  </a:txBody>
                  <a:tcPr marT="45725" marB="45725" marR="91450" marL="91450"/>
                </a:tc>
              </a:tr>
              <a:tr h="370850">
                <a:tc>
                  <a:txBody>
                    <a:bodyPr/>
                    <a:lstStyle/>
                    <a:p>
                      <a:pPr indent="0" lvl="0" marL="0" marR="0" rtl="0" algn="l">
                        <a:spcBef>
                          <a:spcPts val="0"/>
                        </a:spcBef>
                        <a:spcAft>
                          <a:spcPts val="0"/>
                        </a:spcAft>
                        <a:buNone/>
                      </a:pPr>
                      <a:r>
                        <a:rPr lang="en-US" sz="1600"/>
                        <a:t>12020001</a:t>
                      </a:r>
                      <a:endParaRPr sz="1600"/>
                    </a:p>
                  </a:txBody>
                  <a:tcPr marT="45725" marB="45725" marR="91450" marL="91450"/>
                </a:tc>
                <a:tc>
                  <a:txBody>
                    <a:bodyPr/>
                    <a:lstStyle/>
                    <a:p>
                      <a:pPr indent="0" lvl="0" marL="0" marR="0" rtl="0" algn="l">
                        <a:spcBef>
                          <a:spcPts val="0"/>
                        </a:spcBef>
                        <a:spcAft>
                          <a:spcPts val="0"/>
                        </a:spcAft>
                        <a:buNone/>
                      </a:pPr>
                      <a:r>
                        <a:rPr lang="en-US" sz="1600"/>
                        <a:t>Heri Susanto</a:t>
                      </a:r>
                      <a:endParaRPr sz="1600"/>
                    </a:p>
                  </a:txBody>
                  <a:tcPr marT="45725" marB="45725" marR="91450" marL="91450"/>
                </a:tc>
                <a:tc>
                  <a:txBody>
                    <a:bodyPr/>
                    <a:lstStyle/>
                    <a:p>
                      <a:pPr indent="0" lvl="0" marL="0" marR="0" rtl="0" algn="l">
                        <a:spcBef>
                          <a:spcPts val="0"/>
                        </a:spcBef>
                        <a:spcAft>
                          <a:spcPts val="0"/>
                        </a:spcAft>
                        <a:buNone/>
                      </a:pPr>
                      <a:r>
                        <a:rPr lang="en-US" sz="1600"/>
                        <a:t>Sepak bola</a:t>
                      </a:r>
                      <a:endParaRPr sz="1600"/>
                    </a:p>
                  </a:txBody>
                  <a:tcPr marT="45725" marB="45725" marR="91450" marL="91450"/>
                </a:tc>
                <a:tc>
                  <a:txBody>
                    <a:bodyPr/>
                    <a:lstStyle/>
                    <a:p>
                      <a:pPr indent="0" lvl="0" marL="0" marR="0" rtl="0" algn="l">
                        <a:spcBef>
                          <a:spcPts val="0"/>
                        </a:spcBef>
                        <a:spcAft>
                          <a:spcPts val="0"/>
                        </a:spcAft>
                        <a:buNone/>
                      </a:pPr>
                      <a:r>
                        <a:rPr lang="en-US" sz="1600"/>
                        <a:t>membaca komik</a:t>
                      </a:r>
                      <a:endParaRPr sz="1600"/>
                    </a:p>
                  </a:txBody>
                  <a:tcPr marT="45725" marB="45725" marR="91450" marL="91450"/>
                </a:tc>
                <a:tc>
                  <a:txBody>
                    <a:bodyPr/>
                    <a:lstStyle/>
                    <a:p>
                      <a:pPr indent="0" lvl="0" marL="0" marR="0" rtl="0" algn="l">
                        <a:spcBef>
                          <a:spcPts val="0"/>
                        </a:spcBef>
                        <a:spcAft>
                          <a:spcPts val="0"/>
                        </a:spcAft>
                        <a:buNone/>
                      </a:pPr>
                      <a:r>
                        <a:rPr lang="en-US" sz="1600"/>
                        <a:t>berenang</a:t>
                      </a:r>
                      <a:endParaRPr sz="1600"/>
                    </a:p>
                  </a:txBody>
                  <a:tcPr marT="45725" marB="45725" marR="91450" marL="91450"/>
                </a:tc>
              </a:tr>
              <a:tr h="370850">
                <a:tc>
                  <a:txBody>
                    <a:bodyPr/>
                    <a:lstStyle/>
                    <a:p>
                      <a:pPr indent="0" lvl="0" marL="0" marR="0" rtl="0" algn="l">
                        <a:spcBef>
                          <a:spcPts val="0"/>
                        </a:spcBef>
                        <a:spcAft>
                          <a:spcPts val="0"/>
                        </a:spcAft>
                        <a:buNone/>
                      </a:pPr>
                      <a:r>
                        <a:rPr lang="en-US" sz="1600"/>
                        <a:t>12020013</a:t>
                      </a:r>
                      <a:endParaRPr sz="1600"/>
                    </a:p>
                  </a:txBody>
                  <a:tcPr marT="45725" marB="45725" marR="91450" marL="91450"/>
                </a:tc>
                <a:tc>
                  <a:txBody>
                    <a:bodyPr/>
                    <a:lstStyle/>
                    <a:p>
                      <a:pPr indent="0" lvl="0" marL="0" marR="0" rtl="0" algn="l">
                        <a:spcBef>
                          <a:spcPts val="0"/>
                        </a:spcBef>
                        <a:spcAft>
                          <a:spcPts val="0"/>
                        </a:spcAft>
                        <a:buNone/>
                      </a:pPr>
                      <a:r>
                        <a:rPr lang="en-US" sz="1600"/>
                        <a:t>Siti Zulaiha</a:t>
                      </a:r>
                      <a:endParaRPr sz="1600"/>
                    </a:p>
                  </a:txBody>
                  <a:tcPr marT="45725" marB="45725" marR="91450" marL="91450"/>
                </a:tc>
                <a:tc>
                  <a:txBody>
                    <a:bodyPr/>
                    <a:lstStyle/>
                    <a:p>
                      <a:pPr indent="0" lvl="0" marL="0" marR="0" rtl="0" algn="l">
                        <a:spcBef>
                          <a:spcPts val="0"/>
                        </a:spcBef>
                        <a:spcAft>
                          <a:spcPts val="0"/>
                        </a:spcAft>
                        <a:buNone/>
                      </a:pPr>
                      <a:r>
                        <a:rPr lang="en-US" sz="1600"/>
                        <a:t>Memasak</a:t>
                      </a:r>
                      <a:endParaRPr sz="1600"/>
                    </a:p>
                  </a:txBody>
                  <a:tcPr marT="45725" marB="45725" marR="91450" marL="91450"/>
                </a:tc>
                <a:tc>
                  <a:txBody>
                    <a:bodyPr/>
                    <a:lstStyle/>
                    <a:p>
                      <a:pPr indent="0" lvl="0" marL="0" marR="0" rtl="0" algn="l">
                        <a:spcBef>
                          <a:spcPts val="0"/>
                        </a:spcBef>
                        <a:spcAft>
                          <a:spcPts val="0"/>
                        </a:spcAft>
                        <a:buNone/>
                      </a:pPr>
                      <a:r>
                        <a:rPr lang="en-US" sz="1600"/>
                        <a:t>Program komputer</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12020015</a:t>
                      </a:r>
                      <a:endParaRPr sz="1600"/>
                    </a:p>
                  </a:txBody>
                  <a:tcPr marT="45725" marB="45725" marR="91450" marL="91450"/>
                </a:tc>
                <a:tc>
                  <a:txBody>
                    <a:bodyPr/>
                    <a:lstStyle/>
                    <a:p>
                      <a:pPr indent="0" lvl="0" marL="0" marR="0" rtl="0" algn="l">
                        <a:spcBef>
                          <a:spcPts val="0"/>
                        </a:spcBef>
                        <a:spcAft>
                          <a:spcPts val="0"/>
                        </a:spcAft>
                        <a:buNone/>
                      </a:pPr>
                      <a:r>
                        <a:rPr lang="en-US" sz="1600"/>
                        <a:t>Dini Susanti</a:t>
                      </a:r>
                      <a:endParaRPr sz="1600"/>
                    </a:p>
                  </a:txBody>
                  <a:tcPr marT="45725" marB="45725" marR="91450" marL="91450"/>
                </a:tc>
                <a:tc>
                  <a:txBody>
                    <a:bodyPr/>
                    <a:lstStyle/>
                    <a:p>
                      <a:pPr indent="0" lvl="0" marL="0" marR="0" rtl="0" algn="l">
                        <a:spcBef>
                          <a:spcPts val="0"/>
                        </a:spcBef>
                        <a:spcAft>
                          <a:spcPts val="0"/>
                        </a:spcAft>
                        <a:buNone/>
                      </a:pPr>
                      <a:r>
                        <a:rPr lang="en-US" sz="1600"/>
                        <a:t>Menjahit</a:t>
                      </a:r>
                      <a:endParaRPr sz="1600"/>
                    </a:p>
                  </a:txBody>
                  <a:tcPr marT="45725" marB="45725" marR="91450" marL="91450"/>
                </a:tc>
                <a:tc>
                  <a:txBody>
                    <a:bodyPr/>
                    <a:lstStyle/>
                    <a:p>
                      <a:pPr indent="0" lvl="0" marL="0" marR="0" rtl="0" algn="l">
                        <a:spcBef>
                          <a:spcPts val="0"/>
                        </a:spcBef>
                        <a:spcAft>
                          <a:spcPts val="0"/>
                        </a:spcAft>
                        <a:buNone/>
                      </a:pPr>
                      <a:r>
                        <a:rPr lang="en-US" sz="1600"/>
                        <a:t>membuat</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ph type="title"/>
          </p:nvPr>
        </p:nvSpPr>
        <p:spPr>
          <a:xfrm>
            <a:off x="457200" y="277815"/>
            <a:ext cx="8229600" cy="11398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42558C"/>
              </a:buClr>
              <a:buSzPct val="100000"/>
              <a:buFont typeface="Book Antiqua"/>
              <a:buNone/>
            </a:pPr>
            <a:r>
              <a:rPr lang="en-US"/>
              <a:t>CONTOH 1 (ATRIBUT MULTI-VALUE)</a:t>
            </a:r>
            <a:br>
              <a:rPr lang="en-US"/>
            </a:br>
            <a:r>
              <a:rPr lang="en-US"/>
              <a:t>1NF</a:t>
            </a:r>
            <a:endParaRPr/>
          </a:p>
        </p:txBody>
      </p:sp>
      <p:sp>
        <p:nvSpPr>
          <p:cNvPr id="248" name="Google Shape;248;p15"/>
          <p:cNvSpPr txBox="1"/>
          <p:nvPr>
            <p:ph idx="1" type="body"/>
          </p:nvPr>
        </p:nvSpPr>
        <p:spPr>
          <a:xfrm>
            <a:off x="468312" y="1557338"/>
            <a:ext cx="8064128" cy="533400"/>
          </a:xfrm>
          <a:prstGeom prst="rect">
            <a:avLst/>
          </a:prstGeom>
          <a:noFill/>
          <a:ln>
            <a:noFill/>
          </a:ln>
        </p:spPr>
        <p:txBody>
          <a:bodyPr anchorCtr="0" anchor="t" bIns="45700" lIns="91425" spcFirstLastPara="1" rIns="91425" wrap="square" tIns="45700">
            <a:normAutofit fontScale="77500" lnSpcReduction="20000"/>
          </a:bodyPr>
          <a:lstStyle/>
          <a:p>
            <a:pPr indent="-228600" lvl="0" marL="342900" rtl="0" algn="l">
              <a:spcBef>
                <a:spcPts val="0"/>
              </a:spcBef>
              <a:spcAft>
                <a:spcPts val="0"/>
              </a:spcAft>
              <a:buSzPct val="100000"/>
              <a:buFont typeface="Noto Sans Symbols"/>
              <a:buNone/>
            </a:pPr>
            <a:r>
              <a:rPr lang="en-US" sz="2400"/>
              <a:t>Tentukan primary key berdasarkan ketergantungan fungsional :</a:t>
            </a:r>
            <a:endParaRPr/>
          </a:p>
        </p:txBody>
      </p:sp>
      <p:sp>
        <p:nvSpPr>
          <p:cNvPr id="249" name="Google Shape;249;p15"/>
          <p:cNvSpPr txBox="1"/>
          <p:nvPr/>
        </p:nvSpPr>
        <p:spPr>
          <a:xfrm>
            <a:off x="467544" y="3356992"/>
            <a:ext cx="4259262" cy="533400"/>
          </a:xfrm>
          <a:prstGeom prst="rect">
            <a:avLst/>
          </a:prstGeom>
          <a:noFill/>
          <a:ln>
            <a:noFill/>
          </a:ln>
        </p:spPr>
        <p:txBody>
          <a:bodyPr anchorCtr="0" anchor="t" bIns="45700" lIns="91425" spcFirstLastPara="1" rIns="91425" wrap="square" tIns="45700">
            <a:normAutofit/>
          </a:bodyPr>
          <a:lstStyle/>
          <a:p>
            <a:pPr indent="-228600" lvl="0" marL="342900" marR="0" rtl="0" algn="l">
              <a:spcBef>
                <a:spcPts val="0"/>
              </a:spcBef>
              <a:spcAft>
                <a:spcPts val="0"/>
              </a:spcAft>
              <a:buClr>
                <a:schemeClr val="accent1"/>
              </a:buClr>
              <a:buSzPts val="2400"/>
              <a:buFont typeface="Noto Sans Symbols"/>
              <a:buNone/>
            </a:pPr>
            <a:r>
              <a:rPr b="0" i="0" lang="en-US" sz="2400" u="none" cap="none" strike="noStrike">
                <a:solidFill>
                  <a:schemeClr val="dk2"/>
                </a:solidFill>
                <a:latin typeface="Century Gothic"/>
                <a:ea typeface="Century Gothic"/>
                <a:cs typeface="Century Gothic"/>
                <a:sym typeface="Century Gothic"/>
              </a:rPr>
              <a:t>Atau</a:t>
            </a:r>
            <a:endParaRPr b="0" i="0" sz="2400" u="none" cap="none" strike="noStrike">
              <a:solidFill>
                <a:schemeClr val="dk2"/>
              </a:solidFill>
              <a:latin typeface="Century Gothic"/>
              <a:ea typeface="Century Gothic"/>
              <a:cs typeface="Century Gothic"/>
              <a:sym typeface="Century Gothic"/>
            </a:endParaRPr>
          </a:p>
        </p:txBody>
      </p:sp>
      <p:graphicFrame>
        <p:nvGraphicFramePr>
          <p:cNvPr id="250" name="Google Shape;250;p15"/>
          <p:cNvGraphicFramePr/>
          <p:nvPr/>
        </p:nvGraphicFramePr>
        <p:xfrm>
          <a:off x="1079908" y="2008500"/>
          <a:ext cx="3000000" cy="3000000"/>
        </p:xfrm>
        <a:graphic>
          <a:graphicData uri="http://schemas.openxmlformats.org/drawingml/2006/table">
            <a:tbl>
              <a:tblPr bandRow="1" firstRow="1">
                <a:noFill/>
                <a:tableStyleId>{0C8CBB6A-65E4-47B2-8882-210FEA625257}</a:tableStyleId>
              </a:tblPr>
              <a:tblGrid>
                <a:gridCol w="1229975"/>
                <a:gridCol w="1582625"/>
                <a:gridCol w="4747850"/>
              </a:tblGrid>
              <a:tr h="308400">
                <a:tc>
                  <a:txBody>
                    <a:bodyPr/>
                    <a:lstStyle/>
                    <a:p>
                      <a:pPr indent="0" lvl="0" marL="0" marR="0" rtl="0" algn="ctr">
                        <a:spcBef>
                          <a:spcPts val="0"/>
                        </a:spcBef>
                        <a:spcAft>
                          <a:spcPts val="0"/>
                        </a:spcAft>
                        <a:buNone/>
                      </a:pPr>
                      <a:r>
                        <a:rPr lang="en-US" sz="1600" u="sng"/>
                        <a:t>Nim</a:t>
                      </a:r>
                      <a:endParaRPr sz="1600" u="sng"/>
                    </a:p>
                  </a:txBody>
                  <a:tcPr marT="45725" marB="45725" marR="91450" marL="91450"/>
                </a:tc>
                <a:tc>
                  <a:txBody>
                    <a:bodyPr/>
                    <a:lstStyle/>
                    <a:p>
                      <a:pPr indent="0" lvl="0" marL="0" marR="0" rtl="0" algn="ctr">
                        <a:spcBef>
                          <a:spcPts val="0"/>
                        </a:spcBef>
                        <a:spcAft>
                          <a:spcPts val="0"/>
                        </a:spcAft>
                        <a:buNone/>
                      </a:pPr>
                      <a:r>
                        <a:rPr lang="en-US" sz="1600"/>
                        <a:t>Nama</a:t>
                      </a:r>
                      <a:endParaRPr sz="1600"/>
                    </a:p>
                  </a:txBody>
                  <a:tcPr marT="45725" marB="45725" marR="91450" marL="91450"/>
                </a:tc>
                <a:tc>
                  <a:txBody>
                    <a:bodyPr/>
                    <a:lstStyle/>
                    <a:p>
                      <a:pPr indent="0" lvl="0" marL="0" marR="0" rtl="0" algn="ctr">
                        <a:spcBef>
                          <a:spcPts val="0"/>
                        </a:spcBef>
                        <a:spcAft>
                          <a:spcPts val="0"/>
                        </a:spcAft>
                        <a:buNone/>
                      </a:pPr>
                      <a:r>
                        <a:rPr lang="en-US" sz="1600"/>
                        <a:t>Hobi</a:t>
                      </a:r>
                      <a:endParaRPr sz="1600"/>
                    </a:p>
                  </a:txBody>
                  <a:tcPr marT="45725" marB="45725" marR="91450" marL="91450"/>
                </a:tc>
              </a:tr>
              <a:tr h="308400">
                <a:tc>
                  <a:txBody>
                    <a:bodyPr/>
                    <a:lstStyle/>
                    <a:p>
                      <a:pPr indent="0" lvl="0" marL="0" marR="0" rtl="0" algn="l">
                        <a:spcBef>
                          <a:spcPts val="0"/>
                        </a:spcBef>
                        <a:spcAft>
                          <a:spcPts val="0"/>
                        </a:spcAft>
                        <a:buNone/>
                      </a:pPr>
                      <a:r>
                        <a:rPr lang="en-US" sz="1600"/>
                        <a:t>12020001</a:t>
                      </a:r>
                      <a:endParaRPr sz="1600"/>
                    </a:p>
                  </a:txBody>
                  <a:tcPr marT="45725" marB="45725" marR="91450" marL="91450"/>
                </a:tc>
                <a:tc>
                  <a:txBody>
                    <a:bodyPr/>
                    <a:lstStyle/>
                    <a:p>
                      <a:pPr indent="0" lvl="0" marL="0" marR="0" rtl="0" algn="l">
                        <a:spcBef>
                          <a:spcPts val="0"/>
                        </a:spcBef>
                        <a:spcAft>
                          <a:spcPts val="0"/>
                        </a:spcAft>
                        <a:buNone/>
                      </a:pPr>
                      <a:r>
                        <a:rPr lang="en-US" sz="1600"/>
                        <a:t>Heri Susanto</a:t>
                      </a:r>
                      <a:endParaRPr sz="1600"/>
                    </a:p>
                  </a:txBody>
                  <a:tcPr marT="45725" marB="45725" marR="91450" marL="91450"/>
                </a:tc>
                <a:tc>
                  <a:txBody>
                    <a:bodyPr/>
                    <a:lstStyle/>
                    <a:p>
                      <a:pPr indent="0" lvl="0" marL="0" marR="0" rtl="0" algn="l">
                        <a:spcBef>
                          <a:spcPts val="0"/>
                        </a:spcBef>
                        <a:spcAft>
                          <a:spcPts val="0"/>
                        </a:spcAft>
                        <a:buNone/>
                      </a:pPr>
                      <a:r>
                        <a:rPr lang="en-US" sz="1600"/>
                        <a:t>Sepak bola, membaca komik, berenang</a:t>
                      </a:r>
                      <a:endParaRPr sz="1600"/>
                    </a:p>
                  </a:txBody>
                  <a:tcPr marT="45725" marB="45725" marR="91450" marL="91450"/>
                </a:tc>
              </a:tr>
              <a:tr h="308400">
                <a:tc>
                  <a:txBody>
                    <a:bodyPr/>
                    <a:lstStyle/>
                    <a:p>
                      <a:pPr indent="0" lvl="0" marL="0" marR="0" rtl="0" algn="l">
                        <a:spcBef>
                          <a:spcPts val="0"/>
                        </a:spcBef>
                        <a:spcAft>
                          <a:spcPts val="0"/>
                        </a:spcAft>
                        <a:buNone/>
                      </a:pPr>
                      <a:r>
                        <a:rPr lang="en-US" sz="1600"/>
                        <a:t>12020013</a:t>
                      </a:r>
                      <a:endParaRPr sz="1600"/>
                    </a:p>
                  </a:txBody>
                  <a:tcPr marT="45725" marB="45725" marR="91450" marL="91450"/>
                </a:tc>
                <a:tc>
                  <a:txBody>
                    <a:bodyPr/>
                    <a:lstStyle/>
                    <a:p>
                      <a:pPr indent="0" lvl="0" marL="0" marR="0" rtl="0" algn="l">
                        <a:spcBef>
                          <a:spcPts val="0"/>
                        </a:spcBef>
                        <a:spcAft>
                          <a:spcPts val="0"/>
                        </a:spcAft>
                        <a:buNone/>
                      </a:pPr>
                      <a:r>
                        <a:rPr lang="en-US" sz="1600"/>
                        <a:t>Siti Zulaiha</a:t>
                      </a:r>
                      <a:endParaRPr sz="1600"/>
                    </a:p>
                  </a:txBody>
                  <a:tcPr marT="45725" marB="45725" marR="91450" marL="91450"/>
                </a:tc>
                <a:tc>
                  <a:txBody>
                    <a:bodyPr/>
                    <a:lstStyle/>
                    <a:p>
                      <a:pPr indent="0" lvl="0" marL="0" marR="0" rtl="0" algn="l">
                        <a:spcBef>
                          <a:spcPts val="0"/>
                        </a:spcBef>
                        <a:spcAft>
                          <a:spcPts val="0"/>
                        </a:spcAft>
                        <a:buNone/>
                      </a:pPr>
                      <a:r>
                        <a:rPr lang="en-US" sz="1600"/>
                        <a:t>Memasak, program komputer</a:t>
                      </a:r>
                      <a:endParaRPr sz="1600"/>
                    </a:p>
                  </a:txBody>
                  <a:tcPr marT="45725" marB="45725" marR="91450" marL="91450"/>
                </a:tc>
              </a:tr>
              <a:tr h="308400">
                <a:tc>
                  <a:txBody>
                    <a:bodyPr/>
                    <a:lstStyle/>
                    <a:p>
                      <a:pPr indent="0" lvl="0" marL="0" marR="0" rtl="0" algn="l">
                        <a:spcBef>
                          <a:spcPts val="0"/>
                        </a:spcBef>
                        <a:spcAft>
                          <a:spcPts val="0"/>
                        </a:spcAft>
                        <a:buNone/>
                      </a:pPr>
                      <a:r>
                        <a:rPr lang="en-US" sz="1600"/>
                        <a:t>12020015</a:t>
                      </a:r>
                      <a:endParaRPr sz="1600"/>
                    </a:p>
                  </a:txBody>
                  <a:tcPr marT="45725" marB="45725" marR="91450" marL="91450"/>
                </a:tc>
                <a:tc>
                  <a:txBody>
                    <a:bodyPr/>
                    <a:lstStyle/>
                    <a:p>
                      <a:pPr indent="0" lvl="0" marL="0" marR="0" rtl="0" algn="l">
                        <a:spcBef>
                          <a:spcPts val="0"/>
                        </a:spcBef>
                        <a:spcAft>
                          <a:spcPts val="0"/>
                        </a:spcAft>
                        <a:buNone/>
                      </a:pPr>
                      <a:r>
                        <a:rPr lang="en-US" sz="1600"/>
                        <a:t>Dini Susanti</a:t>
                      </a:r>
                      <a:endParaRPr sz="1600"/>
                    </a:p>
                  </a:txBody>
                  <a:tcPr marT="45725" marB="45725" marR="91450" marL="91450"/>
                </a:tc>
                <a:tc>
                  <a:txBody>
                    <a:bodyPr/>
                    <a:lstStyle/>
                    <a:p>
                      <a:pPr indent="0" lvl="0" marL="0" marR="0" rtl="0" algn="l">
                        <a:spcBef>
                          <a:spcPts val="0"/>
                        </a:spcBef>
                        <a:spcAft>
                          <a:spcPts val="0"/>
                        </a:spcAft>
                        <a:buNone/>
                      </a:pPr>
                      <a:r>
                        <a:rPr lang="en-US" sz="1600"/>
                        <a:t>Menjahit, membuat roti</a:t>
                      </a:r>
                      <a:endParaRPr sz="1600"/>
                    </a:p>
                  </a:txBody>
                  <a:tcPr marT="45725" marB="45725" marR="91450" marL="91450"/>
                </a:tc>
              </a:tr>
            </a:tbl>
          </a:graphicData>
        </a:graphic>
      </p:graphicFrame>
      <p:graphicFrame>
        <p:nvGraphicFramePr>
          <p:cNvPr id="251" name="Google Shape;251;p15"/>
          <p:cNvGraphicFramePr/>
          <p:nvPr/>
        </p:nvGraphicFramePr>
        <p:xfrm>
          <a:off x="1079908" y="3929056"/>
          <a:ext cx="3000000" cy="3000000"/>
        </p:xfrm>
        <a:graphic>
          <a:graphicData uri="http://schemas.openxmlformats.org/drawingml/2006/table">
            <a:tbl>
              <a:tblPr bandRow="1" firstRow="1">
                <a:noFill/>
                <a:tableStyleId>{0C8CBB6A-65E4-47B2-8882-210FEA625257}</a:tableStyleId>
              </a:tblPr>
              <a:tblGrid>
                <a:gridCol w="1259850"/>
                <a:gridCol w="1584175"/>
                <a:gridCol w="1692250"/>
                <a:gridCol w="1512100"/>
                <a:gridCol w="1512100"/>
              </a:tblGrid>
              <a:tr h="370850">
                <a:tc>
                  <a:txBody>
                    <a:bodyPr/>
                    <a:lstStyle/>
                    <a:p>
                      <a:pPr indent="0" lvl="0" marL="0" marR="0" rtl="0" algn="ctr">
                        <a:spcBef>
                          <a:spcPts val="0"/>
                        </a:spcBef>
                        <a:spcAft>
                          <a:spcPts val="0"/>
                        </a:spcAft>
                        <a:buNone/>
                      </a:pPr>
                      <a:r>
                        <a:rPr lang="en-US" sz="1600" u="sng"/>
                        <a:t>Nim</a:t>
                      </a:r>
                      <a:endParaRPr sz="1600" u="sng"/>
                    </a:p>
                  </a:txBody>
                  <a:tcPr marT="45725" marB="45725" marR="91450" marL="91450"/>
                </a:tc>
                <a:tc>
                  <a:txBody>
                    <a:bodyPr/>
                    <a:lstStyle/>
                    <a:p>
                      <a:pPr indent="0" lvl="0" marL="0" marR="0" rtl="0" algn="ctr">
                        <a:spcBef>
                          <a:spcPts val="0"/>
                        </a:spcBef>
                        <a:spcAft>
                          <a:spcPts val="0"/>
                        </a:spcAft>
                        <a:buNone/>
                      </a:pPr>
                      <a:r>
                        <a:rPr lang="en-US" sz="1600"/>
                        <a:t>Nama</a:t>
                      </a:r>
                      <a:endParaRPr sz="1600"/>
                    </a:p>
                  </a:txBody>
                  <a:tcPr marT="45725" marB="45725" marR="91450" marL="91450"/>
                </a:tc>
                <a:tc>
                  <a:txBody>
                    <a:bodyPr/>
                    <a:lstStyle/>
                    <a:p>
                      <a:pPr indent="0" lvl="0" marL="0" marR="0" rtl="0" algn="ctr">
                        <a:spcBef>
                          <a:spcPts val="0"/>
                        </a:spcBef>
                        <a:spcAft>
                          <a:spcPts val="0"/>
                        </a:spcAft>
                        <a:buNone/>
                      </a:pPr>
                      <a:r>
                        <a:rPr b="1" i="0" lang="en-US" sz="1600" u="none" cap="none" strike="noStrike">
                          <a:solidFill>
                            <a:srgbClr val="FFFFFF"/>
                          </a:solidFill>
                          <a:latin typeface="Century Gothic"/>
                          <a:ea typeface="Century Gothic"/>
                          <a:cs typeface="Century Gothic"/>
                          <a:sym typeface="Century Gothic"/>
                        </a:rPr>
                        <a:t>Hobi 1</a:t>
                      </a:r>
                      <a:endParaRPr sz="1800"/>
                    </a:p>
                  </a:txBody>
                  <a:tcPr marT="45725" marB="45725" marR="91450" marL="91450"/>
                </a:tc>
                <a:tc>
                  <a:txBody>
                    <a:bodyPr/>
                    <a:lstStyle/>
                    <a:p>
                      <a:pPr indent="0" lvl="0" marL="0" marR="0" rtl="0" algn="ctr">
                        <a:spcBef>
                          <a:spcPts val="0"/>
                        </a:spcBef>
                        <a:spcAft>
                          <a:spcPts val="0"/>
                        </a:spcAft>
                        <a:buNone/>
                      </a:pPr>
                      <a:r>
                        <a:rPr b="1" i="0" lang="en-US" sz="1600" u="none" cap="none" strike="noStrike">
                          <a:solidFill>
                            <a:srgbClr val="FFFFFF"/>
                          </a:solidFill>
                          <a:latin typeface="Century Gothic"/>
                          <a:ea typeface="Century Gothic"/>
                          <a:cs typeface="Century Gothic"/>
                          <a:sym typeface="Century Gothic"/>
                        </a:rPr>
                        <a:t>Hobi 2</a:t>
                      </a:r>
                      <a:endParaRPr sz="1800"/>
                    </a:p>
                  </a:txBody>
                  <a:tcPr marT="45725" marB="45725" marR="91450" marL="91450"/>
                </a:tc>
                <a:tc>
                  <a:txBody>
                    <a:bodyPr/>
                    <a:lstStyle/>
                    <a:p>
                      <a:pPr indent="0" lvl="0" marL="0" marR="0" rtl="0" algn="ctr">
                        <a:spcBef>
                          <a:spcPts val="0"/>
                        </a:spcBef>
                        <a:spcAft>
                          <a:spcPts val="0"/>
                        </a:spcAft>
                        <a:buNone/>
                      </a:pPr>
                      <a:r>
                        <a:rPr b="1" i="0" lang="en-US" sz="1600" u="none" cap="none" strike="noStrike">
                          <a:solidFill>
                            <a:srgbClr val="FFFFFF"/>
                          </a:solidFill>
                          <a:latin typeface="Century Gothic"/>
                          <a:ea typeface="Century Gothic"/>
                          <a:cs typeface="Century Gothic"/>
                          <a:sym typeface="Century Gothic"/>
                        </a:rPr>
                        <a:t>Hobi 3</a:t>
                      </a:r>
                      <a:endParaRPr sz="1800"/>
                    </a:p>
                  </a:txBody>
                  <a:tcPr marT="45725" marB="45725" marR="91450" marL="91450"/>
                </a:tc>
              </a:tr>
              <a:tr h="370850">
                <a:tc>
                  <a:txBody>
                    <a:bodyPr/>
                    <a:lstStyle/>
                    <a:p>
                      <a:pPr indent="0" lvl="0" marL="0" marR="0" rtl="0" algn="l">
                        <a:spcBef>
                          <a:spcPts val="0"/>
                        </a:spcBef>
                        <a:spcAft>
                          <a:spcPts val="0"/>
                        </a:spcAft>
                        <a:buNone/>
                      </a:pPr>
                      <a:r>
                        <a:rPr lang="en-US" sz="1600"/>
                        <a:t>12020001</a:t>
                      </a:r>
                      <a:endParaRPr sz="1600"/>
                    </a:p>
                  </a:txBody>
                  <a:tcPr marT="45725" marB="45725" marR="91450" marL="91450"/>
                </a:tc>
                <a:tc>
                  <a:txBody>
                    <a:bodyPr/>
                    <a:lstStyle/>
                    <a:p>
                      <a:pPr indent="0" lvl="0" marL="0" marR="0" rtl="0" algn="l">
                        <a:spcBef>
                          <a:spcPts val="0"/>
                        </a:spcBef>
                        <a:spcAft>
                          <a:spcPts val="0"/>
                        </a:spcAft>
                        <a:buNone/>
                      </a:pPr>
                      <a:r>
                        <a:rPr lang="en-US" sz="1600"/>
                        <a:t>Heri Susanto</a:t>
                      </a:r>
                      <a:endParaRPr sz="1600"/>
                    </a:p>
                  </a:txBody>
                  <a:tcPr marT="45725" marB="45725" marR="91450" marL="91450"/>
                </a:tc>
                <a:tc>
                  <a:txBody>
                    <a:bodyPr/>
                    <a:lstStyle/>
                    <a:p>
                      <a:pPr indent="0" lvl="0" marL="0" marR="0" rtl="0" algn="l">
                        <a:spcBef>
                          <a:spcPts val="0"/>
                        </a:spcBef>
                        <a:spcAft>
                          <a:spcPts val="0"/>
                        </a:spcAft>
                        <a:buNone/>
                      </a:pPr>
                      <a:r>
                        <a:rPr lang="en-US" sz="1600"/>
                        <a:t>Sepak bola</a:t>
                      </a:r>
                      <a:endParaRPr sz="1600"/>
                    </a:p>
                  </a:txBody>
                  <a:tcPr marT="45725" marB="45725" marR="91450" marL="91450"/>
                </a:tc>
                <a:tc>
                  <a:txBody>
                    <a:bodyPr/>
                    <a:lstStyle/>
                    <a:p>
                      <a:pPr indent="0" lvl="0" marL="0" marR="0" rtl="0" algn="l">
                        <a:spcBef>
                          <a:spcPts val="0"/>
                        </a:spcBef>
                        <a:spcAft>
                          <a:spcPts val="0"/>
                        </a:spcAft>
                        <a:buNone/>
                      </a:pPr>
                      <a:r>
                        <a:rPr lang="en-US" sz="1600"/>
                        <a:t>membaca komik</a:t>
                      </a:r>
                      <a:endParaRPr sz="1600"/>
                    </a:p>
                  </a:txBody>
                  <a:tcPr marT="45725" marB="45725" marR="91450" marL="91450"/>
                </a:tc>
                <a:tc>
                  <a:txBody>
                    <a:bodyPr/>
                    <a:lstStyle/>
                    <a:p>
                      <a:pPr indent="0" lvl="0" marL="0" marR="0" rtl="0" algn="l">
                        <a:spcBef>
                          <a:spcPts val="0"/>
                        </a:spcBef>
                        <a:spcAft>
                          <a:spcPts val="0"/>
                        </a:spcAft>
                        <a:buNone/>
                      </a:pPr>
                      <a:r>
                        <a:rPr lang="en-US" sz="1600"/>
                        <a:t>berenang</a:t>
                      </a:r>
                      <a:endParaRPr sz="1600"/>
                    </a:p>
                  </a:txBody>
                  <a:tcPr marT="45725" marB="45725" marR="91450" marL="91450"/>
                </a:tc>
              </a:tr>
              <a:tr h="370850">
                <a:tc>
                  <a:txBody>
                    <a:bodyPr/>
                    <a:lstStyle/>
                    <a:p>
                      <a:pPr indent="0" lvl="0" marL="0" marR="0" rtl="0" algn="l">
                        <a:spcBef>
                          <a:spcPts val="0"/>
                        </a:spcBef>
                        <a:spcAft>
                          <a:spcPts val="0"/>
                        </a:spcAft>
                        <a:buNone/>
                      </a:pPr>
                      <a:r>
                        <a:rPr lang="en-US" sz="1600"/>
                        <a:t>12020013</a:t>
                      </a:r>
                      <a:endParaRPr sz="1600"/>
                    </a:p>
                  </a:txBody>
                  <a:tcPr marT="45725" marB="45725" marR="91450" marL="91450"/>
                </a:tc>
                <a:tc>
                  <a:txBody>
                    <a:bodyPr/>
                    <a:lstStyle/>
                    <a:p>
                      <a:pPr indent="0" lvl="0" marL="0" marR="0" rtl="0" algn="l">
                        <a:spcBef>
                          <a:spcPts val="0"/>
                        </a:spcBef>
                        <a:spcAft>
                          <a:spcPts val="0"/>
                        </a:spcAft>
                        <a:buNone/>
                      </a:pPr>
                      <a:r>
                        <a:rPr lang="en-US" sz="1600"/>
                        <a:t>Siti Zulaiha</a:t>
                      </a:r>
                      <a:endParaRPr sz="1600"/>
                    </a:p>
                  </a:txBody>
                  <a:tcPr marT="45725" marB="45725" marR="91450" marL="91450"/>
                </a:tc>
                <a:tc>
                  <a:txBody>
                    <a:bodyPr/>
                    <a:lstStyle/>
                    <a:p>
                      <a:pPr indent="0" lvl="0" marL="0" marR="0" rtl="0" algn="l">
                        <a:spcBef>
                          <a:spcPts val="0"/>
                        </a:spcBef>
                        <a:spcAft>
                          <a:spcPts val="0"/>
                        </a:spcAft>
                        <a:buNone/>
                      </a:pPr>
                      <a:r>
                        <a:rPr lang="en-US" sz="1600"/>
                        <a:t>Memasak</a:t>
                      </a:r>
                      <a:endParaRPr sz="1600"/>
                    </a:p>
                  </a:txBody>
                  <a:tcPr marT="45725" marB="45725" marR="91450" marL="91450"/>
                </a:tc>
                <a:tc>
                  <a:txBody>
                    <a:bodyPr/>
                    <a:lstStyle/>
                    <a:p>
                      <a:pPr indent="0" lvl="0" marL="0" marR="0" rtl="0" algn="l">
                        <a:spcBef>
                          <a:spcPts val="0"/>
                        </a:spcBef>
                        <a:spcAft>
                          <a:spcPts val="0"/>
                        </a:spcAft>
                        <a:buNone/>
                      </a:pPr>
                      <a:r>
                        <a:rPr lang="en-US" sz="1600"/>
                        <a:t>Program komputer</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12020015</a:t>
                      </a:r>
                      <a:endParaRPr sz="1600"/>
                    </a:p>
                  </a:txBody>
                  <a:tcPr marT="45725" marB="45725" marR="91450" marL="91450"/>
                </a:tc>
                <a:tc>
                  <a:txBody>
                    <a:bodyPr/>
                    <a:lstStyle/>
                    <a:p>
                      <a:pPr indent="0" lvl="0" marL="0" marR="0" rtl="0" algn="l">
                        <a:spcBef>
                          <a:spcPts val="0"/>
                        </a:spcBef>
                        <a:spcAft>
                          <a:spcPts val="0"/>
                        </a:spcAft>
                        <a:buNone/>
                      </a:pPr>
                      <a:r>
                        <a:rPr lang="en-US" sz="1600"/>
                        <a:t>Dini Susanti</a:t>
                      </a:r>
                      <a:endParaRPr sz="1600"/>
                    </a:p>
                  </a:txBody>
                  <a:tcPr marT="45725" marB="45725" marR="91450" marL="91450"/>
                </a:tc>
                <a:tc>
                  <a:txBody>
                    <a:bodyPr/>
                    <a:lstStyle/>
                    <a:p>
                      <a:pPr indent="0" lvl="0" marL="0" marR="0" rtl="0" algn="l">
                        <a:spcBef>
                          <a:spcPts val="0"/>
                        </a:spcBef>
                        <a:spcAft>
                          <a:spcPts val="0"/>
                        </a:spcAft>
                        <a:buNone/>
                      </a:pPr>
                      <a:r>
                        <a:rPr lang="en-US" sz="1600"/>
                        <a:t>Menjahit</a:t>
                      </a:r>
                      <a:endParaRPr sz="1600"/>
                    </a:p>
                  </a:txBody>
                  <a:tcPr marT="45725" marB="45725" marR="91450" marL="91450"/>
                </a:tc>
                <a:tc>
                  <a:txBody>
                    <a:bodyPr/>
                    <a:lstStyle/>
                    <a:p>
                      <a:pPr indent="0" lvl="0" marL="0" marR="0" rtl="0" algn="l">
                        <a:spcBef>
                          <a:spcPts val="0"/>
                        </a:spcBef>
                        <a:spcAft>
                          <a:spcPts val="0"/>
                        </a:spcAft>
                        <a:buNone/>
                      </a:pPr>
                      <a:r>
                        <a:rPr lang="en-US" sz="1600"/>
                        <a:t>membuat</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457200" y="277815"/>
            <a:ext cx="8229600" cy="11398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42558C"/>
              </a:buClr>
              <a:buSzPct val="100000"/>
              <a:buFont typeface="Book Antiqua"/>
              <a:buNone/>
            </a:pPr>
            <a:r>
              <a:rPr lang="en-US"/>
              <a:t>CONTOH 1 (SAMB…)</a:t>
            </a:r>
            <a:br>
              <a:rPr lang="en-US"/>
            </a:br>
            <a:r>
              <a:rPr lang="en-US"/>
              <a:t>1NF</a:t>
            </a:r>
            <a:endParaRPr/>
          </a:p>
        </p:txBody>
      </p:sp>
      <p:sp>
        <p:nvSpPr>
          <p:cNvPr id="257" name="Google Shape;257;p16"/>
          <p:cNvSpPr txBox="1"/>
          <p:nvPr>
            <p:ph idx="1" type="body"/>
          </p:nvPr>
        </p:nvSpPr>
        <p:spPr>
          <a:xfrm>
            <a:off x="457200" y="1600200"/>
            <a:ext cx="8363272" cy="533400"/>
          </a:xfrm>
          <a:prstGeom prst="rect">
            <a:avLst/>
          </a:prstGeom>
          <a:noFill/>
          <a:ln>
            <a:noFill/>
          </a:ln>
        </p:spPr>
        <p:txBody>
          <a:bodyPr anchorCtr="0" anchor="t" bIns="45700" lIns="91425" spcFirstLastPara="1" rIns="91425" wrap="square" tIns="45700">
            <a:normAutofit fontScale="70000" lnSpcReduction="20000"/>
          </a:bodyPr>
          <a:lstStyle/>
          <a:p>
            <a:pPr indent="-228600" lvl="0" marL="342900" rtl="0" algn="l">
              <a:spcBef>
                <a:spcPts val="0"/>
              </a:spcBef>
              <a:spcAft>
                <a:spcPts val="0"/>
              </a:spcAft>
              <a:buSzPct val="100000"/>
              <a:buFont typeface="Noto Sans Symbols"/>
              <a:buNone/>
            </a:pPr>
            <a:r>
              <a:rPr lang="en-US" sz="2800"/>
              <a:t>Karena terdapat mulitivalue di atribut hobi maka didekomposisi :</a:t>
            </a:r>
            <a:endParaRPr/>
          </a:p>
        </p:txBody>
      </p:sp>
      <p:graphicFrame>
        <p:nvGraphicFramePr>
          <p:cNvPr id="258" name="Google Shape;258;p16"/>
          <p:cNvGraphicFramePr/>
          <p:nvPr/>
        </p:nvGraphicFramePr>
        <p:xfrm>
          <a:off x="971550" y="2636838"/>
          <a:ext cx="3455988" cy="1230312"/>
        </p:xfrm>
        <a:graphic>
          <a:graphicData uri="http://schemas.openxmlformats.org/presentationml/2006/ole">
            <mc:AlternateContent>
              <mc:Choice Requires="v">
                <p:oleObj r:id="rId4" imgH="1230312" imgW="3455988" progId="Paint.Picture" spid="_x0000_s1">
                  <p:embed/>
                </p:oleObj>
              </mc:Choice>
              <mc:Fallback>
                <p:oleObj r:id="rId5" imgH="1230312" imgW="3455988" progId="Paint.Picture">
                  <p:embed/>
                  <p:pic>
                    <p:nvPicPr>
                      <p:cNvPr id="258" name="Google Shape;258;p16"/>
                      <p:cNvPicPr preferRelativeResize="0"/>
                      <p:nvPr/>
                    </p:nvPicPr>
                    <p:blipFill rotWithShape="1">
                      <a:blip r:embed="rId6">
                        <a:alphaModFix/>
                      </a:blip>
                      <a:srcRect b="0" l="0" r="0" t="0"/>
                      <a:stretch/>
                    </p:blipFill>
                    <p:spPr>
                      <a:xfrm>
                        <a:off x="971550" y="2636838"/>
                        <a:ext cx="3455988" cy="1230312"/>
                      </a:xfrm>
                      <a:prstGeom prst="rect">
                        <a:avLst/>
                      </a:prstGeom>
                      <a:noFill/>
                      <a:ln>
                        <a:noFill/>
                      </a:ln>
                    </p:spPr>
                  </p:pic>
                </p:oleObj>
              </mc:Fallback>
            </mc:AlternateContent>
          </a:graphicData>
        </a:graphic>
      </p:graphicFrame>
      <p:sp>
        <p:nvSpPr>
          <p:cNvPr id="259" name="Google Shape;259;p16"/>
          <p:cNvSpPr/>
          <p:nvPr/>
        </p:nvSpPr>
        <p:spPr>
          <a:xfrm>
            <a:off x="468313" y="2205038"/>
            <a:ext cx="2951162" cy="3889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920"/>
              <a:buFont typeface="Noto Sans Symbols"/>
              <a:buChar char="⮚"/>
            </a:pPr>
            <a:r>
              <a:rPr b="0" i="0" lang="en-US" sz="2400" u="none" cap="none" strike="noStrike">
                <a:solidFill>
                  <a:schemeClr val="dk1"/>
                </a:solidFill>
                <a:latin typeface="Arial"/>
                <a:ea typeface="Arial"/>
                <a:cs typeface="Arial"/>
                <a:sym typeface="Arial"/>
              </a:rPr>
              <a:t>Tabel Mahasiswa</a:t>
            </a:r>
            <a:endParaRPr/>
          </a:p>
        </p:txBody>
      </p:sp>
      <p:sp>
        <p:nvSpPr>
          <p:cNvPr id="260" name="Google Shape;260;p16"/>
          <p:cNvSpPr/>
          <p:nvPr/>
        </p:nvSpPr>
        <p:spPr>
          <a:xfrm>
            <a:off x="468313" y="4076700"/>
            <a:ext cx="2160587" cy="388938"/>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920"/>
              <a:buFont typeface="Noto Sans Symbols"/>
              <a:buChar char="⮚"/>
            </a:pPr>
            <a:r>
              <a:rPr b="0" i="0" lang="en-US" sz="2400" u="none" cap="none" strike="noStrike">
                <a:solidFill>
                  <a:schemeClr val="dk1"/>
                </a:solidFill>
                <a:latin typeface="Arial"/>
                <a:ea typeface="Arial"/>
                <a:cs typeface="Arial"/>
                <a:sym typeface="Arial"/>
              </a:rPr>
              <a:t>Tabel Hobi</a:t>
            </a:r>
            <a:endParaRPr/>
          </a:p>
        </p:txBody>
      </p:sp>
      <p:graphicFrame>
        <p:nvGraphicFramePr>
          <p:cNvPr id="261" name="Google Shape;261;p16"/>
          <p:cNvGraphicFramePr/>
          <p:nvPr/>
        </p:nvGraphicFramePr>
        <p:xfrm>
          <a:off x="971550" y="4508500"/>
          <a:ext cx="4321175" cy="1884363"/>
        </p:xfrm>
        <a:graphic>
          <a:graphicData uri="http://schemas.openxmlformats.org/presentationml/2006/ole">
            <mc:AlternateContent>
              <mc:Choice Requires="v">
                <p:oleObj r:id="rId7" imgH="1884363" imgW="4321175" progId="Paint.Picture" spid="_x0000_s2">
                  <p:embed/>
                </p:oleObj>
              </mc:Choice>
              <mc:Fallback>
                <p:oleObj r:id="rId8" imgH="1884363" imgW="4321175" progId="Paint.Picture">
                  <p:embed/>
                  <p:pic>
                    <p:nvPicPr>
                      <p:cNvPr id="261" name="Google Shape;261;p16"/>
                      <p:cNvPicPr preferRelativeResize="0"/>
                      <p:nvPr/>
                    </p:nvPicPr>
                    <p:blipFill rotWithShape="1">
                      <a:blip r:embed="rId9">
                        <a:alphaModFix/>
                      </a:blip>
                      <a:srcRect b="0" l="0" r="0" t="0"/>
                      <a:stretch/>
                    </p:blipFill>
                    <p:spPr>
                      <a:xfrm>
                        <a:off x="971550" y="4508500"/>
                        <a:ext cx="4321175" cy="1884363"/>
                      </a:xfrm>
                      <a:prstGeom prst="rect">
                        <a:avLst/>
                      </a:prstGeom>
                      <a:noFill/>
                      <a:ln>
                        <a:noFill/>
                      </a:ln>
                    </p:spPr>
                  </p:pic>
                </p:oleObj>
              </mc:Fallback>
            </mc:AlternateContent>
          </a:graphicData>
        </a:graphic>
      </p:graphicFrame>
      <p:cxnSp>
        <p:nvCxnSpPr>
          <p:cNvPr id="262" name="Google Shape;262;p16"/>
          <p:cNvCxnSpPr/>
          <p:nvPr/>
        </p:nvCxnSpPr>
        <p:spPr>
          <a:xfrm>
            <a:off x="1547664" y="2924944"/>
            <a:ext cx="431403" cy="0"/>
          </a:xfrm>
          <a:prstGeom prst="straightConnector1">
            <a:avLst/>
          </a:prstGeom>
          <a:noFill/>
          <a:ln cap="flat" cmpd="sng" w="38100">
            <a:solidFill>
              <a:schemeClr val="dk1"/>
            </a:solidFill>
            <a:prstDash val="solid"/>
            <a:round/>
            <a:headEnd len="sm" w="sm" type="none"/>
            <a:tailEnd len="sm" w="sm" type="none"/>
          </a:ln>
        </p:spPr>
      </p:cxnSp>
      <p:cxnSp>
        <p:nvCxnSpPr>
          <p:cNvPr id="263" name="Google Shape;263;p16"/>
          <p:cNvCxnSpPr/>
          <p:nvPr/>
        </p:nvCxnSpPr>
        <p:spPr>
          <a:xfrm>
            <a:off x="1475656" y="4725144"/>
            <a:ext cx="431403" cy="0"/>
          </a:xfrm>
          <a:prstGeom prst="straightConnector1">
            <a:avLst/>
          </a:prstGeom>
          <a:noFill/>
          <a:ln cap="flat" cmpd="sng" w="38100">
            <a:solidFill>
              <a:schemeClr val="dk1"/>
            </a:solidFill>
            <a:prstDash val="solid"/>
            <a:round/>
            <a:headEnd len="sm" w="sm" type="none"/>
            <a:tailEnd len="sm" w="sm" type="none"/>
          </a:ln>
        </p:spPr>
      </p:cxnSp>
      <p:cxnSp>
        <p:nvCxnSpPr>
          <p:cNvPr id="264" name="Google Shape;264;p16"/>
          <p:cNvCxnSpPr/>
          <p:nvPr/>
        </p:nvCxnSpPr>
        <p:spPr>
          <a:xfrm>
            <a:off x="3572272" y="4725144"/>
            <a:ext cx="567680" cy="0"/>
          </a:xfrm>
          <a:prstGeom prst="straightConnector1">
            <a:avLst/>
          </a:prstGeom>
          <a:noFill/>
          <a:ln cap="flat" cmpd="sng" w="38100">
            <a:solidFill>
              <a:schemeClr val="dk1"/>
            </a:solidFill>
            <a:prstDash val="solid"/>
            <a:round/>
            <a:headEnd len="sm" w="sm" type="none"/>
            <a:tailEnd len="sm" w="sm" type="none"/>
          </a:ln>
        </p:spPr>
      </p:cxnSp>
      <p:cxnSp>
        <p:nvCxnSpPr>
          <p:cNvPr id="265" name="Google Shape;265;p16"/>
          <p:cNvCxnSpPr>
            <a:stCxn id="260" idx="2"/>
          </p:cNvCxnSpPr>
          <p:nvPr/>
        </p:nvCxnSpPr>
        <p:spPr>
          <a:xfrm rot="-5400000">
            <a:off x="711156" y="3485388"/>
            <a:ext cx="1817700" cy="142800"/>
          </a:xfrm>
          <a:prstGeom prst="bentConnector5">
            <a:avLst>
              <a:gd fmla="val 4463" name="adj1"/>
              <a:gd fmla="val -524128" name="adj2"/>
              <a:gd fmla="val 106947" name="adj3"/>
            </a:avLst>
          </a:prstGeom>
          <a:noFill/>
          <a:ln cap="flat" cmpd="sng" w="28575">
            <a:solidFill>
              <a:schemeClr val="dk1"/>
            </a:solidFill>
            <a:prstDash val="solid"/>
            <a:round/>
            <a:headEnd len="sm" w="sm" type="none"/>
            <a:tailEnd len="med" w="med" type="triangle"/>
          </a:ln>
        </p:spPr>
      </p:cxnSp>
      <p:sp>
        <p:nvSpPr>
          <p:cNvPr id="266" name="Google Shape;266;p16"/>
          <p:cNvSpPr/>
          <p:nvPr/>
        </p:nvSpPr>
        <p:spPr>
          <a:xfrm rot="10800000">
            <a:off x="5292724" y="3645024"/>
            <a:ext cx="647428" cy="820614"/>
          </a:xfrm>
          <a:prstGeom prst="rightArrow">
            <a:avLst>
              <a:gd fmla="val 50000" name="adj1"/>
              <a:gd fmla="val 50000" name="adj2"/>
            </a:avLst>
          </a:prstGeom>
          <a:solidFill>
            <a:schemeClr val="accent1"/>
          </a:solidFill>
          <a:ln cap="flat" cmpd="sng" w="25400">
            <a:solidFill>
              <a:srgbClr val="4656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7" name="Google Shape;267;p16"/>
          <p:cNvSpPr/>
          <p:nvPr/>
        </p:nvSpPr>
        <p:spPr>
          <a:xfrm>
            <a:off x="6300192" y="3429000"/>
            <a:ext cx="2520280" cy="1295401"/>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Century Gothic"/>
                <a:ea typeface="Century Gothic"/>
                <a:cs typeface="Century Gothic"/>
                <a:sym typeface="Century Gothic"/>
              </a:rPr>
              <a:t>Memenuhi bentuk 1NF</a:t>
            </a:r>
            <a:endParaRPr b="0" i="0" sz="28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457200" y="277815"/>
            <a:ext cx="8229600" cy="11398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2558C"/>
              </a:buClr>
              <a:buSzPts val="3500"/>
              <a:buFont typeface="Book Antiqua"/>
              <a:buNone/>
            </a:pPr>
            <a:r>
              <a:rPr lang="en-US"/>
              <a:t>CONTOH 2 (COMPOSITE)</a:t>
            </a:r>
            <a:endParaRPr/>
          </a:p>
        </p:txBody>
      </p:sp>
      <p:sp>
        <p:nvSpPr>
          <p:cNvPr id="273" name="Google Shape;273;p17"/>
          <p:cNvSpPr txBox="1"/>
          <p:nvPr>
            <p:ph idx="1" type="body"/>
          </p:nvPr>
        </p:nvSpPr>
        <p:spPr>
          <a:xfrm>
            <a:off x="457200" y="1600200"/>
            <a:ext cx="2170113" cy="460375"/>
          </a:xfrm>
          <a:prstGeom prst="rect">
            <a:avLst/>
          </a:prstGeom>
          <a:noFill/>
          <a:ln>
            <a:noFill/>
          </a:ln>
        </p:spPr>
        <p:txBody>
          <a:bodyPr anchorCtr="0" anchor="t" bIns="45700" lIns="91425" spcFirstLastPara="1" rIns="91425" wrap="square" tIns="45700">
            <a:normAutofit fontScale="92500"/>
          </a:bodyPr>
          <a:lstStyle/>
          <a:p>
            <a:pPr indent="-228600" lvl="0" marL="342900" rtl="0" algn="l">
              <a:spcBef>
                <a:spcPts val="0"/>
              </a:spcBef>
              <a:spcAft>
                <a:spcPts val="0"/>
              </a:spcAft>
              <a:buSzPct val="100000"/>
              <a:buFont typeface="Noto Sans Symbols"/>
              <a:buNone/>
            </a:pPr>
            <a:r>
              <a:rPr lang="en-US" sz="2400"/>
              <a:t>JadwalKuliah</a:t>
            </a:r>
            <a:endParaRPr/>
          </a:p>
        </p:txBody>
      </p:sp>
      <p:graphicFrame>
        <p:nvGraphicFramePr>
          <p:cNvPr id="274" name="Google Shape;274;p17"/>
          <p:cNvGraphicFramePr/>
          <p:nvPr/>
        </p:nvGraphicFramePr>
        <p:xfrm>
          <a:off x="755650" y="2205038"/>
          <a:ext cx="3000000" cy="3000000"/>
        </p:xfrm>
        <a:graphic>
          <a:graphicData uri="http://schemas.openxmlformats.org/drawingml/2006/table">
            <a:tbl>
              <a:tblPr>
                <a:noFill/>
                <a:tableStyleId>{A357C860-12E9-46E9-A441-8430152AB28F}</a:tableStyleId>
              </a:tblPr>
              <a:tblGrid>
                <a:gridCol w="1300175"/>
                <a:gridCol w="1292225"/>
                <a:gridCol w="1079500"/>
                <a:gridCol w="1008050"/>
                <a:gridCol w="1152525"/>
              </a:tblGrid>
              <a:tr h="431800">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Kodekul</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NamaKul</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Dosen</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Kelas</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Jadwal</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75" name="Google Shape;275;p17"/>
          <p:cNvSpPr/>
          <p:nvPr/>
        </p:nvSpPr>
        <p:spPr>
          <a:xfrm>
            <a:off x="395288" y="2781300"/>
            <a:ext cx="8229600" cy="24479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920"/>
              <a:buFont typeface="Noto Sans Symbols"/>
              <a:buChar char="⮚"/>
            </a:pPr>
            <a:r>
              <a:rPr b="0" i="0" lang="en-US" sz="2400" u="none" cap="none" strike="noStrike">
                <a:solidFill>
                  <a:schemeClr val="dk1"/>
                </a:solidFill>
                <a:latin typeface="Arial"/>
                <a:ea typeface="Arial"/>
                <a:cs typeface="Arial"/>
                <a:sym typeface="Arial"/>
              </a:rPr>
              <a:t>Dimana nilai pada atribut jadwal berisi gabungan antara Hari dan Jam.</a:t>
            </a:r>
            <a:endParaRPr/>
          </a:p>
          <a:p>
            <a:pPr indent="-342900" lvl="0" marL="342900" marR="0" rtl="0" algn="l">
              <a:spcBef>
                <a:spcPts val="480"/>
              </a:spcBef>
              <a:spcAft>
                <a:spcPts val="0"/>
              </a:spcAft>
              <a:buClr>
                <a:schemeClr val="hlink"/>
              </a:buClr>
              <a:buSzPts val="1920"/>
              <a:buFont typeface="Noto Sans Symbols"/>
              <a:buChar char="⮚"/>
            </a:pPr>
            <a:r>
              <a:rPr b="0" i="0" lang="en-US" sz="2400" u="none" cap="none" strike="noStrike">
                <a:solidFill>
                  <a:schemeClr val="dk1"/>
                </a:solidFill>
                <a:latin typeface="Arial"/>
                <a:ea typeface="Arial"/>
                <a:cs typeface="Arial"/>
                <a:sym typeface="Arial"/>
              </a:rPr>
              <a:t>Jika asumsi hari dan jam memegang peranan penting dalam sistem basis data, maka atribut Jadwal perlu dipisah sehingga menjadi JadwalHari dan JadwalJam sbb:</a:t>
            </a:r>
            <a:endParaRPr/>
          </a:p>
        </p:txBody>
      </p:sp>
      <p:sp>
        <p:nvSpPr>
          <p:cNvPr id="276" name="Google Shape;276;p17"/>
          <p:cNvSpPr/>
          <p:nvPr/>
        </p:nvSpPr>
        <p:spPr>
          <a:xfrm>
            <a:off x="395288" y="5229225"/>
            <a:ext cx="2027237" cy="4603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920"/>
              <a:buFont typeface="Noto Sans Symbols"/>
              <a:buNone/>
            </a:pPr>
            <a:r>
              <a:rPr b="0" i="0" lang="en-US" sz="2400" u="none" cap="none" strike="noStrike">
                <a:solidFill>
                  <a:schemeClr val="dk1"/>
                </a:solidFill>
                <a:latin typeface="Arial"/>
                <a:ea typeface="Arial"/>
                <a:cs typeface="Arial"/>
                <a:sym typeface="Arial"/>
              </a:rPr>
              <a:t>JadwalKuliah</a:t>
            </a:r>
            <a:endParaRPr/>
          </a:p>
        </p:txBody>
      </p:sp>
      <p:graphicFrame>
        <p:nvGraphicFramePr>
          <p:cNvPr id="277" name="Google Shape;277;p17"/>
          <p:cNvGraphicFramePr/>
          <p:nvPr/>
        </p:nvGraphicFramePr>
        <p:xfrm>
          <a:off x="755650" y="5734050"/>
          <a:ext cx="3000000" cy="3000000"/>
        </p:xfrm>
        <a:graphic>
          <a:graphicData uri="http://schemas.openxmlformats.org/drawingml/2006/table">
            <a:tbl>
              <a:tblPr>
                <a:noFill/>
                <a:tableStyleId>{A357C860-12E9-46E9-A441-8430152AB28F}</a:tableStyleId>
              </a:tblPr>
              <a:tblGrid>
                <a:gridCol w="1152525"/>
                <a:gridCol w="1295400"/>
                <a:gridCol w="936625"/>
                <a:gridCol w="936625"/>
                <a:gridCol w="1439875"/>
                <a:gridCol w="1511300"/>
              </a:tblGrid>
              <a:tr h="487375">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sng" cap="none" strike="noStrike">
                          <a:solidFill>
                            <a:schemeClr val="dk1"/>
                          </a:solidFill>
                          <a:latin typeface="Arial"/>
                          <a:ea typeface="Arial"/>
                          <a:cs typeface="Arial"/>
                          <a:sym typeface="Arial"/>
                        </a:rPr>
                        <a:t>Kodekul</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NamaKul</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Dosen</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Kelas</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JadwalHari</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JadwalJam</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78" name="Google Shape;278;p17"/>
          <p:cNvSpPr/>
          <p:nvPr/>
        </p:nvSpPr>
        <p:spPr>
          <a:xfrm>
            <a:off x="4052925" y="4949626"/>
            <a:ext cx="648072" cy="648097"/>
          </a:xfrm>
          <a:prstGeom prst="bentArrow">
            <a:avLst>
              <a:gd fmla="val 25000" name="adj1"/>
              <a:gd fmla="val 25000" name="adj2"/>
              <a:gd fmla="val 25000" name="adj3"/>
              <a:gd fmla="val 43750" name="adj4"/>
            </a:avLst>
          </a:prstGeom>
          <a:solidFill>
            <a:schemeClr val="accent1"/>
          </a:solidFill>
          <a:ln cap="flat" cmpd="sng" w="25400">
            <a:solidFill>
              <a:srgbClr val="4656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79" name="Google Shape;279;p17"/>
          <p:cNvSpPr/>
          <p:nvPr/>
        </p:nvSpPr>
        <p:spPr>
          <a:xfrm>
            <a:off x="4605877" y="4928319"/>
            <a:ext cx="2324658" cy="64807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entury Gothic"/>
                <a:ea typeface="Century Gothic"/>
                <a:cs typeface="Century Gothic"/>
                <a:sym typeface="Century Gothic"/>
              </a:rPr>
              <a:t>Memenuhi 1 NF</a:t>
            </a:r>
            <a:endParaRPr b="0" i="0" sz="24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8"/>
          <p:cNvSpPr txBox="1"/>
          <p:nvPr>
            <p:ph type="title"/>
          </p:nvPr>
        </p:nvSpPr>
        <p:spPr>
          <a:xfrm>
            <a:off x="395536" y="332656"/>
            <a:ext cx="763374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C395D"/>
              </a:buClr>
              <a:buSzPts val="3200"/>
              <a:buFont typeface="Century Gothic"/>
              <a:buNone/>
            </a:pPr>
            <a:r>
              <a:rPr b="1" lang="en-US" sz="3200">
                <a:solidFill>
                  <a:srgbClr val="2C395D"/>
                </a:solidFill>
                <a:latin typeface="Century Gothic"/>
                <a:ea typeface="Century Gothic"/>
                <a:cs typeface="Century Gothic"/>
                <a:sym typeface="Century Gothic"/>
              </a:rPr>
              <a:t>NORMALISASI KEDUA </a:t>
            </a:r>
            <a:br>
              <a:rPr b="1" lang="en-US" sz="3200">
                <a:solidFill>
                  <a:srgbClr val="2C395D"/>
                </a:solidFill>
                <a:latin typeface="Century Gothic"/>
                <a:ea typeface="Century Gothic"/>
                <a:cs typeface="Century Gothic"/>
                <a:sym typeface="Century Gothic"/>
              </a:rPr>
            </a:br>
            <a:r>
              <a:rPr b="1" lang="en-US" sz="3200">
                <a:solidFill>
                  <a:srgbClr val="2C395D"/>
                </a:solidFill>
                <a:latin typeface="Century Gothic"/>
                <a:ea typeface="Century Gothic"/>
                <a:cs typeface="Century Gothic"/>
                <a:sym typeface="Century Gothic"/>
              </a:rPr>
              <a:t>(</a:t>
            </a:r>
            <a:r>
              <a:rPr b="1" i="1" lang="en-US" sz="3200">
                <a:solidFill>
                  <a:srgbClr val="2C395D"/>
                </a:solidFill>
                <a:latin typeface="Century Gothic"/>
                <a:ea typeface="Century Gothic"/>
                <a:cs typeface="Century Gothic"/>
                <a:sym typeface="Century Gothic"/>
              </a:rPr>
              <a:t>2ND NORMAL FORM</a:t>
            </a:r>
            <a:r>
              <a:rPr b="1" lang="en-US" sz="3200">
                <a:solidFill>
                  <a:srgbClr val="2C395D"/>
                </a:solidFill>
                <a:latin typeface="Century Gothic"/>
                <a:ea typeface="Century Gothic"/>
                <a:cs typeface="Century Gothic"/>
                <a:sym typeface="Century Gothic"/>
              </a:rPr>
              <a:t>) </a:t>
            </a:r>
            <a:endParaRPr/>
          </a:p>
        </p:txBody>
      </p:sp>
      <p:sp>
        <p:nvSpPr>
          <p:cNvPr id="285" name="Google Shape;285;p18"/>
          <p:cNvSpPr txBox="1"/>
          <p:nvPr>
            <p:ph idx="1" type="body"/>
          </p:nvPr>
        </p:nvSpPr>
        <p:spPr>
          <a:xfrm>
            <a:off x="251520" y="1512890"/>
            <a:ext cx="8320980" cy="3211511"/>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400"/>
              <a:buChar char="•"/>
            </a:pPr>
            <a:r>
              <a:rPr b="1" lang="en-US" sz="2400">
                <a:solidFill>
                  <a:srgbClr val="172C4B"/>
                </a:solidFill>
              </a:rPr>
              <a:t>Aturan : </a:t>
            </a:r>
            <a:endParaRPr b="1" sz="2400">
              <a:solidFill>
                <a:srgbClr val="172C4B"/>
              </a:solidFill>
            </a:endParaRPr>
          </a:p>
          <a:p>
            <a:pPr indent="-228600" lvl="1" marL="640080" rtl="0" algn="l">
              <a:spcBef>
                <a:spcPts val="480"/>
              </a:spcBef>
              <a:spcAft>
                <a:spcPts val="0"/>
              </a:spcAft>
              <a:buSzPts val="2400"/>
              <a:buChar char="•"/>
            </a:pPr>
            <a:r>
              <a:rPr lang="en-US" sz="2400">
                <a:solidFill>
                  <a:srgbClr val="172C4B"/>
                </a:solidFill>
              </a:rPr>
              <a:t>Sudah memenuhi dalam bentuk normal kesatu (1NF)</a:t>
            </a:r>
            <a:endParaRPr/>
          </a:p>
          <a:p>
            <a:pPr indent="-228600" lvl="1" marL="640080" rtl="0" algn="l">
              <a:spcBef>
                <a:spcPts val="480"/>
              </a:spcBef>
              <a:spcAft>
                <a:spcPts val="0"/>
              </a:spcAft>
              <a:buSzPts val="2400"/>
              <a:buChar char="•"/>
            </a:pPr>
            <a:r>
              <a:rPr lang="en-US" sz="2400">
                <a:solidFill>
                  <a:srgbClr val="172C4B"/>
                </a:solidFill>
              </a:rPr>
              <a:t>Semua atribut bukan key primer hanya boleh memiliki ketergantungan (functional dependency) pada atribut key primer</a:t>
            </a:r>
            <a:endParaRPr sz="2400">
              <a:solidFill>
                <a:srgbClr val="172C4B"/>
              </a:solidFill>
            </a:endParaRPr>
          </a:p>
          <a:p>
            <a:pPr indent="-228600" lvl="1" marL="640080" rtl="0" algn="l">
              <a:spcBef>
                <a:spcPts val="480"/>
              </a:spcBef>
              <a:spcAft>
                <a:spcPts val="0"/>
              </a:spcAft>
              <a:buSzPts val="2400"/>
              <a:buChar char="•"/>
            </a:pPr>
            <a:r>
              <a:rPr lang="en-US" sz="2400">
                <a:solidFill>
                  <a:srgbClr val="172C4B"/>
                </a:solidFill>
              </a:rPr>
              <a:t>Jika ada </a:t>
            </a:r>
            <a:r>
              <a:rPr b="1" lang="en-US" sz="2400">
                <a:solidFill>
                  <a:srgbClr val="172C4B"/>
                </a:solidFill>
              </a:rPr>
              <a:t>ketergantungan  parsial</a:t>
            </a:r>
            <a:r>
              <a:rPr lang="en-US" sz="2400">
                <a:solidFill>
                  <a:srgbClr val="172C4B"/>
                </a:solidFill>
              </a:rPr>
              <a:t> maka atribut tersebut harus dipisah pada tabel yang lain</a:t>
            </a:r>
            <a:endParaRPr sz="2400">
              <a:solidFill>
                <a:srgbClr val="172C4B"/>
              </a:solidFill>
            </a:endParaRPr>
          </a:p>
          <a:p>
            <a:pPr indent="-76200" lvl="0" marL="342900" rtl="0" algn="l">
              <a:spcBef>
                <a:spcPts val="480"/>
              </a:spcBef>
              <a:spcAft>
                <a:spcPts val="0"/>
              </a:spcAft>
              <a:buSzPts val="2400"/>
              <a:buNone/>
            </a:pPr>
            <a:r>
              <a:t/>
            </a:r>
            <a:endParaRPr sz="2400">
              <a:solidFill>
                <a:srgbClr val="172C4B"/>
              </a:solidFill>
            </a:endParaRPr>
          </a:p>
        </p:txBody>
      </p:sp>
      <p:sp>
        <p:nvSpPr>
          <p:cNvPr id="286" name="Google Shape;286;p18"/>
          <p:cNvSpPr txBox="1"/>
          <p:nvPr/>
        </p:nvSpPr>
        <p:spPr>
          <a:xfrm>
            <a:off x="395536" y="4897435"/>
            <a:ext cx="8176964" cy="1627909"/>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2"/>
              </a:buClr>
              <a:buSzPts val="2000"/>
              <a:buFont typeface="Arial"/>
              <a:buNone/>
            </a:pPr>
            <a:r>
              <a:rPr b="1" i="0" lang="en-US" sz="2000" u="none" cap="none" strike="noStrike">
                <a:solidFill>
                  <a:srgbClr val="2B3949"/>
                </a:solidFill>
                <a:latin typeface="Century Gothic"/>
                <a:ea typeface="Century Gothic"/>
                <a:cs typeface="Century Gothic"/>
                <a:sym typeface="Century Gothic"/>
              </a:rPr>
              <a:t>*Ket. Tambahan :</a:t>
            </a:r>
            <a:endParaRPr/>
          </a:p>
          <a:p>
            <a:pPr indent="0" lvl="0" marL="0" marR="0" rtl="0" algn="l">
              <a:lnSpc>
                <a:spcPct val="110000"/>
              </a:lnSpc>
              <a:spcBef>
                <a:spcPts val="700"/>
              </a:spcBef>
              <a:spcAft>
                <a:spcPts val="0"/>
              </a:spcAft>
              <a:buClr>
                <a:schemeClr val="dk2"/>
              </a:buClr>
              <a:buSzPts val="1800"/>
              <a:buFont typeface="Arial"/>
              <a:buNone/>
            </a:pPr>
            <a:r>
              <a:rPr b="0" i="0" lang="en-US" sz="1800" u="none" cap="none" strike="noStrike">
                <a:solidFill>
                  <a:srgbClr val="2B3949"/>
                </a:solidFill>
                <a:latin typeface="Century Gothic"/>
                <a:ea typeface="Century Gothic"/>
                <a:cs typeface="Century Gothic"/>
                <a:sym typeface="Century Gothic"/>
              </a:rPr>
              <a:t>Ketergantungan parsial ---&gt; hanya tergantung pada sebagian key primer</a:t>
            </a:r>
            <a:endParaRPr/>
          </a:p>
        </p:txBody>
      </p:sp>
      <p:sp>
        <p:nvSpPr>
          <p:cNvPr id="287" name="Google Shape;28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txBox="1"/>
          <p:nvPr>
            <p:ph type="title"/>
          </p:nvPr>
        </p:nvSpPr>
        <p:spPr>
          <a:xfrm>
            <a:off x="600075" y="80962"/>
            <a:ext cx="8229600" cy="11398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3200"/>
              <a:buFont typeface="Century Gothic"/>
              <a:buNone/>
            </a:pPr>
            <a:r>
              <a:rPr b="1" lang="en-US" sz="3200">
                <a:solidFill>
                  <a:srgbClr val="2C395D"/>
                </a:solidFill>
                <a:latin typeface="Century Gothic"/>
                <a:ea typeface="Century Gothic"/>
                <a:cs typeface="Century Gothic"/>
                <a:sym typeface="Century Gothic"/>
              </a:rPr>
              <a:t>CONTOH 2NF</a:t>
            </a:r>
            <a:endParaRPr b="1" sz="3200">
              <a:solidFill>
                <a:srgbClr val="2C395D"/>
              </a:solidFill>
              <a:latin typeface="Century Gothic"/>
              <a:ea typeface="Century Gothic"/>
              <a:cs typeface="Century Gothic"/>
              <a:sym typeface="Century Gothic"/>
            </a:endParaRPr>
          </a:p>
        </p:txBody>
      </p:sp>
      <p:sp>
        <p:nvSpPr>
          <p:cNvPr id="293" name="Google Shape;293;p19"/>
          <p:cNvSpPr txBox="1"/>
          <p:nvPr>
            <p:ph idx="1" type="body"/>
          </p:nvPr>
        </p:nvSpPr>
        <p:spPr>
          <a:xfrm>
            <a:off x="368095" y="1220787"/>
            <a:ext cx="7778006" cy="100964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lang="en-US">
                <a:solidFill>
                  <a:srgbClr val="172C4B"/>
                </a:solidFill>
              </a:rPr>
              <a:t>Dengan menggunakan acuan tabel universal pada slide sebelumnya, </a:t>
            </a:r>
            <a:endParaRPr/>
          </a:p>
          <a:p>
            <a:pPr indent="0" lvl="0" marL="0" rtl="0" algn="l">
              <a:spcBef>
                <a:spcPts val="444"/>
              </a:spcBef>
              <a:spcAft>
                <a:spcPts val="0"/>
              </a:spcAft>
              <a:buSzPct val="100000"/>
              <a:buNone/>
            </a:pPr>
            <a:r>
              <a:rPr lang="en-US">
                <a:solidFill>
                  <a:srgbClr val="172C4B"/>
                </a:solidFill>
              </a:rPr>
              <a:t>Tabel berikut memenuhi 1NF tapi tidak termasuk 2NF:</a:t>
            </a:r>
            <a:endParaRPr/>
          </a:p>
        </p:txBody>
      </p:sp>
      <p:graphicFrame>
        <p:nvGraphicFramePr>
          <p:cNvPr id="294" name="Google Shape;294;p19"/>
          <p:cNvGraphicFramePr/>
          <p:nvPr/>
        </p:nvGraphicFramePr>
        <p:xfrm>
          <a:off x="1595440" y="2414588"/>
          <a:ext cx="3000000" cy="3000000"/>
        </p:xfrm>
        <a:graphic>
          <a:graphicData uri="http://schemas.openxmlformats.org/drawingml/2006/table">
            <a:tbl>
              <a:tblPr>
                <a:noFill/>
                <a:tableStyleId>{A357C860-12E9-46E9-A441-8430152AB28F}</a:tableStyleId>
              </a:tblPr>
              <a:tblGrid>
                <a:gridCol w="502275"/>
                <a:gridCol w="1113475"/>
                <a:gridCol w="1211900"/>
                <a:gridCol w="913450"/>
                <a:gridCol w="1024575"/>
                <a:gridCol w="585800"/>
                <a:gridCol w="1199200"/>
              </a:tblGrid>
              <a:tr h="431800">
                <a:tc>
                  <a:txBody>
                    <a:bodyPr/>
                    <a:lstStyle/>
                    <a:p>
                      <a:pPr indent="0" lvl="0" marL="0" marR="0" rtl="0" algn="ctr">
                        <a:lnSpc>
                          <a:spcPct val="100000"/>
                        </a:lnSpc>
                        <a:spcBef>
                          <a:spcPts val="0"/>
                        </a:spcBef>
                        <a:spcAft>
                          <a:spcPts val="0"/>
                        </a:spcAft>
                        <a:buClr>
                          <a:schemeClr val="hlink"/>
                        </a:buClr>
                        <a:buSzPts val="1120"/>
                        <a:buFont typeface="Noto Sans Symbols"/>
                        <a:buNone/>
                      </a:pPr>
                      <a:r>
                        <a:rPr b="1" i="0" lang="en-US" sz="1400" u="none" cap="none" strike="noStrike">
                          <a:solidFill>
                            <a:schemeClr val="dk1"/>
                          </a:solidFill>
                          <a:latin typeface="Arial"/>
                          <a:ea typeface="Arial"/>
                          <a:cs typeface="Arial"/>
                          <a:sym typeface="Arial"/>
                        </a:rPr>
                        <a:t>nim</a:t>
                      </a:r>
                      <a:endParaRPr b="0" i="0" sz="1400" u="none" cap="none" strike="noStrike">
                        <a:solidFill>
                          <a:schemeClr val="dk1"/>
                        </a:solidFill>
                        <a:latin typeface="Arial"/>
                        <a:ea typeface="Arial"/>
                        <a:cs typeface="Arial"/>
                        <a:sym typeface="Arial"/>
                      </a:endParaRPr>
                    </a:p>
                  </a:txBody>
                  <a:tcPr marT="45725" marB="45725"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120"/>
                        <a:buFont typeface="Noto Sans Symbols"/>
                        <a:buNone/>
                      </a:pPr>
                      <a:r>
                        <a:rPr b="1" i="0" lang="en-US" sz="1400" u="none" cap="none" strike="noStrike">
                          <a:solidFill>
                            <a:schemeClr val="dk1"/>
                          </a:solidFill>
                          <a:latin typeface="Arial"/>
                          <a:ea typeface="Arial"/>
                          <a:cs typeface="Arial"/>
                          <a:sym typeface="Arial"/>
                        </a:rPr>
                        <a:t>nama_mhs</a:t>
                      </a:r>
                      <a:endParaRPr b="0" i="0" sz="1400" u="none" cap="none" strike="noStrike">
                        <a:solidFill>
                          <a:schemeClr val="dk1"/>
                        </a:solidFill>
                        <a:latin typeface="Arial"/>
                        <a:ea typeface="Arial"/>
                        <a:cs typeface="Arial"/>
                        <a:sym typeface="Arial"/>
                      </a:endParaRPr>
                    </a:p>
                  </a:txBody>
                  <a:tcPr marT="45725" marB="457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120"/>
                        <a:buFont typeface="Noto Sans Symbols"/>
                        <a:buNone/>
                      </a:pPr>
                      <a:r>
                        <a:rPr b="1" i="0" lang="en-US" sz="1400" u="none" cap="none" strike="noStrike">
                          <a:solidFill>
                            <a:schemeClr val="dk1"/>
                          </a:solidFill>
                          <a:latin typeface="Arial"/>
                          <a:ea typeface="Arial"/>
                          <a:cs typeface="Arial"/>
                          <a:sym typeface="Arial"/>
                        </a:rPr>
                        <a:t>alamat_mhs</a:t>
                      </a:r>
                      <a:endParaRPr b="0" i="0" sz="1400" u="none" cap="none" strike="noStrike">
                        <a:solidFill>
                          <a:schemeClr val="dk1"/>
                        </a:solidFill>
                        <a:latin typeface="Arial"/>
                        <a:ea typeface="Arial"/>
                        <a:cs typeface="Arial"/>
                        <a:sym typeface="Arial"/>
                      </a:endParaRPr>
                    </a:p>
                  </a:txBody>
                  <a:tcPr marT="45725" marB="457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120"/>
                        <a:buFont typeface="Noto Sans Symbols"/>
                        <a:buNone/>
                      </a:pPr>
                      <a:r>
                        <a:rPr b="1" i="0" lang="en-US" sz="1400" u="none" cap="none" strike="noStrike">
                          <a:solidFill>
                            <a:schemeClr val="dk1"/>
                          </a:solidFill>
                          <a:latin typeface="Arial"/>
                          <a:ea typeface="Arial"/>
                          <a:cs typeface="Arial"/>
                          <a:sym typeface="Arial"/>
                        </a:rPr>
                        <a:t>kode-kul</a:t>
                      </a:r>
                      <a:endParaRPr b="0" i="0" sz="1400" u="none" cap="none" strike="noStrike">
                        <a:solidFill>
                          <a:schemeClr val="dk1"/>
                        </a:solidFill>
                        <a:latin typeface="Arial"/>
                        <a:ea typeface="Arial"/>
                        <a:cs typeface="Arial"/>
                        <a:sym typeface="Arial"/>
                      </a:endParaRPr>
                    </a:p>
                  </a:txBody>
                  <a:tcPr marT="45725" marB="457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120"/>
                        <a:buFont typeface="Noto Sans Symbols"/>
                        <a:buNone/>
                      </a:pPr>
                      <a:r>
                        <a:rPr b="1" i="0" lang="en-US" sz="1400" u="none" cap="none" strike="noStrike">
                          <a:solidFill>
                            <a:schemeClr val="dk1"/>
                          </a:solidFill>
                          <a:latin typeface="Arial"/>
                          <a:ea typeface="Arial"/>
                          <a:cs typeface="Arial"/>
                          <a:sym typeface="Arial"/>
                        </a:rPr>
                        <a:t>Nama_kul</a:t>
                      </a:r>
                      <a:endParaRPr b="0" i="0" sz="1400" u="none" cap="none" strike="noStrike">
                        <a:solidFill>
                          <a:schemeClr val="dk1"/>
                        </a:solidFill>
                        <a:latin typeface="Arial"/>
                        <a:ea typeface="Arial"/>
                        <a:cs typeface="Arial"/>
                        <a:sym typeface="Arial"/>
                      </a:endParaRPr>
                    </a:p>
                  </a:txBody>
                  <a:tcPr marT="45725" marB="457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120"/>
                        <a:buFont typeface="Noto Sans Symbols"/>
                        <a:buNone/>
                      </a:pPr>
                      <a:r>
                        <a:rPr b="1" i="0" lang="en-US" sz="1400" u="none" cap="none" strike="noStrike">
                          <a:solidFill>
                            <a:schemeClr val="dk1"/>
                          </a:solidFill>
                          <a:latin typeface="Arial"/>
                          <a:ea typeface="Arial"/>
                          <a:cs typeface="Arial"/>
                          <a:sym typeface="Arial"/>
                        </a:rPr>
                        <a:t>sks</a:t>
                      </a:r>
                      <a:endParaRPr b="0" i="0" sz="1400" u="none" cap="none" strike="noStrike">
                        <a:solidFill>
                          <a:schemeClr val="dk1"/>
                        </a:solidFill>
                        <a:latin typeface="Arial"/>
                        <a:ea typeface="Arial"/>
                        <a:cs typeface="Arial"/>
                        <a:sym typeface="Arial"/>
                      </a:endParaRPr>
                    </a:p>
                  </a:txBody>
                  <a:tcPr marT="45725" marB="457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120"/>
                        <a:buFont typeface="Noto Sans Symbols"/>
                        <a:buNone/>
                      </a:pPr>
                      <a:r>
                        <a:rPr b="1" i="0" lang="en-US" sz="1400" u="none" cap="none" strike="noStrike">
                          <a:solidFill>
                            <a:schemeClr val="dk1"/>
                          </a:solidFill>
                          <a:latin typeface="Arial"/>
                          <a:ea typeface="Arial"/>
                          <a:cs typeface="Arial"/>
                          <a:sym typeface="Arial"/>
                        </a:rPr>
                        <a:t>Indeks_nilai</a:t>
                      </a:r>
                      <a:endParaRPr b="0" i="0" sz="1400" u="none" cap="none" strike="noStrike">
                        <a:solidFill>
                          <a:schemeClr val="dk1"/>
                        </a:solidFill>
                        <a:latin typeface="Arial"/>
                        <a:ea typeface="Arial"/>
                        <a:cs typeface="Arial"/>
                        <a:sym typeface="Arial"/>
                      </a:endParaRPr>
                    </a:p>
                  </a:txBody>
                  <a:tcPr marT="45725" marB="45725"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95" name="Google Shape;295;p19"/>
          <p:cNvSpPr/>
          <p:nvPr/>
        </p:nvSpPr>
        <p:spPr>
          <a:xfrm>
            <a:off x="1494236" y="2997200"/>
            <a:ext cx="5678090" cy="2592388"/>
          </a:xfrm>
          <a:prstGeom prst="rect">
            <a:avLst/>
          </a:prstGeom>
          <a:noFill/>
          <a:ln>
            <a:noFill/>
          </a:ln>
        </p:spPr>
        <p:txBody>
          <a:bodyPr anchorCtr="0" anchor="t" bIns="45700" lIns="91425" spcFirstLastPara="1" rIns="91425" wrap="square" tIns="45700">
            <a:noAutofit/>
          </a:bodyPr>
          <a:lstStyle/>
          <a:p>
            <a:pPr indent="-350838" lvl="0" marL="350838" marR="0" rtl="0" algn="l">
              <a:spcBef>
                <a:spcPts val="0"/>
              </a:spcBef>
              <a:spcAft>
                <a:spcPts val="0"/>
              </a:spcAft>
              <a:buClr>
                <a:schemeClr val="hlink"/>
              </a:buClr>
              <a:buSzPts val="1360"/>
              <a:buFont typeface="Noto Sans Symbols"/>
              <a:buChar char="⮚"/>
            </a:pPr>
            <a:r>
              <a:rPr b="0" i="0" lang="en-US" sz="1700" u="none" cap="none" strike="noStrike">
                <a:solidFill>
                  <a:srgbClr val="172C4B"/>
                </a:solidFill>
                <a:latin typeface="Century Gothic"/>
                <a:ea typeface="Century Gothic"/>
                <a:cs typeface="Century Gothic"/>
                <a:sym typeface="Century Gothic"/>
              </a:rPr>
              <a:t>Tidak memenuhi 2NF, karena {nim, kode_kul} yang dianggap sebagai key primer sedangkan:</a:t>
            </a:r>
            <a:endParaRPr/>
          </a:p>
          <a:p>
            <a:pPr indent="-350838" lvl="0" marL="350838" marR="0" rtl="0" algn="l">
              <a:spcBef>
                <a:spcPts val="340"/>
              </a:spcBef>
              <a:spcAft>
                <a:spcPts val="0"/>
              </a:spcAft>
              <a:buClr>
                <a:schemeClr val="hlink"/>
              </a:buClr>
              <a:buSzPts val="1360"/>
              <a:buFont typeface="Noto Sans Symbols"/>
              <a:buNone/>
            </a:pPr>
            <a:r>
              <a:rPr b="0" i="0" lang="en-US" sz="1700" u="none" cap="none" strike="noStrike">
                <a:solidFill>
                  <a:srgbClr val="172C4B"/>
                </a:solidFill>
                <a:latin typeface="Century Gothic"/>
                <a:ea typeface="Century Gothic"/>
                <a:cs typeface="Century Gothic"/>
                <a:sym typeface="Century Gothic"/>
              </a:rPr>
              <a:t>	{nim, kode_kul}	   🡪	mhs_nama</a:t>
            </a:r>
            <a:endParaRPr b="0" i="0" sz="1700" u="none" cap="none" strike="noStrike">
              <a:solidFill>
                <a:srgbClr val="172C4B"/>
              </a:solidFill>
              <a:latin typeface="Century Gothic"/>
              <a:ea typeface="Century Gothic"/>
              <a:cs typeface="Century Gothic"/>
              <a:sym typeface="Century Gothic"/>
            </a:endParaRPr>
          </a:p>
          <a:p>
            <a:pPr indent="-350838" lvl="0" marL="350838" marR="0" rtl="0" algn="l">
              <a:spcBef>
                <a:spcPts val="340"/>
              </a:spcBef>
              <a:spcAft>
                <a:spcPts val="0"/>
              </a:spcAft>
              <a:buClr>
                <a:schemeClr val="hlink"/>
              </a:buClr>
              <a:buSzPts val="1360"/>
              <a:buFont typeface="Noto Sans Symbols"/>
              <a:buNone/>
            </a:pPr>
            <a:r>
              <a:rPr b="0" i="0" lang="en-US" sz="1700" u="none" cap="none" strike="noStrike">
                <a:solidFill>
                  <a:srgbClr val="172C4B"/>
                </a:solidFill>
                <a:latin typeface="Century Gothic"/>
                <a:ea typeface="Century Gothic"/>
                <a:cs typeface="Century Gothic"/>
                <a:sym typeface="Century Gothic"/>
              </a:rPr>
              <a:t>	{nim, kode_kul}    	   🡪	mhs_alamat</a:t>
            </a:r>
            <a:endParaRPr b="0" i="0" sz="1700" u="none" cap="none" strike="noStrike">
              <a:solidFill>
                <a:srgbClr val="172C4B"/>
              </a:solidFill>
              <a:latin typeface="Century Gothic"/>
              <a:ea typeface="Century Gothic"/>
              <a:cs typeface="Century Gothic"/>
              <a:sym typeface="Century Gothic"/>
            </a:endParaRPr>
          </a:p>
          <a:p>
            <a:pPr indent="-350838" lvl="0" marL="350838" marR="0" rtl="0" algn="l">
              <a:spcBef>
                <a:spcPts val="340"/>
              </a:spcBef>
              <a:spcAft>
                <a:spcPts val="0"/>
              </a:spcAft>
              <a:buClr>
                <a:schemeClr val="hlink"/>
              </a:buClr>
              <a:buSzPts val="1360"/>
              <a:buFont typeface="Noto Sans Symbols"/>
              <a:buNone/>
            </a:pPr>
            <a:r>
              <a:rPr b="0" i="0" lang="en-US" sz="1700" u="none" cap="none" strike="noStrike">
                <a:solidFill>
                  <a:srgbClr val="172C4B"/>
                </a:solidFill>
                <a:latin typeface="Century Gothic"/>
                <a:ea typeface="Century Gothic"/>
                <a:cs typeface="Century Gothic"/>
                <a:sym typeface="Century Gothic"/>
              </a:rPr>
              <a:t>	{nim, kode_kul}   	   🡪	mk_nama</a:t>
            </a:r>
            <a:endParaRPr b="0" i="0" sz="1700" u="none" cap="none" strike="noStrike">
              <a:solidFill>
                <a:srgbClr val="172C4B"/>
              </a:solidFill>
              <a:latin typeface="Century Gothic"/>
              <a:ea typeface="Century Gothic"/>
              <a:cs typeface="Century Gothic"/>
              <a:sym typeface="Century Gothic"/>
            </a:endParaRPr>
          </a:p>
          <a:p>
            <a:pPr indent="-350838" lvl="0" marL="350838" marR="0" rtl="0" algn="l">
              <a:spcBef>
                <a:spcPts val="340"/>
              </a:spcBef>
              <a:spcAft>
                <a:spcPts val="0"/>
              </a:spcAft>
              <a:buClr>
                <a:schemeClr val="hlink"/>
              </a:buClr>
              <a:buSzPts val="1360"/>
              <a:buFont typeface="Noto Sans Symbols"/>
              <a:buNone/>
            </a:pPr>
            <a:r>
              <a:rPr b="0" i="0" lang="en-US" sz="1700" u="none" cap="none" strike="noStrike">
                <a:solidFill>
                  <a:srgbClr val="172C4B"/>
                </a:solidFill>
                <a:latin typeface="Century Gothic"/>
                <a:ea typeface="Century Gothic"/>
                <a:cs typeface="Century Gothic"/>
                <a:sym typeface="Century Gothic"/>
              </a:rPr>
              <a:t>	{nim, kode_kul}   	   🡪	mk_sks</a:t>
            </a:r>
            <a:endParaRPr b="0" i="0" sz="1700" u="none" cap="none" strike="noStrike">
              <a:solidFill>
                <a:srgbClr val="172C4B"/>
              </a:solidFill>
              <a:latin typeface="Century Gothic"/>
              <a:ea typeface="Century Gothic"/>
              <a:cs typeface="Century Gothic"/>
              <a:sym typeface="Century Gothic"/>
            </a:endParaRPr>
          </a:p>
          <a:p>
            <a:pPr indent="-350838" lvl="0" marL="350838" marR="0" rtl="0" algn="l">
              <a:spcBef>
                <a:spcPts val="340"/>
              </a:spcBef>
              <a:spcAft>
                <a:spcPts val="0"/>
              </a:spcAft>
              <a:buClr>
                <a:schemeClr val="hlink"/>
              </a:buClr>
              <a:buSzPts val="1360"/>
              <a:buFont typeface="Noto Sans Symbols"/>
              <a:buNone/>
            </a:pPr>
            <a:r>
              <a:rPr b="0" i="0" lang="en-US" sz="1700" u="none" cap="none" strike="noStrike">
                <a:solidFill>
                  <a:srgbClr val="172C4B"/>
                </a:solidFill>
                <a:latin typeface="Century Gothic"/>
                <a:ea typeface="Century Gothic"/>
                <a:cs typeface="Century Gothic"/>
                <a:sym typeface="Century Gothic"/>
              </a:rPr>
              <a:t>	{nim, kode_kul} 	   🡪	indeks_nilai</a:t>
            </a:r>
            <a:endParaRPr b="0" i="0" sz="1700" u="none" cap="none" strike="noStrike">
              <a:solidFill>
                <a:srgbClr val="172C4B"/>
              </a:solidFill>
              <a:latin typeface="Century Gothic"/>
              <a:ea typeface="Century Gothic"/>
              <a:cs typeface="Century Gothic"/>
              <a:sym typeface="Century Gothic"/>
            </a:endParaRPr>
          </a:p>
        </p:txBody>
      </p:sp>
      <p:cxnSp>
        <p:nvCxnSpPr>
          <p:cNvPr id="296" name="Google Shape;296;p19"/>
          <p:cNvCxnSpPr/>
          <p:nvPr/>
        </p:nvCxnSpPr>
        <p:spPr>
          <a:xfrm flipH="1">
            <a:off x="4572000" y="3556744"/>
            <a:ext cx="53578" cy="287337"/>
          </a:xfrm>
          <a:prstGeom prst="straightConnector1">
            <a:avLst/>
          </a:prstGeom>
          <a:noFill/>
          <a:ln cap="flat" cmpd="sng" w="28575">
            <a:solidFill>
              <a:schemeClr val="dk1"/>
            </a:solidFill>
            <a:prstDash val="solid"/>
            <a:round/>
            <a:headEnd len="med" w="med" type="none"/>
            <a:tailEnd len="med" w="med" type="none"/>
          </a:ln>
        </p:spPr>
      </p:cxnSp>
      <p:cxnSp>
        <p:nvCxnSpPr>
          <p:cNvPr id="297" name="Google Shape;297;p19"/>
          <p:cNvCxnSpPr/>
          <p:nvPr/>
        </p:nvCxnSpPr>
        <p:spPr>
          <a:xfrm flipH="1">
            <a:off x="4598789" y="3867560"/>
            <a:ext cx="53578" cy="287338"/>
          </a:xfrm>
          <a:prstGeom prst="straightConnector1">
            <a:avLst/>
          </a:prstGeom>
          <a:noFill/>
          <a:ln cap="flat" cmpd="sng" w="28575">
            <a:solidFill>
              <a:schemeClr val="dk1"/>
            </a:solidFill>
            <a:prstDash val="solid"/>
            <a:round/>
            <a:headEnd len="med" w="med" type="none"/>
            <a:tailEnd len="med" w="med" type="none"/>
          </a:ln>
        </p:spPr>
      </p:cxnSp>
      <p:cxnSp>
        <p:nvCxnSpPr>
          <p:cNvPr id="298" name="Google Shape;298;p19"/>
          <p:cNvCxnSpPr/>
          <p:nvPr/>
        </p:nvCxnSpPr>
        <p:spPr>
          <a:xfrm flipH="1">
            <a:off x="4567958" y="4222503"/>
            <a:ext cx="53578" cy="287338"/>
          </a:xfrm>
          <a:prstGeom prst="straightConnector1">
            <a:avLst/>
          </a:prstGeom>
          <a:noFill/>
          <a:ln cap="flat" cmpd="sng" w="28575">
            <a:solidFill>
              <a:schemeClr val="dk1"/>
            </a:solidFill>
            <a:prstDash val="solid"/>
            <a:round/>
            <a:headEnd len="med" w="med" type="none"/>
            <a:tailEnd len="med" w="med" type="none"/>
          </a:ln>
        </p:spPr>
      </p:cxnSp>
      <p:cxnSp>
        <p:nvCxnSpPr>
          <p:cNvPr id="299" name="Google Shape;299;p19"/>
          <p:cNvCxnSpPr/>
          <p:nvPr/>
        </p:nvCxnSpPr>
        <p:spPr>
          <a:xfrm flipH="1">
            <a:off x="4572000" y="4580627"/>
            <a:ext cx="53578" cy="287337"/>
          </a:xfrm>
          <a:prstGeom prst="straightConnector1">
            <a:avLst/>
          </a:prstGeom>
          <a:noFill/>
          <a:ln cap="flat" cmpd="sng" w="28575">
            <a:solidFill>
              <a:schemeClr val="dk1"/>
            </a:solidFill>
            <a:prstDash val="solid"/>
            <a:round/>
            <a:headEnd len="med" w="med" type="none"/>
            <a:tailEnd len="med" w="med" type="none"/>
          </a:ln>
        </p:spPr>
      </p:cxnSp>
      <p:sp>
        <p:nvSpPr>
          <p:cNvPr id="300" name="Google Shape;300;p19"/>
          <p:cNvSpPr/>
          <p:nvPr/>
        </p:nvSpPr>
        <p:spPr>
          <a:xfrm>
            <a:off x="445073" y="5661027"/>
            <a:ext cx="7871344" cy="790575"/>
          </a:xfrm>
          <a:prstGeom prst="rect">
            <a:avLst/>
          </a:prstGeom>
          <a:noFill/>
          <a:ln>
            <a:noFill/>
          </a:ln>
        </p:spPr>
        <p:txBody>
          <a:bodyPr anchorCtr="0" anchor="t" bIns="45700" lIns="91425" spcFirstLastPara="1" rIns="91425" wrap="square" tIns="45700">
            <a:noAutofit/>
          </a:bodyPr>
          <a:lstStyle/>
          <a:p>
            <a:pPr indent="-350838" lvl="0" marL="350838" marR="0" rtl="0" algn="l">
              <a:spcBef>
                <a:spcPts val="0"/>
              </a:spcBef>
              <a:spcAft>
                <a:spcPts val="0"/>
              </a:spcAft>
              <a:buClr>
                <a:schemeClr val="hlink"/>
              </a:buClr>
              <a:buSzPts val="1600"/>
              <a:buFont typeface="Noto Sans Symbols"/>
              <a:buChar char="⮚"/>
            </a:pPr>
            <a:r>
              <a:rPr b="0" i="0" lang="en-US" sz="2000" u="none" cap="none" strike="noStrike">
                <a:solidFill>
                  <a:srgbClr val="172C4B"/>
                </a:solidFill>
                <a:latin typeface="Century Gothic"/>
                <a:ea typeface="Century Gothic"/>
                <a:cs typeface="Century Gothic"/>
                <a:sym typeface="Century Gothic"/>
              </a:rPr>
              <a:t>Tabel di atas perlu didekomposisi menjadi beberapa tabel yang memenuhi syarat 2NF </a:t>
            </a:r>
            <a:endParaRPr/>
          </a:p>
        </p:txBody>
      </p:sp>
      <p:cxnSp>
        <p:nvCxnSpPr>
          <p:cNvPr id="301" name="Google Shape;301;p19"/>
          <p:cNvCxnSpPr/>
          <p:nvPr/>
        </p:nvCxnSpPr>
        <p:spPr>
          <a:xfrm flipH="1">
            <a:off x="4584915" y="4854212"/>
            <a:ext cx="53578" cy="287337"/>
          </a:xfrm>
          <a:prstGeom prst="straightConnector1">
            <a:avLst/>
          </a:prstGeom>
          <a:noFill/>
          <a:ln cap="flat" cmpd="sng" w="28575">
            <a:solidFill>
              <a:schemeClr val="dk1"/>
            </a:solidFill>
            <a:prstDash val="solid"/>
            <a:round/>
            <a:headEnd len="med" w="med" type="none"/>
            <a:tailEnd len="med" w="med" type="none"/>
          </a:ln>
        </p:spPr>
      </p:cxnSp>
      <p:sp>
        <p:nvSpPr>
          <p:cNvPr id="302" name="Google Shape;30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79512" y="404664"/>
            <a:ext cx="7170208" cy="10293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3600"/>
              <a:buFont typeface="Century Gothic"/>
              <a:buNone/>
            </a:pPr>
            <a:r>
              <a:rPr b="1" lang="en-US" sz="3600">
                <a:solidFill>
                  <a:srgbClr val="2C395D"/>
                </a:solidFill>
                <a:latin typeface="Century Gothic"/>
                <a:ea typeface="Century Gothic"/>
                <a:cs typeface="Century Gothic"/>
                <a:sym typeface="Century Gothic"/>
              </a:rPr>
              <a:t>TUJUAN PERKULIAHAN: </a:t>
            </a:r>
            <a:endParaRPr b="1" sz="3600">
              <a:solidFill>
                <a:srgbClr val="2C395D"/>
              </a:solidFill>
              <a:latin typeface="Century Gothic"/>
              <a:ea typeface="Century Gothic"/>
              <a:cs typeface="Century Gothic"/>
              <a:sym typeface="Century Gothic"/>
            </a:endParaRPr>
          </a:p>
        </p:txBody>
      </p:sp>
      <p:sp>
        <p:nvSpPr>
          <p:cNvPr id="141" name="Google Shape;141;p2"/>
          <p:cNvSpPr txBox="1"/>
          <p:nvPr>
            <p:ph idx="1" type="body"/>
          </p:nvPr>
        </p:nvSpPr>
        <p:spPr>
          <a:xfrm>
            <a:off x="498814" y="1628800"/>
            <a:ext cx="8146372" cy="4576086"/>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2400"/>
              <a:buFont typeface="Book Antiqua"/>
              <a:buAutoNum type="arabicPeriod"/>
            </a:pPr>
            <a:r>
              <a:rPr lang="en-US">
                <a:solidFill>
                  <a:srgbClr val="42558C"/>
                </a:solidFill>
              </a:rPr>
              <a:t>Review </a:t>
            </a:r>
            <a:r>
              <a:rPr b="1" lang="en-US">
                <a:solidFill>
                  <a:srgbClr val="42558C"/>
                </a:solidFill>
              </a:rPr>
              <a:t>normalisasi, normalisasi pertama (1NF)., normalisasi kedua (2NF), normalisasi ketiga (3NF).</a:t>
            </a:r>
            <a:endParaRPr/>
          </a:p>
          <a:p>
            <a:pPr indent="-514350" lvl="0" marL="514350" rtl="0" algn="l">
              <a:spcBef>
                <a:spcPts val="480"/>
              </a:spcBef>
              <a:spcAft>
                <a:spcPts val="0"/>
              </a:spcAft>
              <a:buSzPts val="2400"/>
              <a:buFont typeface="Book Antiqua"/>
              <a:buAutoNum type="arabicPeriod"/>
            </a:pPr>
            <a:r>
              <a:rPr lang="en-US">
                <a:solidFill>
                  <a:srgbClr val="42558C"/>
                </a:solidFill>
              </a:rPr>
              <a:t>Memahami aturan </a:t>
            </a:r>
            <a:r>
              <a:rPr b="1" lang="en-US">
                <a:solidFill>
                  <a:srgbClr val="42558C"/>
                </a:solidFill>
              </a:rPr>
              <a:t>normalisasi Boyce Codd Normal Form (BCNF)</a:t>
            </a:r>
            <a:endParaRPr/>
          </a:p>
          <a:p>
            <a:pPr indent="-514350" lvl="0" marL="514350" rtl="0" algn="l">
              <a:spcBef>
                <a:spcPts val="480"/>
              </a:spcBef>
              <a:spcAft>
                <a:spcPts val="0"/>
              </a:spcAft>
              <a:buSzPts val="2400"/>
              <a:buFont typeface="Book Antiqua"/>
              <a:buAutoNum type="arabicPeriod"/>
            </a:pPr>
            <a:r>
              <a:rPr lang="en-US">
                <a:solidFill>
                  <a:srgbClr val="42558C"/>
                </a:solidFill>
              </a:rPr>
              <a:t>Memahami aturan </a:t>
            </a:r>
            <a:r>
              <a:rPr b="1" lang="en-US">
                <a:solidFill>
                  <a:srgbClr val="42558C"/>
                </a:solidFill>
              </a:rPr>
              <a:t>normalisasi keempat (4NF)</a:t>
            </a:r>
            <a:endParaRPr/>
          </a:p>
          <a:p>
            <a:pPr indent="-514350" lvl="0" marL="514350" rtl="0" algn="l">
              <a:spcBef>
                <a:spcPts val="480"/>
              </a:spcBef>
              <a:spcAft>
                <a:spcPts val="0"/>
              </a:spcAft>
              <a:buSzPts val="2400"/>
              <a:buFont typeface="Book Antiqua"/>
              <a:buAutoNum type="arabicPeriod"/>
            </a:pPr>
            <a:r>
              <a:rPr lang="en-US">
                <a:solidFill>
                  <a:srgbClr val="42558C"/>
                </a:solidFill>
              </a:rPr>
              <a:t>Memahami aturan </a:t>
            </a:r>
            <a:r>
              <a:rPr b="1" lang="en-US">
                <a:solidFill>
                  <a:srgbClr val="42558C"/>
                </a:solidFill>
              </a:rPr>
              <a:t>normalisasi kelima (5NF)</a:t>
            </a:r>
            <a:endParaRPr/>
          </a:p>
        </p:txBody>
      </p:sp>
      <p:sp>
        <p:nvSpPr>
          <p:cNvPr id="142" name="Google Shape;142;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0"/>
          <p:cNvSpPr/>
          <p:nvPr/>
        </p:nvSpPr>
        <p:spPr>
          <a:xfrm>
            <a:off x="539552" y="1528916"/>
            <a:ext cx="8294258" cy="110799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rgbClr val="172C4B"/>
                </a:solidFill>
                <a:latin typeface="Arial"/>
                <a:ea typeface="Arial"/>
                <a:cs typeface="Arial"/>
                <a:sym typeface="Arial"/>
              </a:rPr>
              <a:t>{nim, kode_kul}  	🡪    indeks_nilai			(FD1)</a:t>
            </a:r>
            <a:endParaRPr/>
          </a:p>
          <a:p>
            <a:pPr indent="0" lvl="0" marL="0" marR="0" rtl="0" algn="l">
              <a:spcBef>
                <a:spcPts val="0"/>
              </a:spcBef>
              <a:spcAft>
                <a:spcPts val="0"/>
              </a:spcAft>
              <a:buNone/>
            </a:pPr>
            <a:r>
              <a:rPr b="0" i="0" lang="en-US" sz="2200" u="none" cap="none" strike="noStrike">
                <a:solidFill>
                  <a:srgbClr val="172C4B"/>
                </a:solidFill>
                <a:latin typeface="Arial"/>
                <a:ea typeface="Arial"/>
                <a:cs typeface="Arial"/>
                <a:sym typeface="Arial"/>
              </a:rPr>
              <a:t>nim	                    	🡪    {nama_mhs, alamat_mhs}       	(FD2)</a:t>
            </a:r>
            <a:endParaRPr/>
          </a:p>
          <a:p>
            <a:pPr indent="0" lvl="0" marL="0" marR="0" rtl="0" algn="l">
              <a:spcBef>
                <a:spcPts val="0"/>
              </a:spcBef>
              <a:spcAft>
                <a:spcPts val="0"/>
              </a:spcAft>
              <a:buNone/>
            </a:pPr>
            <a:r>
              <a:rPr b="0" i="0" lang="en-US" sz="2200" u="none" cap="none" strike="noStrike">
                <a:solidFill>
                  <a:srgbClr val="172C4B"/>
                </a:solidFill>
                <a:latin typeface="Arial"/>
                <a:ea typeface="Arial"/>
                <a:cs typeface="Arial"/>
                <a:sym typeface="Arial"/>
              </a:rPr>
              <a:t>kode_kul	    	🡪    {nama_kul, sks}	         		(FD3)</a:t>
            </a:r>
            <a:endParaRPr/>
          </a:p>
        </p:txBody>
      </p:sp>
      <p:sp>
        <p:nvSpPr>
          <p:cNvPr id="308" name="Google Shape;308;p20"/>
          <p:cNvSpPr/>
          <p:nvPr/>
        </p:nvSpPr>
        <p:spPr>
          <a:xfrm>
            <a:off x="395536" y="4333453"/>
            <a:ext cx="8352928" cy="1107996"/>
          </a:xfrm>
          <a:prstGeom prst="rect">
            <a:avLst/>
          </a:prstGeom>
          <a:noFill/>
          <a:ln>
            <a:noFill/>
          </a:ln>
        </p:spPr>
        <p:txBody>
          <a:bodyPr anchorCtr="0" anchor="ctr" bIns="45700" lIns="91425" spcFirstLastPara="1" rIns="91425" wrap="square" tIns="45700">
            <a:spAutoFit/>
          </a:bodyPr>
          <a:lstStyle/>
          <a:p>
            <a:pPr indent="0" lvl="0" marL="107950" marR="0" rtl="0" algn="l">
              <a:spcBef>
                <a:spcPts val="0"/>
              </a:spcBef>
              <a:spcAft>
                <a:spcPts val="0"/>
              </a:spcAft>
              <a:buNone/>
            </a:pPr>
            <a:r>
              <a:rPr b="0" i="0" lang="en-US" sz="2200" u="none" cap="none" strike="noStrike">
                <a:solidFill>
                  <a:srgbClr val="172C4B"/>
                </a:solidFill>
                <a:latin typeface="Arial"/>
                <a:ea typeface="Arial"/>
                <a:cs typeface="Arial"/>
                <a:sym typeface="Arial"/>
              </a:rPr>
              <a:t>FD1 	(</a:t>
            </a:r>
            <a:r>
              <a:rPr b="0" i="0" lang="en-US" sz="2200" u="sng" cap="none" strike="noStrike">
                <a:solidFill>
                  <a:srgbClr val="172C4B"/>
                </a:solidFill>
                <a:latin typeface="Arial"/>
                <a:ea typeface="Arial"/>
                <a:cs typeface="Arial"/>
                <a:sym typeface="Arial"/>
              </a:rPr>
              <a:t>nim</a:t>
            </a:r>
            <a:r>
              <a:rPr b="0" i="0" lang="en-US" sz="2200" u="none" cap="none" strike="noStrike">
                <a:solidFill>
                  <a:srgbClr val="172C4B"/>
                </a:solidFill>
                <a:latin typeface="Arial"/>
                <a:ea typeface="Arial"/>
                <a:cs typeface="Arial"/>
                <a:sym typeface="Arial"/>
              </a:rPr>
              <a:t>, </a:t>
            </a:r>
            <a:r>
              <a:rPr b="0" i="0" lang="en-US" sz="2200" u="sng" cap="none" strike="noStrike">
                <a:solidFill>
                  <a:srgbClr val="172C4B"/>
                </a:solidFill>
                <a:latin typeface="Arial"/>
                <a:ea typeface="Arial"/>
                <a:cs typeface="Arial"/>
                <a:sym typeface="Arial"/>
              </a:rPr>
              <a:t>kode_kul</a:t>
            </a:r>
            <a:r>
              <a:rPr b="0" i="0" lang="en-US" sz="2200" u="none" cap="none" strike="noStrike">
                <a:solidFill>
                  <a:srgbClr val="172C4B"/>
                </a:solidFill>
                <a:latin typeface="Arial"/>
                <a:ea typeface="Arial"/>
                <a:cs typeface="Arial"/>
                <a:sym typeface="Arial"/>
              </a:rPr>
              <a:t>, indeks_nilai)		🡪 Tabel nilai</a:t>
            </a:r>
            <a:endParaRPr b="0" i="0" sz="2200" u="none" cap="none" strike="noStrike">
              <a:solidFill>
                <a:srgbClr val="172C4B"/>
              </a:solidFill>
              <a:latin typeface="Arial"/>
              <a:ea typeface="Arial"/>
              <a:cs typeface="Arial"/>
              <a:sym typeface="Arial"/>
            </a:endParaRPr>
          </a:p>
          <a:p>
            <a:pPr indent="0" lvl="0" marL="107950" marR="0" rtl="0" algn="l">
              <a:spcBef>
                <a:spcPts val="0"/>
              </a:spcBef>
              <a:spcAft>
                <a:spcPts val="0"/>
              </a:spcAft>
              <a:buNone/>
            </a:pPr>
            <a:r>
              <a:rPr b="0" i="0" lang="en-US" sz="2200" u="none" cap="none" strike="noStrike">
                <a:solidFill>
                  <a:srgbClr val="172C4B"/>
                </a:solidFill>
                <a:latin typeface="Arial"/>
                <a:ea typeface="Arial"/>
                <a:cs typeface="Arial"/>
                <a:sym typeface="Arial"/>
              </a:rPr>
              <a:t>FD2 	(</a:t>
            </a:r>
            <a:r>
              <a:rPr b="0" i="0" lang="en-US" sz="2200" u="sng" cap="none" strike="noStrike">
                <a:solidFill>
                  <a:srgbClr val="172C4B"/>
                </a:solidFill>
                <a:latin typeface="Arial"/>
                <a:ea typeface="Arial"/>
                <a:cs typeface="Arial"/>
                <a:sym typeface="Arial"/>
              </a:rPr>
              <a:t>nim</a:t>
            </a:r>
            <a:r>
              <a:rPr b="0" i="0" lang="en-US" sz="2200" u="none" cap="none" strike="noStrike">
                <a:solidFill>
                  <a:srgbClr val="172C4B"/>
                </a:solidFill>
                <a:latin typeface="Arial"/>
                <a:ea typeface="Arial"/>
                <a:cs typeface="Arial"/>
                <a:sym typeface="Arial"/>
              </a:rPr>
              <a:t>, nama_mhs, alamat_mhs)	🡪 Tabel mahasiswa</a:t>
            </a:r>
            <a:endParaRPr b="0" i="0" sz="2200" u="none" cap="none" strike="noStrike">
              <a:solidFill>
                <a:srgbClr val="172C4B"/>
              </a:solidFill>
              <a:latin typeface="Arial"/>
              <a:ea typeface="Arial"/>
              <a:cs typeface="Arial"/>
              <a:sym typeface="Arial"/>
            </a:endParaRPr>
          </a:p>
          <a:p>
            <a:pPr indent="0" lvl="0" marL="107950" marR="0" rtl="0" algn="l">
              <a:spcBef>
                <a:spcPts val="0"/>
              </a:spcBef>
              <a:spcAft>
                <a:spcPts val="0"/>
              </a:spcAft>
              <a:buNone/>
            </a:pPr>
            <a:r>
              <a:rPr b="0" i="0" lang="en-US" sz="2200" u="none" cap="none" strike="noStrike">
                <a:solidFill>
                  <a:srgbClr val="172C4B"/>
                </a:solidFill>
                <a:latin typeface="Arial"/>
                <a:ea typeface="Arial"/>
                <a:cs typeface="Arial"/>
                <a:sym typeface="Arial"/>
              </a:rPr>
              <a:t>FD3	(</a:t>
            </a:r>
            <a:r>
              <a:rPr b="0" i="0" lang="en-US" sz="2200" u="sng" cap="none" strike="noStrike">
                <a:solidFill>
                  <a:srgbClr val="172C4B"/>
                </a:solidFill>
                <a:latin typeface="Arial"/>
                <a:ea typeface="Arial"/>
                <a:cs typeface="Arial"/>
                <a:sym typeface="Arial"/>
              </a:rPr>
              <a:t>kode_kul</a:t>
            </a:r>
            <a:r>
              <a:rPr b="0" i="0" lang="en-US" sz="2200" u="none" cap="none" strike="noStrike">
                <a:solidFill>
                  <a:srgbClr val="172C4B"/>
                </a:solidFill>
                <a:latin typeface="Arial"/>
                <a:ea typeface="Arial"/>
                <a:cs typeface="Arial"/>
                <a:sym typeface="Arial"/>
              </a:rPr>
              <a:t>, nama_kul, sks)	 	🡪 Tabel mataKuliah</a:t>
            </a:r>
            <a:endParaRPr b="0" i="0" sz="2200" u="none" cap="none" strike="noStrike">
              <a:solidFill>
                <a:srgbClr val="172C4B"/>
              </a:solidFill>
              <a:latin typeface="Arial"/>
              <a:ea typeface="Arial"/>
              <a:cs typeface="Arial"/>
              <a:sym typeface="Arial"/>
            </a:endParaRPr>
          </a:p>
        </p:txBody>
      </p:sp>
      <p:sp>
        <p:nvSpPr>
          <p:cNvPr id="309" name="Google Shape;309;p20"/>
          <p:cNvSpPr txBox="1"/>
          <p:nvPr/>
        </p:nvSpPr>
        <p:spPr>
          <a:xfrm>
            <a:off x="467348" y="827423"/>
            <a:ext cx="6917278" cy="46166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entury Gothic"/>
                <a:ea typeface="Century Gothic"/>
                <a:cs typeface="Century Gothic"/>
                <a:sym typeface="Century Gothic"/>
              </a:rPr>
              <a:t>Contoh Functional Dependency 2NF adalah :</a:t>
            </a:r>
            <a:endParaRPr/>
          </a:p>
        </p:txBody>
      </p:sp>
      <p:sp>
        <p:nvSpPr>
          <p:cNvPr id="310" name="Google Shape;310;p20"/>
          <p:cNvSpPr txBox="1"/>
          <p:nvPr/>
        </p:nvSpPr>
        <p:spPr>
          <a:xfrm>
            <a:off x="534732" y="3281064"/>
            <a:ext cx="7891904" cy="46166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Gothic"/>
                <a:ea typeface="Century Gothic"/>
                <a:cs typeface="Century Gothic"/>
                <a:sym typeface="Century Gothic"/>
              </a:rPr>
              <a:t>Maka Dekomposisi tabel pada contoh 2NF adalah :</a:t>
            </a:r>
            <a:endParaRPr/>
          </a:p>
        </p:txBody>
      </p:sp>
      <p:sp>
        <p:nvSpPr>
          <p:cNvPr id="311" name="Google Shape;31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p20"/>
          <p:cNvSpPr txBox="1"/>
          <p:nvPr/>
        </p:nvSpPr>
        <p:spPr>
          <a:xfrm>
            <a:off x="534732" y="5759438"/>
            <a:ext cx="7090403" cy="46166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Gothic"/>
                <a:ea typeface="Century Gothic"/>
                <a:cs typeface="Century Gothic"/>
                <a:sym typeface="Century Gothic"/>
              </a:rPr>
              <a:t>Jangan lupa untuk mendefinisikan foreign key</a:t>
            </a:r>
            <a:endParaRPr b="1" sz="2400">
              <a:solidFill>
                <a:schemeClr val="dk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ph type="title"/>
          </p:nvPr>
        </p:nvSpPr>
        <p:spPr>
          <a:xfrm>
            <a:off x="414629" y="280684"/>
            <a:ext cx="7933779" cy="14921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3200"/>
              <a:buFont typeface="Century Gothic"/>
              <a:buNone/>
            </a:pPr>
            <a:r>
              <a:rPr b="1" lang="en-US" sz="3200">
                <a:solidFill>
                  <a:srgbClr val="2C395D"/>
                </a:solidFill>
                <a:latin typeface="Century Gothic"/>
                <a:ea typeface="Century Gothic"/>
                <a:cs typeface="Century Gothic"/>
                <a:sym typeface="Century Gothic"/>
              </a:rPr>
              <a:t>NORMALISASI KETIGA </a:t>
            </a:r>
            <a:br>
              <a:rPr b="1" lang="en-US" sz="3200">
                <a:solidFill>
                  <a:srgbClr val="2C395D"/>
                </a:solidFill>
                <a:latin typeface="Century Gothic"/>
                <a:ea typeface="Century Gothic"/>
                <a:cs typeface="Century Gothic"/>
                <a:sym typeface="Century Gothic"/>
              </a:rPr>
            </a:br>
            <a:r>
              <a:rPr b="1" lang="en-US" sz="3200">
                <a:solidFill>
                  <a:srgbClr val="2C395D"/>
                </a:solidFill>
                <a:latin typeface="Century Gothic"/>
                <a:ea typeface="Century Gothic"/>
                <a:cs typeface="Century Gothic"/>
                <a:sym typeface="Century Gothic"/>
              </a:rPr>
              <a:t>(3RD NORMAL FORM) </a:t>
            </a:r>
            <a:endParaRPr/>
          </a:p>
        </p:txBody>
      </p:sp>
      <p:sp>
        <p:nvSpPr>
          <p:cNvPr id="318" name="Google Shape;318;p21"/>
          <p:cNvSpPr txBox="1"/>
          <p:nvPr>
            <p:ph idx="1" type="body"/>
          </p:nvPr>
        </p:nvSpPr>
        <p:spPr>
          <a:xfrm>
            <a:off x="421584" y="1772816"/>
            <a:ext cx="8542903" cy="434776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000"/>
              <a:buChar char="•"/>
            </a:pPr>
            <a:r>
              <a:rPr b="1" lang="en-US" sz="2000">
                <a:solidFill>
                  <a:srgbClr val="234271"/>
                </a:solidFill>
              </a:rPr>
              <a:t>Aturan</a:t>
            </a:r>
            <a:r>
              <a:rPr lang="en-US" sz="2000">
                <a:solidFill>
                  <a:srgbClr val="234271"/>
                </a:solidFill>
              </a:rPr>
              <a:t> : </a:t>
            </a:r>
            <a:endParaRPr/>
          </a:p>
          <a:p>
            <a:pPr indent="-228600" lvl="1" marL="640080" rtl="0" algn="l">
              <a:spcBef>
                <a:spcPts val="480"/>
              </a:spcBef>
              <a:spcAft>
                <a:spcPts val="0"/>
              </a:spcAft>
              <a:buSzPts val="2400"/>
              <a:buChar char="•"/>
            </a:pPr>
            <a:r>
              <a:rPr lang="en-US" sz="2400">
                <a:solidFill>
                  <a:srgbClr val="172C4B"/>
                </a:solidFill>
              </a:rPr>
              <a:t>Sudah berada dalam bentuk normal kedua (2NF)</a:t>
            </a:r>
            <a:endParaRPr/>
          </a:p>
          <a:p>
            <a:pPr indent="-228600" lvl="1" marL="640080" rtl="0" algn="l">
              <a:spcBef>
                <a:spcPts val="480"/>
              </a:spcBef>
              <a:spcAft>
                <a:spcPts val="0"/>
              </a:spcAft>
              <a:buSzPts val="2400"/>
              <a:buChar char="•"/>
            </a:pPr>
            <a:r>
              <a:rPr lang="en-US" sz="2400">
                <a:solidFill>
                  <a:srgbClr val="172C4B"/>
                </a:solidFill>
              </a:rPr>
              <a:t>Tidak ada ketergantungan transitif (dimana atribut bukan key primer tergantung pada atribut bukan key primer lainnya). </a:t>
            </a:r>
            <a:endParaRPr/>
          </a:p>
          <a:p>
            <a:pPr indent="-228600" lvl="1" marL="640080" rtl="0" algn="l">
              <a:spcBef>
                <a:spcPts val="480"/>
              </a:spcBef>
              <a:spcAft>
                <a:spcPts val="0"/>
              </a:spcAft>
              <a:buSzPts val="2400"/>
              <a:buChar char="•"/>
            </a:pPr>
            <a:r>
              <a:rPr b="1" lang="en-US" sz="2400">
                <a:solidFill>
                  <a:srgbClr val="172C4B"/>
                </a:solidFill>
              </a:rPr>
              <a:t>Dalam bentuk FD :</a:t>
            </a:r>
            <a:endParaRPr/>
          </a:p>
          <a:p>
            <a:pPr indent="-228600" lvl="2" marL="914400" rtl="0" algn="l">
              <a:spcBef>
                <a:spcPts val="480"/>
              </a:spcBef>
              <a:spcAft>
                <a:spcPts val="0"/>
              </a:spcAft>
              <a:buSzPts val="2400"/>
              <a:buChar char="•"/>
            </a:pPr>
            <a:r>
              <a:rPr lang="en-US" sz="2400">
                <a:solidFill>
                  <a:srgbClr val="172C4B"/>
                </a:solidFill>
              </a:rPr>
              <a:t>X 🡪 Y maka </a:t>
            </a:r>
            <a:r>
              <a:rPr b="1" lang="en-US" sz="2400">
                <a:solidFill>
                  <a:srgbClr val="172C4B"/>
                </a:solidFill>
              </a:rPr>
              <a:t>X </a:t>
            </a:r>
            <a:r>
              <a:rPr lang="en-US" sz="2400">
                <a:solidFill>
                  <a:srgbClr val="172C4B"/>
                </a:solidFill>
              </a:rPr>
              <a:t>adalah </a:t>
            </a:r>
            <a:r>
              <a:rPr b="1" i="1" lang="en-US" sz="2400">
                <a:solidFill>
                  <a:srgbClr val="FF0000"/>
                </a:solidFill>
              </a:rPr>
              <a:t>super key</a:t>
            </a:r>
            <a:endParaRPr b="1" i="1" sz="2400">
              <a:solidFill>
                <a:srgbClr val="FF0000"/>
              </a:solidFill>
            </a:endParaRPr>
          </a:p>
          <a:p>
            <a:pPr indent="-228600" lvl="2" marL="914400" rtl="0" algn="l">
              <a:spcBef>
                <a:spcPts val="480"/>
              </a:spcBef>
              <a:spcAft>
                <a:spcPts val="0"/>
              </a:spcAft>
              <a:buSzPts val="2400"/>
              <a:buChar char="•"/>
            </a:pPr>
            <a:r>
              <a:rPr lang="en-US" sz="2400">
                <a:solidFill>
                  <a:srgbClr val="172C4B"/>
                </a:solidFill>
              </a:rPr>
              <a:t>X 🡪 A, </a:t>
            </a:r>
            <a:r>
              <a:rPr b="1" lang="en-US" sz="2400">
                <a:solidFill>
                  <a:srgbClr val="172C4B"/>
                </a:solidFill>
              </a:rPr>
              <a:t> </a:t>
            </a:r>
            <a:r>
              <a:rPr lang="en-US" sz="2400">
                <a:solidFill>
                  <a:srgbClr val="172C4B"/>
                </a:solidFill>
              </a:rPr>
              <a:t>dengan membolehkan A sebagai bagian dari primary key</a:t>
            </a:r>
            <a:endParaRPr sz="2400">
              <a:solidFill>
                <a:srgbClr val="172C4B"/>
              </a:solidFill>
            </a:endParaRPr>
          </a:p>
          <a:p>
            <a:pPr indent="-114300" lvl="0" marL="342900" rtl="0" algn="l">
              <a:spcBef>
                <a:spcPts val="360"/>
              </a:spcBef>
              <a:spcAft>
                <a:spcPts val="0"/>
              </a:spcAft>
              <a:buSzPts val="1800"/>
              <a:buNone/>
            </a:pPr>
            <a:r>
              <a:t/>
            </a:r>
            <a:endParaRPr sz="1800">
              <a:solidFill>
                <a:srgbClr val="234271"/>
              </a:solidFill>
            </a:endParaRPr>
          </a:p>
        </p:txBody>
      </p:sp>
      <p:sp>
        <p:nvSpPr>
          <p:cNvPr id="319" name="Google Shape;31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2"/>
          <p:cNvSpPr txBox="1"/>
          <p:nvPr>
            <p:ph type="title"/>
          </p:nvPr>
        </p:nvSpPr>
        <p:spPr>
          <a:xfrm>
            <a:off x="530125" y="161590"/>
            <a:ext cx="8229600" cy="11398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3600"/>
              <a:buFont typeface="Century Gothic"/>
              <a:buNone/>
            </a:pPr>
            <a:r>
              <a:rPr b="1" lang="en-US" sz="3600">
                <a:solidFill>
                  <a:srgbClr val="2C395D"/>
                </a:solidFill>
                <a:latin typeface="Century Gothic"/>
                <a:ea typeface="Century Gothic"/>
                <a:cs typeface="Century Gothic"/>
                <a:sym typeface="Century Gothic"/>
              </a:rPr>
              <a:t>CONTOH 3NF</a:t>
            </a:r>
            <a:endParaRPr b="1" sz="3600">
              <a:solidFill>
                <a:srgbClr val="2C395D"/>
              </a:solidFill>
              <a:latin typeface="Century Gothic"/>
              <a:ea typeface="Century Gothic"/>
              <a:cs typeface="Century Gothic"/>
              <a:sym typeface="Century Gothic"/>
            </a:endParaRPr>
          </a:p>
        </p:txBody>
      </p:sp>
      <p:sp>
        <p:nvSpPr>
          <p:cNvPr id="325" name="Google Shape;325;p22"/>
          <p:cNvSpPr txBox="1"/>
          <p:nvPr>
            <p:ph idx="1" type="body"/>
          </p:nvPr>
        </p:nvSpPr>
        <p:spPr>
          <a:xfrm>
            <a:off x="251520" y="1029915"/>
            <a:ext cx="8056663" cy="118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solidFill>
                  <a:srgbClr val="234271"/>
                </a:solidFill>
              </a:rPr>
              <a:t>Berdasarkan informasi pada tabel universal pada slide sebelumnya, jika pada tabel mahasiswa,  atribut alamat sesuai dengan kebutuhan dibagi informasi jalan, kota, provinsi, dan kodepos, maka tabel mahasiswa dapat dituliskan sebagi berikut :</a:t>
            </a:r>
            <a:endParaRPr/>
          </a:p>
          <a:p>
            <a:pPr indent="0" lvl="0" marL="0" rtl="0" algn="l">
              <a:spcBef>
                <a:spcPts val="400"/>
              </a:spcBef>
              <a:spcAft>
                <a:spcPts val="0"/>
              </a:spcAft>
              <a:buSzPts val="2000"/>
              <a:buNone/>
            </a:pPr>
            <a:r>
              <a:t/>
            </a:r>
            <a:endParaRPr sz="2000">
              <a:solidFill>
                <a:srgbClr val="234271"/>
              </a:solidFill>
            </a:endParaRPr>
          </a:p>
        </p:txBody>
      </p:sp>
      <p:graphicFrame>
        <p:nvGraphicFramePr>
          <p:cNvPr id="326" name="Google Shape;326;p22"/>
          <p:cNvGraphicFramePr/>
          <p:nvPr/>
        </p:nvGraphicFramePr>
        <p:xfrm>
          <a:off x="788102" y="2780928"/>
          <a:ext cx="3000000" cy="3000000"/>
        </p:xfrm>
        <a:graphic>
          <a:graphicData uri="http://schemas.openxmlformats.org/drawingml/2006/table">
            <a:tbl>
              <a:tblPr>
                <a:noFill/>
                <a:tableStyleId>{A357C860-12E9-46E9-A441-8430152AB28F}</a:tableStyleId>
              </a:tblPr>
              <a:tblGrid>
                <a:gridCol w="451475"/>
                <a:gridCol w="973775"/>
                <a:gridCol w="1489700"/>
                <a:gridCol w="1497650"/>
                <a:gridCol w="1735775"/>
                <a:gridCol w="1811975"/>
              </a:tblGrid>
              <a:tr h="118725">
                <a:tc>
                  <a:txBody>
                    <a:bodyPr/>
                    <a:lstStyle/>
                    <a:p>
                      <a:pPr indent="0" lvl="0" marL="0" marR="0" rtl="0" algn="l">
                        <a:lnSpc>
                          <a:spcPct val="100000"/>
                        </a:lnSpc>
                        <a:spcBef>
                          <a:spcPts val="0"/>
                        </a:spcBef>
                        <a:spcAft>
                          <a:spcPts val="0"/>
                        </a:spcAft>
                        <a:buClr>
                          <a:schemeClr val="hlink"/>
                        </a:buClr>
                        <a:buSzPts val="960"/>
                        <a:buFont typeface="Noto Sans Symbols"/>
                        <a:buNone/>
                      </a:pPr>
                      <a:r>
                        <a:rPr b="1" i="0" lang="en-US" sz="1200" u="none" cap="none" strike="noStrike">
                          <a:solidFill>
                            <a:schemeClr val="dk1"/>
                          </a:solidFill>
                          <a:latin typeface="Arial"/>
                          <a:ea typeface="Arial"/>
                          <a:cs typeface="Arial"/>
                          <a:sym typeface="Arial"/>
                        </a:rPr>
                        <a:t>nim</a:t>
                      </a:r>
                      <a:endParaRPr b="0" i="0" sz="1200" u="none" cap="none" strike="noStrike">
                        <a:solidFill>
                          <a:schemeClr val="dk1"/>
                        </a:solidFill>
                        <a:latin typeface="Arial"/>
                        <a:ea typeface="Arial"/>
                        <a:cs typeface="Arial"/>
                        <a:sym typeface="Arial"/>
                      </a:endParaRPr>
                    </a:p>
                  </a:txBody>
                  <a:tcPr marT="45725" marB="45725"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960"/>
                        <a:buFont typeface="Noto Sans Symbols"/>
                        <a:buNone/>
                      </a:pPr>
                      <a:r>
                        <a:rPr b="1" i="0" lang="en-US" sz="1200" u="none" cap="none" strike="noStrike">
                          <a:solidFill>
                            <a:schemeClr val="dk1"/>
                          </a:solidFill>
                          <a:latin typeface="Arial"/>
                          <a:ea typeface="Arial"/>
                          <a:cs typeface="Arial"/>
                          <a:sym typeface="Arial"/>
                        </a:rPr>
                        <a:t>nama_mhs</a:t>
                      </a:r>
                      <a:endParaRPr b="0" i="0" sz="1200" u="none" cap="none" strike="noStrike">
                        <a:solidFill>
                          <a:schemeClr val="dk1"/>
                        </a:solidFill>
                        <a:latin typeface="Arial"/>
                        <a:ea typeface="Arial"/>
                        <a:cs typeface="Arial"/>
                        <a:sym typeface="Arial"/>
                      </a:endParaRPr>
                    </a:p>
                  </a:txBody>
                  <a:tcPr marT="45725" marB="457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960"/>
                        <a:buFont typeface="Noto Sans Symbols"/>
                        <a:buNone/>
                      </a:pPr>
                      <a:r>
                        <a:rPr b="1" i="0" lang="en-US" sz="1200" u="none" cap="none" strike="noStrike">
                          <a:solidFill>
                            <a:schemeClr val="dk1"/>
                          </a:solidFill>
                          <a:latin typeface="Arial"/>
                          <a:ea typeface="Arial"/>
                          <a:cs typeface="Arial"/>
                          <a:sym typeface="Arial"/>
                        </a:rPr>
                        <a:t>alamat_jalan_mhs</a:t>
                      </a:r>
                      <a:endParaRPr b="0" i="0" sz="1200" u="none" cap="none" strike="noStrike">
                        <a:solidFill>
                          <a:schemeClr val="dk1"/>
                        </a:solidFill>
                        <a:latin typeface="Arial"/>
                        <a:ea typeface="Arial"/>
                        <a:cs typeface="Arial"/>
                        <a:sym typeface="Arial"/>
                      </a:endParaRPr>
                    </a:p>
                  </a:txBody>
                  <a:tcPr marT="45725" marB="457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960"/>
                        <a:buFont typeface="Noto Sans Symbols"/>
                        <a:buNone/>
                      </a:pPr>
                      <a:r>
                        <a:rPr b="1" i="0" lang="en-US" sz="1200" u="none" cap="none" strike="noStrike">
                          <a:solidFill>
                            <a:schemeClr val="dk1"/>
                          </a:solidFill>
                          <a:latin typeface="Arial"/>
                          <a:ea typeface="Arial"/>
                          <a:cs typeface="Arial"/>
                          <a:sym typeface="Arial"/>
                        </a:rPr>
                        <a:t>alamat_kota_mhs</a:t>
                      </a:r>
                      <a:r>
                        <a:rPr b="0" i="0" lang="en-US" sz="1200" u="none" cap="none" strike="noStrike">
                          <a:solidFill>
                            <a:schemeClr val="dk1"/>
                          </a:solidFill>
                          <a:latin typeface="Arial"/>
                          <a:ea typeface="Arial"/>
                          <a:cs typeface="Arial"/>
                          <a:sym typeface="Arial"/>
                        </a:rPr>
                        <a:t> </a:t>
                      </a:r>
                      <a:endParaRPr/>
                    </a:p>
                  </a:txBody>
                  <a:tcPr marT="45725" marB="457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960"/>
                        <a:buFont typeface="Noto Sans Symbols"/>
                        <a:buNone/>
                      </a:pPr>
                      <a:r>
                        <a:rPr b="1" i="0" lang="en-US" sz="1200" u="none" cap="none" strike="noStrike">
                          <a:solidFill>
                            <a:schemeClr val="dk1"/>
                          </a:solidFill>
                          <a:latin typeface="Arial"/>
                          <a:ea typeface="Arial"/>
                          <a:cs typeface="Arial"/>
                          <a:sym typeface="Arial"/>
                        </a:rPr>
                        <a:t>alamat_provinsi_mhs</a:t>
                      </a:r>
                      <a:endParaRPr b="0" i="0" sz="1200" u="none" cap="none" strike="noStrike">
                        <a:solidFill>
                          <a:schemeClr val="dk1"/>
                        </a:solidFill>
                        <a:latin typeface="Arial"/>
                        <a:ea typeface="Arial"/>
                        <a:cs typeface="Arial"/>
                        <a:sym typeface="Arial"/>
                      </a:endParaRPr>
                    </a:p>
                  </a:txBody>
                  <a:tcPr marT="45725" marB="457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960"/>
                        <a:buFont typeface="Noto Sans Symbols"/>
                        <a:buNone/>
                      </a:pPr>
                      <a:r>
                        <a:rPr b="1" i="0" lang="en-US" sz="1200" u="none" cap="none" strike="noStrike">
                          <a:solidFill>
                            <a:schemeClr val="dk1"/>
                          </a:solidFill>
                          <a:latin typeface="Arial"/>
                          <a:ea typeface="Arial"/>
                          <a:cs typeface="Arial"/>
                          <a:sym typeface="Arial"/>
                        </a:rPr>
                        <a:t>alamat_kodepos_mhs</a:t>
                      </a:r>
                      <a:r>
                        <a:rPr b="0" i="0" lang="en-US" sz="1200" u="none" cap="none" strike="noStrike">
                          <a:solidFill>
                            <a:schemeClr val="dk1"/>
                          </a:solidFill>
                          <a:latin typeface="Arial"/>
                          <a:ea typeface="Arial"/>
                          <a:cs typeface="Arial"/>
                          <a:sym typeface="Arial"/>
                        </a:rPr>
                        <a:t> </a:t>
                      </a:r>
                      <a:endParaRPr/>
                    </a:p>
                  </a:txBody>
                  <a:tcPr marT="45725" marB="45725"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27" name="Google Shape;327;p22"/>
          <p:cNvSpPr/>
          <p:nvPr/>
        </p:nvSpPr>
        <p:spPr>
          <a:xfrm>
            <a:off x="251520" y="4831652"/>
            <a:ext cx="7615238"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entury Gothic"/>
                <a:ea typeface="Century Gothic"/>
                <a:cs typeface="Century Gothic"/>
                <a:sym typeface="Century Gothic"/>
              </a:rPr>
              <a:t>Sehingga tabel tersebut perlu didekomposisi menjadi:</a:t>
            </a:r>
            <a:endParaRPr/>
          </a:p>
        </p:txBody>
      </p:sp>
      <p:sp>
        <p:nvSpPr>
          <p:cNvPr id="328" name="Google Shape;328;p22"/>
          <p:cNvSpPr/>
          <p:nvPr/>
        </p:nvSpPr>
        <p:spPr>
          <a:xfrm>
            <a:off x="898828" y="5298597"/>
            <a:ext cx="7615238" cy="1200329"/>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mahasiswa (</a:t>
            </a:r>
            <a:r>
              <a:rPr lang="en-US" sz="1800" u="sng">
                <a:solidFill>
                  <a:schemeClr val="dk1"/>
                </a:solidFill>
                <a:latin typeface="Century Gothic"/>
                <a:ea typeface="Century Gothic"/>
                <a:cs typeface="Century Gothic"/>
                <a:sym typeface="Century Gothic"/>
              </a:rPr>
              <a:t>nim</a:t>
            </a:r>
            <a:r>
              <a:rPr lang="en-US" sz="1800">
                <a:solidFill>
                  <a:schemeClr val="dk1"/>
                </a:solidFill>
                <a:latin typeface="Century Gothic"/>
                <a:ea typeface="Century Gothic"/>
                <a:cs typeface="Century Gothic"/>
                <a:sym typeface="Century Gothic"/>
              </a:rPr>
              <a:t>, nama_mhs, alamat_jalan_mhs, alamat_kodepos_mhs)</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kodepos (alamat_kodepos_mhs, alamat_jalan_mhs, alamat_provinsi_mhs, alamat_kota_mhs)</a:t>
            </a:r>
            <a:endParaRPr/>
          </a:p>
        </p:txBody>
      </p:sp>
      <p:sp>
        <p:nvSpPr>
          <p:cNvPr id="329" name="Google Shape;329;p22"/>
          <p:cNvSpPr/>
          <p:nvPr/>
        </p:nvSpPr>
        <p:spPr>
          <a:xfrm>
            <a:off x="251520" y="3200436"/>
            <a:ext cx="8640959" cy="1631216"/>
          </a:xfrm>
          <a:prstGeom prst="rect">
            <a:avLst/>
          </a:prstGeom>
          <a:noFill/>
          <a:ln>
            <a:noFill/>
          </a:ln>
        </p:spPr>
        <p:txBody>
          <a:bodyPr anchorCtr="0" anchor="ctr" bIns="45700" lIns="91425" spcFirstLastPara="1" rIns="91425" wrap="square" tIns="45700">
            <a:spAutoFit/>
          </a:bodyPr>
          <a:lstStyle/>
          <a:p>
            <a:pPr indent="-288925" lvl="0" marL="288925" marR="0" rtl="0" algn="l">
              <a:spcBef>
                <a:spcPts val="0"/>
              </a:spcBef>
              <a:spcAft>
                <a:spcPts val="0"/>
              </a:spcAft>
              <a:buClr>
                <a:srgbClr val="234271"/>
              </a:buClr>
              <a:buSzPts val="2000"/>
              <a:buFont typeface="Noto Sans Symbols"/>
              <a:buChar char="⮚"/>
            </a:pPr>
            <a:r>
              <a:rPr lang="en-US" sz="2000">
                <a:solidFill>
                  <a:srgbClr val="234271"/>
                </a:solidFill>
                <a:latin typeface="Century Gothic"/>
                <a:ea typeface="Century Gothic"/>
                <a:cs typeface="Century Gothic"/>
                <a:sym typeface="Century Gothic"/>
              </a:rPr>
              <a:t>Tabel tersebut sudah memenuhi 2NF, tapi tidak memenuhi 3NF:</a:t>
            </a:r>
            <a:endParaRPr/>
          </a:p>
          <a:p>
            <a:pPr indent="-288925" lvl="0" marL="288925" marR="0" rtl="0" algn="l">
              <a:spcBef>
                <a:spcPts val="0"/>
              </a:spcBef>
              <a:spcAft>
                <a:spcPts val="0"/>
              </a:spcAft>
              <a:buClr>
                <a:srgbClr val="234271"/>
              </a:buClr>
              <a:buSzPts val="2000"/>
              <a:buFont typeface="Noto Sans Symbols"/>
              <a:buChar char="⮚"/>
            </a:pPr>
            <a:r>
              <a:rPr lang="en-US" sz="2000">
                <a:solidFill>
                  <a:srgbClr val="234271"/>
                </a:solidFill>
                <a:latin typeface="Century Gothic"/>
                <a:ea typeface="Century Gothic"/>
                <a:cs typeface="Century Gothic"/>
                <a:sym typeface="Century Gothic"/>
              </a:rPr>
              <a:t>karena masih terdapat atribut non primary key (yakni </a:t>
            </a:r>
            <a:r>
              <a:rPr b="1" lang="en-US" sz="2000">
                <a:solidFill>
                  <a:srgbClr val="234271"/>
                </a:solidFill>
                <a:latin typeface="Century Gothic"/>
                <a:ea typeface="Century Gothic"/>
                <a:cs typeface="Century Gothic"/>
                <a:sym typeface="Century Gothic"/>
              </a:rPr>
              <a:t>alamat_kota_mhs alamat_kota_mhs</a:t>
            </a:r>
            <a:r>
              <a:rPr lang="en-US" sz="2000">
                <a:solidFill>
                  <a:srgbClr val="234271"/>
                </a:solidFill>
                <a:latin typeface="Century Gothic"/>
                <a:ea typeface="Century Gothic"/>
                <a:cs typeface="Century Gothic"/>
                <a:sym typeface="Century Gothic"/>
              </a:rPr>
              <a:t> dan </a:t>
            </a:r>
            <a:r>
              <a:rPr b="1" lang="en-US" sz="2000">
                <a:solidFill>
                  <a:srgbClr val="234271"/>
                </a:solidFill>
                <a:latin typeface="Century Gothic"/>
                <a:ea typeface="Century Gothic"/>
                <a:cs typeface="Century Gothic"/>
                <a:sym typeface="Century Gothic"/>
              </a:rPr>
              <a:t>alamat_provinsi_mhs</a:t>
            </a:r>
            <a:r>
              <a:rPr lang="en-US" sz="2000">
                <a:solidFill>
                  <a:srgbClr val="234271"/>
                </a:solidFill>
                <a:latin typeface="Century Gothic"/>
                <a:ea typeface="Century Gothic"/>
                <a:cs typeface="Century Gothic"/>
                <a:sym typeface="Century Gothic"/>
              </a:rPr>
              <a:t>) yang memiliki ketergantungan terhadap atribut non primary key yang lain (yakni </a:t>
            </a:r>
            <a:r>
              <a:rPr b="1" lang="en-US" sz="2000">
                <a:solidFill>
                  <a:srgbClr val="234271"/>
                </a:solidFill>
                <a:latin typeface="Century Gothic"/>
                <a:ea typeface="Century Gothic"/>
                <a:cs typeface="Century Gothic"/>
                <a:sym typeface="Century Gothic"/>
              </a:rPr>
              <a:t>alamat_kodepos_mhs</a:t>
            </a:r>
            <a:r>
              <a:rPr lang="en-US" sz="2000">
                <a:solidFill>
                  <a:srgbClr val="234271"/>
                </a:solidFill>
                <a:latin typeface="Century Gothic"/>
                <a:ea typeface="Century Gothic"/>
                <a:cs typeface="Century Gothic"/>
                <a:sym typeface="Century Gothic"/>
              </a:rPr>
              <a:t>):</a:t>
            </a:r>
            <a:endParaRPr/>
          </a:p>
        </p:txBody>
      </p:sp>
      <p:sp>
        <p:nvSpPr>
          <p:cNvPr id="330" name="Google Shape;33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457200" y="277815"/>
            <a:ext cx="8229600" cy="11398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3600"/>
              <a:buFont typeface="Century Gothic"/>
              <a:buNone/>
            </a:pPr>
            <a:r>
              <a:rPr b="1" lang="en-US" sz="3600">
                <a:solidFill>
                  <a:srgbClr val="2C395D"/>
                </a:solidFill>
                <a:latin typeface="Century Gothic"/>
                <a:ea typeface="Century Gothic"/>
                <a:cs typeface="Century Gothic"/>
                <a:sym typeface="Century Gothic"/>
              </a:rPr>
              <a:t>PENJELASAN CONTOH 3NF</a:t>
            </a:r>
            <a:endParaRPr b="1" sz="3600">
              <a:solidFill>
                <a:srgbClr val="2C395D"/>
              </a:solidFill>
              <a:latin typeface="Century Gothic"/>
              <a:ea typeface="Century Gothic"/>
              <a:cs typeface="Century Gothic"/>
              <a:sym typeface="Century Gothic"/>
            </a:endParaRPr>
          </a:p>
        </p:txBody>
      </p:sp>
      <p:sp>
        <p:nvSpPr>
          <p:cNvPr id="336" name="Google Shape;336;p23"/>
          <p:cNvSpPr txBox="1"/>
          <p:nvPr>
            <p:ph idx="1" type="body"/>
          </p:nvPr>
        </p:nvSpPr>
        <p:spPr>
          <a:xfrm>
            <a:off x="359064" y="1417640"/>
            <a:ext cx="8327736" cy="45259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en-US">
                <a:solidFill>
                  <a:srgbClr val="172C4B"/>
                </a:solidFill>
              </a:rPr>
              <a:t>Pada kodepos (alamat_kodepos_mhs, alamat_jalan_mhs,alamat_provinsi_mhs,alamat_kota_mhs) terdapat FD</a:t>
            </a:r>
            <a:endParaRPr>
              <a:solidFill>
                <a:srgbClr val="172C4B"/>
              </a:solidFill>
            </a:endParaRPr>
          </a:p>
          <a:p>
            <a:pPr indent="-76200" lvl="0" marL="342900" rtl="0" algn="l">
              <a:spcBef>
                <a:spcPts val="480"/>
              </a:spcBef>
              <a:spcAft>
                <a:spcPts val="0"/>
              </a:spcAft>
              <a:buSzPts val="2400"/>
              <a:buNone/>
            </a:pPr>
            <a:r>
              <a:t/>
            </a:r>
            <a:endParaRPr/>
          </a:p>
          <a:p>
            <a:pPr indent="-228600" lvl="1" marL="640080" rtl="0" algn="l">
              <a:spcBef>
                <a:spcPts val="360"/>
              </a:spcBef>
              <a:spcAft>
                <a:spcPts val="0"/>
              </a:spcAft>
              <a:buSzPts val="1800"/>
              <a:buChar char="•"/>
            </a:pPr>
            <a:r>
              <a:rPr b="1" lang="en-US" sz="1800">
                <a:solidFill>
                  <a:srgbClr val="FF0000"/>
                </a:solidFill>
              </a:rPr>
              <a:t>alamat_jalan_mhs,alamat_provinsi_mhs,alamat_kota_mhs</a:t>
            </a:r>
            <a:r>
              <a:rPr b="1" lang="en-US" sz="1800"/>
              <a:t>  </a:t>
            </a:r>
            <a:r>
              <a:rPr lang="en-US" sz="1800"/>
              <a:t>🡪 </a:t>
            </a:r>
            <a:endParaRPr/>
          </a:p>
          <a:p>
            <a:pPr indent="0" lvl="1" marL="411480" rtl="0" algn="l">
              <a:spcBef>
                <a:spcPts val="360"/>
              </a:spcBef>
              <a:spcAft>
                <a:spcPts val="0"/>
              </a:spcAft>
              <a:buSzPts val="1800"/>
              <a:buNone/>
            </a:pPr>
            <a:r>
              <a:rPr lang="en-US" sz="1800"/>
              <a:t>    </a:t>
            </a:r>
            <a:r>
              <a:rPr b="1" lang="en-US" sz="1800">
                <a:solidFill>
                  <a:schemeClr val="dk1"/>
                </a:solidFill>
              </a:rPr>
              <a:t>alamat_kodepos_mhs</a:t>
            </a:r>
            <a:endParaRPr b="1" sz="1800">
              <a:solidFill>
                <a:schemeClr val="dk1"/>
              </a:solidFill>
            </a:endParaRPr>
          </a:p>
          <a:p>
            <a:pPr indent="-228600" lvl="1" marL="640080" rtl="0" algn="l">
              <a:spcBef>
                <a:spcPts val="360"/>
              </a:spcBef>
              <a:spcAft>
                <a:spcPts val="0"/>
              </a:spcAft>
              <a:buSzPts val="1800"/>
              <a:buChar char="•"/>
            </a:pPr>
            <a:r>
              <a:rPr b="1" lang="en-US" sz="1800">
                <a:solidFill>
                  <a:schemeClr val="dk1"/>
                </a:solidFill>
              </a:rPr>
              <a:t>alamat_kodepos_mhs</a:t>
            </a:r>
            <a:r>
              <a:rPr b="1" lang="en-US" sz="1800"/>
              <a:t> </a:t>
            </a:r>
            <a:r>
              <a:rPr lang="en-US" sz="1800"/>
              <a:t>🡪 </a:t>
            </a:r>
            <a:r>
              <a:rPr b="1" lang="en-US" sz="1800">
                <a:solidFill>
                  <a:srgbClr val="00B0F0"/>
                </a:solidFill>
              </a:rPr>
              <a:t>alamat_provinsi_mhs,alamat_kota_mhs</a:t>
            </a:r>
            <a:endParaRPr/>
          </a:p>
          <a:p>
            <a:pPr indent="-114300" lvl="1" marL="640080" rtl="0" algn="l">
              <a:spcBef>
                <a:spcPts val="360"/>
              </a:spcBef>
              <a:spcAft>
                <a:spcPts val="0"/>
              </a:spcAft>
              <a:buSzPts val="1800"/>
              <a:buNone/>
            </a:pPr>
            <a:r>
              <a:t/>
            </a:r>
            <a:endParaRPr sz="1800">
              <a:solidFill>
                <a:srgbClr val="00B0F0"/>
              </a:solidFill>
            </a:endParaRPr>
          </a:p>
          <a:p>
            <a:pPr indent="0" lvl="1" marL="411480" rtl="0" algn="l">
              <a:spcBef>
                <a:spcPts val="360"/>
              </a:spcBef>
              <a:spcAft>
                <a:spcPts val="0"/>
              </a:spcAft>
              <a:buSzPts val="1800"/>
              <a:buNone/>
            </a:pPr>
            <a:r>
              <a:rPr b="1" lang="en-US" sz="1800" u="sng">
                <a:solidFill>
                  <a:schemeClr val="accent1"/>
                </a:solidFill>
              </a:rPr>
              <a:t>NB :</a:t>
            </a:r>
            <a:endParaRPr/>
          </a:p>
          <a:p>
            <a:pPr indent="0" lvl="1" marL="411480" rtl="0" algn="l">
              <a:spcBef>
                <a:spcPts val="360"/>
              </a:spcBef>
              <a:spcAft>
                <a:spcPts val="0"/>
              </a:spcAft>
              <a:buSzPts val="1800"/>
              <a:buNone/>
            </a:pPr>
            <a:r>
              <a:rPr b="1" lang="en-US" sz="1800">
                <a:solidFill>
                  <a:srgbClr val="FF0000"/>
                </a:solidFill>
              </a:rPr>
              <a:t>Merah : Superkey</a:t>
            </a:r>
            <a:endParaRPr/>
          </a:p>
          <a:p>
            <a:pPr indent="0" lvl="1" marL="411480" rtl="0" algn="l">
              <a:spcBef>
                <a:spcPts val="360"/>
              </a:spcBef>
              <a:spcAft>
                <a:spcPts val="0"/>
              </a:spcAft>
              <a:buSzPts val="1800"/>
              <a:buNone/>
            </a:pPr>
            <a:r>
              <a:rPr b="1" lang="en-US" sz="1800">
                <a:solidFill>
                  <a:schemeClr val="dk1"/>
                </a:solidFill>
              </a:rPr>
              <a:t>Hitam : bukan superkey</a:t>
            </a:r>
            <a:endParaRPr/>
          </a:p>
          <a:p>
            <a:pPr indent="0" lvl="1" marL="411480" rtl="0" algn="l">
              <a:spcBef>
                <a:spcPts val="360"/>
              </a:spcBef>
              <a:spcAft>
                <a:spcPts val="0"/>
              </a:spcAft>
              <a:buSzPts val="1800"/>
              <a:buNone/>
            </a:pPr>
            <a:r>
              <a:rPr b="1" lang="en-US" sz="1800">
                <a:solidFill>
                  <a:srgbClr val="00B0F0"/>
                </a:solidFill>
              </a:rPr>
              <a:t>Biru : Bagian Primary Key</a:t>
            </a:r>
            <a:endParaRPr/>
          </a:p>
          <a:p>
            <a:pPr indent="0" lvl="1" marL="411480" rtl="0" algn="l">
              <a:spcBef>
                <a:spcPts val="360"/>
              </a:spcBef>
              <a:spcAft>
                <a:spcPts val="0"/>
              </a:spcAft>
              <a:buSzPts val="1800"/>
              <a:buNone/>
            </a:pPr>
            <a:r>
              <a:t/>
            </a:r>
            <a:endParaRPr sz="1800">
              <a:solidFill>
                <a:srgbClr val="00B0F0"/>
              </a:solidFill>
            </a:endParaRPr>
          </a:p>
        </p:txBody>
      </p:sp>
      <p:sp>
        <p:nvSpPr>
          <p:cNvPr id="337" name="Google Shape;33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457200" y="277815"/>
            <a:ext cx="8229600" cy="11398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2558C"/>
              </a:buClr>
              <a:buSzPts val="3500"/>
              <a:buFont typeface="Book Antiqua"/>
              <a:buNone/>
            </a:pPr>
            <a:r>
              <a:rPr lang="en-US"/>
              <a:t>CONTOH</a:t>
            </a:r>
            <a:endParaRPr/>
          </a:p>
        </p:txBody>
      </p:sp>
      <p:sp>
        <p:nvSpPr>
          <p:cNvPr id="343" name="Google Shape;343;p24"/>
          <p:cNvSpPr txBox="1"/>
          <p:nvPr>
            <p:ph idx="1" type="body"/>
          </p:nvPr>
        </p:nvSpPr>
        <p:spPr>
          <a:xfrm>
            <a:off x="457200" y="1600200"/>
            <a:ext cx="8147050" cy="53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00"/>
              <a:buFont typeface="Noto Sans Symbols"/>
              <a:buNone/>
            </a:pPr>
            <a:r>
              <a:rPr lang="en-US" sz="2200"/>
              <a:t>Tabel berikut memenuhi 2NF, tapi tidak memenuhi 3NF:</a:t>
            </a:r>
            <a:endParaRPr/>
          </a:p>
        </p:txBody>
      </p:sp>
      <p:sp>
        <p:nvSpPr>
          <p:cNvPr id="344" name="Google Shape;344;p24"/>
          <p:cNvSpPr/>
          <p:nvPr/>
        </p:nvSpPr>
        <p:spPr>
          <a:xfrm>
            <a:off x="468313" y="2133600"/>
            <a:ext cx="1454150" cy="36671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Mahasiswa</a:t>
            </a:r>
            <a:r>
              <a:rPr lang="en-US" sz="1800">
                <a:solidFill>
                  <a:schemeClr val="dk1"/>
                </a:solidFill>
                <a:latin typeface="Arial"/>
                <a:ea typeface="Arial"/>
                <a:cs typeface="Arial"/>
                <a:sym typeface="Arial"/>
              </a:rPr>
              <a:t> </a:t>
            </a:r>
            <a:endParaRPr/>
          </a:p>
        </p:txBody>
      </p:sp>
      <p:graphicFrame>
        <p:nvGraphicFramePr>
          <p:cNvPr id="345" name="Google Shape;345;p24"/>
          <p:cNvGraphicFramePr/>
          <p:nvPr/>
        </p:nvGraphicFramePr>
        <p:xfrm>
          <a:off x="611188" y="2565400"/>
          <a:ext cx="3000000" cy="3000000"/>
        </p:xfrm>
        <a:graphic>
          <a:graphicData uri="http://schemas.openxmlformats.org/drawingml/2006/table">
            <a:tbl>
              <a:tblPr>
                <a:noFill/>
                <a:tableStyleId>{A357C860-12E9-46E9-A441-8430152AB28F}</a:tableStyleId>
              </a:tblPr>
              <a:tblGrid>
                <a:gridCol w="711200"/>
                <a:gridCol w="949325"/>
                <a:gridCol w="1363650"/>
                <a:gridCol w="1297000"/>
                <a:gridCol w="1655750"/>
                <a:gridCol w="1728800"/>
              </a:tblGrid>
              <a:tr h="504825">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Nrp</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Nama</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Alm_Jalan</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Alm_Kota</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Alm_Provinsi</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1" i="0" lang="en-US" sz="1800" u="none" cap="none" strike="noStrike">
                          <a:solidFill>
                            <a:schemeClr val="dk1"/>
                          </a:solidFill>
                          <a:latin typeface="Arial"/>
                          <a:ea typeface="Arial"/>
                          <a:cs typeface="Arial"/>
                          <a:sym typeface="Arial"/>
                        </a:rPr>
                        <a:t>Alm_Kodepos</a:t>
                      </a:r>
                      <a:r>
                        <a:rPr b="0" i="0" lang="en-US" sz="1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46" name="Google Shape;346;p24"/>
          <p:cNvSpPr/>
          <p:nvPr/>
        </p:nvSpPr>
        <p:spPr>
          <a:xfrm>
            <a:off x="468313" y="3357563"/>
            <a:ext cx="8064500" cy="1006475"/>
          </a:xfrm>
          <a:prstGeom prst="rect">
            <a:avLst/>
          </a:prstGeom>
          <a:noFill/>
          <a:ln>
            <a:noFill/>
          </a:ln>
        </p:spPr>
        <p:txBody>
          <a:bodyPr anchorCtr="0" anchor="ctr" bIns="45700" lIns="91425" spcFirstLastPara="1" rIns="91425" wrap="square" tIns="45700">
            <a:spAutoFit/>
          </a:bodyPr>
          <a:lstStyle/>
          <a:p>
            <a:pPr indent="-288925" lvl="0" marL="288925" marR="0" rtl="0" algn="l">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karena masih terdapat atribut </a:t>
            </a:r>
            <a:r>
              <a:rPr i="1" lang="en-US" sz="2000">
                <a:solidFill>
                  <a:schemeClr val="dk1"/>
                </a:solidFill>
                <a:latin typeface="Arial"/>
                <a:ea typeface="Arial"/>
                <a:cs typeface="Arial"/>
                <a:sym typeface="Arial"/>
              </a:rPr>
              <a:t>non primary key </a:t>
            </a:r>
            <a:r>
              <a:rPr lang="en-US" sz="2000">
                <a:solidFill>
                  <a:schemeClr val="dk1"/>
                </a:solidFill>
                <a:latin typeface="Arial"/>
                <a:ea typeface="Arial"/>
                <a:cs typeface="Arial"/>
                <a:sym typeface="Arial"/>
              </a:rPr>
              <a:t>(yakni </a:t>
            </a:r>
            <a:r>
              <a:rPr b="1" lang="en-US" sz="2000">
                <a:solidFill>
                  <a:schemeClr val="dk1"/>
                </a:solidFill>
                <a:latin typeface="Arial"/>
                <a:ea typeface="Arial"/>
                <a:cs typeface="Arial"/>
                <a:sym typeface="Arial"/>
              </a:rPr>
              <a:t>alm_kota </a:t>
            </a:r>
            <a:r>
              <a:rPr lang="en-US" sz="2000">
                <a:solidFill>
                  <a:schemeClr val="dk1"/>
                </a:solidFill>
                <a:latin typeface="Arial"/>
                <a:ea typeface="Arial"/>
                <a:cs typeface="Arial"/>
                <a:sym typeface="Arial"/>
              </a:rPr>
              <a:t>dan </a:t>
            </a:r>
            <a:r>
              <a:rPr b="1" lang="en-US" sz="2000">
                <a:solidFill>
                  <a:schemeClr val="dk1"/>
                </a:solidFill>
                <a:latin typeface="Arial"/>
                <a:ea typeface="Arial"/>
                <a:cs typeface="Arial"/>
                <a:sym typeface="Arial"/>
              </a:rPr>
              <a:t>alm_Provinsi</a:t>
            </a:r>
            <a:r>
              <a:rPr lang="en-US" sz="2000">
                <a:solidFill>
                  <a:schemeClr val="dk1"/>
                </a:solidFill>
                <a:latin typeface="Arial"/>
                <a:ea typeface="Arial"/>
                <a:cs typeface="Arial"/>
                <a:sym typeface="Arial"/>
              </a:rPr>
              <a:t>) yang memiliki ketergantungan terhadap atribut </a:t>
            </a:r>
            <a:r>
              <a:rPr i="1" lang="en-US" sz="2000">
                <a:solidFill>
                  <a:schemeClr val="dk1"/>
                </a:solidFill>
                <a:latin typeface="Arial"/>
                <a:ea typeface="Arial"/>
                <a:cs typeface="Arial"/>
                <a:sym typeface="Arial"/>
              </a:rPr>
              <a:t>non primary key </a:t>
            </a:r>
            <a:r>
              <a:rPr lang="en-US" sz="2000">
                <a:solidFill>
                  <a:schemeClr val="dk1"/>
                </a:solidFill>
                <a:latin typeface="Arial"/>
                <a:ea typeface="Arial"/>
                <a:cs typeface="Arial"/>
                <a:sym typeface="Arial"/>
              </a:rPr>
              <a:t>yang lain (yakni </a:t>
            </a:r>
            <a:r>
              <a:rPr b="1" lang="en-US" sz="2000">
                <a:solidFill>
                  <a:schemeClr val="dk1"/>
                </a:solidFill>
                <a:latin typeface="Arial"/>
                <a:ea typeface="Arial"/>
                <a:cs typeface="Arial"/>
                <a:sym typeface="Arial"/>
              </a:rPr>
              <a:t>alm_kodepos</a:t>
            </a:r>
            <a:r>
              <a:rPr lang="en-US" sz="2000">
                <a:solidFill>
                  <a:schemeClr val="dk1"/>
                </a:solidFill>
                <a:latin typeface="Arial"/>
                <a:ea typeface="Arial"/>
                <a:cs typeface="Arial"/>
                <a:sym typeface="Arial"/>
              </a:rPr>
              <a:t>):</a:t>
            </a:r>
            <a:endParaRPr/>
          </a:p>
        </p:txBody>
      </p:sp>
      <p:sp>
        <p:nvSpPr>
          <p:cNvPr id="347" name="Google Shape;347;p24"/>
          <p:cNvSpPr/>
          <p:nvPr/>
        </p:nvSpPr>
        <p:spPr>
          <a:xfrm>
            <a:off x="611188" y="4437063"/>
            <a:ext cx="5811837" cy="42703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alm_kodepos 🡪 {alm_Provinsi, alm_kota}</a:t>
            </a:r>
            <a:endParaRPr/>
          </a:p>
        </p:txBody>
      </p:sp>
      <p:sp>
        <p:nvSpPr>
          <p:cNvPr id="348" name="Google Shape;348;p24"/>
          <p:cNvSpPr/>
          <p:nvPr/>
        </p:nvSpPr>
        <p:spPr>
          <a:xfrm>
            <a:off x="395288" y="4941888"/>
            <a:ext cx="8064500" cy="396875"/>
          </a:xfrm>
          <a:prstGeom prst="rect">
            <a:avLst/>
          </a:prstGeom>
          <a:noFill/>
          <a:ln>
            <a:noFill/>
          </a:ln>
        </p:spPr>
        <p:txBody>
          <a:bodyPr anchorCtr="0" anchor="ctr" bIns="45700" lIns="91425" spcFirstLastPara="1" rIns="91425" wrap="square" tIns="45700">
            <a:spAutoFit/>
          </a:bodyPr>
          <a:lstStyle/>
          <a:p>
            <a:pPr indent="-288925" lvl="0" marL="288925" marR="0" rtl="0" algn="l">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Sehingga tabel tersebut perlu didekomposisi menjadi:</a:t>
            </a:r>
            <a:endParaRPr/>
          </a:p>
        </p:txBody>
      </p:sp>
      <p:sp>
        <p:nvSpPr>
          <p:cNvPr id="349" name="Google Shape;349;p24"/>
          <p:cNvSpPr/>
          <p:nvPr/>
        </p:nvSpPr>
        <p:spPr>
          <a:xfrm>
            <a:off x="1042988" y="5300663"/>
            <a:ext cx="6326187" cy="762000"/>
          </a:xfrm>
          <a:prstGeom prst="rect">
            <a:avLst/>
          </a:prstGeom>
          <a:noFill/>
          <a:ln>
            <a:noFill/>
          </a:ln>
        </p:spPr>
        <p:txBody>
          <a:bodyPr anchorCtr="0" anchor="ctr" bIns="45700" lIns="91425" spcFirstLastPara="1" rIns="91425" wrap="square" tIns="45700">
            <a:spAutoFit/>
          </a:bodyPr>
          <a:lstStyle/>
          <a:p>
            <a:pPr indent="457200" lvl="0" marL="0" marR="0" rtl="0" algn="l">
              <a:spcBef>
                <a:spcPts val="0"/>
              </a:spcBef>
              <a:spcAft>
                <a:spcPts val="0"/>
              </a:spcAft>
              <a:buNone/>
            </a:pPr>
            <a:r>
              <a:rPr lang="en-US" sz="2200">
                <a:solidFill>
                  <a:schemeClr val="dk1"/>
                </a:solidFill>
                <a:latin typeface="Arial"/>
                <a:ea typeface="Arial"/>
                <a:cs typeface="Arial"/>
                <a:sym typeface="Arial"/>
              </a:rPr>
              <a:t>Mahasiswa (</a:t>
            </a:r>
            <a:r>
              <a:rPr lang="en-US" sz="2200" u="sng">
                <a:solidFill>
                  <a:schemeClr val="dk1"/>
                </a:solidFill>
                <a:latin typeface="Arial"/>
                <a:ea typeface="Arial"/>
                <a:cs typeface="Arial"/>
                <a:sym typeface="Arial"/>
              </a:rPr>
              <a:t>Nrp</a:t>
            </a:r>
            <a:r>
              <a:rPr lang="en-US" sz="2200">
                <a:solidFill>
                  <a:schemeClr val="dk1"/>
                </a:solidFill>
                <a:latin typeface="Arial"/>
                <a:ea typeface="Arial"/>
                <a:cs typeface="Arial"/>
                <a:sym typeface="Arial"/>
              </a:rPr>
              <a:t>, nama, alm_jalan, alm_kodepos)</a:t>
            </a:r>
            <a:endParaRPr/>
          </a:p>
          <a:p>
            <a:pPr indent="457200" lvl="0" marL="0" marR="0" rtl="0" algn="l">
              <a:spcBef>
                <a:spcPts val="0"/>
              </a:spcBef>
              <a:spcAft>
                <a:spcPts val="0"/>
              </a:spcAft>
              <a:buNone/>
            </a:pPr>
            <a:r>
              <a:rPr lang="en-US" sz="2200">
                <a:solidFill>
                  <a:schemeClr val="dk1"/>
                </a:solidFill>
                <a:latin typeface="Arial"/>
                <a:ea typeface="Arial"/>
                <a:cs typeface="Arial"/>
                <a:sym typeface="Arial"/>
              </a:rPr>
              <a:t>Kodepos (</a:t>
            </a:r>
            <a:r>
              <a:rPr lang="en-US" sz="2200" u="sng">
                <a:solidFill>
                  <a:schemeClr val="dk1"/>
                </a:solidFill>
                <a:latin typeface="Arial"/>
                <a:ea typeface="Arial"/>
                <a:cs typeface="Arial"/>
                <a:sym typeface="Arial"/>
              </a:rPr>
              <a:t>alm_kodepos</a:t>
            </a:r>
            <a:r>
              <a:rPr lang="en-US" sz="2200">
                <a:solidFill>
                  <a:schemeClr val="dk1"/>
                </a:solidFill>
                <a:latin typeface="Arial"/>
                <a:ea typeface="Arial"/>
                <a:cs typeface="Arial"/>
                <a:sym typeface="Arial"/>
              </a:rPr>
              <a:t>, alm_provinsi, alm_kota)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p:nvPr/>
        </p:nvSpPr>
        <p:spPr>
          <a:xfrm>
            <a:off x="1043608" y="1916832"/>
            <a:ext cx="7132389" cy="3108543"/>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34271"/>
                </a:solidFill>
                <a:latin typeface="Century Gothic"/>
                <a:ea typeface="Century Gothic"/>
                <a:cs typeface="Century Gothic"/>
                <a:sym typeface="Century Gothic"/>
              </a:rPr>
              <a:t>Tabel-tabel yang memenuhi kriteria normalisasi ketiga, sudah siap diimplementasikan. Sebenarnya masih ada lagi bentuk normalisasi yang lain; BCNF, 4NF, 5NF, hanya saja jarang dipakai. </a:t>
            </a:r>
            <a:r>
              <a:rPr b="1" lang="en-US" sz="2800">
                <a:solidFill>
                  <a:srgbClr val="234271"/>
                </a:solidFill>
                <a:latin typeface="Century Gothic"/>
                <a:ea typeface="Century Gothic"/>
                <a:cs typeface="Century Gothic"/>
                <a:sym typeface="Century Gothic"/>
              </a:rPr>
              <a:t>Pada kebanyakan kasus, normalisasi hanya sampai 3NF. </a:t>
            </a:r>
            <a:endParaRPr/>
          </a:p>
        </p:txBody>
      </p:sp>
      <p:sp>
        <p:nvSpPr>
          <p:cNvPr id="355" name="Google Shape;355;p25"/>
          <p:cNvSpPr txBox="1"/>
          <p:nvPr>
            <p:ph type="title"/>
          </p:nvPr>
        </p:nvSpPr>
        <p:spPr>
          <a:xfrm>
            <a:off x="754811" y="243683"/>
            <a:ext cx="8229600" cy="11398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3600"/>
              <a:buFont typeface="Century Gothic"/>
              <a:buNone/>
            </a:pPr>
            <a:r>
              <a:rPr b="1" lang="en-US" sz="3600">
                <a:solidFill>
                  <a:srgbClr val="2C395D"/>
                </a:solidFill>
                <a:latin typeface="Century Gothic"/>
                <a:ea typeface="Century Gothic"/>
                <a:cs typeface="Century Gothic"/>
                <a:sym typeface="Century Gothic"/>
              </a:rPr>
              <a:t>INFORMASI</a:t>
            </a:r>
            <a:endParaRPr b="1" sz="3600">
              <a:solidFill>
                <a:srgbClr val="2C395D"/>
              </a:solidFill>
              <a:latin typeface="Century Gothic"/>
              <a:ea typeface="Century Gothic"/>
              <a:cs typeface="Century Gothic"/>
              <a:sym typeface="Century Gothic"/>
            </a:endParaRPr>
          </a:p>
        </p:txBody>
      </p:sp>
      <p:sp>
        <p:nvSpPr>
          <p:cNvPr id="356" name="Google Shape;35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42558C"/>
              </a:buClr>
              <a:buSzPct val="100000"/>
              <a:buFont typeface="Book Antiqua"/>
              <a:buNone/>
            </a:pPr>
            <a:r>
              <a:rPr lang="en-US"/>
              <a:t>PEMBAHASAN LATIHAN 1 :  NORMALISASI DATA</a:t>
            </a:r>
            <a:endParaRPr/>
          </a:p>
        </p:txBody>
      </p:sp>
      <p:pic>
        <p:nvPicPr>
          <p:cNvPr id="362" name="Google Shape;362;p26"/>
          <p:cNvPicPr preferRelativeResize="0"/>
          <p:nvPr/>
        </p:nvPicPr>
        <p:blipFill rotWithShape="1">
          <a:blip r:embed="rId3">
            <a:alphaModFix/>
          </a:blip>
          <a:srcRect b="0" l="0" r="0" t="0"/>
          <a:stretch/>
        </p:blipFill>
        <p:spPr>
          <a:xfrm>
            <a:off x="755650" y="1844675"/>
            <a:ext cx="7777163" cy="2376488"/>
          </a:xfrm>
          <a:prstGeom prst="rect">
            <a:avLst/>
          </a:prstGeom>
          <a:noFill/>
          <a:ln>
            <a:noFill/>
          </a:ln>
        </p:spPr>
      </p:pic>
      <p:sp>
        <p:nvSpPr>
          <p:cNvPr id="363" name="Google Shape;363;p26"/>
          <p:cNvSpPr txBox="1"/>
          <p:nvPr/>
        </p:nvSpPr>
        <p:spPr>
          <a:xfrm>
            <a:off x="735013" y="4529138"/>
            <a:ext cx="7940675" cy="15525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Arial"/>
                <a:ea typeface="Arial"/>
                <a:cs typeface="Arial"/>
                <a:sym typeface="Arial"/>
              </a:rPr>
              <a:t>Untuk mendapatkan hasil yang paling normal, maka proses normalisasi dimulai dari normal pertama. </a:t>
            </a:r>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Field-field tabel di atas yang merupakan group berulang : NoPegawai, NamaPegawai, Golongan, BesarGaji.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457200" y="274638"/>
            <a:ext cx="8229600" cy="7064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2558C"/>
              </a:buClr>
              <a:buSzPts val="4000"/>
              <a:buFont typeface="Book Antiqua"/>
              <a:buNone/>
            </a:pPr>
            <a:r>
              <a:rPr lang="en-US" sz="4000"/>
              <a:t>NORMALISASI PERTAMA</a:t>
            </a:r>
            <a:endParaRPr sz="4000"/>
          </a:p>
        </p:txBody>
      </p:sp>
      <p:sp>
        <p:nvSpPr>
          <p:cNvPr id="370" name="Google Shape;370;p27"/>
          <p:cNvSpPr txBox="1"/>
          <p:nvPr/>
        </p:nvSpPr>
        <p:spPr>
          <a:xfrm>
            <a:off x="468313" y="1125538"/>
            <a:ext cx="8280400" cy="26479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Arial"/>
                <a:ea typeface="Arial"/>
                <a:cs typeface="Arial"/>
                <a:sym typeface="Arial"/>
              </a:rPr>
              <a:t>Solusinya hilangkan duplikasi dengan mencari ketergantungan parsial. menjadikan field-field menjadi tergantung pada satu atau beberapa field. Karena yang dapat dijadikan kunci adalah </a:t>
            </a:r>
            <a:r>
              <a:rPr i="1" lang="en-US" sz="2400">
                <a:solidFill>
                  <a:schemeClr val="dk1"/>
                </a:solidFill>
                <a:latin typeface="Arial"/>
                <a:ea typeface="Arial"/>
                <a:cs typeface="Arial"/>
                <a:sym typeface="Arial"/>
              </a:rPr>
              <a:t>NoProyek </a:t>
            </a:r>
            <a:r>
              <a:rPr lang="en-US" sz="2400">
                <a:solidFill>
                  <a:schemeClr val="dk1"/>
                </a:solidFill>
                <a:latin typeface="Arial"/>
                <a:ea typeface="Arial"/>
                <a:cs typeface="Arial"/>
                <a:sym typeface="Arial"/>
              </a:rPr>
              <a:t>dan </a:t>
            </a:r>
            <a:r>
              <a:rPr i="1" lang="en-US" sz="2400">
                <a:solidFill>
                  <a:schemeClr val="dk1"/>
                </a:solidFill>
                <a:latin typeface="Arial"/>
                <a:ea typeface="Arial"/>
                <a:cs typeface="Arial"/>
                <a:sym typeface="Arial"/>
              </a:rPr>
              <a:t>NoPegawai</a:t>
            </a:r>
            <a:r>
              <a:rPr lang="en-US" sz="2400">
                <a:solidFill>
                  <a:schemeClr val="dk1"/>
                </a:solidFill>
                <a:latin typeface="Arial"/>
                <a:ea typeface="Arial"/>
                <a:cs typeface="Arial"/>
                <a:sym typeface="Arial"/>
              </a:rPr>
              <a:t>, maka langkah kemudian dicari field-field mana yang tergantung pada </a:t>
            </a:r>
            <a:r>
              <a:rPr i="1" lang="en-US" sz="2400">
                <a:solidFill>
                  <a:schemeClr val="dk1"/>
                </a:solidFill>
                <a:latin typeface="Arial"/>
                <a:ea typeface="Arial"/>
                <a:cs typeface="Arial"/>
                <a:sym typeface="Arial"/>
              </a:rPr>
              <a:t>NoProyek </a:t>
            </a:r>
            <a:r>
              <a:rPr lang="en-US" sz="2400">
                <a:solidFill>
                  <a:schemeClr val="dk1"/>
                </a:solidFill>
                <a:latin typeface="Arial"/>
                <a:ea typeface="Arial"/>
                <a:cs typeface="Arial"/>
                <a:sym typeface="Arial"/>
              </a:rPr>
              <a:t>dan mana yang tergantung pada </a:t>
            </a:r>
            <a:r>
              <a:rPr i="1" lang="en-US" sz="2400">
                <a:solidFill>
                  <a:schemeClr val="dk1"/>
                </a:solidFill>
                <a:latin typeface="Arial"/>
                <a:ea typeface="Arial"/>
                <a:cs typeface="Arial"/>
                <a:sym typeface="Arial"/>
              </a:rPr>
              <a:t>NoPegawai</a:t>
            </a:r>
            <a:r>
              <a:rPr lang="en-US" sz="2400">
                <a:solidFill>
                  <a:schemeClr val="dk1"/>
                </a:solidFill>
                <a:latin typeface="Arial"/>
                <a:ea typeface="Arial"/>
                <a:cs typeface="Arial"/>
                <a:sym typeface="Arial"/>
              </a:rPr>
              <a:t>. </a:t>
            </a:r>
            <a:endParaRPr/>
          </a:p>
        </p:txBody>
      </p:sp>
      <p:pic>
        <p:nvPicPr>
          <p:cNvPr id="371" name="Google Shape;371;p27"/>
          <p:cNvPicPr preferRelativeResize="0"/>
          <p:nvPr/>
        </p:nvPicPr>
        <p:blipFill rotWithShape="1">
          <a:blip r:embed="rId3">
            <a:alphaModFix/>
          </a:blip>
          <a:srcRect b="0" l="0" r="0" t="0"/>
          <a:stretch/>
        </p:blipFill>
        <p:spPr>
          <a:xfrm>
            <a:off x="539750" y="3933825"/>
            <a:ext cx="8135938" cy="2303463"/>
          </a:xfrm>
          <a:prstGeom prst="rect">
            <a:avLst/>
          </a:prstGeom>
          <a:noFill/>
          <a:ln>
            <a:noFill/>
          </a:ln>
        </p:spPr>
      </p:pic>
      <p:sp>
        <p:nvSpPr>
          <p:cNvPr id="372" name="Google Shape;372;p27"/>
          <p:cNvSpPr txBox="1"/>
          <p:nvPr/>
        </p:nvSpPr>
        <p:spPr>
          <a:xfrm>
            <a:off x="571500" y="4572000"/>
            <a:ext cx="8255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NP001</a:t>
            </a:r>
            <a:endParaRPr/>
          </a:p>
        </p:txBody>
      </p:sp>
      <p:sp>
        <p:nvSpPr>
          <p:cNvPr id="373" name="Google Shape;373;p27"/>
          <p:cNvSpPr txBox="1"/>
          <p:nvPr/>
        </p:nvSpPr>
        <p:spPr>
          <a:xfrm>
            <a:off x="571500" y="4916488"/>
            <a:ext cx="8255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NP001</a:t>
            </a:r>
            <a:endParaRPr/>
          </a:p>
        </p:txBody>
      </p:sp>
      <p:sp>
        <p:nvSpPr>
          <p:cNvPr id="374" name="Google Shape;374;p27"/>
          <p:cNvSpPr txBox="1"/>
          <p:nvPr/>
        </p:nvSpPr>
        <p:spPr>
          <a:xfrm>
            <a:off x="571500" y="5559425"/>
            <a:ext cx="8255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NP002</a:t>
            </a:r>
            <a:endParaRPr/>
          </a:p>
        </p:txBody>
      </p:sp>
      <p:sp>
        <p:nvSpPr>
          <p:cNvPr id="375" name="Google Shape;375;p27"/>
          <p:cNvSpPr txBox="1"/>
          <p:nvPr/>
        </p:nvSpPr>
        <p:spPr>
          <a:xfrm>
            <a:off x="571500" y="5845175"/>
            <a:ext cx="8255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NP002</a:t>
            </a:r>
            <a:endParaRPr/>
          </a:p>
        </p:txBody>
      </p:sp>
      <p:sp>
        <p:nvSpPr>
          <p:cNvPr id="376" name="Google Shape;376;p27"/>
          <p:cNvSpPr txBox="1"/>
          <p:nvPr/>
        </p:nvSpPr>
        <p:spPr>
          <a:xfrm>
            <a:off x="1785938" y="4572000"/>
            <a:ext cx="671512"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BRR</a:t>
            </a:r>
            <a:endParaRPr/>
          </a:p>
        </p:txBody>
      </p:sp>
      <p:sp>
        <p:nvSpPr>
          <p:cNvPr id="377" name="Google Shape;377;p27"/>
          <p:cNvSpPr txBox="1"/>
          <p:nvPr/>
        </p:nvSpPr>
        <p:spPr>
          <a:xfrm>
            <a:off x="1785938" y="4916488"/>
            <a:ext cx="671512"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BRR</a:t>
            </a:r>
            <a:endParaRPr/>
          </a:p>
        </p:txBody>
      </p:sp>
      <p:sp>
        <p:nvSpPr>
          <p:cNvPr id="378" name="Google Shape;378;p27"/>
          <p:cNvSpPr txBox="1"/>
          <p:nvPr/>
        </p:nvSpPr>
        <p:spPr>
          <a:xfrm>
            <a:off x="1785938" y="5559425"/>
            <a:ext cx="992187"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PEMDA</a:t>
            </a:r>
            <a:endParaRPr/>
          </a:p>
        </p:txBody>
      </p:sp>
      <p:sp>
        <p:nvSpPr>
          <p:cNvPr id="379" name="Google Shape;379;p27"/>
          <p:cNvSpPr txBox="1"/>
          <p:nvPr/>
        </p:nvSpPr>
        <p:spPr>
          <a:xfrm>
            <a:off x="1785938" y="5845175"/>
            <a:ext cx="992187"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PEMDA</a:t>
            </a:r>
            <a:endParaRPr/>
          </a:p>
        </p:txBody>
      </p:sp>
      <p:sp>
        <p:nvSpPr>
          <p:cNvPr id="380" name="Google Shape;380;p27"/>
          <p:cNvSpPr txBox="1"/>
          <p:nvPr/>
        </p:nvSpPr>
        <p:spPr>
          <a:xfrm>
            <a:off x="7708900" y="5559425"/>
            <a:ext cx="1006475" cy="3698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900.000</a:t>
            </a:r>
            <a:endParaRPr/>
          </a:p>
        </p:txBody>
      </p:sp>
      <p:cxnSp>
        <p:nvCxnSpPr>
          <p:cNvPr id="381" name="Google Shape;381;p27"/>
          <p:cNvCxnSpPr/>
          <p:nvPr/>
        </p:nvCxnSpPr>
        <p:spPr>
          <a:xfrm>
            <a:off x="7429500" y="5572125"/>
            <a:ext cx="1214438" cy="1588"/>
          </a:xfrm>
          <a:prstGeom prst="straightConnector1">
            <a:avLst/>
          </a:prstGeom>
          <a:noFill/>
          <a:ln cap="flat" cmpd="sng" w="9525">
            <a:solidFill>
              <a:schemeClr val="dk1"/>
            </a:solidFill>
            <a:prstDash val="solid"/>
            <a:round/>
            <a:headEnd len="sm" w="sm" type="none"/>
            <a:tailEnd len="sm" w="sm" type="none"/>
          </a:ln>
        </p:spPr>
      </p:cxnSp>
      <p:cxnSp>
        <p:nvCxnSpPr>
          <p:cNvPr id="382" name="Google Shape;382;p27"/>
          <p:cNvCxnSpPr/>
          <p:nvPr/>
        </p:nvCxnSpPr>
        <p:spPr>
          <a:xfrm>
            <a:off x="7429500" y="5856288"/>
            <a:ext cx="1214438" cy="1587"/>
          </a:xfrm>
          <a:prstGeom prst="straightConnector1">
            <a:avLst/>
          </a:prstGeom>
          <a:noFill/>
          <a:ln cap="flat" cmpd="sng" w="9525">
            <a:solidFill>
              <a:schemeClr val="dk1"/>
            </a:solidFill>
            <a:prstDash val="solid"/>
            <a:round/>
            <a:headEnd len="sm" w="sm" type="none"/>
            <a:tailEnd len="sm" w="sm" type="none"/>
          </a:ln>
        </p:spPr>
      </p:cxnSp>
      <p:cxnSp>
        <p:nvCxnSpPr>
          <p:cNvPr id="383" name="Google Shape;383;p27"/>
          <p:cNvCxnSpPr/>
          <p:nvPr/>
        </p:nvCxnSpPr>
        <p:spPr>
          <a:xfrm rot="5400000">
            <a:off x="8430419" y="5714207"/>
            <a:ext cx="428625" cy="1587"/>
          </a:xfrm>
          <a:prstGeom prst="straightConnector1">
            <a:avLst/>
          </a:prstGeom>
          <a:noFill/>
          <a:ln cap="flat" cmpd="sng" w="9525">
            <a:solidFill>
              <a:schemeClr val="dk1"/>
            </a:solidFill>
            <a:prstDash val="solid"/>
            <a:round/>
            <a:headEnd len="sm" w="sm" type="none"/>
            <a:tailEnd len="sm" w="sm" type="none"/>
          </a:ln>
        </p:spPr>
      </p:cxnSp>
      <p:cxnSp>
        <p:nvCxnSpPr>
          <p:cNvPr id="384" name="Google Shape;384;p27"/>
          <p:cNvCxnSpPr/>
          <p:nvPr/>
        </p:nvCxnSpPr>
        <p:spPr>
          <a:xfrm>
            <a:off x="571500" y="4221088"/>
            <a:ext cx="1048172" cy="0"/>
          </a:xfrm>
          <a:prstGeom prst="straightConnector1">
            <a:avLst/>
          </a:prstGeom>
          <a:noFill/>
          <a:ln cap="flat" cmpd="sng" w="19050">
            <a:solidFill>
              <a:schemeClr val="dk1"/>
            </a:solidFill>
            <a:prstDash val="solid"/>
            <a:round/>
            <a:headEnd len="sm" w="sm" type="none"/>
            <a:tailEnd len="sm" w="sm" type="none"/>
          </a:ln>
        </p:spPr>
      </p:cxnSp>
      <p:cxnSp>
        <p:nvCxnSpPr>
          <p:cNvPr id="385" name="Google Shape;385;p27"/>
          <p:cNvCxnSpPr/>
          <p:nvPr/>
        </p:nvCxnSpPr>
        <p:spPr>
          <a:xfrm>
            <a:off x="3275856" y="4221088"/>
            <a:ext cx="1048172" cy="0"/>
          </a:xfrm>
          <a:prstGeom prst="straightConnector1">
            <a:avLst/>
          </a:prstGeom>
          <a:noFill/>
          <a:ln cap="flat" cmpd="sng" w="19050">
            <a:solidFill>
              <a:schemeClr val="dk1"/>
            </a:solidFill>
            <a:prstDash val="solid"/>
            <a:round/>
            <a:headEnd len="sm" w="sm" type="none"/>
            <a:tailEnd len="sm" w="sm" type="none"/>
          </a:ln>
        </p:spPr>
      </p:cxnSp>
      <p:sp>
        <p:nvSpPr>
          <p:cNvPr id="386" name="Google Shape;386;p27"/>
          <p:cNvSpPr/>
          <p:nvPr/>
        </p:nvSpPr>
        <p:spPr>
          <a:xfrm>
            <a:off x="1187624" y="6381328"/>
            <a:ext cx="2232248" cy="360040"/>
          </a:xfrm>
          <a:prstGeom prst="rect">
            <a:avLst/>
          </a:prstGeom>
          <a:solidFill>
            <a:schemeClr val="accent1"/>
          </a:solidFill>
          <a:ln cap="flat" cmpd="sng" w="25400">
            <a:solidFill>
              <a:srgbClr val="4656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Primary Key</a:t>
            </a:r>
            <a:endParaRPr sz="1800">
              <a:solidFill>
                <a:schemeClr val="lt1"/>
              </a:solidFill>
              <a:latin typeface="Century Gothic"/>
              <a:ea typeface="Century Gothic"/>
              <a:cs typeface="Century Gothic"/>
              <a:sym typeface="Century Gothic"/>
            </a:endParaRPr>
          </a:p>
        </p:txBody>
      </p:sp>
      <p:cxnSp>
        <p:nvCxnSpPr>
          <p:cNvPr id="387" name="Google Shape;387;p27"/>
          <p:cNvCxnSpPr>
            <a:stCxn id="386" idx="3"/>
          </p:cNvCxnSpPr>
          <p:nvPr/>
        </p:nvCxnSpPr>
        <p:spPr>
          <a:xfrm flipH="1" rot="10800000">
            <a:off x="3419872" y="6237348"/>
            <a:ext cx="504000" cy="324000"/>
          </a:xfrm>
          <a:prstGeom prst="bentConnector3">
            <a:avLst>
              <a:gd fmla="val 96826" name="adj1"/>
            </a:avLst>
          </a:prstGeom>
          <a:noFill/>
          <a:ln cap="flat" cmpd="sng" w="38100">
            <a:solidFill>
              <a:schemeClr val="accent1"/>
            </a:solidFill>
            <a:prstDash val="solid"/>
            <a:round/>
            <a:headEnd len="sm" w="sm" type="none"/>
            <a:tailEnd len="med" w="med" type="triangle"/>
          </a:ln>
        </p:spPr>
      </p:cxnSp>
      <p:cxnSp>
        <p:nvCxnSpPr>
          <p:cNvPr id="388" name="Google Shape;388;p27"/>
          <p:cNvCxnSpPr>
            <a:endCxn id="375" idx="2"/>
          </p:cNvCxnSpPr>
          <p:nvPr/>
        </p:nvCxnSpPr>
        <p:spPr>
          <a:xfrm flipH="1" rot="5400000">
            <a:off x="902650" y="6296663"/>
            <a:ext cx="366600" cy="203400"/>
          </a:xfrm>
          <a:prstGeom prst="bentConnector3">
            <a:avLst>
              <a:gd fmla="val 5732" name="adj1"/>
            </a:avLst>
          </a:prstGeom>
          <a:noFill/>
          <a:ln cap="flat" cmpd="sng" w="38100">
            <a:solidFill>
              <a:schemeClr val="accent1"/>
            </a:solidFill>
            <a:prstDash val="solid"/>
            <a:round/>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8"/>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2558C"/>
              </a:buClr>
              <a:buSzPts val="3500"/>
              <a:buFont typeface="Book Antiqua"/>
              <a:buNone/>
            </a:pPr>
            <a:r>
              <a:rPr lang="en-US"/>
              <a:t>NORMALISASI KEDUA</a:t>
            </a:r>
            <a:endParaRPr/>
          </a:p>
        </p:txBody>
      </p:sp>
      <p:sp>
        <p:nvSpPr>
          <p:cNvPr id="394" name="Google Shape;394;p28"/>
          <p:cNvSpPr txBox="1"/>
          <p:nvPr>
            <p:ph idx="1" type="body"/>
          </p:nvPr>
        </p:nvSpPr>
        <p:spPr>
          <a:xfrm>
            <a:off x="457200" y="1556792"/>
            <a:ext cx="8229600" cy="468052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en-US"/>
              <a:t>Field-field yang tergantung pada satu field haruslah dipisah dengan tepat, misalnya </a:t>
            </a:r>
            <a:r>
              <a:rPr i="1" lang="en-US"/>
              <a:t>NoProyek </a:t>
            </a:r>
            <a:r>
              <a:rPr lang="en-US"/>
              <a:t>menjelaskan </a:t>
            </a:r>
            <a:r>
              <a:rPr i="1" lang="en-US"/>
              <a:t>NamaProyek </a:t>
            </a:r>
            <a:r>
              <a:rPr lang="en-US"/>
              <a:t>dan </a:t>
            </a:r>
            <a:r>
              <a:rPr i="1" lang="en-US"/>
              <a:t>NoPegawai </a:t>
            </a:r>
            <a:r>
              <a:rPr lang="en-US"/>
              <a:t>menjelaskan </a:t>
            </a:r>
            <a:r>
              <a:rPr i="1" lang="en-US"/>
              <a:t>NamaPegawai</a:t>
            </a:r>
            <a:r>
              <a:rPr lang="en-US"/>
              <a:t>, </a:t>
            </a:r>
            <a:r>
              <a:rPr i="1" lang="en-US"/>
              <a:t>Golongan </a:t>
            </a:r>
            <a:r>
              <a:rPr lang="en-US"/>
              <a:t>dan </a:t>
            </a:r>
            <a:r>
              <a:rPr i="1" lang="en-US"/>
              <a:t>BesarGaji.</a:t>
            </a:r>
            <a:r>
              <a:rPr lang="en-US"/>
              <a:t> </a:t>
            </a:r>
            <a:endParaRPr/>
          </a:p>
          <a:p>
            <a:pPr indent="-76200" lvl="0" marL="342900" rtl="0" algn="l">
              <a:spcBef>
                <a:spcPts val="480"/>
              </a:spcBef>
              <a:spcAft>
                <a:spcPts val="0"/>
              </a:spcAft>
              <a:buSzPts val="24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395288" y="260350"/>
            <a:ext cx="7777162" cy="57626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42558C"/>
              </a:buClr>
              <a:buSzPct val="100000"/>
              <a:buFont typeface="Book Antiqua"/>
              <a:buNone/>
            </a:pPr>
            <a:r>
              <a:rPr lang="en-US" sz="4000"/>
              <a:t>NORMALISASI KEDUA</a:t>
            </a:r>
            <a:endParaRPr/>
          </a:p>
        </p:txBody>
      </p:sp>
      <p:pic>
        <p:nvPicPr>
          <p:cNvPr id="400" name="Google Shape;400;p29"/>
          <p:cNvPicPr preferRelativeResize="0"/>
          <p:nvPr/>
        </p:nvPicPr>
        <p:blipFill rotWithShape="1">
          <a:blip r:embed="rId3">
            <a:alphaModFix/>
          </a:blip>
          <a:srcRect b="0" l="0" r="0" t="0"/>
          <a:stretch/>
        </p:blipFill>
        <p:spPr>
          <a:xfrm>
            <a:off x="428625" y="1785938"/>
            <a:ext cx="3889375" cy="1079500"/>
          </a:xfrm>
          <a:prstGeom prst="rect">
            <a:avLst/>
          </a:prstGeom>
          <a:noFill/>
          <a:ln>
            <a:noFill/>
          </a:ln>
        </p:spPr>
      </p:pic>
      <p:sp>
        <p:nvSpPr>
          <p:cNvPr id="401" name="Google Shape;401;p29"/>
          <p:cNvSpPr txBox="1"/>
          <p:nvPr/>
        </p:nvSpPr>
        <p:spPr>
          <a:xfrm>
            <a:off x="428625" y="1282700"/>
            <a:ext cx="2571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TABEL PROYEK</a:t>
            </a:r>
            <a:endParaRPr b="1" sz="2400">
              <a:solidFill>
                <a:schemeClr val="dk1"/>
              </a:solidFill>
              <a:latin typeface="Arial"/>
              <a:ea typeface="Arial"/>
              <a:cs typeface="Arial"/>
              <a:sym typeface="Arial"/>
            </a:endParaRPr>
          </a:p>
        </p:txBody>
      </p:sp>
      <p:sp>
        <p:nvSpPr>
          <p:cNvPr id="402" name="Google Shape;402;p29"/>
          <p:cNvSpPr txBox="1"/>
          <p:nvPr/>
        </p:nvSpPr>
        <p:spPr>
          <a:xfrm>
            <a:off x="500063" y="3482975"/>
            <a:ext cx="27400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TABEL PEGAWAI</a:t>
            </a:r>
            <a:endParaRPr b="1" sz="2400">
              <a:solidFill>
                <a:schemeClr val="dk1"/>
              </a:solidFill>
              <a:latin typeface="Arial"/>
              <a:ea typeface="Arial"/>
              <a:cs typeface="Arial"/>
              <a:sym typeface="Arial"/>
            </a:endParaRPr>
          </a:p>
        </p:txBody>
      </p:sp>
      <p:pic>
        <p:nvPicPr>
          <p:cNvPr id="403" name="Google Shape;403;p29"/>
          <p:cNvPicPr preferRelativeResize="0"/>
          <p:nvPr/>
        </p:nvPicPr>
        <p:blipFill rotWithShape="1">
          <a:blip r:embed="rId4">
            <a:alphaModFix/>
          </a:blip>
          <a:srcRect b="0" l="0" r="0" t="0"/>
          <a:stretch/>
        </p:blipFill>
        <p:spPr>
          <a:xfrm>
            <a:off x="428625" y="4059238"/>
            <a:ext cx="7705725" cy="1727200"/>
          </a:xfrm>
          <a:prstGeom prst="rect">
            <a:avLst/>
          </a:prstGeom>
          <a:noFill/>
          <a:ln>
            <a:noFill/>
          </a:ln>
        </p:spPr>
      </p:pic>
      <p:sp>
        <p:nvSpPr>
          <p:cNvPr id="404" name="Google Shape;404;p29"/>
          <p:cNvSpPr txBox="1"/>
          <p:nvPr/>
        </p:nvSpPr>
        <p:spPr>
          <a:xfrm>
            <a:off x="6911975" y="5143500"/>
            <a:ext cx="1017588" cy="4000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900.000</a:t>
            </a:r>
            <a:endParaRPr/>
          </a:p>
        </p:txBody>
      </p:sp>
      <p:cxnSp>
        <p:nvCxnSpPr>
          <p:cNvPr id="405" name="Google Shape;405;p29"/>
          <p:cNvCxnSpPr/>
          <p:nvPr/>
        </p:nvCxnSpPr>
        <p:spPr>
          <a:xfrm>
            <a:off x="6715125" y="5214938"/>
            <a:ext cx="1428750" cy="1587"/>
          </a:xfrm>
          <a:prstGeom prst="straightConnector1">
            <a:avLst/>
          </a:prstGeom>
          <a:noFill/>
          <a:ln cap="flat" cmpd="sng" w="9525">
            <a:solidFill>
              <a:schemeClr val="dk1"/>
            </a:solidFill>
            <a:prstDash val="solid"/>
            <a:round/>
            <a:headEnd len="sm" w="sm" type="none"/>
            <a:tailEnd len="sm" w="sm" type="none"/>
          </a:ln>
        </p:spPr>
      </p:cxnSp>
      <p:cxnSp>
        <p:nvCxnSpPr>
          <p:cNvPr id="406" name="Google Shape;406;p29"/>
          <p:cNvCxnSpPr/>
          <p:nvPr/>
        </p:nvCxnSpPr>
        <p:spPr>
          <a:xfrm>
            <a:off x="6715125" y="5499100"/>
            <a:ext cx="1428750" cy="1588"/>
          </a:xfrm>
          <a:prstGeom prst="straightConnector1">
            <a:avLst/>
          </a:prstGeom>
          <a:noFill/>
          <a:ln cap="flat" cmpd="sng" w="9525">
            <a:solidFill>
              <a:schemeClr val="dk1"/>
            </a:solidFill>
            <a:prstDash val="solid"/>
            <a:round/>
            <a:headEnd len="sm" w="sm" type="none"/>
            <a:tailEnd len="sm" w="sm" type="none"/>
          </a:ln>
        </p:spPr>
      </p:cxnSp>
      <p:cxnSp>
        <p:nvCxnSpPr>
          <p:cNvPr id="407" name="Google Shape;407;p29"/>
          <p:cNvCxnSpPr/>
          <p:nvPr/>
        </p:nvCxnSpPr>
        <p:spPr>
          <a:xfrm>
            <a:off x="571500" y="2132856"/>
            <a:ext cx="1264196" cy="0"/>
          </a:xfrm>
          <a:prstGeom prst="straightConnector1">
            <a:avLst/>
          </a:prstGeom>
          <a:noFill/>
          <a:ln cap="flat" cmpd="sng" w="28575">
            <a:solidFill>
              <a:schemeClr val="dk1"/>
            </a:solidFill>
            <a:prstDash val="solid"/>
            <a:round/>
            <a:headEnd len="sm" w="sm" type="none"/>
            <a:tailEnd len="sm" w="sm" type="none"/>
          </a:ln>
        </p:spPr>
      </p:cxnSp>
      <p:cxnSp>
        <p:nvCxnSpPr>
          <p:cNvPr id="408" name="Google Shape;408;p29"/>
          <p:cNvCxnSpPr/>
          <p:nvPr/>
        </p:nvCxnSpPr>
        <p:spPr>
          <a:xfrm>
            <a:off x="611560" y="4365104"/>
            <a:ext cx="1512168"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p:nvPr/>
        </p:nvSpPr>
        <p:spPr>
          <a:xfrm>
            <a:off x="899592" y="2852936"/>
            <a:ext cx="7632848" cy="824539"/>
          </a:xfrm>
          <a:prstGeom prst="roundRect">
            <a:avLst>
              <a:gd fmla="val 16667" name="adj"/>
            </a:avLst>
          </a:prstGeom>
          <a:gradFill>
            <a:gsLst>
              <a:gs pos="0">
                <a:srgbClr val="FEFEFE"/>
              </a:gs>
              <a:gs pos="68000">
                <a:srgbClr val="98A3C7"/>
              </a:gs>
              <a:gs pos="81000">
                <a:srgbClr val="939FC7"/>
              </a:gs>
              <a:gs pos="86000">
                <a:srgbClr val="9FA9CB"/>
              </a:gs>
              <a:gs pos="100000">
                <a:srgbClr val="D8DBE8"/>
              </a:gs>
            </a:gsLst>
            <a:lin ang="5400000" scaled="0"/>
          </a:gradFill>
          <a:ln cap="flat" cmpd="sng" w="9525">
            <a:solidFill>
              <a:srgbClr val="5A72B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48" name="Google Shape;148;p3"/>
          <p:cNvSpPr txBox="1"/>
          <p:nvPr>
            <p:ph type="title"/>
          </p:nvPr>
        </p:nvSpPr>
        <p:spPr>
          <a:xfrm>
            <a:off x="899592" y="2852936"/>
            <a:ext cx="7561915" cy="82453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C395D"/>
              </a:buClr>
              <a:buSzPts val="2800"/>
              <a:buFont typeface="Century Gothic"/>
              <a:buNone/>
            </a:pPr>
            <a:r>
              <a:rPr b="1" lang="en-US" sz="2800">
                <a:solidFill>
                  <a:srgbClr val="2C395D"/>
                </a:solidFill>
                <a:latin typeface="Century Gothic"/>
                <a:ea typeface="Century Gothic"/>
                <a:cs typeface="Century Gothic"/>
                <a:sym typeface="Century Gothic"/>
              </a:rPr>
              <a:t>1. </a:t>
            </a:r>
            <a:r>
              <a:rPr b="1" lang="en-US" sz="2800" cap="none">
                <a:solidFill>
                  <a:srgbClr val="2C395D"/>
                </a:solidFill>
                <a:latin typeface="Century Gothic"/>
                <a:ea typeface="Century Gothic"/>
                <a:cs typeface="Century Gothic"/>
                <a:sym typeface="Century Gothic"/>
              </a:rPr>
              <a:t>Review Normalisasi, 1 NF, 2 NF, 3 NF</a:t>
            </a:r>
            <a:endParaRPr b="1" sz="2800">
              <a:solidFill>
                <a:srgbClr val="2C395D"/>
              </a:solidFill>
              <a:latin typeface="Century Gothic"/>
              <a:ea typeface="Century Gothic"/>
              <a:cs typeface="Century Gothic"/>
              <a:sym typeface="Century Gothic"/>
            </a:endParaRPr>
          </a:p>
        </p:txBody>
      </p:sp>
      <p:sp>
        <p:nvSpPr>
          <p:cNvPr id="149" name="Google Shape;14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0" name="Google Shape;150;p3"/>
          <p:cNvPicPr preferRelativeResize="0"/>
          <p:nvPr/>
        </p:nvPicPr>
        <p:blipFill rotWithShape="1">
          <a:blip r:embed="rId3">
            <a:alphaModFix/>
          </a:blip>
          <a:srcRect b="0" l="0" r="0" t="0"/>
          <a:stretch/>
        </p:blipFill>
        <p:spPr>
          <a:xfrm>
            <a:off x="3395662" y="4051300"/>
            <a:ext cx="2352675" cy="2305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0"/>
          <p:cNvSpPr txBox="1"/>
          <p:nvPr/>
        </p:nvSpPr>
        <p:spPr>
          <a:xfrm>
            <a:off x="357188" y="642938"/>
            <a:ext cx="82280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Untuk membuat hubungan antara dua tabel, dibuat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suatu tabel yang berisi key-key dari tabel yang lain. </a:t>
            </a:r>
            <a:endParaRPr/>
          </a:p>
        </p:txBody>
      </p:sp>
      <p:sp>
        <p:nvSpPr>
          <p:cNvPr id="414" name="Google Shape;414;p30"/>
          <p:cNvSpPr txBox="1"/>
          <p:nvPr/>
        </p:nvSpPr>
        <p:spPr>
          <a:xfrm>
            <a:off x="500063" y="1785938"/>
            <a:ext cx="4027487"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TABEL PROYEKPEGAWAI</a:t>
            </a:r>
            <a:endParaRPr b="1" sz="2400">
              <a:solidFill>
                <a:schemeClr val="dk1"/>
              </a:solidFill>
              <a:latin typeface="Arial"/>
              <a:ea typeface="Arial"/>
              <a:cs typeface="Arial"/>
              <a:sym typeface="Arial"/>
            </a:endParaRPr>
          </a:p>
        </p:txBody>
      </p:sp>
      <p:pic>
        <p:nvPicPr>
          <p:cNvPr id="415" name="Google Shape;415;p30"/>
          <p:cNvPicPr preferRelativeResize="0"/>
          <p:nvPr/>
        </p:nvPicPr>
        <p:blipFill rotWithShape="1">
          <a:blip r:embed="rId3">
            <a:alphaModFix/>
          </a:blip>
          <a:srcRect b="0" l="0" r="0" t="0"/>
          <a:stretch/>
        </p:blipFill>
        <p:spPr>
          <a:xfrm>
            <a:off x="571500" y="2500313"/>
            <a:ext cx="3816350" cy="2016125"/>
          </a:xfrm>
          <a:prstGeom prst="rect">
            <a:avLst/>
          </a:prstGeom>
          <a:noFill/>
          <a:ln>
            <a:noFill/>
          </a:ln>
        </p:spPr>
      </p:pic>
      <p:cxnSp>
        <p:nvCxnSpPr>
          <p:cNvPr id="416" name="Google Shape;416;p30"/>
          <p:cNvCxnSpPr/>
          <p:nvPr/>
        </p:nvCxnSpPr>
        <p:spPr>
          <a:xfrm>
            <a:off x="715516" y="2780928"/>
            <a:ext cx="1264196" cy="0"/>
          </a:xfrm>
          <a:prstGeom prst="straightConnector1">
            <a:avLst/>
          </a:prstGeom>
          <a:noFill/>
          <a:ln cap="flat" cmpd="sng" w="28575">
            <a:solidFill>
              <a:schemeClr val="dk1"/>
            </a:solidFill>
            <a:prstDash val="solid"/>
            <a:round/>
            <a:headEnd len="sm" w="sm" type="none"/>
            <a:tailEnd len="sm" w="sm" type="none"/>
          </a:ln>
        </p:spPr>
      </p:cxnSp>
      <p:cxnSp>
        <p:nvCxnSpPr>
          <p:cNvPr id="417" name="Google Shape;417;p30"/>
          <p:cNvCxnSpPr/>
          <p:nvPr/>
        </p:nvCxnSpPr>
        <p:spPr>
          <a:xfrm>
            <a:off x="2411760" y="2780928"/>
            <a:ext cx="1584176" cy="0"/>
          </a:xfrm>
          <a:prstGeom prst="straightConnector1">
            <a:avLst/>
          </a:prstGeom>
          <a:noFill/>
          <a:ln cap="flat" cmpd="sng" w="28575">
            <a:solidFill>
              <a:schemeClr val="dk1"/>
            </a:solidFill>
            <a:prstDash val="solid"/>
            <a:round/>
            <a:headEnd len="sm" w="sm" type="none"/>
            <a:tailEnd len="sm" w="sm" type="none"/>
          </a:ln>
        </p:spPr>
      </p:cxnSp>
      <p:sp>
        <p:nvSpPr>
          <p:cNvPr id="418" name="Google Shape;418;p30"/>
          <p:cNvSpPr txBox="1"/>
          <p:nvPr/>
        </p:nvSpPr>
        <p:spPr>
          <a:xfrm>
            <a:off x="457994" y="4797053"/>
            <a:ext cx="82280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Kolom Noproyek dan NoPegawai merupakan foreign key ke table proyek dan pegawai</a:t>
            </a:r>
            <a:endParaRPr sz="24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1"/>
          <p:cNvSpPr txBox="1"/>
          <p:nvPr>
            <p:ph type="title"/>
          </p:nvPr>
        </p:nvSpPr>
        <p:spPr>
          <a:xfrm>
            <a:off x="395288" y="260350"/>
            <a:ext cx="7777162" cy="57626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42558C"/>
              </a:buClr>
              <a:buSzPct val="100000"/>
              <a:buFont typeface="Book Antiqua"/>
              <a:buNone/>
            </a:pPr>
            <a:r>
              <a:rPr lang="en-US" sz="4000"/>
              <a:t>NORMALISASI KETIGA</a:t>
            </a:r>
            <a:endParaRPr sz="4000"/>
          </a:p>
        </p:txBody>
      </p:sp>
      <p:sp>
        <p:nvSpPr>
          <p:cNvPr id="424" name="Google Shape;424;p31"/>
          <p:cNvSpPr txBox="1"/>
          <p:nvPr/>
        </p:nvSpPr>
        <p:spPr>
          <a:xfrm>
            <a:off x="447675" y="1216025"/>
            <a:ext cx="8156575" cy="3933825"/>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None/>
            </a:pPr>
            <a:r>
              <a:rPr lang="en-US" sz="2400">
                <a:solidFill>
                  <a:schemeClr val="dk1"/>
                </a:solidFill>
                <a:latin typeface="Arial"/>
                <a:ea typeface="Arial"/>
                <a:cs typeface="Arial"/>
                <a:sym typeface="Arial"/>
              </a:rPr>
              <a:t>Pada tabel diatas masih terdapat masalah, bahwa </a:t>
            </a:r>
            <a:r>
              <a:rPr i="1" lang="en-US" sz="2400">
                <a:solidFill>
                  <a:schemeClr val="dk1"/>
                </a:solidFill>
                <a:latin typeface="Arial"/>
                <a:ea typeface="Arial"/>
                <a:cs typeface="Arial"/>
                <a:sym typeface="Arial"/>
              </a:rPr>
              <a:t>BesarGaji</a:t>
            </a:r>
            <a:r>
              <a:rPr lang="en-US" sz="2400">
                <a:solidFill>
                  <a:schemeClr val="dk1"/>
                </a:solidFill>
                <a:latin typeface="Arial"/>
                <a:ea typeface="Arial"/>
                <a:cs typeface="Arial"/>
                <a:sym typeface="Arial"/>
              </a:rPr>
              <a:t>  tergantung kepada </a:t>
            </a:r>
            <a:r>
              <a:rPr i="1" lang="en-US" sz="2400">
                <a:solidFill>
                  <a:schemeClr val="dk1"/>
                </a:solidFill>
                <a:latin typeface="Arial"/>
                <a:ea typeface="Arial"/>
                <a:cs typeface="Arial"/>
                <a:sym typeface="Arial"/>
              </a:rPr>
              <a:t>Golongan </a:t>
            </a:r>
            <a:r>
              <a:rPr lang="en-US" sz="2400">
                <a:solidFill>
                  <a:schemeClr val="dk1"/>
                </a:solidFill>
                <a:latin typeface="Arial"/>
                <a:ea typeface="Arial"/>
                <a:cs typeface="Arial"/>
                <a:sym typeface="Arial"/>
              </a:rPr>
              <a:t>nya. Padahal disini </a:t>
            </a:r>
            <a:r>
              <a:rPr i="1" lang="en-US" sz="2400">
                <a:solidFill>
                  <a:schemeClr val="dk1"/>
                </a:solidFill>
                <a:latin typeface="Arial"/>
                <a:ea typeface="Arial"/>
                <a:cs typeface="Arial"/>
                <a:sym typeface="Arial"/>
              </a:rPr>
              <a:t>Golongan</a:t>
            </a:r>
            <a:r>
              <a:rPr lang="en-US" sz="2400">
                <a:solidFill>
                  <a:schemeClr val="dk1"/>
                </a:solidFill>
                <a:latin typeface="Arial"/>
                <a:ea typeface="Arial"/>
                <a:cs typeface="Arial"/>
                <a:sym typeface="Arial"/>
              </a:rPr>
              <a:t> bukan merupakan field kunci.</a:t>
            </a:r>
            <a:endParaRPr sz="2400">
              <a:solidFill>
                <a:schemeClr val="dk1"/>
              </a:solidFill>
              <a:latin typeface="Arial"/>
              <a:ea typeface="Arial"/>
              <a:cs typeface="Arial"/>
              <a:sym typeface="Arial"/>
            </a:endParaRPr>
          </a:p>
          <a:p>
            <a:pPr indent="0" lvl="0" marL="0" marR="0" rtl="0" algn="just">
              <a:lnSpc>
                <a:spcPct val="130000"/>
              </a:lnSpc>
              <a:spcBef>
                <a:spcPts val="0"/>
              </a:spcBef>
              <a:spcAft>
                <a:spcPts val="0"/>
              </a:spcAft>
              <a:buNone/>
            </a:pPr>
            <a:r>
              <a:t/>
            </a:r>
            <a:endParaRPr sz="2400">
              <a:solidFill>
                <a:schemeClr val="dk1"/>
              </a:solidFill>
              <a:latin typeface="Arial"/>
              <a:ea typeface="Arial"/>
              <a:cs typeface="Arial"/>
              <a:sym typeface="Arial"/>
            </a:endParaRPr>
          </a:p>
          <a:p>
            <a:pPr indent="0" lvl="0" marL="0" marR="0" rtl="0" algn="just">
              <a:lnSpc>
                <a:spcPct val="130000"/>
              </a:lnSpc>
              <a:spcBef>
                <a:spcPts val="0"/>
              </a:spcBef>
              <a:spcAft>
                <a:spcPts val="0"/>
              </a:spcAft>
              <a:buNone/>
            </a:pPr>
            <a:r>
              <a:rPr lang="en-US" sz="2400">
                <a:solidFill>
                  <a:schemeClr val="dk1"/>
                </a:solidFill>
                <a:latin typeface="Arial"/>
                <a:ea typeface="Arial"/>
                <a:cs typeface="Arial"/>
                <a:sym typeface="Arial"/>
              </a:rPr>
              <a:t>Artinya kita harus memisahkan field non-kunci </a:t>
            </a:r>
            <a:r>
              <a:rPr i="1" lang="en-US" sz="2400">
                <a:solidFill>
                  <a:schemeClr val="dk1"/>
                </a:solidFill>
                <a:latin typeface="Arial"/>
                <a:ea typeface="Arial"/>
                <a:cs typeface="Arial"/>
                <a:sym typeface="Arial"/>
              </a:rPr>
              <a:t>Golongan </a:t>
            </a:r>
            <a:r>
              <a:rPr lang="en-US" sz="2400">
                <a:solidFill>
                  <a:schemeClr val="dk1"/>
                </a:solidFill>
                <a:latin typeface="Arial"/>
                <a:ea typeface="Arial"/>
                <a:cs typeface="Arial"/>
                <a:sym typeface="Arial"/>
              </a:rPr>
              <a:t>dan </a:t>
            </a:r>
            <a:r>
              <a:rPr i="1" lang="en-US" sz="2400">
                <a:solidFill>
                  <a:schemeClr val="dk1"/>
                </a:solidFill>
                <a:latin typeface="Arial"/>
                <a:ea typeface="Arial"/>
                <a:cs typeface="Arial"/>
                <a:sym typeface="Arial"/>
              </a:rPr>
              <a:t>BesarGaji </a:t>
            </a:r>
            <a:r>
              <a:rPr lang="en-US" sz="2400">
                <a:solidFill>
                  <a:schemeClr val="dk1"/>
                </a:solidFill>
                <a:latin typeface="Arial"/>
                <a:ea typeface="Arial"/>
                <a:cs typeface="Arial"/>
                <a:sym typeface="Arial"/>
              </a:rPr>
              <a:t>yang tadinya tergantung secara parsial kepada field kunci </a:t>
            </a:r>
            <a:r>
              <a:rPr i="1" lang="en-US" sz="2400">
                <a:solidFill>
                  <a:schemeClr val="dk1"/>
                </a:solidFill>
                <a:latin typeface="Arial"/>
                <a:ea typeface="Arial"/>
                <a:cs typeface="Arial"/>
                <a:sym typeface="Arial"/>
              </a:rPr>
              <a:t>NoPegawai</a:t>
            </a:r>
            <a:r>
              <a:rPr lang="en-US" sz="2400">
                <a:solidFill>
                  <a:schemeClr val="dk1"/>
                </a:solidFill>
                <a:latin typeface="Arial"/>
                <a:ea typeface="Arial"/>
                <a:cs typeface="Arial"/>
                <a:sym typeface="Arial"/>
              </a:rPr>
              <a:t>, untuk menghilangkan ketergantungan transitif.</a:t>
            </a:r>
            <a:endParaRPr sz="24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32"/>
          <p:cNvPicPr preferRelativeResize="0"/>
          <p:nvPr/>
        </p:nvPicPr>
        <p:blipFill rotWithShape="1">
          <a:blip r:embed="rId3">
            <a:alphaModFix/>
          </a:blip>
          <a:srcRect b="0" l="0" r="0" t="0"/>
          <a:stretch/>
        </p:blipFill>
        <p:spPr>
          <a:xfrm>
            <a:off x="571500" y="1071563"/>
            <a:ext cx="3889375" cy="863600"/>
          </a:xfrm>
          <a:prstGeom prst="rect">
            <a:avLst/>
          </a:prstGeom>
          <a:noFill/>
          <a:ln>
            <a:noFill/>
          </a:ln>
        </p:spPr>
      </p:pic>
      <p:sp>
        <p:nvSpPr>
          <p:cNvPr id="430" name="Google Shape;430;p32"/>
          <p:cNvSpPr txBox="1"/>
          <p:nvPr/>
        </p:nvSpPr>
        <p:spPr>
          <a:xfrm>
            <a:off x="468313" y="476250"/>
            <a:ext cx="2571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TABEL PROYEK</a:t>
            </a:r>
            <a:endParaRPr b="1" sz="2400">
              <a:solidFill>
                <a:schemeClr val="dk1"/>
              </a:solidFill>
              <a:latin typeface="Arial"/>
              <a:ea typeface="Arial"/>
              <a:cs typeface="Arial"/>
              <a:sym typeface="Arial"/>
            </a:endParaRPr>
          </a:p>
        </p:txBody>
      </p:sp>
      <p:sp>
        <p:nvSpPr>
          <p:cNvPr id="431" name="Google Shape;431;p32"/>
          <p:cNvSpPr txBox="1"/>
          <p:nvPr/>
        </p:nvSpPr>
        <p:spPr>
          <a:xfrm>
            <a:off x="571500" y="2571750"/>
            <a:ext cx="27400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TABEL PEGAWAI</a:t>
            </a:r>
            <a:endParaRPr b="1" sz="2400">
              <a:solidFill>
                <a:schemeClr val="dk1"/>
              </a:solidFill>
              <a:latin typeface="Arial"/>
              <a:ea typeface="Arial"/>
              <a:cs typeface="Arial"/>
              <a:sym typeface="Arial"/>
            </a:endParaRPr>
          </a:p>
        </p:txBody>
      </p:sp>
      <p:pic>
        <p:nvPicPr>
          <p:cNvPr id="432" name="Google Shape;432;p32"/>
          <p:cNvPicPr preferRelativeResize="0"/>
          <p:nvPr/>
        </p:nvPicPr>
        <p:blipFill rotWithShape="1">
          <a:blip r:embed="rId4">
            <a:alphaModFix/>
          </a:blip>
          <a:srcRect b="0" l="0" r="0" t="0"/>
          <a:stretch/>
        </p:blipFill>
        <p:spPr>
          <a:xfrm>
            <a:off x="571500" y="3143250"/>
            <a:ext cx="6265863" cy="1655763"/>
          </a:xfrm>
          <a:prstGeom prst="rect">
            <a:avLst/>
          </a:prstGeom>
          <a:noFill/>
          <a:ln>
            <a:noFill/>
          </a:ln>
        </p:spPr>
      </p:pic>
      <p:sp>
        <p:nvSpPr>
          <p:cNvPr id="433" name="Google Shape;433;p32"/>
          <p:cNvSpPr txBox="1"/>
          <p:nvPr/>
        </p:nvSpPr>
        <p:spPr>
          <a:xfrm>
            <a:off x="611188" y="4972050"/>
            <a:ext cx="307816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TABEL GOLONGAN</a:t>
            </a:r>
            <a:endParaRPr b="1" sz="2400">
              <a:solidFill>
                <a:schemeClr val="dk1"/>
              </a:solidFill>
              <a:latin typeface="Arial"/>
              <a:ea typeface="Arial"/>
              <a:cs typeface="Arial"/>
              <a:sym typeface="Arial"/>
            </a:endParaRPr>
          </a:p>
        </p:txBody>
      </p:sp>
      <p:pic>
        <p:nvPicPr>
          <p:cNvPr id="434" name="Google Shape;434;p32"/>
          <p:cNvPicPr preferRelativeResize="0"/>
          <p:nvPr/>
        </p:nvPicPr>
        <p:blipFill rotWithShape="1">
          <a:blip r:embed="rId5">
            <a:alphaModFix/>
          </a:blip>
          <a:srcRect b="0" l="0" r="0" t="0"/>
          <a:stretch/>
        </p:blipFill>
        <p:spPr>
          <a:xfrm>
            <a:off x="684213" y="5445125"/>
            <a:ext cx="3671887" cy="1008063"/>
          </a:xfrm>
          <a:prstGeom prst="rect">
            <a:avLst/>
          </a:prstGeom>
          <a:noFill/>
          <a:ln>
            <a:noFill/>
          </a:ln>
        </p:spPr>
      </p:pic>
      <p:sp>
        <p:nvSpPr>
          <p:cNvPr id="435" name="Google Shape;435;p32"/>
          <p:cNvSpPr txBox="1"/>
          <p:nvPr/>
        </p:nvSpPr>
        <p:spPr>
          <a:xfrm>
            <a:off x="4643438" y="214313"/>
            <a:ext cx="4027487"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TABEL PROYEKPEGAWAI</a:t>
            </a:r>
            <a:endParaRPr b="1" sz="2400">
              <a:solidFill>
                <a:schemeClr val="dk1"/>
              </a:solidFill>
              <a:latin typeface="Arial"/>
              <a:ea typeface="Arial"/>
              <a:cs typeface="Arial"/>
              <a:sym typeface="Arial"/>
            </a:endParaRPr>
          </a:p>
        </p:txBody>
      </p:sp>
      <p:pic>
        <p:nvPicPr>
          <p:cNvPr id="436" name="Google Shape;436;p32"/>
          <p:cNvPicPr preferRelativeResize="0"/>
          <p:nvPr/>
        </p:nvPicPr>
        <p:blipFill rotWithShape="1">
          <a:blip r:embed="rId6">
            <a:alphaModFix/>
          </a:blip>
          <a:srcRect b="0" l="0" r="0" t="0"/>
          <a:stretch/>
        </p:blipFill>
        <p:spPr>
          <a:xfrm>
            <a:off x="4786313" y="714375"/>
            <a:ext cx="3816350" cy="2016125"/>
          </a:xfrm>
          <a:prstGeom prst="rect">
            <a:avLst/>
          </a:prstGeom>
          <a:noFill/>
          <a:ln>
            <a:noFill/>
          </a:ln>
        </p:spPr>
      </p:pic>
      <p:cxnSp>
        <p:nvCxnSpPr>
          <p:cNvPr id="437" name="Google Shape;437;p32"/>
          <p:cNvCxnSpPr/>
          <p:nvPr/>
        </p:nvCxnSpPr>
        <p:spPr>
          <a:xfrm>
            <a:off x="715516" y="1340768"/>
            <a:ext cx="1264196" cy="0"/>
          </a:xfrm>
          <a:prstGeom prst="straightConnector1">
            <a:avLst/>
          </a:prstGeom>
          <a:noFill/>
          <a:ln cap="flat" cmpd="sng" w="28575">
            <a:solidFill>
              <a:schemeClr val="dk1"/>
            </a:solidFill>
            <a:prstDash val="solid"/>
            <a:round/>
            <a:headEnd len="sm" w="sm" type="none"/>
            <a:tailEnd len="sm" w="sm" type="none"/>
          </a:ln>
        </p:spPr>
      </p:cxnSp>
      <p:cxnSp>
        <p:nvCxnSpPr>
          <p:cNvPr id="438" name="Google Shape;438;p32"/>
          <p:cNvCxnSpPr/>
          <p:nvPr/>
        </p:nvCxnSpPr>
        <p:spPr>
          <a:xfrm>
            <a:off x="755576" y="3429000"/>
            <a:ext cx="1656184" cy="0"/>
          </a:xfrm>
          <a:prstGeom prst="straightConnector1">
            <a:avLst/>
          </a:prstGeom>
          <a:noFill/>
          <a:ln cap="flat" cmpd="sng" w="28575">
            <a:solidFill>
              <a:schemeClr val="dk1"/>
            </a:solidFill>
            <a:prstDash val="solid"/>
            <a:round/>
            <a:headEnd len="sm" w="sm" type="none"/>
            <a:tailEnd len="sm" w="sm" type="none"/>
          </a:ln>
        </p:spPr>
      </p:cxnSp>
      <p:cxnSp>
        <p:nvCxnSpPr>
          <p:cNvPr id="439" name="Google Shape;439;p32"/>
          <p:cNvCxnSpPr/>
          <p:nvPr/>
        </p:nvCxnSpPr>
        <p:spPr>
          <a:xfrm>
            <a:off x="899592" y="5733256"/>
            <a:ext cx="1440160" cy="0"/>
          </a:xfrm>
          <a:prstGeom prst="straightConnector1">
            <a:avLst/>
          </a:prstGeom>
          <a:noFill/>
          <a:ln cap="flat" cmpd="sng" w="28575">
            <a:solidFill>
              <a:schemeClr val="dk1"/>
            </a:solidFill>
            <a:prstDash val="solid"/>
            <a:round/>
            <a:headEnd len="sm" w="sm" type="none"/>
            <a:tailEnd len="sm" w="sm" type="none"/>
          </a:ln>
        </p:spPr>
      </p:cxnSp>
      <p:cxnSp>
        <p:nvCxnSpPr>
          <p:cNvPr id="440" name="Google Shape;440;p32"/>
          <p:cNvCxnSpPr/>
          <p:nvPr/>
        </p:nvCxnSpPr>
        <p:spPr>
          <a:xfrm>
            <a:off x="4932040" y="1052736"/>
            <a:ext cx="1296144" cy="0"/>
          </a:xfrm>
          <a:prstGeom prst="straightConnector1">
            <a:avLst/>
          </a:prstGeom>
          <a:noFill/>
          <a:ln cap="flat" cmpd="sng" w="28575">
            <a:solidFill>
              <a:schemeClr val="dk1"/>
            </a:solidFill>
            <a:prstDash val="solid"/>
            <a:round/>
            <a:headEnd len="sm" w="sm" type="none"/>
            <a:tailEnd len="sm" w="sm" type="none"/>
          </a:ln>
        </p:spPr>
      </p:cxnSp>
      <p:cxnSp>
        <p:nvCxnSpPr>
          <p:cNvPr id="441" name="Google Shape;441;p32"/>
          <p:cNvCxnSpPr/>
          <p:nvPr/>
        </p:nvCxnSpPr>
        <p:spPr>
          <a:xfrm>
            <a:off x="6660232" y="1052736"/>
            <a:ext cx="1440160" cy="0"/>
          </a:xfrm>
          <a:prstGeom prst="straightConnector1">
            <a:avLst/>
          </a:prstGeom>
          <a:noFill/>
          <a:ln cap="flat" cmpd="sng" w="28575">
            <a:solidFill>
              <a:schemeClr val="dk1"/>
            </a:solidFill>
            <a:prstDash val="solid"/>
            <a:round/>
            <a:headEnd len="sm" w="sm" type="none"/>
            <a:tailEnd len="sm" w="sm" type="none"/>
          </a:ln>
        </p:spPr>
      </p:cxnSp>
      <p:cxnSp>
        <p:nvCxnSpPr>
          <p:cNvPr id="442" name="Google Shape;442;p32"/>
          <p:cNvCxnSpPr/>
          <p:nvPr/>
        </p:nvCxnSpPr>
        <p:spPr>
          <a:xfrm flipH="1">
            <a:off x="1547552" y="4725144"/>
            <a:ext cx="4392600" cy="630300"/>
          </a:xfrm>
          <a:prstGeom prst="bentConnector3">
            <a:avLst>
              <a:gd fmla="val 643" name="adj1"/>
            </a:avLst>
          </a:prstGeom>
          <a:noFill/>
          <a:ln cap="flat" cmpd="sng" w="28575">
            <a:solidFill>
              <a:schemeClr val="dk1"/>
            </a:solidFill>
            <a:prstDash val="solid"/>
            <a:round/>
            <a:headEnd len="sm" w="sm" type="none"/>
            <a:tailEnd len="sm" w="sm" type="none"/>
          </a:ln>
        </p:spPr>
      </p:cxnSp>
      <p:cxnSp>
        <p:nvCxnSpPr>
          <p:cNvPr id="443" name="Google Shape;443;p32"/>
          <p:cNvCxnSpPr/>
          <p:nvPr/>
        </p:nvCxnSpPr>
        <p:spPr>
          <a:xfrm>
            <a:off x="1547664" y="5373216"/>
            <a:ext cx="0" cy="216024"/>
          </a:xfrm>
          <a:prstGeom prst="straightConnector1">
            <a:avLst/>
          </a:prstGeom>
          <a:noFill/>
          <a:ln cap="flat" cmpd="sng" w="28575">
            <a:solidFill>
              <a:schemeClr val="dk1"/>
            </a:solidFill>
            <a:prstDash val="solid"/>
            <a:round/>
            <a:headEnd len="sm" w="sm" type="none"/>
            <a:tailEnd len="med" w="med" type="triangle"/>
          </a:ln>
        </p:spPr>
      </p:cxnSp>
      <p:cxnSp>
        <p:nvCxnSpPr>
          <p:cNvPr id="444" name="Google Shape;444;p32"/>
          <p:cNvCxnSpPr/>
          <p:nvPr/>
        </p:nvCxnSpPr>
        <p:spPr>
          <a:xfrm flipH="1">
            <a:off x="1547553" y="567744"/>
            <a:ext cx="4392600" cy="526800"/>
          </a:xfrm>
          <a:prstGeom prst="bentConnector3">
            <a:avLst>
              <a:gd fmla="val 99748" name="adj1"/>
            </a:avLst>
          </a:prstGeom>
          <a:noFill/>
          <a:ln cap="flat" cmpd="sng" w="28575">
            <a:solidFill>
              <a:schemeClr val="dk1"/>
            </a:solidFill>
            <a:prstDash val="solid"/>
            <a:round/>
            <a:headEnd len="sm" w="sm" type="none"/>
            <a:tailEnd len="med" w="med" type="triangle"/>
          </a:ln>
        </p:spPr>
      </p:cxnSp>
      <p:cxnSp>
        <p:nvCxnSpPr>
          <p:cNvPr id="445" name="Google Shape;445;p32"/>
          <p:cNvCxnSpPr/>
          <p:nvPr/>
        </p:nvCxnSpPr>
        <p:spPr>
          <a:xfrm>
            <a:off x="5940152" y="570259"/>
            <a:ext cx="0" cy="122437"/>
          </a:xfrm>
          <a:prstGeom prst="straightConnector1">
            <a:avLst/>
          </a:prstGeom>
          <a:noFill/>
          <a:ln cap="flat" cmpd="sng" w="28575">
            <a:solidFill>
              <a:schemeClr val="dk1"/>
            </a:solidFill>
            <a:prstDash val="solid"/>
            <a:round/>
            <a:headEnd len="sm" w="sm" type="none"/>
            <a:tailEnd len="sm" w="sm" type="none"/>
          </a:ln>
        </p:spPr>
      </p:cxnSp>
      <p:cxnSp>
        <p:nvCxnSpPr>
          <p:cNvPr id="446" name="Google Shape;446;p32"/>
          <p:cNvCxnSpPr/>
          <p:nvPr/>
        </p:nvCxnSpPr>
        <p:spPr>
          <a:xfrm flipH="1">
            <a:off x="1700113" y="2922663"/>
            <a:ext cx="5680200" cy="384900"/>
          </a:xfrm>
          <a:prstGeom prst="bentConnector3">
            <a:avLst>
              <a:gd fmla="val 100477" name="adj1"/>
            </a:avLst>
          </a:prstGeom>
          <a:noFill/>
          <a:ln cap="flat" cmpd="sng" w="28575">
            <a:solidFill>
              <a:schemeClr val="dk1"/>
            </a:solidFill>
            <a:prstDash val="solid"/>
            <a:round/>
            <a:headEnd len="sm" w="sm" type="none"/>
            <a:tailEnd len="med" w="med" type="triangle"/>
          </a:ln>
        </p:spPr>
      </p:cxnSp>
      <p:cxnSp>
        <p:nvCxnSpPr>
          <p:cNvPr id="447" name="Google Shape;447;p32"/>
          <p:cNvCxnSpPr/>
          <p:nvPr/>
        </p:nvCxnSpPr>
        <p:spPr>
          <a:xfrm>
            <a:off x="7380312" y="2636912"/>
            <a:ext cx="0" cy="331615"/>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3"/>
          <p:cNvSpPr txBox="1"/>
          <p:nvPr>
            <p:ph idx="1" type="body"/>
          </p:nvPr>
        </p:nvSpPr>
        <p:spPr>
          <a:xfrm>
            <a:off x="457200" y="1556792"/>
            <a:ext cx="8229600" cy="4680520"/>
          </a:xfrm>
          <a:prstGeom prst="rect">
            <a:avLst/>
          </a:prstGeom>
          <a:noFill/>
          <a:ln>
            <a:noFill/>
          </a:ln>
        </p:spPr>
        <p:txBody>
          <a:bodyPr anchorCtr="0" anchor="t" bIns="45700" lIns="91425" spcFirstLastPara="1" rIns="91425" wrap="square" tIns="45700">
            <a:normAutofit/>
          </a:bodyPr>
          <a:lstStyle/>
          <a:p>
            <a:pPr indent="-76200" lvl="0" marL="342900" rtl="0" algn="l">
              <a:spcBef>
                <a:spcPts val="0"/>
              </a:spcBef>
              <a:spcAft>
                <a:spcPts val="0"/>
              </a:spcAft>
              <a:buSzPts val="2400"/>
              <a:buNone/>
            </a:pPr>
            <a:r>
              <a:t/>
            </a:r>
            <a:endParaRPr/>
          </a:p>
        </p:txBody>
      </p:sp>
      <p:graphicFrame>
        <p:nvGraphicFramePr>
          <p:cNvPr id="453" name="Google Shape;453;p33"/>
          <p:cNvGraphicFramePr/>
          <p:nvPr/>
        </p:nvGraphicFramePr>
        <p:xfrm>
          <a:off x="285750" y="2571750"/>
          <a:ext cx="3000000" cy="3000000"/>
        </p:xfrm>
        <a:graphic>
          <a:graphicData uri="http://schemas.openxmlformats.org/drawingml/2006/table">
            <a:tbl>
              <a:tblPr>
                <a:noFill/>
                <a:tableStyleId>{A357C860-12E9-46E9-A441-8430152AB28F}</a:tableStyleId>
              </a:tblPr>
              <a:tblGrid>
                <a:gridCol w="8572500"/>
              </a:tblGrid>
              <a:tr h="35170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No-Mhs    Nm-Mhs   Jurusan   Kd-MK    Nama-MK                       Kd-Dosen   Nm_Dosen    Nilai</a:t>
                      </a:r>
                      <a:endParaRPr sz="16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3430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2683        Welli            MI      MI350      Manajemen Basis Data       B104        Ati                  A</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MI465      Analisis Prc. Sistem            B317        Dita                B</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5432         Bakri           AK     MI350      Manajemen Basis Data       B104        Ati                  C</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AKN201   Akuntansi Keuangan           D310       Lia                 B</a:t>
                      </a:r>
                      <a:endParaRPr/>
                    </a:p>
                    <a:p>
                      <a:pPr indent="0" lvl="0" marL="0" marR="0" rtl="0" algn="l">
                        <a:spcBef>
                          <a:spcPts val="0"/>
                        </a:spcBef>
                        <a:spcAft>
                          <a:spcPts val="0"/>
                        </a:spcAft>
                        <a:buNone/>
                      </a:pPr>
                      <a:r>
                        <a:rPr b="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MKT300   Dasar Pemasaran                 B212       Lola               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cxnSp>
        <p:nvCxnSpPr>
          <p:cNvPr id="454" name="Google Shape;454;p33"/>
          <p:cNvCxnSpPr/>
          <p:nvPr/>
        </p:nvCxnSpPr>
        <p:spPr>
          <a:xfrm rot="5400000">
            <a:off x="-1587" y="3714750"/>
            <a:ext cx="2287588" cy="1587"/>
          </a:xfrm>
          <a:prstGeom prst="straightConnector1">
            <a:avLst/>
          </a:prstGeom>
          <a:noFill/>
          <a:ln cap="flat" cmpd="sng" w="9525">
            <a:solidFill>
              <a:schemeClr val="dk1"/>
            </a:solidFill>
            <a:prstDash val="solid"/>
            <a:round/>
            <a:headEnd len="sm" w="sm" type="none"/>
            <a:tailEnd len="sm" w="sm" type="none"/>
          </a:ln>
        </p:spPr>
      </p:cxnSp>
      <p:cxnSp>
        <p:nvCxnSpPr>
          <p:cNvPr id="455" name="Google Shape;455;p33"/>
          <p:cNvCxnSpPr/>
          <p:nvPr/>
        </p:nvCxnSpPr>
        <p:spPr>
          <a:xfrm rot="5400000">
            <a:off x="927894" y="3713956"/>
            <a:ext cx="2286000" cy="1588"/>
          </a:xfrm>
          <a:prstGeom prst="straightConnector1">
            <a:avLst/>
          </a:prstGeom>
          <a:noFill/>
          <a:ln cap="flat" cmpd="sng" w="9525">
            <a:solidFill>
              <a:schemeClr val="dk1"/>
            </a:solidFill>
            <a:prstDash val="solid"/>
            <a:round/>
            <a:headEnd len="sm" w="sm" type="none"/>
            <a:tailEnd len="sm" w="sm" type="none"/>
          </a:ln>
        </p:spPr>
      </p:cxnSp>
      <p:cxnSp>
        <p:nvCxnSpPr>
          <p:cNvPr id="456" name="Google Shape;456;p33"/>
          <p:cNvCxnSpPr/>
          <p:nvPr/>
        </p:nvCxnSpPr>
        <p:spPr>
          <a:xfrm rot="5400000">
            <a:off x="1643857" y="3713956"/>
            <a:ext cx="2286000" cy="1587"/>
          </a:xfrm>
          <a:prstGeom prst="straightConnector1">
            <a:avLst/>
          </a:prstGeom>
          <a:noFill/>
          <a:ln cap="flat" cmpd="sng" w="9525">
            <a:solidFill>
              <a:schemeClr val="dk1"/>
            </a:solidFill>
            <a:prstDash val="solid"/>
            <a:round/>
            <a:headEnd len="sm" w="sm" type="none"/>
            <a:tailEnd len="sm" w="sm" type="none"/>
          </a:ln>
        </p:spPr>
      </p:cxnSp>
      <p:cxnSp>
        <p:nvCxnSpPr>
          <p:cNvPr id="457" name="Google Shape;457;p33"/>
          <p:cNvCxnSpPr/>
          <p:nvPr/>
        </p:nvCxnSpPr>
        <p:spPr>
          <a:xfrm rot="5400000">
            <a:off x="2570957" y="3713956"/>
            <a:ext cx="2286000" cy="1587"/>
          </a:xfrm>
          <a:prstGeom prst="straightConnector1">
            <a:avLst/>
          </a:prstGeom>
          <a:noFill/>
          <a:ln cap="flat" cmpd="sng" w="9525">
            <a:solidFill>
              <a:schemeClr val="dk1"/>
            </a:solidFill>
            <a:prstDash val="solid"/>
            <a:round/>
            <a:headEnd len="sm" w="sm" type="none"/>
            <a:tailEnd len="sm" w="sm" type="none"/>
          </a:ln>
        </p:spPr>
      </p:cxnSp>
      <p:cxnSp>
        <p:nvCxnSpPr>
          <p:cNvPr id="458" name="Google Shape;458;p33"/>
          <p:cNvCxnSpPr/>
          <p:nvPr/>
        </p:nvCxnSpPr>
        <p:spPr>
          <a:xfrm rot="5400000">
            <a:off x="4642644" y="3713956"/>
            <a:ext cx="2286000" cy="1588"/>
          </a:xfrm>
          <a:prstGeom prst="straightConnector1">
            <a:avLst/>
          </a:prstGeom>
          <a:noFill/>
          <a:ln cap="flat" cmpd="sng" w="9525">
            <a:solidFill>
              <a:schemeClr val="dk1"/>
            </a:solidFill>
            <a:prstDash val="solid"/>
            <a:round/>
            <a:headEnd len="sm" w="sm" type="none"/>
            <a:tailEnd len="sm" w="sm" type="none"/>
          </a:ln>
        </p:spPr>
      </p:cxnSp>
      <p:cxnSp>
        <p:nvCxnSpPr>
          <p:cNvPr id="459" name="Google Shape;459;p33"/>
          <p:cNvCxnSpPr/>
          <p:nvPr/>
        </p:nvCxnSpPr>
        <p:spPr>
          <a:xfrm rot="5400000">
            <a:off x="5571332" y="3713956"/>
            <a:ext cx="2286000" cy="1587"/>
          </a:xfrm>
          <a:prstGeom prst="straightConnector1">
            <a:avLst/>
          </a:prstGeom>
          <a:noFill/>
          <a:ln cap="flat" cmpd="sng" w="9525">
            <a:solidFill>
              <a:schemeClr val="dk1"/>
            </a:solidFill>
            <a:prstDash val="solid"/>
            <a:round/>
            <a:headEnd len="sm" w="sm" type="none"/>
            <a:tailEnd len="sm" w="sm" type="none"/>
          </a:ln>
        </p:spPr>
      </p:cxnSp>
      <p:cxnSp>
        <p:nvCxnSpPr>
          <p:cNvPr id="460" name="Google Shape;460;p33"/>
          <p:cNvCxnSpPr/>
          <p:nvPr/>
        </p:nvCxnSpPr>
        <p:spPr>
          <a:xfrm rot="5400000">
            <a:off x="6715919" y="3713956"/>
            <a:ext cx="2286000" cy="1588"/>
          </a:xfrm>
          <a:prstGeom prst="straightConnector1">
            <a:avLst/>
          </a:prstGeom>
          <a:noFill/>
          <a:ln cap="flat" cmpd="sng" w="9525">
            <a:solidFill>
              <a:schemeClr val="dk1"/>
            </a:solidFill>
            <a:prstDash val="solid"/>
            <a:round/>
            <a:headEnd len="sm" w="sm" type="none"/>
            <a:tailEnd len="sm" w="sm" type="none"/>
          </a:ln>
        </p:spPr>
      </p:cxnSp>
      <p:sp>
        <p:nvSpPr>
          <p:cNvPr id="461" name="Google Shape;461;p33"/>
          <p:cNvSpPr txBox="1"/>
          <p:nvPr/>
        </p:nvSpPr>
        <p:spPr>
          <a:xfrm>
            <a:off x="578528" y="560773"/>
            <a:ext cx="7170208" cy="1029382"/>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spcBef>
                <a:spcPts val="0"/>
              </a:spcBef>
              <a:spcAft>
                <a:spcPts val="0"/>
              </a:spcAft>
              <a:buClr>
                <a:srgbClr val="42558C"/>
              </a:buClr>
              <a:buSzPct val="100000"/>
              <a:buFont typeface="Book Antiqua"/>
              <a:buNone/>
            </a:pPr>
            <a:r>
              <a:rPr lang="en-US" sz="3500" cap="none">
                <a:solidFill>
                  <a:srgbClr val="42558C"/>
                </a:solidFill>
                <a:latin typeface="Book Antiqua"/>
                <a:ea typeface="Book Antiqua"/>
                <a:cs typeface="Book Antiqua"/>
                <a:sym typeface="Book Antiqua"/>
              </a:rPr>
              <a:t>PEMBAHASAN LATIHAN 2 :  NORMALISASI DATA</a:t>
            </a:r>
            <a:endParaRPr sz="3500" cap="none">
              <a:solidFill>
                <a:srgbClr val="42558C"/>
              </a:solidFill>
              <a:latin typeface="Book Antiqua"/>
              <a:ea typeface="Book Antiqua"/>
              <a:cs typeface="Book Antiqua"/>
              <a:sym typeface="Book Antiqu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4"/>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2558C"/>
              </a:buClr>
              <a:buSzPts val="3500"/>
              <a:buFont typeface="Book Antiqua"/>
              <a:buNone/>
            </a:pPr>
            <a:r>
              <a:rPr lang="en-US"/>
              <a:t>1NF</a:t>
            </a:r>
            <a:endParaRPr/>
          </a:p>
        </p:txBody>
      </p:sp>
      <p:sp>
        <p:nvSpPr>
          <p:cNvPr id="467" name="Google Shape;467;p34"/>
          <p:cNvSpPr txBox="1"/>
          <p:nvPr>
            <p:ph idx="1" type="body"/>
          </p:nvPr>
        </p:nvSpPr>
        <p:spPr>
          <a:xfrm>
            <a:off x="457200" y="1556792"/>
            <a:ext cx="8229600" cy="4680520"/>
          </a:xfrm>
          <a:prstGeom prst="rect">
            <a:avLst/>
          </a:prstGeom>
          <a:noFill/>
          <a:ln>
            <a:noFill/>
          </a:ln>
        </p:spPr>
        <p:txBody>
          <a:bodyPr anchorCtr="0" anchor="t" bIns="45700" lIns="91425" spcFirstLastPara="1" rIns="91425" wrap="square" tIns="45700">
            <a:normAutofit/>
          </a:bodyPr>
          <a:lstStyle/>
          <a:p>
            <a:pPr indent="-76200" lvl="0" marL="342900" rtl="0" algn="l">
              <a:spcBef>
                <a:spcPts val="0"/>
              </a:spcBef>
              <a:spcAft>
                <a:spcPts val="0"/>
              </a:spcAft>
              <a:buSzPts val="2400"/>
              <a:buNone/>
            </a:pPr>
            <a:r>
              <a:t/>
            </a:r>
            <a:endParaRPr/>
          </a:p>
        </p:txBody>
      </p:sp>
      <p:graphicFrame>
        <p:nvGraphicFramePr>
          <p:cNvPr id="468" name="Google Shape;468;p34"/>
          <p:cNvGraphicFramePr/>
          <p:nvPr/>
        </p:nvGraphicFramePr>
        <p:xfrm>
          <a:off x="285750" y="2571750"/>
          <a:ext cx="3000000" cy="3000000"/>
        </p:xfrm>
        <a:graphic>
          <a:graphicData uri="http://schemas.openxmlformats.org/drawingml/2006/table">
            <a:tbl>
              <a:tblPr>
                <a:noFill/>
                <a:tableStyleId>{A357C860-12E9-46E9-A441-8430152AB28F}</a:tableStyleId>
              </a:tblPr>
              <a:tblGrid>
                <a:gridCol w="8572500"/>
              </a:tblGrid>
              <a:tr h="351700">
                <a:tc>
                  <a:txBody>
                    <a:bodyPr/>
                    <a:lstStyle/>
                    <a:p>
                      <a:pPr indent="0" lvl="0" marL="0" marR="0" rtl="0" algn="l">
                        <a:spcBef>
                          <a:spcPts val="0"/>
                        </a:spcBef>
                        <a:spcAft>
                          <a:spcPts val="0"/>
                        </a:spcAft>
                        <a:buNone/>
                      </a:pPr>
                      <a:r>
                        <a:rPr lang="en-US" sz="1600" u="sng">
                          <a:latin typeface="Times New Roman"/>
                          <a:ea typeface="Times New Roman"/>
                          <a:cs typeface="Times New Roman"/>
                          <a:sym typeface="Times New Roman"/>
                        </a:rPr>
                        <a:t>No-Mhs</a:t>
                      </a:r>
                      <a:r>
                        <a:rPr lang="en-US" sz="1600">
                          <a:latin typeface="Times New Roman"/>
                          <a:ea typeface="Times New Roman"/>
                          <a:cs typeface="Times New Roman"/>
                          <a:sym typeface="Times New Roman"/>
                        </a:rPr>
                        <a:t>    Nm-Mhs   Jurusan   </a:t>
                      </a:r>
                      <a:r>
                        <a:rPr lang="en-US" sz="1600" u="sng">
                          <a:latin typeface="Times New Roman"/>
                          <a:ea typeface="Times New Roman"/>
                          <a:cs typeface="Times New Roman"/>
                          <a:sym typeface="Times New Roman"/>
                        </a:rPr>
                        <a:t>Kd-MK</a:t>
                      </a:r>
                      <a:r>
                        <a:rPr lang="en-US" sz="1600">
                          <a:latin typeface="Times New Roman"/>
                          <a:ea typeface="Times New Roman"/>
                          <a:cs typeface="Times New Roman"/>
                          <a:sym typeface="Times New Roman"/>
                        </a:rPr>
                        <a:t>    Nama-MK                       Kd-Dosen   Nm_Dosen    Nilai</a:t>
                      </a:r>
                      <a:endParaRPr sz="1600">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3430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2683        Welli            MI      MI350       Manajemen Basis Data       B104        Ati                  A</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2683        Welli            MI      MI465       Analisis Prc. Sistem            B317        Dita                B</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5432         Bakri           AK     MI350       Manajemen Basis Data       B104        Ati                  C</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5432         Bakri           AK     AKN201    Akuntansi Keuangan          D310        Lia                  B</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  5432         Bakri           AK </a:t>
                      </a:r>
                      <a:r>
                        <a:rPr b="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MKT300   Dasar Pemasaran                B212        Lola                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cxnSp>
        <p:nvCxnSpPr>
          <p:cNvPr id="469" name="Google Shape;469;p34"/>
          <p:cNvCxnSpPr/>
          <p:nvPr/>
        </p:nvCxnSpPr>
        <p:spPr>
          <a:xfrm rot="5400000">
            <a:off x="-1587" y="3714750"/>
            <a:ext cx="2287588" cy="1587"/>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34"/>
          <p:cNvCxnSpPr/>
          <p:nvPr/>
        </p:nvCxnSpPr>
        <p:spPr>
          <a:xfrm rot="5400000">
            <a:off x="927894" y="3713956"/>
            <a:ext cx="2286000" cy="1588"/>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34"/>
          <p:cNvCxnSpPr/>
          <p:nvPr/>
        </p:nvCxnSpPr>
        <p:spPr>
          <a:xfrm rot="5400000">
            <a:off x="1643857" y="3713956"/>
            <a:ext cx="2286000" cy="1587"/>
          </a:xfrm>
          <a:prstGeom prst="straightConnector1">
            <a:avLst/>
          </a:prstGeom>
          <a:noFill/>
          <a:ln cap="flat" cmpd="sng" w="9525">
            <a:solidFill>
              <a:schemeClr val="dk1"/>
            </a:solidFill>
            <a:prstDash val="solid"/>
            <a:round/>
            <a:headEnd len="sm" w="sm" type="none"/>
            <a:tailEnd len="sm" w="sm" type="none"/>
          </a:ln>
        </p:spPr>
      </p:cxnSp>
      <p:cxnSp>
        <p:nvCxnSpPr>
          <p:cNvPr id="472" name="Google Shape;472;p34"/>
          <p:cNvCxnSpPr/>
          <p:nvPr/>
        </p:nvCxnSpPr>
        <p:spPr>
          <a:xfrm rot="5400000">
            <a:off x="2570957" y="3713956"/>
            <a:ext cx="2286000" cy="1587"/>
          </a:xfrm>
          <a:prstGeom prst="straightConnector1">
            <a:avLst/>
          </a:prstGeom>
          <a:noFill/>
          <a:ln cap="flat" cmpd="sng" w="9525">
            <a:solidFill>
              <a:schemeClr val="dk1"/>
            </a:solidFill>
            <a:prstDash val="solid"/>
            <a:round/>
            <a:headEnd len="sm" w="sm" type="none"/>
            <a:tailEnd len="sm" w="sm" type="none"/>
          </a:ln>
        </p:spPr>
      </p:cxnSp>
      <p:cxnSp>
        <p:nvCxnSpPr>
          <p:cNvPr id="473" name="Google Shape;473;p34"/>
          <p:cNvCxnSpPr/>
          <p:nvPr/>
        </p:nvCxnSpPr>
        <p:spPr>
          <a:xfrm rot="5400000">
            <a:off x="4642644" y="3713956"/>
            <a:ext cx="2286000" cy="1588"/>
          </a:xfrm>
          <a:prstGeom prst="straightConnector1">
            <a:avLst/>
          </a:prstGeom>
          <a:noFill/>
          <a:ln cap="flat" cmpd="sng" w="9525">
            <a:solidFill>
              <a:schemeClr val="dk1"/>
            </a:solidFill>
            <a:prstDash val="solid"/>
            <a:round/>
            <a:headEnd len="sm" w="sm" type="none"/>
            <a:tailEnd len="sm" w="sm" type="none"/>
          </a:ln>
        </p:spPr>
      </p:cxnSp>
      <p:cxnSp>
        <p:nvCxnSpPr>
          <p:cNvPr id="474" name="Google Shape;474;p34"/>
          <p:cNvCxnSpPr/>
          <p:nvPr/>
        </p:nvCxnSpPr>
        <p:spPr>
          <a:xfrm rot="5400000">
            <a:off x="5571332" y="3713956"/>
            <a:ext cx="2286000" cy="1587"/>
          </a:xfrm>
          <a:prstGeom prst="straightConnector1">
            <a:avLst/>
          </a:prstGeom>
          <a:noFill/>
          <a:ln cap="flat" cmpd="sng" w="9525">
            <a:solidFill>
              <a:schemeClr val="dk1"/>
            </a:solidFill>
            <a:prstDash val="solid"/>
            <a:round/>
            <a:headEnd len="sm" w="sm" type="none"/>
            <a:tailEnd len="sm" w="sm" type="none"/>
          </a:ln>
        </p:spPr>
      </p:cxnSp>
      <p:cxnSp>
        <p:nvCxnSpPr>
          <p:cNvPr id="475" name="Google Shape;475;p34"/>
          <p:cNvCxnSpPr/>
          <p:nvPr/>
        </p:nvCxnSpPr>
        <p:spPr>
          <a:xfrm rot="5400000">
            <a:off x="6715919" y="3713956"/>
            <a:ext cx="2286000"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5"/>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2558C"/>
              </a:buClr>
              <a:buSzPts val="3500"/>
              <a:buFont typeface="Book Antiqua"/>
              <a:buNone/>
            </a:pPr>
            <a:r>
              <a:rPr lang="en-US"/>
              <a:t>2NF</a:t>
            </a:r>
            <a:endParaRPr/>
          </a:p>
        </p:txBody>
      </p:sp>
      <p:graphicFrame>
        <p:nvGraphicFramePr>
          <p:cNvPr id="481" name="Google Shape;481;p35"/>
          <p:cNvGraphicFramePr/>
          <p:nvPr/>
        </p:nvGraphicFramePr>
        <p:xfrm>
          <a:off x="357188" y="1285875"/>
          <a:ext cx="3000000" cy="3000000"/>
        </p:xfrm>
        <a:graphic>
          <a:graphicData uri="http://schemas.openxmlformats.org/drawingml/2006/table">
            <a:tbl>
              <a:tblPr>
                <a:noFill/>
                <a:tableStyleId>{A357C860-12E9-46E9-A441-8430152AB28F}</a:tableStyleId>
              </a:tblPr>
              <a:tblGrid>
                <a:gridCol w="4500550"/>
              </a:tblGrid>
              <a:tr h="479450">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 No-Mhs</a:t>
                      </a:r>
                      <a:r>
                        <a:rPr b="0" i="0" lang="en-US" sz="1600" u="none" cap="none" strike="noStrike">
                          <a:solidFill>
                            <a:schemeClr val="dk1"/>
                          </a:solidFill>
                          <a:latin typeface="Times New Roman"/>
                          <a:ea typeface="Times New Roman"/>
                          <a:cs typeface="Times New Roman"/>
                          <a:sym typeface="Times New Roman"/>
                        </a:rPr>
                        <a:t>           Nama-Mhs                   Jurusan</a:t>
                      </a:r>
                      <a:r>
                        <a:rPr b="0" i="0" lang="en-US" sz="1600" u="sng"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99575">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2683                     Welli                            MI</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5432                     Bakri                            AK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82" name="Google Shape;482;p35"/>
          <p:cNvGraphicFramePr/>
          <p:nvPr/>
        </p:nvGraphicFramePr>
        <p:xfrm>
          <a:off x="357188" y="2771948"/>
          <a:ext cx="3000000" cy="3000000"/>
        </p:xfrm>
        <a:graphic>
          <a:graphicData uri="http://schemas.openxmlformats.org/drawingml/2006/table">
            <a:tbl>
              <a:tblPr>
                <a:noFill/>
                <a:tableStyleId>{A357C860-12E9-46E9-A441-8430152AB28F}</a:tableStyleId>
              </a:tblPr>
              <a:tblGrid>
                <a:gridCol w="6286500"/>
              </a:tblGrid>
              <a:tr h="528775">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Kode-MK </a:t>
                      </a:r>
                      <a:r>
                        <a:rPr b="0" i="0" lang="en-US" sz="1600" u="none" cap="none" strike="noStrike">
                          <a:solidFill>
                            <a:schemeClr val="dk1"/>
                          </a:solidFill>
                          <a:latin typeface="Times New Roman"/>
                          <a:ea typeface="Times New Roman"/>
                          <a:cs typeface="Times New Roman"/>
                          <a:sym typeface="Times New Roman"/>
                        </a:rPr>
                        <a:t>        Nama-MK                            Kode-Dosen      Nama-Dosen</a:t>
                      </a:r>
                      <a:r>
                        <a:rPr b="0" i="0" lang="en-US" sz="1600" u="sng"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52400">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MI350             Manajemen Basis Data            B104                     Ati</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MI465             Analisis Prc. Sistem                 B317                     Dita</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AKN201         Akuntansi Keuangan                D310                     Lia</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MKT300         Dasar Pemasaran                     B212                      Lola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83" name="Google Shape;483;p35"/>
          <p:cNvGraphicFramePr/>
          <p:nvPr/>
        </p:nvGraphicFramePr>
        <p:xfrm>
          <a:off x="357188" y="4857750"/>
          <a:ext cx="3000000" cy="3000000"/>
        </p:xfrm>
        <a:graphic>
          <a:graphicData uri="http://schemas.openxmlformats.org/drawingml/2006/table">
            <a:tbl>
              <a:tblPr>
                <a:noFill/>
                <a:tableStyleId>{A357C860-12E9-46E9-A441-8430152AB28F}</a:tableStyleId>
              </a:tblPr>
              <a:tblGrid>
                <a:gridCol w="4429125"/>
              </a:tblGrid>
              <a:tr h="559150">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No-Mhs</a:t>
                      </a:r>
                      <a:r>
                        <a:rPr b="0" i="0" lang="en-US" sz="1600" u="none" cap="none" strike="noStrike">
                          <a:solidFill>
                            <a:schemeClr val="dk1"/>
                          </a:solidFill>
                          <a:latin typeface="Times New Roman"/>
                          <a:ea typeface="Times New Roman"/>
                          <a:cs typeface="Times New Roman"/>
                          <a:sym typeface="Times New Roman"/>
                        </a:rPr>
                        <a:t>           </a:t>
                      </a:r>
                      <a:r>
                        <a:rPr b="0" i="0" lang="en-US" sz="1600" u="sng" cap="none" strike="noStrike">
                          <a:solidFill>
                            <a:schemeClr val="dk1"/>
                          </a:solidFill>
                          <a:latin typeface="Times New Roman"/>
                          <a:ea typeface="Times New Roman"/>
                          <a:cs typeface="Times New Roman"/>
                          <a:sym typeface="Times New Roman"/>
                        </a:rPr>
                        <a:t>Kode MK</a:t>
                      </a:r>
                      <a:r>
                        <a:rPr b="0" i="0" lang="en-US" sz="1600" u="none" cap="none" strike="noStrike">
                          <a:solidFill>
                            <a:schemeClr val="dk1"/>
                          </a:solidFill>
                          <a:latin typeface="Times New Roman"/>
                          <a:ea typeface="Times New Roman"/>
                          <a:cs typeface="Times New Roman"/>
                          <a:sym typeface="Times New Roman"/>
                        </a:rPr>
                        <a:t>                       Nilai</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55725">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2683                     MI350                          A</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2683                     MI465                          B</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5432                     MI350                          C</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5432                     AKN201                      B</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5432                     MKT300                      A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84" name="Google Shape;484;p35"/>
          <p:cNvSpPr txBox="1"/>
          <p:nvPr/>
        </p:nvSpPr>
        <p:spPr>
          <a:xfrm>
            <a:off x="5000625" y="1785938"/>
            <a:ext cx="225901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Tabel Mahasiswa</a:t>
            </a:r>
            <a:endParaRPr b="1" sz="2000">
              <a:solidFill>
                <a:schemeClr val="dk1"/>
              </a:solidFill>
              <a:latin typeface="Arial"/>
              <a:ea typeface="Arial"/>
              <a:cs typeface="Arial"/>
              <a:sym typeface="Arial"/>
            </a:endParaRPr>
          </a:p>
        </p:txBody>
      </p:sp>
      <p:sp>
        <p:nvSpPr>
          <p:cNvPr id="485" name="Google Shape;485;p35"/>
          <p:cNvSpPr txBox="1"/>
          <p:nvPr/>
        </p:nvSpPr>
        <p:spPr>
          <a:xfrm>
            <a:off x="6715125" y="3643313"/>
            <a:ext cx="234410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Tabel Mata Kuliah</a:t>
            </a:r>
            <a:endParaRPr b="1" sz="2000">
              <a:solidFill>
                <a:schemeClr val="dk1"/>
              </a:solidFill>
              <a:latin typeface="Arial"/>
              <a:ea typeface="Arial"/>
              <a:cs typeface="Arial"/>
              <a:sym typeface="Arial"/>
            </a:endParaRPr>
          </a:p>
        </p:txBody>
      </p:sp>
      <p:sp>
        <p:nvSpPr>
          <p:cNvPr id="486" name="Google Shape;486;p35"/>
          <p:cNvSpPr txBox="1"/>
          <p:nvPr/>
        </p:nvSpPr>
        <p:spPr>
          <a:xfrm>
            <a:off x="5214938" y="5643563"/>
            <a:ext cx="1446212"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Tabel Nilai</a:t>
            </a:r>
            <a:endParaRPr/>
          </a:p>
        </p:txBody>
      </p:sp>
      <p:cxnSp>
        <p:nvCxnSpPr>
          <p:cNvPr id="487" name="Google Shape;487;p35"/>
          <p:cNvCxnSpPr/>
          <p:nvPr/>
        </p:nvCxnSpPr>
        <p:spPr>
          <a:xfrm>
            <a:off x="755580" y="4526805"/>
            <a:ext cx="1296000" cy="270300"/>
          </a:xfrm>
          <a:prstGeom prst="bentConnector3">
            <a:avLst>
              <a:gd fmla="val -66" name="adj1"/>
            </a:avLst>
          </a:prstGeom>
          <a:noFill/>
          <a:ln cap="flat" cmpd="sng" w="28575">
            <a:solidFill>
              <a:schemeClr val="dk1"/>
            </a:solidFill>
            <a:prstDash val="solid"/>
            <a:round/>
            <a:headEnd len="med" w="med" type="stealth"/>
            <a:tailEnd len="sm" w="sm" type="none"/>
          </a:ln>
        </p:spPr>
      </p:cxnSp>
      <p:cxnSp>
        <p:nvCxnSpPr>
          <p:cNvPr id="488" name="Google Shape;488;p35"/>
          <p:cNvCxnSpPr/>
          <p:nvPr/>
        </p:nvCxnSpPr>
        <p:spPr>
          <a:xfrm>
            <a:off x="2052638" y="4797152"/>
            <a:ext cx="0" cy="270347"/>
          </a:xfrm>
          <a:prstGeom prst="straightConnector1">
            <a:avLst/>
          </a:prstGeom>
          <a:noFill/>
          <a:ln cap="flat" cmpd="sng" w="28575">
            <a:solidFill>
              <a:schemeClr val="dk1"/>
            </a:solidFill>
            <a:prstDash val="solid"/>
            <a:round/>
            <a:headEnd len="sm" w="sm" type="none"/>
            <a:tailEnd len="sm" w="sm" type="none"/>
          </a:ln>
        </p:spPr>
      </p:cxnSp>
      <p:cxnSp>
        <p:nvCxnSpPr>
          <p:cNvPr id="489" name="Google Shape;489;p35"/>
          <p:cNvCxnSpPr/>
          <p:nvPr/>
        </p:nvCxnSpPr>
        <p:spPr>
          <a:xfrm flipH="1" rot="-5400000">
            <a:off x="-1597537" y="2858309"/>
            <a:ext cx="3986100" cy="432000"/>
          </a:xfrm>
          <a:prstGeom prst="bentConnector3">
            <a:avLst>
              <a:gd fmla="val 91811" name="adj1"/>
            </a:avLst>
          </a:prstGeom>
          <a:noFill/>
          <a:ln cap="flat" cmpd="sng" w="28575">
            <a:solidFill>
              <a:schemeClr val="dk1"/>
            </a:solidFill>
            <a:prstDash val="solid"/>
            <a:round/>
            <a:headEnd len="sm" w="sm" type="none"/>
            <a:tailEnd len="sm" w="sm" type="none"/>
          </a:ln>
        </p:spPr>
      </p:cxnSp>
      <p:cxnSp>
        <p:nvCxnSpPr>
          <p:cNvPr id="490" name="Google Shape;490;p35"/>
          <p:cNvCxnSpPr/>
          <p:nvPr/>
        </p:nvCxnSpPr>
        <p:spPr>
          <a:xfrm rot="10800000">
            <a:off x="179580" y="1081355"/>
            <a:ext cx="576000" cy="356400"/>
          </a:xfrm>
          <a:prstGeom prst="bentConnector3">
            <a:avLst>
              <a:gd fmla="val 1357" name="adj1"/>
            </a:avLst>
          </a:prstGeom>
          <a:noFill/>
          <a:ln cap="flat" cmpd="sng" w="28575">
            <a:solidFill>
              <a:schemeClr val="dk1"/>
            </a:solidFill>
            <a:prstDash val="solid"/>
            <a:round/>
            <a:headEnd len="med" w="med" type="stealth"/>
            <a:tailEnd len="sm" w="sm"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6"/>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2558C"/>
              </a:buClr>
              <a:buSzPts val="3500"/>
              <a:buFont typeface="Book Antiqua"/>
              <a:buNone/>
            </a:pPr>
            <a:r>
              <a:rPr lang="en-US"/>
              <a:t>2NF</a:t>
            </a:r>
            <a:endParaRPr/>
          </a:p>
        </p:txBody>
      </p:sp>
      <p:graphicFrame>
        <p:nvGraphicFramePr>
          <p:cNvPr id="496" name="Google Shape;496;p36"/>
          <p:cNvGraphicFramePr/>
          <p:nvPr/>
        </p:nvGraphicFramePr>
        <p:xfrm>
          <a:off x="357188" y="1285875"/>
          <a:ext cx="3000000" cy="3000000"/>
        </p:xfrm>
        <a:graphic>
          <a:graphicData uri="http://schemas.openxmlformats.org/drawingml/2006/table">
            <a:tbl>
              <a:tblPr>
                <a:noFill/>
                <a:tableStyleId>{A357C860-12E9-46E9-A441-8430152AB28F}</a:tableStyleId>
              </a:tblPr>
              <a:tblGrid>
                <a:gridCol w="4500550"/>
              </a:tblGrid>
              <a:tr h="479450">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 No-Mhs</a:t>
                      </a:r>
                      <a:r>
                        <a:rPr b="0" i="0" lang="en-US" sz="1600" u="none" cap="none" strike="noStrike">
                          <a:solidFill>
                            <a:schemeClr val="dk1"/>
                          </a:solidFill>
                          <a:latin typeface="Times New Roman"/>
                          <a:ea typeface="Times New Roman"/>
                          <a:cs typeface="Times New Roman"/>
                          <a:sym typeface="Times New Roman"/>
                        </a:rPr>
                        <a:t>           Nama-Mhs                   Jurusan</a:t>
                      </a:r>
                      <a:r>
                        <a:rPr b="0" i="0" lang="en-US" sz="1600" u="sng"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99575">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2683                     Welli                            MI</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5432                     Bakri                            AK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97" name="Google Shape;497;p36"/>
          <p:cNvGraphicFramePr/>
          <p:nvPr/>
        </p:nvGraphicFramePr>
        <p:xfrm>
          <a:off x="357188" y="2771948"/>
          <a:ext cx="3000000" cy="3000000"/>
        </p:xfrm>
        <a:graphic>
          <a:graphicData uri="http://schemas.openxmlformats.org/drawingml/2006/table">
            <a:tbl>
              <a:tblPr>
                <a:noFill/>
                <a:tableStyleId>{A357C860-12E9-46E9-A441-8430152AB28F}</a:tableStyleId>
              </a:tblPr>
              <a:tblGrid>
                <a:gridCol w="4862875"/>
              </a:tblGrid>
              <a:tr h="528775">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Kode-MK </a:t>
                      </a:r>
                      <a:r>
                        <a:rPr b="0" i="0" lang="en-US" sz="1600" u="none" cap="none" strike="noStrike">
                          <a:solidFill>
                            <a:schemeClr val="dk1"/>
                          </a:solidFill>
                          <a:latin typeface="Times New Roman"/>
                          <a:ea typeface="Times New Roman"/>
                          <a:cs typeface="Times New Roman"/>
                          <a:sym typeface="Times New Roman"/>
                        </a:rPr>
                        <a:t>        Nama-MK                            Kode-Dosen</a:t>
                      </a:r>
                      <a:endParaRPr b="0" i="0" sz="1600" u="none" cap="none" strike="noStrike">
                        <a:solidFill>
                          <a:schemeClr val="dk1"/>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52400">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MI350             Manajemen Basis Data            B104 </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MI465             Analisis Prc. Sistem                 B317                     </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AKN201         Akuntansi Keuangan                D310</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MKT300         Dasar Pemasaran                     B212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98" name="Google Shape;498;p36"/>
          <p:cNvGraphicFramePr/>
          <p:nvPr/>
        </p:nvGraphicFramePr>
        <p:xfrm>
          <a:off x="357188" y="4857750"/>
          <a:ext cx="3000000" cy="3000000"/>
        </p:xfrm>
        <a:graphic>
          <a:graphicData uri="http://schemas.openxmlformats.org/drawingml/2006/table">
            <a:tbl>
              <a:tblPr>
                <a:noFill/>
                <a:tableStyleId>{A357C860-12E9-46E9-A441-8430152AB28F}</a:tableStyleId>
              </a:tblPr>
              <a:tblGrid>
                <a:gridCol w="4429125"/>
              </a:tblGrid>
              <a:tr h="559150">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rPr>
                        <a:t>No-Mhs</a:t>
                      </a:r>
                      <a:r>
                        <a:rPr b="0" i="0" lang="en-US" sz="1600" u="none" cap="none" strike="noStrike">
                          <a:solidFill>
                            <a:schemeClr val="dk1"/>
                          </a:solidFill>
                          <a:latin typeface="Times New Roman"/>
                          <a:ea typeface="Times New Roman"/>
                          <a:cs typeface="Times New Roman"/>
                          <a:sym typeface="Times New Roman"/>
                        </a:rPr>
                        <a:t>           </a:t>
                      </a:r>
                      <a:r>
                        <a:rPr b="0" i="0" lang="en-US" sz="1600" u="sng" cap="none" strike="noStrike">
                          <a:solidFill>
                            <a:schemeClr val="dk1"/>
                          </a:solidFill>
                          <a:latin typeface="Times New Roman"/>
                          <a:ea typeface="Times New Roman"/>
                          <a:cs typeface="Times New Roman"/>
                          <a:sym typeface="Times New Roman"/>
                        </a:rPr>
                        <a:t>Kode MK</a:t>
                      </a:r>
                      <a:r>
                        <a:rPr b="0" i="0" lang="en-US" sz="1600" u="none" cap="none" strike="noStrike">
                          <a:solidFill>
                            <a:schemeClr val="dk1"/>
                          </a:solidFill>
                          <a:latin typeface="Times New Roman"/>
                          <a:ea typeface="Times New Roman"/>
                          <a:cs typeface="Times New Roman"/>
                          <a:sym typeface="Times New Roman"/>
                        </a:rPr>
                        <a:t>                       Nilai</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55725">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2683                     MI350                          A</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2683                     MI465                          B</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5432                     MI350                          C</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5432                     AKN201                      B</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5432                     MKT300                      A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99" name="Google Shape;499;p36"/>
          <p:cNvSpPr txBox="1"/>
          <p:nvPr/>
        </p:nvSpPr>
        <p:spPr>
          <a:xfrm>
            <a:off x="794187" y="907928"/>
            <a:ext cx="225901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Tabel Mahasiswa</a:t>
            </a:r>
            <a:endParaRPr b="1" sz="2000">
              <a:solidFill>
                <a:schemeClr val="dk1"/>
              </a:solidFill>
              <a:latin typeface="Arial"/>
              <a:ea typeface="Arial"/>
              <a:cs typeface="Arial"/>
              <a:sym typeface="Arial"/>
            </a:endParaRPr>
          </a:p>
        </p:txBody>
      </p:sp>
      <p:sp>
        <p:nvSpPr>
          <p:cNvPr id="500" name="Google Shape;500;p36"/>
          <p:cNvSpPr txBox="1"/>
          <p:nvPr/>
        </p:nvSpPr>
        <p:spPr>
          <a:xfrm>
            <a:off x="523313" y="2463891"/>
            <a:ext cx="234410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Tabel Mata Kuliah</a:t>
            </a:r>
            <a:endParaRPr b="1" sz="2000">
              <a:solidFill>
                <a:schemeClr val="dk1"/>
              </a:solidFill>
              <a:latin typeface="Arial"/>
              <a:ea typeface="Arial"/>
              <a:cs typeface="Arial"/>
              <a:sym typeface="Arial"/>
            </a:endParaRPr>
          </a:p>
        </p:txBody>
      </p:sp>
      <p:sp>
        <p:nvSpPr>
          <p:cNvPr id="501" name="Google Shape;501;p36"/>
          <p:cNvSpPr txBox="1"/>
          <p:nvPr/>
        </p:nvSpPr>
        <p:spPr>
          <a:xfrm>
            <a:off x="2068137" y="4627426"/>
            <a:ext cx="1446212"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Tabel Nilai</a:t>
            </a:r>
            <a:endParaRPr/>
          </a:p>
        </p:txBody>
      </p:sp>
      <p:cxnSp>
        <p:nvCxnSpPr>
          <p:cNvPr id="502" name="Google Shape;502;p36"/>
          <p:cNvCxnSpPr/>
          <p:nvPr/>
        </p:nvCxnSpPr>
        <p:spPr>
          <a:xfrm>
            <a:off x="755580" y="4526805"/>
            <a:ext cx="1296000" cy="270300"/>
          </a:xfrm>
          <a:prstGeom prst="bentConnector3">
            <a:avLst>
              <a:gd fmla="val -66" name="adj1"/>
            </a:avLst>
          </a:prstGeom>
          <a:noFill/>
          <a:ln cap="flat" cmpd="sng" w="28575">
            <a:solidFill>
              <a:schemeClr val="dk1"/>
            </a:solidFill>
            <a:prstDash val="solid"/>
            <a:round/>
            <a:headEnd len="med" w="med" type="stealth"/>
            <a:tailEnd len="sm" w="sm" type="none"/>
          </a:ln>
        </p:spPr>
      </p:cxnSp>
      <p:cxnSp>
        <p:nvCxnSpPr>
          <p:cNvPr id="503" name="Google Shape;503;p36"/>
          <p:cNvCxnSpPr/>
          <p:nvPr/>
        </p:nvCxnSpPr>
        <p:spPr>
          <a:xfrm>
            <a:off x="2052638" y="4797152"/>
            <a:ext cx="0" cy="270347"/>
          </a:xfrm>
          <a:prstGeom prst="straightConnector1">
            <a:avLst/>
          </a:prstGeom>
          <a:noFill/>
          <a:ln cap="flat" cmpd="sng" w="28575">
            <a:solidFill>
              <a:schemeClr val="dk1"/>
            </a:solidFill>
            <a:prstDash val="solid"/>
            <a:round/>
            <a:headEnd len="sm" w="sm" type="none"/>
            <a:tailEnd len="sm" w="sm" type="none"/>
          </a:ln>
        </p:spPr>
      </p:cxnSp>
      <p:cxnSp>
        <p:nvCxnSpPr>
          <p:cNvPr id="504" name="Google Shape;504;p36"/>
          <p:cNvCxnSpPr/>
          <p:nvPr/>
        </p:nvCxnSpPr>
        <p:spPr>
          <a:xfrm flipH="1" rot="-5400000">
            <a:off x="-1597537" y="2858309"/>
            <a:ext cx="3986100" cy="432000"/>
          </a:xfrm>
          <a:prstGeom prst="bentConnector3">
            <a:avLst>
              <a:gd fmla="val 91811" name="adj1"/>
            </a:avLst>
          </a:prstGeom>
          <a:noFill/>
          <a:ln cap="flat" cmpd="sng" w="28575">
            <a:solidFill>
              <a:schemeClr val="dk1"/>
            </a:solidFill>
            <a:prstDash val="solid"/>
            <a:round/>
            <a:headEnd len="sm" w="sm" type="none"/>
            <a:tailEnd len="sm" w="sm" type="none"/>
          </a:ln>
        </p:spPr>
      </p:cxnSp>
      <p:cxnSp>
        <p:nvCxnSpPr>
          <p:cNvPr id="505" name="Google Shape;505;p36"/>
          <p:cNvCxnSpPr/>
          <p:nvPr/>
        </p:nvCxnSpPr>
        <p:spPr>
          <a:xfrm rot="10800000">
            <a:off x="179580" y="1081355"/>
            <a:ext cx="576000" cy="356400"/>
          </a:xfrm>
          <a:prstGeom prst="bentConnector3">
            <a:avLst>
              <a:gd fmla="val 1357" name="adj1"/>
            </a:avLst>
          </a:prstGeom>
          <a:noFill/>
          <a:ln cap="flat" cmpd="sng" w="28575">
            <a:solidFill>
              <a:schemeClr val="dk1"/>
            </a:solidFill>
            <a:prstDash val="solid"/>
            <a:round/>
            <a:headEnd len="med" w="med" type="stealth"/>
            <a:tailEnd len="sm" w="sm" type="none"/>
          </a:ln>
        </p:spPr>
      </p:cxnSp>
      <p:graphicFrame>
        <p:nvGraphicFramePr>
          <p:cNvPr id="506" name="Google Shape;506;p36"/>
          <p:cNvGraphicFramePr/>
          <p:nvPr/>
        </p:nvGraphicFramePr>
        <p:xfrm>
          <a:off x="5720618" y="2738611"/>
          <a:ext cx="3000000" cy="3000000"/>
        </p:xfrm>
        <a:graphic>
          <a:graphicData uri="http://schemas.openxmlformats.org/drawingml/2006/table">
            <a:tbl>
              <a:tblPr>
                <a:noFill/>
                <a:tableStyleId>{A357C860-12E9-46E9-A441-8430152AB28F}</a:tableStyleId>
              </a:tblPr>
              <a:tblGrid>
                <a:gridCol w="3163875"/>
              </a:tblGrid>
              <a:tr h="695325">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a:t>
                      </a:r>
                      <a:r>
                        <a:rPr b="0" i="0" lang="en-US" sz="1600" u="sng" cap="none" strike="noStrike">
                          <a:solidFill>
                            <a:schemeClr val="dk1"/>
                          </a:solidFill>
                          <a:latin typeface="Times New Roman"/>
                          <a:ea typeface="Times New Roman"/>
                          <a:cs typeface="Times New Roman"/>
                          <a:sym typeface="Times New Roman"/>
                        </a:rPr>
                        <a:t>Kode-Dosen</a:t>
                      </a:r>
                      <a:r>
                        <a:rPr b="0" i="0" lang="en-US" sz="1600" u="none" cap="none" strike="noStrike">
                          <a:solidFill>
                            <a:schemeClr val="dk1"/>
                          </a:solidFill>
                          <a:latin typeface="Times New Roman"/>
                          <a:ea typeface="Times New Roman"/>
                          <a:cs typeface="Times New Roman"/>
                          <a:sym typeface="Times New Roman"/>
                        </a:rPr>
                        <a:t>              Nama-Dosen</a:t>
                      </a:r>
                      <a:r>
                        <a:rPr b="0" i="0" lang="en-US" sz="1600" u="sng"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58875">
                <a:tc>
                  <a:txBody>
                    <a:bodyPr/>
                    <a:lstStyle/>
                    <a:p>
                      <a:pPr indent="0" lvl="0" marL="0" marR="0" rtl="0" algn="l">
                        <a:lnSpc>
                          <a:spcPct val="100000"/>
                        </a:lnSpc>
                        <a:spcBef>
                          <a:spcPts val="0"/>
                        </a:spcBef>
                        <a:spcAft>
                          <a:spcPts val="0"/>
                        </a:spcAft>
                        <a:buClr>
                          <a:schemeClr val="dk1"/>
                        </a:buClr>
                        <a:buSzPts val="1600"/>
                        <a:buFont typeface="Century Gothic"/>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B104                          Ati</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B317                          Dita</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D310                          Lia</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B212                          Lola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07" name="Google Shape;507;p36"/>
          <p:cNvSpPr txBox="1"/>
          <p:nvPr/>
        </p:nvSpPr>
        <p:spPr>
          <a:xfrm>
            <a:off x="5610286" y="2241506"/>
            <a:ext cx="169227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Tabel Dosen</a:t>
            </a:r>
            <a:endParaRPr b="1" sz="2000">
              <a:solidFill>
                <a:schemeClr val="dk1"/>
              </a:solidFill>
              <a:latin typeface="Arial"/>
              <a:ea typeface="Arial"/>
              <a:cs typeface="Arial"/>
              <a:sym typeface="Arial"/>
            </a:endParaRPr>
          </a:p>
        </p:txBody>
      </p:sp>
      <p:cxnSp>
        <p:nvCxnSpPr>
          <p:cNvPr id="508" name="Google Shape;508;p36"/>
          <p:cNvCxnSpPr/>
          <p:nvPr/>
        </p:nvCxnSpPr>
        <p:spPr>
          <a:xfrm flipH="1" rot="10800000">
            <a:off x="4534991" y="2691282"/>
            <a:ext cx="1692300" cy="270300"/>
          </a:xfrm>
          <a:prstGeom prst="bentConnector3">
            <a:avLst>
              <a:gd fmla="val 1195" name="adj1"/>
            </a:avLst>
          </a:prstGeom>
          <a:noFill/>
          <a:ln cap="flat" cmpd="sng" w="28575">
            <a:solidFill>
              <a:schemeClr val="dk1"/>
            </a:solidFill>
            <a:prstDash val="solid"/>
            <a:round/>
            <a:headEnd len="med" w="med" type="stealth"/>
            <a:tailEnd len="sm" w="sm" type="none"/>
          </a:ln>
        </p:spPr>
      </p:cxnSp>
      <p:cxnSp>
        <p:nvCxnSpPr>
          <p:cNvPr id="509" name="Google Shape;509;p36"/>
          <p:cNvCxnSpPr/>
          <p:nvPr/>
        </p:nvCxnSpPr>
        <p:spPr>
          <a:xfrm>
            <a:off x="6228184" y="2691235"/>
            <a:ext cx="0" cy="270347"/>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7"/>
          <p:cNvSpPr/>
          <p:nvPr/>
        </p:nvSpPr>
        <p:spPr>
          <a:xfrm>
            <a:off x="899592" y="2852936"/>
            <a:ext cx="7632848" cy="824539"/>
          </a:xfrm>
          <a:prstGeom prst="roundRect">
            <a:avLst>
              <a:gd fmla="val 16667" name="adj"/>
            </a:avLst>
          </a:prstGeom>
          <a:gradFill>
            <a:gsLst>
              <a:gs pos="0">
                <a:srgbClr val="FEFEFE"/>
              </a:gs>
              <a:gs pos="68000">
                <a:srgbClr val="98A3C7"/>
              </a:gs>
              <a:gs pos="81000">
                <a:srgbClr val="939FC7"/>
              </a:gs>
              <a:gs pos="86000">
                <a:srgbClr val="9FA9CB"/>
              </a:gs>
              <a:gs pos="100000">
                <a:srgbClr val="D8DBE8"/>
              </a:gs>
            </a:gsLst>
            <a:lin ang="5400000" scaled="0"/>
          </a:gradFill>
          <a:ln cap="flat" cmpd="sng" w="9525">
            <a:solidFill>
              <a:srgbClr val="5A72B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15" name="Google Shape;515;p37"/>
          <p:cNvSpPr txBox="1"/>
          <p:nvPr>
            <p:ph type="title"/>
          </p:nvPr>
        </p:nvSpPr>
        <p:spPr>
          <a:xfrm>
            <a:off x="899592" y="2852936"/>
            <a:ext cx="7561915" cy="82453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C395D"/>
              </a:buClr>
              <a:buSzPct val="100000"/>
              <a:buFont typeface="Century Gothic"/>
              <a:buNone/>
            </a:pPr>
            <a:r>
              <a:rPr b="1" lang="en-US" sz="2800">
                <a:solidFill>
                  <a:srgbClr val="2C395D"/>
                </a:solidFill>
                <a:latin typeface="Century Gothic"/>
                <a:ea typeface="Century Gothic"/>
                <a:cs typeface="Century Gothic"/>
                <a:sym typeface="Century Gothic"/>
              </a:rPr>
              <a:t>2. NORMALISASI BOYCE CODD NORMAL FORM (</a:t>
            </a:r>
            <a:r>
              <a:rPr b="1" lang="en-US" sz="2800" cap="none">
                <a:solidFill>
                  <a:srgbClr val="2C395D"/>
                </a:solidFill>
                <a:latin typeface="Century Gothic"/>
                <a:ea typeface="Century Gothic"/>
                <a:cs typeface="Century Gothic"/>
                <a:sym typeface="Century Gothic"/>
              </a:rPr>
              <a:t>BCNF)</a:t>
            </a:r>
            <a:endParaRPr b="1" sz="2800">
              <a:solidFill>
                <a:srgbClr val="2C395D"/>
              </a:solidFill>
              <a:latin typeface="Century Gothic"/>
              <a:ea typeface="Century Gothic"/>
              <a:cs typeface="Century Gothic"/>
              <a:sym typeface="Century Gothic"/>
            </a:endParaRPr>
          </a:p>
        </p:txBody>
      </p:sp>
      <p:sp>
        <p:nvSpPr>
          <p:cNvPr id="516" name="Google Shape;516;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17" name="Google Shape;517;p37"/>
          <p:cNvPicPr preferRelativeResize="0"/>
          <p:nvPr/>
        </p:nvPicPr>
        <p:blipFill rotWithShape="1">
          <a:blip r:embed="rId3">
            <a:alphaModFix/>
          </a:blip>
          <a:srcRect b="0" l="0" r="0" t="0"/>
          <a:stretch/>
        </p:blipFill>
        <p:spPr>
          <a:xfrm>
            <a:off x="3395662" y="4051300"/>
            <a:ext cx="2352675" cy="2305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42558C"/>
              </a:buClr>
              <a:buSzPct val="100000"/>
              <a:buFont typeface="Century Gothic"/>
              <a:buNone/>
            </a:pPr>
            <a:r>
              <a:rPr b="1" lang="en-US">
                <a:latin typeface="Century Gothic"/>
                <a:ea typeface="Century Gothic"/>
                <a:cs typeface="Century Gothic"/>
                <a:sym typeface="Century Gothic"/>
              </a:rPr>
              <a:t>BOYCE CODD NORMAL FORM (BCNF)</a:t>
            </a:r>
            <a:endParaRPr/>
          </a:p>
        </p:txBody>
      </p:sp>
      <p:sp>
        <p:nvSpPr>
          <p:cNvPr id="523" name="Google Shape;52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4" name="Google Shape;524;p38"/>
          <p:cNvSpPr txBox="1"/>
          <p:nvPr/>
        </p:nvSpPr>
        <p:spPr>
          <a:xfrm>
            <a:off x="517525" y="1828800"/>
            <a:ext cx="8562975" cy="3387725"/>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2"/>
              </a:buClr>
              <a:buSzPts val="1800"/>
              <a:buFont typeface="Noto Sans Symbols"/>
              <a:buChar char="▪"/>
            </a:pPr>
            <a:r>
              <a:rPr lang="en-US" sz="1800">
                <a:solidFill>
                  <a:schemeClr val="dk2"/>
                </a:solidFill>
                <a:latin typeface="Century Gothic"/>
                <a:ea typeface="Century Gothic"/>
                <a:cs typeface="Century Gothic"/>
                <a:sym typeface="Century Gothic"/>
              </a:rPr>
              <a:t>	Suatu relasi disebut memenuhi BCNF </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	jika dan hanya jika setiap determinan yang ada pada relasi tersebut </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	adalah candidate key.</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  	</a:t>
            </a:r>
            <a:r>
              <a:rPr b="1" lang="en-US" sz="1800" u="sng">
                <a:solidFill>
                  <a:schemeClr val="dk2"/>
                </a:solidFill>
                <a:latin typeface="Century Gothic"/>
                <a:ea typeface="Century Gothic"/>
                <a:cs typeface="Century Gothic"/>
                <a:sym typeface="Century Gothic"/>
              </a:rPr>
              <a:t>Definisi yang lain :</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Suatu relasi disebut memenuhi BCNF jika untuk setiap FD nontrivial :</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X 🡪 A atribut X adalah superkey. </a:t>
            </a:r>
            <a:endParaRPr/>
          </a:p>
          <a:p>
            <a:pPr indent="-114300" lvl="0" marL="0" marR="0" rtl="0" algn="l">
              <a:spcBef>
                <a:spcPts val="0"/>
              </a:spcBef>
              <a:spcAft>
                <a:spcPts val="0"/>
              </a:spcAft>
              <a:buClr>
                <a:schemeClr val="dk2"/>
              </a:buClr>
              <a:buSzPts val="1800"/>
              <a:buFont typeface="Noto Sans Symbols"/>
              <a:buChar char="▪"/>
            </a:pPr>
            <a:r>
              <a:rPr lang="en-US" sz="1800">
                <a:solidFill>
                  <a:schemeClr val="dk2"/>
                </a:solidFill>
                <a:latin typeface="Century Gothic"/>
                <a:ea typeface="Century Gothic"/>
                <a:cs typeface="Century Gothic"/>
                <a:sym typeface="Century Gothic"/>
              </a:rPr>
              <a:t>	Untuk normalisasi ke bentuk BCNF, maka tabel 3NF didekomposisi </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menjadi beberapa tabel yang masing-masing memenuhi BCNF. </a:t>
            </a:r>
            <a:endParaRPr/>
          </a:p>
          <a:p>
            <a:pPr indent="-114300" lvl="0" marL="0" marR="0" rtl="0" algn="l">
              <a:spcBef>
                <a:spcPts val="0"/>
              </a:spcBef>
              <a:spcAft>
                <a:spcPts val="0"/>
              </a:spcAft>
              <a:buClr>
                <a:schemeClr val="dk2"/>
              </a:buClr>
              <a:buSzPts val="1800"/>
              <a:buFont typeface="Noto Sans Symbols"/>
              <a:buChar char="▪"/>
            </a:pPr>
            <a:r>
              <a:rPr lang="en-US" sz="1800">
                <a:solidFill>
                  <a:schemeClr val="dk2"/>
                </a:solidFill>
                <a:latin typeface="Century Gothic"/>
                <a:ea typeface="Century Gothic"/>
                <a:cs typeface="Century Gothic"/>
                <a:sym typeface="Century Gothic"/>
              </a:rPr>
              <a:t>	Tujuan membentuk BCNF :</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 semantik multiple candidate key menjadi lebih eksplisit</a:t>
            </a:r>
            <a:endParaRPr sz="1800">
              <a:solidFill>
                <a:schemeClr val="dk2"/>
              </a:solidFill>
              <a:latin typeface="Century Gothic"/>
              <a:ea typeface="Century Gothic"/>
              <a:cs typeface="Century Gothic"/>
              <a:sym typeface="Century Gothic"/>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(FD hanya pada candidate key).</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 menghindari update anomali yang masih mungkin terjadi pada 3NF.</a:t>
            </a:r>
            <a:endParaRPr/>
          </a:p>
        </p:txBody>
      </p:sp>
      <p:sp>
        <p:nvSpPr>
          <p:cNvPr id="525" name="Google Shape;525;p38"/>
          <p:cNvSpPr/>
          <p:nvPr/>
        </p:nvSpPr>
        <p:spPr>
          <a:xfrm>
            <a:off x="533400" y="5410200"/>
            <a:ext cx="8077200" cy="646331"/>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Noto Sans Symbols"/>
              <a:buNone/>
            </a:pPr>
            <a:r>
              <a:rPr b="1" lang="en-US" sz="1800">
                <a:solidFill>
                  <a:schemeClr val="lt1"/>
                </a:solidFill>
                <a:latin typeface="Century Gothic"/>
                <a:ea typeface="Century Gothic"/>
                <a:cs typeface="Century Gothic"/>
                <a:sym typeface="Century Gothic"/>
              </a:rPr>
              <a:t>Dari definisi 3NF dan BCNF, maka apabila suatu relasi memenuhi </a:t>
            </a:r>
            <a:endParaRPr/>
          </a:p>
          <a:p>
            <a:pPr indent="0" lvl="0" marL="0" marR="0" rtl="0" algn="ctr">
              <a:spcBef>
                <a:spcPts val="0"/>
              </a:spcBef>
              <a:spcAft>
                <a:spcPts val="0"/>
              </a:spcAft>
              <a:buClr>
                <a:schemeClr val="lt1"/>
              </a:buClr>
              <a:buSzPts val="1800"/>
              <a:buFont typeface="Noto Sans Symbols"/>
              <a:buNone/>
            </a:pPr>
            <a:r>
              <a:rPr b="1" lang="en-US" sz="1800">
                <a:solidFill>
                  <a:schemeClr val="lt1"/>
                </a:solidFill>
                <a:latin typeface="Century Gothic"/>
                <a:ea typeface="Century Gothic"/>
                <a:cs typeface="Century Gothic"/>
                <a:sym typeface="Century Gothic"/>
              </a:rPr>
              <a:t>BCNF pasti memenuhi 3NF, tetapi belum tentu sebaliknya.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9"/>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42558C"/>
              </a:buClr>
              <a:buSzPts val="3600"/>
              <a:buFont typeface="Century Gothic"/>
              <a:buNone/>
            </a:pPr>
            <a:r>
              <a:rPr b="1" lang="en-US" sz="3600">
                <a:latin typeface="Century Gothic"/>
                <a:ea typeface="Century Gothic"/>
                <a:cs typeface="Century Gothic"/>
                <a:sym typeface="Century Gothic"/>
              </a:rPr>
              <a:t>CONTOH BCNF</a:t>
            </a:r>
            <a:endParaRPr/>
          </a:p>
        </p:txBody>
      </p:sp>
      <p:sp>
        <p:nvSpPr>
          <p:cNvPr id="531" name="Google Shape;53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2" name="Google Shape;532;p39"/>
          <p:cNvSpPr txBox="1"/>
          <p:nvPr/>
        </p:nvSpPr>
        <p:spPr>
          <a:xfrm>
            <a:off x="517525" y="1752600"/>
            <a:ext cx="8267700" cy="4760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2"/>
                </a:solidFill>
                <a:latin typeface="Century Gothic"/>
                <a:ea typeface="Century Gothic"/>
                <a:cs typeface="Century Gothic"/>
                <a:sym typeface="Century Gothic"/>
              </a:rPr>
              <a:t>Contoh :</a:t>
            </a:r>
            <a:r>
              <a:rPr lang="en-US" sz="1800">
                <a:solidFill>
                  <a:schemeClr val="dk2"/>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Diketahui tabel R=(A,B,C)</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dengan FD : A 🡪 B dan B 🡪 C maka R bukan BCNF, sebab :</a:t>
            </a:r>
            <a:endParaRPr/>
          </a:p>
          <a:p>
            <a:pPr indent="-114300" lvl="0" marL="0" marR="0" rtl="0" algn="l">
              <a:spcBef>
                <a:spcPts val="0"/>
              </a:spcBef>
              <a:spcAft>
                <a:spcPts val="0"/>
              </a:spcAft>
              <a:buClr>
                <a:schemeClr val="dk2"/>
              </a:buClr>
              <a:buSzPts val="1800"/>
              <a:buFont typeface="Noto Sans Symbols"/>
              <a:buChar char="▪"/>
            </a:pPr>
            <a:r>
              <a:rPr lang="en-US" sz="1800">
                <a:solidFill>
                  <a:schemeClr val="dk2"/>
                </a:solidFill>
                <a:latin typeface="Century Gothic"/>
                <a:ea typeface="Century Gothic"/>
                <a:cs typeface="Century Gothic"/>
                <a:sym typeface="Century Gothic"/>
              </a:rPr>
              <a:t>	A superkey ?</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A🡪B (diketahui)</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A🡪B dan B🡪C maka A🡪C (transitif)</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A🡪A (refleksif)</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Sehingga A🡪(A,B,C) atau A🡪R. Jadi A superkey. </a:t>
            </a:r>
            <a:endParaRPr/>
          </a:p>
          <a:p>
            <a:pPr indent="-114300" lvl="0" marL="0" marR="0" rtl="0" algn="l">
              <a:spcBef>
                <a:spcPts val="0"/>
              </a:spcBef>
              <a:spcAft>
                <a:spcPts val="0"/>
              </a:spcAft>
              <a:buClr>
                <a:schemeClr val="dk2"/>
              </a:buClr>
              <a:buSzPts val="1800"/>
              <a:buFont typeface="Noto Sans Symbols"/>
              <a:buChar char="▪"/>
            </a:pPr>
            <a:r>
              <a:rPr lang="en-US" sz="1800">
                <a:solidFill>
                  <a:schemeClr val="dk2"/>
                </a:solidFill>
                <a:latin typeface="Century Gothic"/>
                <a:ea typeface="Century Gothic"/>
                <a:cs typeface="Century Gothic"/>
                <a:sym typeface="Century Gothic"/>
              </a:rPr>
              <a:t>	B superkey ?</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B🡪C (diketahui)</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B🡪B 	(refleksif)</a:t>
            </a:r>
            <a:endParaRPr/>
          </a:p>
          <a:p>
            <a:pPr indent="0" lvl="0" marL="0" marR="0" rtl="0" algn="l">
              <a:spcBef>
                <a:spcPts val="0"/>
              </a:spcBef>
              <a:spcAft>
                <a:spcPts val="0"/>
              </a:spcAft>
              <a:buClr>
                <a:schemeClr val="dk2"/>
              </a:buClr>
              <a:buSzPts val="1800"/>
              <a:buFont typeface="Noto Sans Symbols"/>
              <a:buNone/>
            </a:pPr>
            <a:r>
              <a:rPr lang="en-US" sz="1800">
                <a:solidFill>
                  <a:schemeClr val="dk2"/>
                </a:solidFill>
                <a:latin typeface="Century Gothic"/>
                <a:ea typeface="Century Gothic"/>
                <a:cs typeface="Century Gothic"/>
                <a:sym typeface="Century Gothic"/>
              </a:rPr>
              <a:t>	Tapi B→A. Sehingga B🡪A,B,C atau B bukan superkey. </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Agar R memenuhi BCNF maka didekomposisi menjadi :</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R1=(A,B) ; FD : A 🡪 B dan </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R2=(B,C) ; FD : B 🡪 C. </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sehingga R1 dan R2 masing-masing memenuhi BCNF.  Sebab A dan B</a:t>
            </a:r>
            <a:endParaRPr/>
          </a:p>
          <a:p>
            <a:pPr indent="0" lvl="0" marL="0" marR="0" rtl="0" algn="l">
              <a:spcBef>
                <a:spcPts val="0"/>
              </a:spcBef>
              <a:spcAft>
                <a:spcPts val="0"/>
              </a:spcAft>
              <a:buNone/>
            </a:pPr>
            <a:r>
              <a:rPr lang="en-US" sz="1800">
                <a:solidFill>
                  <a:schemeClr val="dk2"/>
                </a:solidFill>
                <a:latin typeface="Century Gothic"/>
                <a:ea typeface="Century Gothic"/>
                <a:cs typeface="Century Gothic"/>
                <a:sym typeface="Century Gothic"/>
              </a:rPr>
              <a:t>dua-duanya sekarang menjadi superkey.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3500"/>
              <a:buFont typeface="Century Gothic"/>
              <a:buNone/>
            </a:pPr>
            <a:r>
              <a:rPr b="1" lang="en-US">
                <a:solidFill>
                  <a:srgbClr val="2C395D"/>
                </a:solidFill>
                <a:latin typeface="Century Gothic"/>
                <a:ea typeface="Century Gothic"/>
                <a:cs typeface="Century Gothic"/>
                <a:sym typeface="Century Gothic"/>
              </a:rPr>
              <a:t>NORMALISASI</a:t>
            </a:r>
            <a:endParaRPr b="1">
              <a:solidFill>
                <a:srgbClr val="2C395D"/>
              </a:solidFill>
              <a:latin typeface="Century Gothic"/>
              <a:ea typeface="Century Gothic"/>
              <a:cs typeface="Century Gothic"/>
              <a:sym typeface="Century Gothic"/>
            </a:endParaRPr>
          </a:p>
        </p:txBody>
      </p:sp>
      <p:sp>
        <p:nvSpPr>
          <p:cNvPr id="156" name="Google Shape;156;p4"/>
          <p:cNvSpPr txBox="1"/>
          <p:nvPr>
            <p:ph idx="1" type="body"/>
          </p:nvPr>
        </p:nvSpPr>
        <p:spPr>
          <a:xfrm>
            <a:off x="191116" y="1700808"/>
            <a:ext cx="8761768" cy="4533871"/>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800"/>
              <a:buChar char="•"/>
            </a:pPr>
            <a:r>
              <a:rPr b="1" lang="en-US" sz="2800">
                <a:solidFill>
                  <a:srgbClr val="FF0000"/>
                </a:solidFill>
              </a:rPr>
              <a:t>Normalisasi</a:t>
            </a:r>
            <a:r>
              <a:rPr b="1" lang="en-US" sz="2800">
                <a:solidFill>
                  <a:srgbClr val="234271"/>
                </a:solidFill>
              </a:rPr>
              <a:t> </a:t>
            </a:r>
            <a:r>
              <a:rPr lang="en-US" sz="2800">
                <a:solidFill>
                  <a:srgbClr val="234271"/>
                </a:solidFill>
              </a:rPr>
              <a:t>merupakan sebuah teknik dalam logical desain sebuah basis data yang mengelompokkan atribut dari suatu relasi sehingga membentuk struktur relasi yang baik (tanpa redudansi). </a:t>
            </a:r>
            <a:endParaRPr sz="2800">
              <a:solidFill>
                <a:srgbClr val="234271"/>
              </a:solidFill>
            </a:endParaRPr>
          </a:p>
          <a:p>
            <a:pPr indent="-50800" lvl="0" marL="342900" rtl="0" algn="just">
              <a:spcBef>
                <a:spcPts val="560"/>
              </a:spcBef>
              <a:spcAft>
                <a:spcPts val="0"/>
              </a:spcAft>
              <a:buSzPts val="2800"/>
              <a:buNone/>
            </a:pPr>
            <a:r>
              <a:t/>
            </a:r>
            <a:endParaRPr sz="2800">
              <a:solidFill>
                <a:srgbClr val="234271"/>
              </a:solidFill>
            </a:endParaRPr>
          </a:p>
          <a:p>
            <a:pPr indent="-228600" lvl="0" marL="342900" rtl="0" algn="just">
              <a:spcBef>
                <a:spcPts val="560"/>
              </a:spcBef>
              <a:spcAft>
                <a:spcPts val="0"/>
              </a:spcAft>
              <a:buSzPts val="2800"/>
              <a:buChar char="•"/>
            </a:pPr>
            <a:r>
              <a:rPr b="1" lang="en-US" sz="2800">
                <a:solidFill>
                  <a:srgbClr val="FF0000"/>
                </a:solidFill>
              </a:rPr>
              <a:t>Normalisasi</a:t>
            </a:r>
            <a:r>
              <a:rPr i="1" lang="en-US" sz="2800">
                <a:solidFill>
                  <a:srgbClr val="234271"/>
                </a:solidFill>
              </a:rPr>
              <a:t> </a:t>
            </a:r>
            <a:r>
              <a:rPr lang="en-US" sz="2800">
                <a:solidFill>
                  <a:srgbClr val="234271"/>
                </a:solidFill>
              </a:rPr>
              <a:t>adalah proses pembentukan struktur basis data sehingga sebagian besar </a:t>
            </a:r>
            <a:r>
              <a:rPr i="1" lang="en-US" sz="2800">
                <a:solidFill>
                  <a:srgbClr val="234271"/>
                </a:solidFill>
              </a:rPr>
              <a:t>ambiguity </a:t>
            </a:r>
            <a:r>
              <a:rPr lang="en-US" sz="2800">
                <a:solidFill>
                  <a:srgbClr val="234271"/>
                </a:solidFill>
              </a:rPr>
              <a:t>bisa dihilangkan.</a:t>
            </a:r>
            <a:endParaRPr sz="2800">
              <a:solidFill>
                <a:srgbClr val="234271"/>
              </a:solidFill>
            </a:endParaRPr>
          </a:p>
        </p:txBody>
      </p:sp>
      <p:sp>
        <p:nvSpPr>
          <p:cNvPr id="157" name="Google Shape;15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8" name="Google Shape;538;p40"/>
          <p:cNvSpPr txBox="1"/>
          <p:nvPr/>
        </p:nvSpPr>
        <p:spPr>
          <a:xfrm>
            <a:off x="517525" y="1752600"/>
            <a:ext cx="8053808"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dk2"/>
                </a:solidFill>
                <a:latin typeface="Century Gothic"/>
                <a:ea typeface="Century Gothic"/>
                <a:cs typeface="Century Gothic"/>
                <a:sym typeface="Century Gothic"/>
              </a:rPr>
              <a:t>Contoh :</a:t>
            </a:r>
            <a:r>
              <a:rPr lang="en-US" sz="2000">
                <a:solidFill>
                  <a:schemeClr val="dk2"/>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2000">
                <a:solidFill>
                  <a:schemeClr val="dk2"/>
                </a:solidFill>
                <a:latin typeface="Century Gothic"/>
                <a:ea typeface="Century Gothic"/>
                <a:cs typeface="Century Gothic"/>
                <a:sym typeface="Century Gothic"/>
              </a:rPr>
              <a:t>Diketahui tabel R=(A,B,C)</a:t>
            </a:r>
            <a:endParaRPr/>
          </a:p>
          <a:p>
            <a:pPr indent="0" lvl="0" marL="0" marR="0" rtl="0" algn="l">
              <a:spcBef>
                <a:spcPts val="0"/>
              </a:spcBef>
              <a:spcAft>
                <a:spcPts val="0"/>
              </a:spcAft>
              <a:buNone/>
            </a:pPr>
            <a:r>
              <a:rPr lang="en-US" sz="2000">
                <a:solidFill>
                  <a:schemeClr val="dk2"/>
                </a:solidFill>
                <a:latin typeface="Century Gothic"/>
                <a:ea typeface="Century Gothic"/>
                <a:cs typeface="Century Gothic"/>
                <a:sym typeface="Century Gothic"/>
              </a:rPr>
              <a:t>dengan FD : AB 🡪 C dan C 🡪 B. Apakah :</a:t>
            </a:r>
            <a:endParaRPr/>
          </a:p>
          <a:p>
            <a:pPr indent="-127000" lvl="0" marL="0" marR="0" rtl="0" algn="l">
              <a:spcBef>
                <a:spcPts val="0"/>
              </a:spcBef>
              <a:spcAft>
                <a:spcPts val="0"/>
              </a:spcAft>
              <a:buClr>
                <a:schemeClr val="dk2"/>
              </a:buClr>
              <a:buSzPts val="2000"/>
              <a:buFont typeface="Noto Sans Symbols"/>
              <a:buChar char="▪"/>
            </a:pPr>
            <a:r>
              <a:rPr lang="en-US" sz="2000">
                <a:solidFill>
                  <a:schemeClr val="dk2"/>
                </a:solidFill>
                <a:latin typeface="Century Gothic"/>
                <a:ea typeface="Century Gothic"/>
                <a:cs typeface="Century Gothic"/>
                <a:sym typeface="Century Gothic"/>
              </a:rPr>
              <a:t>	3NF ?</a:t>
            </a:r>
            <a:endParaRPr/>
          </a:p>
          <a:p>
            <a:pPr indent="-127000" lvl="0" marL="0" marR="0" rtl="0" algn="l">
              <a:spcBef>
                <a:spcPts val="0"/>
              </a:spcBef>
              <a:spcAft>
                <a:spcPts val="0"/>
              </a:spcAft>
              <a:buClr>
                <a:schemeClr val="dk2"/>
              </a:buClr>
              <a:buSzPts val="2000"/>
              <a:buFont typeface="Noto Sans Symbols"/>
              <a:buChar char="▪"/>
            </a:pPr>
            <a:r>
              <a:rPr lang="en-US" sz="2000">
                <a:solidFill>
                  <a:schemeClr val="dk2"/>
                </a:solidFill>
                <a:latin typeface="Century Gothic"/>
                <a:ea typeface="Century Gothic"/>
                <a:cs typeface="Century Gothic"/>
                <a:sym typeface="Century Gothic"/>
              </a:rPr>
              <a:t>	BCNF ?</a:t>
            </a:r>
            <a:endParaRPr/>
          </a:p>
          <a:p>
            <a:pPr indent="0" lvl="0" marL="0" marR="0" rtl="0" algn="l">
              <a:spcBef>
                <a:spcPts val="0"/>
              </a:spcBef>
              <a:spcAft>
                <a:spcPts val="0"/>
              </a:spcAft>
              <a:buClr>
                <a:schemeClr val="dk1"/>
              </a:buClr>
              <a:buSzPts val="2000"/>
              <a:buFont typeface="Noto Sans Symbols"/>
              <a:buNone/>
            </a:pPr>
            <a:r>
              <a:t/>
            </a:r>
            <a:endParaRPr sz="2000">
              <a:solidFill>
                <a:schemeClr val="dk2"/>
              </a:solidFill>
              <a:latin typeface="Century Gothic"/>
              <a:ea typeface="Century Gothic"/>
              <a:cs typeface="Century Gothic"/>
              <a:sym typeface="Century Gothic"/>
            </a:endParaRPr>
          </a:p>
          <a:p>
            <a:pPr indent="-127000" lvl="0" marL="0" marR="0" rtl="0" algn="l">
              <a:spcBef>
                <a:spcPts val="0"/>
              </a:spcBef>
              <a:spcAft>
                <a:spcPts val="0"/>
              </a:spcAft>
              <a:buClr>
                <a:schemeClr val="dk2"/>
              </a:buClr>
              <a:buSzPts val="2000"/>
              <a:buFont typeface="Noto Sans Symbols"/>
              <a:buChar char="▪"/>
            </a:pPr>
            <a:r>
              <a:rPr lang="en-US" sz="2000">
                <a:solidFill>
                  <a:schemeClr val="dk2"/>
                </a:solidFill>
                <a:latin typeface="Century Gothic"/>
                <a:ea typeface="Century Gothic"/>
                <a:cs typeface="Century Gothic"/>
                <a:sym typeface="Century Gothic"/>
              </a:rPr>
              <a:t>	R memenuhi 3NF karena :</a:t>
            </a:r>
            <a:endParaRPr/>
          </a:p>
          <a:p>
            <a:pPr indent="0" lvl="0" marL="0" marR="0" rtl="0" algn="l">
              <a:spcBef>
                <a:spcPts val="0"/>
              </a:spcBef>
              <a:spcAft>
                <a:spcPts val="0"/>
              </a:spcAft>
              <a:buClr>
                <a:schemeClr val="dk2"/>
              </a:buClr>
              <a:buSzPts val="2000"/>
              <a:buFont typeface="Noto Sans Symbols"/>
              <a:buNone/>
            </a:pPr>
            <a:r>
              <a:rPr lang="en-US" sz="2000">
                <a:solidFill>
                  <a:schemeClr val="dk2"/>
                </a:solidFill>
                <a:latin typeface="Century Gothic"/>
                <a:ea typeface="Century Gothic"/>
                <a:cs typeface="Century Gothic"/>
                <a:sym typeface="Century Gothic"/>
              </a:rPr>
              <a:t>	AB🡪C ; maka AB 🡪 ABC, atau A 🡪 R. Jadi AB superkey dari R</a:t>
            </a:r>
            <a:endParaRPr/>
          </a:p>
          <a:p>
            <a:pPr indent="0" lvl="0" marL="0" marR="0" rtl="0" algn="l">
              <a:spcBef>
                <a:spcPts val="0"/>
              </a:spcBef>
              <a:spcAft>
                <a:spcPts val="0"/>
              </a:spcAft>
              <a:buClr>
                <a:schemeClr val="dk2"/>
              </a:buClr>
              <a:buSzPts val="2000"/>
              <a:buFont typeface="Noto Sans Symbols"/>
              <a:buNone/>
            </a:pPr>
            <a:r>
              <a:rPr lang="en-US" sz="2000">
                <a:solidFill>
                  <a:schemeClr val="dk2"/>
                </a:solidFill>
                <a:latin typeface="Century Gothic"/>
                <a:ea typeface="Century Gothic"/>
                <a:cs typeface="Century Gothic"/>
                <a:sym typeface="Century Gothic"/>
              </a:rPr>
              <a:t>	C🡪B   ; maka AC 🡪 AB, atau AC 🡪 ABC  dan AC 🡪 R. </a:t>
            </a:r>
            <a:endParaRPr/>
          </a:p>
          <a:p>
            <a:pPr indent="0" lvl="0" marL="0" marR="0" rtl="0" algn="l">
              <a:spcBef>
                <a:spcPts val="0"/>
              </a:spcBef>
              <a:spcAft>
                <a:spcPts val="0"/>
              </a:spcAft>
              <a:buClr>
                <a:schemeClr val="dk2"/>
              </a:buClr>
              <a:buSzPts val="2000"/>
              <a:buFont typeface="Noto Sans Symbols"/>
              <a:buNone/>
            </a:pPr>
            <a:r>
              <a:rPr lang="en-US" sz="2000">
                <a:solidFill>
                  <a:schemeClr val="dk2"/>
                </a:solidFill>
                <a:latin typeface="Century Gothic"/>
                <a:ea typeface="Century Gothic"/>
                <a:cs typeface="Century Gothic"/>
                <a:sym typeface="Century Gothic"/>
              </a:rPr>
              <a:t>	Jadi AC juga superkey (sekaligus juga candidate key) dari R </a:t>
            </a:r>
            <a:endParaRPr/>
          </a:p>
          <a:p>
            <a:pPr indent="0" lvl="0" marL="0" marR="0" rtl="0" algn="l">
              <a:spcBef>
                <a:spcPts val="0"/>
              </a:spcBef>
              <a:spcAft>
                <a:spcPts val="0"/>
              </a:spcAft>
              <a:buClr>
                <a:schemeClr val="dk2"/>
              </a:buClr>
              <a:buSzPts val="2000"/>
              <a:buFont typeface="Noto Sans Symbols"/>
              <a:buNone/>
            </a:pPr>
            <a:r>
              <a:rPr lang="en-US" sz="2000">
                <a:solidFill>
                  <a:schemeClr val="dk2"/>
                </a:solidFill>
                <a:latin typeface="Century Gothic"/>
                <a:ea typeface="Century Gothic"/>
                <a:cs typeface="Century Gothic"/>
                <a:sym typeface="Century Gothic"/>
              </a:rPr>
              <a:t>	Karena AB superkey dan C subset candidate key maka </a:t>
            </a:r>
            <a:endParaRPr/>
          </a:p>
          <a:p>
            <a:pPr indent="0" lvl="0" marL="0" marR="0" rtl="0" algn="l">
              <a:spcBef>
                <a:spcPts val="0"/>
              </a:spcBef>
              <a:spcAft>
                <a:spcPts val="0"/>
              </a:spcAft>
              <a:buClr>
                <a:schemeClr val="dk2"/>
              </a:buClr>
              <a:buSzPts val="2000"/>
              <a:buFont typeface="Noto Sans Symbols"/>
              <a:buNone/>
            </a:pPr>
            <a:r>
              <a:rPr lang="en-US" sz="2000">
                <a:solidFill>
                  <a:schemeClr val="dk2"/>
                </a:solidFill>
                <a:latin typeface="Century Gothic"/>
                <a:ea typeface="Century Gothic"/>
                <a:cs typeface="Century Gothic"/>
                <a:sym typeface="Century Gothic"/>
              </a:rPr>
              <a:t>	R memenuhi 3NF</a:t>
            </a:r>
            <a:endParaRPr/>
          </a:p>
          <a:p>
            <a:pPr indent="-127000" lvl="0" marL="0" marR="0" rtl="0" algn="l">
              <a:spcBef>
                <a:spcPts val="0"/>
              </a:spcBef>
              <a:spcAft>
                <a:spcPts val="0"/>
              </a:spcAft>
              <a:buClr>
                <a:schemeClr val="dk2"/>
              </a:buClr>
              <a:buSzPts val="2000"/>
              <a:buFont typeface="Noto Sans Symbols"/>
              <a:buChar char="▪"/>
            </a:pPr>
            <a:r>
              <a:rPr lang="en-US" sz="2000">
                <a:solidFill>
                  <a:schemeClr val="dk2"/>
                </a:solidFill>
                <a:latin typeface="Century Gothic"/>
                <a:ea typeface="Century Gothic"/>
                <a:cs typeface="Century Gothic"/>
                <a:sym typeface="Century Gothic"/>
              </a:rPr>
              <a:t>	R bukan BCNF karena :</a:t>
            </a:r>
            <a:endParaRPr/>
          </a:p>
          <a:p>
            <a:pPr indent="0" lvl="0" marL="0" marR="0" rtl="0" algn="l">
              <a:spcBef>
                <a:spcPts val="0"/>
              </a:spcBef>
              <a:spcAft>
                <a:spcPts val="0"/>
              </a:spcAft>
              <a:buClr>
                <a:schemeClr val="dk2"/>
              </a:buClr>
              <a:buSzPts val="2000"/>
              <a:buFont typeface="Noto Sans Symbols"/>
              <a:buNone/>
            </a:pPr>
            <a:r>
              <a:rPr lang="en-US" sz="2000">
                <a:solidFill>
                  <a:schemeClr val="dk2"/>
                </a:solidFill>
                <a:latin typeface="Century Gothic"/>
                <a:ea typeface="Century Gothic"/>
                <a:cs typeface="Century Gothic"/>
                <a:sym typeface="Century Gothic"/>
              </a:rPr>
              <a:t>	AB superkey tetapi C bukan superkey.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1"/>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42558C"/>
              </a:buClr>
              <a:buSzPts val="3600"/>
              <a:buFont typeface="Century Gothic"/>
              <a:buNone/>
            </a:pPr>
            <a:r>
              <a:rPr b="1" lang="en-US" sz="3600">
                <a:latin typeface="Century Gothic"/>
                <a:ea typeface="Century Gothic"/>
                <a:cs typeface="Century Gothic"/>
                <a:sym typeface="Century Gothic"/>
              </a:rPr>
              <a:t>CONTOH KASUS BCNF</a:t>
            </a:r>
            <a:endParaRPr/>
          </a:p>
        </p:txBody>
      </p:sp>
      <p:sp>
        <p:nvSpPr>
          <p:cNvPr id="544" name="Google Shape;54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5" name="Google Shape;545;p41"/>
          <p:cNvSpPr/>
          <p:nvPr/>
        </p:nvSpPr>
        <p:spPr>
          <a:xfrm>
            <a:off x="533400" y="1676400"/>
            <a:ext cx="8382000" cy="1896616"/>
          </a:xfrm>
          <a:prstGeom prst="rect">
            <a:avLst/>
          </a:prstGeom>
          <a:noFill/>
          <a:ln>
            <a:noFill/>
          </a:ln>
        </p:spPr>
        <p:txBody>
          <a:bodyPr anchorCtr="0" anchor="t" bIns="45700" lIns="91425" spcFirstLastPara="1" rIns="91425" wrap="square" tIns="45700">
            <a:noAutofit/>
          </a:bodyPr>
          <a:lstStyle/>
          <a:p>
            <a:pPr indent="-469900" lvl="0" marL="469900" marR="0" rtl="0" algn="l">
              <a:spcBef>
                <a:spcPts val="0"/>
              </a:spcBef>
              <a:spcAft>
                <a:spcPts val="0"/>
              </a:spcAft>
              <a:buClr>
                <a:schemeClr val="accent2"/>
              </a:buClr>
              <a:buSzPts val="1600"/>
              <a:buFont typeface="Noto Sans Symbols"/>
              <a:buChar char="□"/>
            </a:pPr>
            <a:r>
              <a:rPr lang="en-US" sz="1600">
                <a:solidFill>
                  <a:schemeClr val="dk2"/>
                </a:solidFill>
                <a:latin typeface="Century Gothic"/>
                <a:ea typeface="Century Gothic"/>
                <a:cs typeface="Century Gothic"/>
                <a:sym typeface="Century Gothic"/>
              </a:rPr>
              <a:t>Contoh kasus redundansi pada 3NF</a:t>
            </a:r>
            <a:endParaRPr/>
          </a:p>
          <a:p>
            <a:pPr indent="-436563" lvl="1" marL="908050" marR="0" rtl="0" algn="l">
              <a:spcBef>
                <a:spcPts val="0"/>
              </a:spcBef>
              <a:spcAft>
                <a:spcPts val="0"/>
              </a:spcAft>
              <a:buClr>
                <a:schemeClr val="accent2"/>
              </a:buClr>
              <a:buSzPts val="1600"/>
              <a:buFont typeface="Noto Sans Symbols"/>
              <a:buNone/>
            </a:pPr>
            <a:r>
              <a:rPr b="0" i="0" lang="en-US" sz="1600" u="none" cap="none" strike="noStrike">
                <a:solidFill>
                  <a:schemeClr val="dk2"/>
                </a:solidFill>
                <a:latin typeface="Century Gothic"/>
                <a:ea typeface="Century Gothic"/>
                <a:cs typeface="Century Gothic"/>
                <a:sym typeface="Century Gothic"/>
              </a:rPr>
              <a:t>Jadwal = (</a:t>
            </a:r>
            <a:r>
              <a:rPr b="0" i="0" lang="en-US" sz="1600" u="sng" cap="none" strike="noStrike">
                <a:solidFill>
                  <a:schemeClr val="dk2"/>
                </a:solidFill>
                <a:latin typeface="Century Gothic"/>
                <a:ea typeface="Century Gothic"/>
                <a:cs typeface="Century Gothic"/>
                <a:sym typeface="Century Gothic"/>
              </a:rPr>
              <a:t>Nim</a:t>
            </a:r>
            <a:r>
              <a:rPr b="0" i="0" lang="en-US" sz="1600" u="none" cap="none" strike="noStrike">
                <a:solidFill>
                  <a:schemeClr val="dk2"/>
                </a:solidFill>
                <a:latin typeface="Century Gothic"/>
                <a:ea typeface="Century Gothic"/>
                <a:cs typeface="Century Gothic"/>
                <a:sym typeface="Century Gothic"/>
              </a:rPr>
              <a:t>,</a:t>
            </a:r>
            <a:r>
              <a:rPr b="0" i="0" lang="en-US" sz="1600" u="sng" cap="none" strike="noStrike">
                <a:solidFill>
                  <a:schemeClr val="dk2"/>
                </a:solidFill>
                <a:latin typeface="Century Gothic"/>
                <a:ea typeface="Century Gothic"/>
                <a:cs typeface="Century Gothic"/>
                <a:sym typeface="Century Gothic"/>
              </a:rPr>
              <a:t>Modul</a:t>
            </a:r>
            <a:r>
              <a:rPr b="0" i="0" lang="en-US" sz="1600" u="none" cap="none" strike="noStrike">
                <a:solidFill>
                  <a:schemeClr val="dk2"/>
                </a:solidFill>
                <a:latin typeface="Century Gothic"/>
                <a:ea typeface="Century Gothic"/>
                <a:cs typeface="Century Gothic"/>
                <a:sym typeface="Century Gothic"/>
              </a:rPr>
              <a:t>,Dosen)</a:t>
            </a:r>
            <a:endParaRPr/>
          </a:p>
          <a:p>
            <a:pPr indent="-436563" lvl="1" marL="908050" marR="0" rtl="0" algn="l">
              <a:spcBef>
                <a:spcPts val="0"/>
              </a:spcBef>
              <a:spcAft>
                <a:spcPts val="0"/>
              </a:spcAft>
              <a:buClr>
                <a:schemeClr val="accent2"/>
              </a:buClr>
              <a:buSzPts val="1600"/>
              <a:buFont typeface="Noto Sans Symbols"/>
              <a:buNone/>
            </a:pPr>
            <a:r>
              <a:rPr b="0" i="0" lang="en-US" sz="1600" u="none" cap="none" strike="noStrike">
                <a:solidFill>
                  <a:schemeClr val="dk2"/>
                </a:solidFill>
                <a:latin typeface="Century Gothic"/>
                <a:ea typeface="Century Gothic"/>
                <a:cs typeface="Century Gothic"/>
                <a:sym typeface="Century Gothic"/>
              </a:rPr>
              <a:t>FD = {Dosen → Modul}</a:t>
            </a:r>
            <a:endParaRPr/>
          </a:p>
          <a:p>
            <a:pPr indent="-436563" lvl="1" marL="908050" marR="0" rtl="0" algn="l">
              <a:spcBef>
                <a:spcPts val="0"/>
              </a:spcBef>
              <a:spcAft>
                <a:spcPts val="0"/>
              </a:spcAft>
              <a:buClr>
                <a:schemeClr val="accent2"/>
              </a:buClr>
              <a:buSzPts val="1600"/>
              <a:buFont typeface="Noto Sans Symbols"/>
              <a:buNone/>
            </a:pPr>
            <a:r>
              <a:rPr b="0" i="0" lang="en-US" sz="1600" u="none" cap="none" strike="noStrike">
                <a:solidFill>
                  <a:schemeClr val="dk2"/>
                </a:solidFill>
                <a:latin typeface="Century Gothic"/>
                <a:ea typeface="Century Gothic"/>
                <a:cs typeface="Century Gothic"/>
                <a:sym typeface="Century Gothic"/>
              </a:rPr>
              <a:t>Relasi ini memenuhi 3NF, karena tidak ada ketergantungan transitif. </a:t>
            </a:r>
            <a:endParaRPr/>
          </a:p>
          <a:p>
            <a:pPr indent="-436563" lvl="1" marL="908050" marR="0" rtl="0" algn="l">
              <a:spcBef>
                <a:spcPts val="0"/>
              </a:spcBef>
              <a:spcAft>
                <a:spcPts val="0"/>
              </a:spcAft>
              <a:buClr>
                <a:schemeClr val="accent2"/>
              </a:buClr>
              <a:buSzPts val="1600"/>
              <a:buFont typeface="Noto Sans Symbols"/>
              <a:buNone/>
            </a:pPr>
            <a:r>
              <a:rPr b="0" i="0" lang="en-US" sz="1600" u="none" cap="none" strike="noStrike">
                <a:solidFill>
                  <a:schemeClr val="dk2"/>
                </a:solidFill>
                <a:latin typeface="Century Gothic"/>
                <a:ea typeface="Century Gothic"/>
                <a:cs typeface="Century Gothic"/>
                <a:sym typeface="Century Gothic"/>
              </a:rPr>
              <a:t>Tetapi tidak memenuhi BCNF karena dari Dosen 🡪 Modul maka Dosen </a:t>
            </a:r>
            <a:endParaRPr/>
          </a:p>
          <a:p>
            <a:pPr indent="-436563" lvl="1" marL="908050" marR="0" rtl="0" algn="l">
              <a:spcBef>
                <a:spcPts val="0"/>
              </a:spcBef>
              <a:spcAft>
                <a:spcPts val="0"/>
              </a:spcAft>
              <a:buClr>
                <a:schemeClr val="accent2"/>
              </a:buClr>
              <a:buSzPts val="1600"/>
              <a:buFont typeface="Noto Sans Symbols"/>
              <a:buNone/>
            </a:pPr>
            <a:r>
              <a:rPr b="0" i="0" lang="en-US" sz="1600" u="none" cap="none" strike="noStrike">
                <a:solidFill>
                  <a:schemeClr val="dk2"/>
                </a:solidFill>
                <a:latin typeface="Century Gothic"/>
                <a:ea typeface="Century Gothic"/>
                <a:cs typeface="Century Gothic"/>
                <a:sym typeface="Century Gothic"/>
              </a:rPr>
              <a:t>bukan candidate key.</a:t>
            </a:r>
            <a:endParaRPr/>
          </a:p>
          <a:p>
            <a:pPr indent="-436563" lvl="1" marL="908050" marR="0" rtl="0" algn="l">
              <a:spcBef>
                <a:spcPts val="0"/>
              </a:spcBef>
              <a:spcAft>
                <a:spcPts val="0"/>
              </a:spcAft>
              <a:buClr>
                <a:schemeClr val="accent2"/>
              </a:buClr>
              <a:buSzPts val="1600"/>
              <a:buFont typeface="Noto Sans Symbols"/>
              <a:buNone/>
            </a:pPr>
            <a:r>
              <a:rPr b="0" i="0" lang="en-US" sz="1600" u="none" cap="none" strike="noStrike">
                <a:solidFill>
                  <a:schemeClr val="dk2"/>
                </a:solidFill>
                <a:latin typeface="Century Gothic"/>
                <a:ea typeface="Century Gothic"/>
                <a:cs typeface="Century Gothic"/>
                <a:sym typeface="Century Gothic"/>
              </a:rPr>
              <a:t>Alternatif yang dilakukan adalah dekomposisi tabel menjadi :</a:t>
            </a:r>
            <a:endParaRPr b="0" i="0" sz="1600" u="none" cap="none" strike="noStrike">
              <a:solidFill>
                <a:schemeClr val="dk2"/>
              </a:solidFill>
              <a:latin typeface="Century Gothic"/>
              <a:ea typeface="Century Gothic"/>
              <a:cs typeface="Century Gothic"/>
              <a:sym typeface="Century Gothic"/>
            </a:endParaRPr>
          </a:p>
        </p:txBody>
      </p:sp>
      <p:graphicFrame>
        <p:nvGraphicFramePr>
          <p:cNvPr id="546" name="Google Shape;546;p41"/>
          <p:cNvGraphicFramePr/>
          <p:nvPr/>
        </p:nvGraphicFramePr>
        <p:xfrm>
          <a:off x="1066800" y="3581400"/>
          <a:ext cx="3000000" cy="3000000"/>
        </p:xfrm>
        <a:graphic>
          <a:graphicData uri="http://schemas.openxmlformats.org/drawingml/2006/table">
            <a:tbl>
              <a:tblPr>
                <a:noFill/>
                <a:tableStyleId>{A357C860-12E9-46E9-A441-8430152AB28F}</a:tableStyleId>
              </a:tblPr>
              <a:tblGrid>
                <a:gridCol w="1447800"/>
                <a:gridCol w="838200"/>
                <a:gridCol w="725500"/>
              </a:tblGrid>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1" i="0" lang="en-US" sz="1400" u="sng" cap="none" strike="noStrike">
                          <a:solidFill>
                            <a:srgbClr val="0000FF"/>
                          </a:solidFill>
                          <a:latin typeface="Century Gothic"/>
                          <a:ea typeface="Century Gothic"/>
                          <a:cs typeface="Century Gothic"/>
                          <a:sym typeface="Century Gothic"/>
                        </a:rPr>
                        <a:t>NIM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1" i="0" lang="en-US" sz="1400" u="sng" cap="none" strike="noStrike">
                          <a:solidFill>
                            <a:srgbClr val="0000FF"/>
                          </a:solidFill>
                          <a:latin typeface="Century Gothic"/>
                          <a:ea typeface="Century Gothic"/>
                          <a:cs typeface="Century Gothic"/>
                          <a:sym typeface="Century Gothic"/>
                        </a:rPr>
                        <a:t>Modul</a:t>
                      </a:r>
                      <a:endParaRPr b="1" i="0" sz="1400" u="sng" cap="none" strike="noStrike">
                        <a:solidFill>
                          <a:srgbClr val="0000FF"/>
                        </a:solidFill>
                        <a:latin typeface="Century Gothic"/>
                        <a:ea typeface="Century Gothic"/>
                        <a:cs typeface="Century Gothic"/>
                        <a:sym typeface="Century Gothic"/>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1" i="0" lang="en-US" sz="1400" u="none" cap="none" strike="noStrike">
                          <a:solidFill>
                            <a:srgbClr val="0000FF"/>
                          </a:solidFill>
                          <a:latin typeface="Century Gothic"/>
                          <a:ea typeface="Century Gothic"/>
                          <a:cs typeface="Century Gothic"/>
                          <a:sym typeface="Century Gothic"/>
                        </a:rPr>
                        <a:t>Dosen</a:t>
                      </a:r>
                      <a:endParaRPr b="1" i="0" sz="1400" u="none" cap="none" strike="noStrike">
                        <a:solidFill>
                          <a:srgbClr val="0000FF"/>
                        </a:solidFill>
                        <a:latin typeface="Century Gothic"/>
                        <a:ea typeface="Century Gothic"/>
                        <a:cs typeface="Century Gothic"/>
                        <a:sym typeface="Century Gothic"/>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P11.2004.0129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Amin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P11.2004.0130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Basdat</a:t>
                      </a:r>
                      <a:endParaRPr b="0" i="0" sz="1400" u="none" cap="none" strike="noStrike">
                        <a:solidFill>
                          <a:srgbClr val="FF0000"/>
                        </a:solidFill>
                        <a:latin typeface="Century Gothic"/>
                        <a:ea typeface="Century Gothic"/>
                        <a:cs typeface="Century Gothic"/>
                        <a:sym typeface="Century Gothic"/>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Aris</a:t>
                      </a:r>
                      <a:endParaRPr b="0" i="0" sz="1400" u="none" cap="none" strike="noStrike">
                        <a:solidFill>
                          <a:srgbClr val="FF0000"/>
                        </a:solidFill>
                        <a:latin typeface="Century Gothic"/>
                        <a:ea typeface="Century Gothic"/>
                        <a:cs typeface="Century Gothic"/>
                        <a:sym typeface="Century Gothic"/>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P11.2004.0129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Amin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P11.2004.0201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Budi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P11.2004.0250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Basdat</a:t>
                      </a:r>
                      <a:endParaRPr b="0" i="0" sz="1400" u="none" cap="none" strike="noStrike">
                        <a:solidFill>
                          <a:srgbClr val="FF0000"/>
                        </a:solidFill>
                        <a:latin typeface="Century Gothic"/>
                        <a:ea typeface="Century Gothic"/>
                        <a:cs typeface="Century Gothic"/>
                        <a:sym typeface="Century Gothic"/>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Jono</a:t>
                      </a:r>
                      <a:endParaRPr b="0" i="0" sz="1400" u="none" cap="none" strike="noStrike">
                        <a:solidFill>
                          <a:srgbClr val="FF0000"/>
                        </a:solidFill>
                        <a:latin typeface="Century Gothic"/>
                        <a:ea typeface="Century Gothic"/>
                        <a:cs typeface="Century Gothic"/>
                        <a:sym typeface="Century Gothic"/>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P11.2004.0260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Budi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EDBF0"/>
                    </a:solidFill>
                  </a:tcPr>
                </a:tc>
              </a:tr>
            </a:tbl>
          </a:graphicData>
        </a:graphic>
      </p:graphicFrame>
      <p:sp>
        <p:nvSpPr>
          <p:cNvPr id="547" name="Google Shape;547;p41"/>
          <p:cNvSpPr/>
          <p:nvPr/>
        </p:nvSpPr>
        <p:spPr>
          <a:xfrm>
            <a:off x="4114800" y="4572000"/>
            <a:ext cx="457200" cy="485775"/>
          </a:xfrm>
          <a:prstGeom prst="rightArrow">
            <a:avLst>
              <a:gd fmla="val 50000" name="adj1"/>
              <a:gd fmla="val 25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Verdana"/>
              <a:ea typeface="Verdana"/>
              <a:cs typeface="Verdana"/>
              <a:sym typeface="Verdana"/>
            </a:endParaRPr>
          </a:p>
        </p:txBody>
      </p:sp>
      <p:graphicFrame>
        <p:nvGraphicFramePr>
          <p:cNvPr id="548" name="Google Shape;548;p41"/>
          <p:cNvGraphicFramePr/>
          <p:nvPr/>
        </p:nvGraphicFramePr>
        <p:xfrm>
          <a:off x="4648200" y="3581400"/>
          <a:ext cx="3000000" cy="3000000"/>
        </p:xfrm>
        <a:graphic>
          <a:graphicData uri="http://schemas.openxmlformats.org/drawingml/2006/table">
            <a:tbl>
              <a:tblPr>
                <a:noFill/>
                <a:tableStyleId>{A357C860-12E9-46E9-A441-8430152AB28F}</a:tableStyleId>
              </a:tblPr>
              <a:tblGrid>
                <a:gridCol w="1447800"/>
                <a:gridCol w="725500"/>
              </a:tblGrid>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1" i="0" lang="en-US" sz="1400" u="sng" cap="none" strike="noStrike">
                          <a:solidFill>
                            <a:srgbClr val="0000FF"/>
                          </a:solidFill>
                          <a:latin typeface="Century Gothic"/>
                          <a:ea typeface="Century Gothic"/>
                          <a:cs typeface="Century Gothic"/>
                          <a:sym typeface="Century Gothic"/>
                        </a:rPr>
                        <a:t>NIM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1" i="0" lang="en-US" sz="1400" u="none" cap="none" strike="noStrike">
                          <a:solidFill>
                            <a:srgbClr val="0000FF"/>
                          </a:solidFill>
                          <a:latin typeface="Century Gothic"/>
                          <a:ea typeface="Century Gothic"/>
                          <a:cs typeface="Century Gothic"/>
                          <a:sym typeface="Century Gothic"/>
                        </a:rPr>
                        <a:t>Dosen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P11.2004.0129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Amin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P11.2004.0130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Aris</a:t>
                      </a:r>
                      <a:endParaRPr b="0" i="0" sz="1400" u="none" cap="none" strike="noStrike">
                        <a:solidFill>
                          <a:srgbClr val="FF0000"/>
                        </a:solidFill>
                        <a:latin typeface="Century Gothic"/>
                        <a:ea typeface="Century Gothic"/>
                        <a:cs typeface="Century Gothic"/>
                        <a:sym typeface="Century Gothic"/>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P11.2004.0129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Amin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P11.2004.0201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Budi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P11.2004.0250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Jono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P11.2004.0260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Budi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EDBF0"/>
                    </a:solidFill>
                  </a:tcPr>
                </a:tc>
              </a:tr>
            </a:tbl>
          </a:graphicData>
        </a:graphic>
      </p:graphicFrame>
      <p:graphicFrame>
        <p:nvGraphicFramePr>
          <p:cNvPr id="549" name="Google Shape;549;p41"/>
          <p:cNvGraphicFramePr/>
          <p:nvPr/>
        </p:nvGraphicFramePr>
        <p:xfrm>
          <a:off x="7086600" y="3581400"/>
          <a:ext cx="3000000" cy="3000000"/>
        </p:xfrm>
        <a:graphic>
          <a:graphicData uri="http://schemas.openxmlformats.org/drawingml/2006/table">
            <a:tbl>
              <a:tblPr>
                <a:noFill/>
                <a:tableStyleId>{A357C860-12E9-46E9-A441-8430152AB28F}</a:tableStyleId>
              </a:tblPr>
              <a:tblGrid>
                <a:gridCol w="725500"/>
                <a:gridCol w="838200"/>
              </a:tblGrid>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1" i="0" lang="en-US" sz="1400" u="none" cap="none" strike="noStrike">
                          <a:solidFill>
                            <a:srgbClr val="0000FF"/>
                          </a:solidFill>
                          <a:latin typeface="Century Gothic"/>
                          <a:ea typeface="Century Gothic"/>
                          <a:cs typeface="Century Gothic"/>
                          <a:sym typeface="Century Gothic"/>
                        </a:rPr>
                        <a:t>Dosen</a:t>
                      </a:r>
                      <a:endParaRPr b="1" i="0" sz="1400" u="none" cap="none" strike="noStrike">
                        <a:solidFill>
                          <a:srgbClr val="0000FF"/>
                        </a:solidFill>
                        <a:latin typeface="Century Gothic"/>
                        <a:ea typeface="Century Gothic"/>
                        <a:cs typeface="Century Gothic"/>
                        <a:sym typeface="Century Gothic"/>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1" i="0" lang="en-US" sz="1400" u="none" cap="none" strike="noStrike">
                          <a:solidFill>
                            <a:srgbClr val="0000FF"/>
                          </a:solidFill>
                          <a:latin typeface="Century Gothic"/>
                          <a:ea typeface="Century Gothic"/>
                          <a:cs typeface="Century Gothic"/>
                          <a:sym typeface="Century Gothic"/>
                        </a:rPr>
                        <a:t>Modul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Amin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Aris</a:t>
                      </a:r>
                      <a:endParaRPr b="0" i="0" sz="1400" u="none" cap="none" strike="noStrike">
                        <a:solidFill>
                          <a:srgbClr val="FF0000"/>
                        </a:solidFill>
                        <a:latin typeface="Century Gothic"/>
                        <a:ea typeface="Century Gothic"/>
                        <a:cs typeface="Century Gothic"/>
                        <a:sym typeface="Century Gothic"/>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Basdat</a:t>
                      </a:r>
                      <a:endParaRPr b="0" i="0" sz="1400" u="none" cap="none" strike="noStrike">
                        <a:solidFill>
                          <a:srgbClr val="FF0000"/>
                        </a:solidFill>
                        <a:latin typeface="Century Gothic"/>
                        <a:ea typeface="Century Gothic"/>
                        <a:cs typeface="Century Gothic"/>
                        <a:sym typeface="Century Gothic"/>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Jono</a:t>
                      </a:r>
                      <a:endParaRPr b="0" i="0" sz="1400" u="none" cap="none" strike="noStrike">
                        <a:solidFill>
                          <a:srgbClr val="FF0000"/>
                        </a:solidFill>
                        <a:latin typeface="Century Gothic"/>
                        <a:ea typeface="Century Gothic"/>
                        <a:cs typeface="Century Gothic"/>
                        <a:sym typeface="Century Gothic"/>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Basdat</a:t>
                      </a:r>
                      <a:endParaRPr b="0" i="0" sz="1400" u="none" cap="none" strike="noStrike">
                        <a:solidFill>
                          <a:srgbClr val="FF0000"/>
                        </a:solidFill>
                        <a:latin typeface="Century Gothic"/>
                        <a:ea typeface="Century Gothic"/>
                        <a:cs typeface="Century Gothic"/>
                        <a:sym typeface="Century Gothic"/>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BF0"/>
                    </a:solidFill>
                  </a:tcPr>
                </a:tc>
              </a:tr>
              <a:tr h="334975">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Budi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EDBF0"/>
                    </a:solidFill>
                  </a:tcPr>
                </a:tc>
                <a:tc>
                  <a:txBody>
                    <a:bodyPr/>
                    <a:lstStyle/>
                    <a:p>
                      <a:pPr indent="0" lvl="0" marL="0" marR="0" rtl="0" algn="l">
                        <a:lnSpc>
                          <a:spcPct val="100000"/>
                        </a:lnSpc>
                        <a:spcBef>
                          <a:spcPts val="0"/>
                        </a:spcBef>
                        <a:spcAft>
                          <a:spcPts val="0"/>
                        </a:spcAft>
                        <a:buClr>
                          <a:schemeClr val="accent2"/>
                        </a:buClr>
                        <a:buSzPts val="1400"/>
                        <a:buFont typeface="Noto Sans Symbols"/>
                        <a:buNone/>
                      </a:pPr>
                      <a:r>
                        <a:rPr b="0" i="0" lang="en-US" sz="1400" u="none" cap="none" strike="noStrike">
                          <a:solidFill>
                            <a:srgbClr val="FF0000"/>
                          </a:solidFill>
                          <a:latin typeface="Century Gothic"/>
                          <a:ea typeface="Century Gothic"/>
                          <a:cs typeface="Century Gothic"/>
                          <a:sym typeface="Century Gothic"/>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EDBF0"/>
                    </a:solidFill>
                  </a:tcPr>
                </a:tc>
              </a:tr>
            </a:tbl>
          </a:graphicData>
        </a:graphic>
      </p:graphicFrame>
      <p:sp>
        <p:nvSpPr>
          <p:cNvPr id="550" name="Google Shape;550;p41"/>
          <p:cNvSpPr txBox="1"/>
          <p:nvPr/>
        </p:nvSpPr>
        <p:spPr>
          <a:xfrm>
            <a:off x="6553200" y="6172200"/>
            <a:ext cx="7905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Verdana"/>
                <a:ea typeface="Verdana"/>
                <a:cs typeface="Verdana"/>
                <a:sym typeface="Verdana"/>
              </a:rPr>
              <a:t>BCNF</a:t>
            </a:r>
            <a:endParaRPr/>
          </a:p>
        </p:txBody>
      </p:sp>
      <p:sp>
        <p:nvSpPr>
          <p:cNvPr id="551" name="Google Shape;551;p41"/>
          <p:cNvSpPr txBox="1"/>
          <p:nvPr/>
        </p:nvSpPr>
        <p:spPr>
          <a:xfrm>
            <a:off x="2209800" y="6172200"/>
            <a:ext cx="134302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Verdana"/>
                <a:ea typeface="Verdana"/>
                <a:cs typeface="Verdana"/>
                <a:sym typeface="Verdana"/>
              </a:rPr>
              <a:t>NOT BCNF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500"/>
                                        <p:tgtEl>
                                          <p:spTgt spid="5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5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2"/>
          <p:cNvSpPr/>
          <p:nvPr/>
        </p:nvSpPr>
        <p:spPr>
          <a:xfrm>
            <a:off x="899592" y="2852936"/>
            <a:ext cx="7632848" cy="824539"/>
          </a:xfrm>
          <a:prstGeom prst="roundRect">
            <a:avLst>
              <a:gd fmla="val 16667" name="adj"/>
            </a:avLst>
          </a:prstGeom>
          <a:gradFill>
            <a:gsLst>
              <a:gs pos="0">
                <a:srgbClr val="FEFEFE"/>
              </a:gs>
              <a:gs pos="68000">
                <a:srgbClr val="98A3C7"/>
              </a:gs>
              <a:gs pos="81000">
                <a:srgbClr val="939FC7"/>
              </a:gs>
              <a:gs pos="86000">
                <a:srgbClr val="9FA9CB"/>
              </a:gs>
              <a:gs pos="100000">
                <a:srgbClr val="D8DBE8"/>
              </a:gs>
            </a:gsLst>
            <a:lin ang="5400000" scaled="0"/>
          </a:gradFill>
          <a:ln cap="flat" cmpd="sng" w="9525">
            <a:solidFill>
              <a:srgbClr val="5A72B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57" name="Google Shape;557;p42"/>
          <p:cNvSpPr txBox="1"/>
          <p:nvPr>
            <p:ph type="title"/>
          </p:nvPr>
        </p:nvSpPr>
        <p:spPr>
          <a:xfrm>
            <a:off x="899592" y="2852936"/>
            <a:ext cx="7561915" cy="82453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C395D"/>
              </a:buClr>
              <a:buSzPts val="2800"/>
              <a:buFont typeface="Century Gothic"/>
              <a:buNone/>
            </a:pPr>
            <a:r>
              <a:rPr b="1" lang="en-US" sz="2800">
                <a:solidFill>
                  <a:srgbClr val="2C395D"/>
                </a:solidFill>
                <a:latin typeface="Century Gothic"/>
                <a:ea typeface="Century Gothic"/>
                <a:cs typeface="Century Gothic"/>
                <a:sym typeface="Century Gothic"/>
              </a:rPr>
              <a:t>3. NORMALISASI KEEMPAT (</a:t>
            </a:r>
            <a:r>
              <a:rPr b="1" lang="en-US" sz="2800" cap="none">
                <a:solidFill>
                  <a:srgbClr val="2C395D"/>
                </a:solidFill>
                <a:latin typeface="Century Gothic"/>
                <a:ea typeface="Century Gothic"/>
                <a:cs typeface="Century Gothic"/>
                <a:sym typeface="Century Gothic"/>
              </a:rPr>
              <a:t>4NF)</a:t>
            </a:r>
            <a:endParaRPr b="1" sz="2800">
              <a:solidFill>
                <a:srgbClr val="2C395D"/>
              </a:solidFill>
              <a:latin typeface="Century Gothic"/>
              <a:ea typeface="Century Gothic"/>
              <a:cs typeface="Century Gothic"/>
              <a:sym typeface="Century Gothic"/>
            </a:endParaRPr>
          </a:p>
        </p:txBody>
      </p:sp>
      <p:sp>
        <p:nvSpPr>
          <p:cNvPr id="558" name="Google Shape;55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59" name="Google Shape;559;p42"/>
          <p:cNvPicPr preferRelativeResize="0"/>
          <p:nvPr/>
        </p:nvPicPr>
        <p:blipFill rotWithShape="1">
          <a:blip r:embed="rId3">
            <a:alphaModFix/>
          </a:blip>
          <a:srcRect b="0" l="0" r="0" t="0"/>
          <a:stretch/>
        </p:blipFill>
        <p:spPr>
          <a:xfrm>
            <a:off x="3395662" y="4051300"/>
            <a:ext cx="2352675" cy="2305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3"/>
          <p:cNvSpPr txBox="1"/>
          <p:nvPr>
            <p:ph type="title"/>
          </p:nvPr>
        </p:nvSpPr>
        <p:spPr>
          <a:xfrm>
            <a:off x="426128" y="408373"/>
            <a:ext cx="6127072" cy="102938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42558C"/>
              </a:buClr>
              <a:buSzPct val="100000"/>
              <a:buFont typeface="Century Gothic"/>
              <a:buNone/>
            </a:pPr>
            <a:r>
              <a:rPr b="1" lang="en-US" sz="3600">
                <a:latin typeface="Century Gothic"/>
                <a:ea typeface="Century Gothic"/>
                <a:cs typeface="Century Gothic"/>
                <a:sym typeface="Century Gothic"/>
              </a:rPr>
              <a:t>BENTUK NORMAL TAHAP KEEMPAT (4NF)</a:t>
            </a:r>
            <a:endParaRPr>
              <a:latin typeface="Century Gothic"/>
              <a:ea typeface="Century Gothic"/>
              <a:cs typeface="Century Gothic"/>
              <a:sym typeface="Century Gothic"/>
            </a:endParaRPr>
          </a:p>
        </p:txBody>
      </p:sp>
      <p:sp>
        <p:nvSpPr>
          <p:cNvPr id="565" name="Google Shape;565;p43"/>
          <p:cNvSpPr txBox="1"/>
          <p:nvPr>
            <p:ph idx="1" type="body"/>
          </p:nvPr>
        </p:nvSpPr>
        <p:spPr>
          <a:xfrm>
            <a:off x="457200" y="1772815"/>
            <a:ext cx="8229600" cy="4680521"/>
          </a:xfrm>
          <a:prstGeom prst="rect">
            <a:avLst/>
          </a:prstGeom>
          <a:noFill/>
          <a:ln>
            <a:noFill/>
          </a:ln>
        </p:spPr>
        <p:txBody>
          <a:bodyPr anchorCtr="0" anchor="t" bIns="45700" lIns="91425" spcFirstLastPara="1" rIns="91425" wrap="square" tIns="45700">
            <a:normAutofit fontScale="92500" lnSpcReduction="10000"/>
          </a:bodyPr>
          <a:lstStyle/>
          <a:p>
            <a:pPr indent="-228600" lvl="0" marL="342900" rtl="0" algn="l">
              <a:spcBef>
                <a:spcPts val="0"/>
              </a:spcBef>
              <a:spcAft>
                <a:spcPts val="0"/>
              </a:spcAft>
              <a:buSzPct val="100000"/>
              <a:buChar char="•"/>
            </a:pPr>
            <a:r>
              <a:rPr lang="en-US"/>
              <a:t>Bentuk normal 4NF terpenuhi dalam sebuah tabel jika telah memenuhi bentuk BCNF, dan tabel tersebut tidak boleh memiliki lebih dari sebuah </a:t>
            </a:r>
            <a:r>
              <a:rPr i="1" lang="en-US"/>
              <a:t>multivalued atribute</a:t>
            </a:r>
            <a:r>
              <a:rPr lang="en-US"/>
              <a:t> </a:t>
            </a:r>
            <a:endParaRPr/>
          </a:p>
          <a:p>
            <a:pPr indent="-228600" lvl="0" marL="342900" rtl="0" algn="l">
              <a:spcBef>
                <a:spcPts val="444"/>
              </a:spcBef>
              <a:spcAft>
                <a:spcPts val="0"/>
              </a:spcAft>
              <a:buSzPct val="100000"/>
              <a:buChar char="•"/>
            </a:pPr>
            <a:r>
              <a:rPr lang="en-US"/>
              <a:t>Untuk setiap </a:t>
            </a:r>
            <a:r>
              <a:rPr i="1" lang="en-US"/>
              <a:t>multivalued dependencies </a:t>
            </a:r>
            <a:r>
              <a:rPr lang="en-US"/>
              <a:t>(MVD) juga harus merupakan </a:t>
            </a:r>
            <a:r>
              <a:rPr i="1" lang="en-US"/>
              <a:t>functional dependencies</a:t>
            </a:r>
            <a:endParaRPr/>
          </a:p>
          <a:p>
            <a:pPr indent="-228600" lvl="0" marL="342900" rtl="0" algn="l">
              <a:spcBef>
                <a:spcPts val="444"/>
              </a:spcBef>
              <a:spcAft>
                <a:spcPts val="0"/>
              </a:spcAft>
              <a:buSzPct val="100000"/>
              <a:buChar char="•"/>
            </a:pPr>
            <a:r>
              <a:rPr lang="en-US"/>
              <a:t>Dependensi nilai banyak (multivalued dependency) diperkenalkan oleh R. Fagin pada tahun 1977, dipakai pada bentuk normal keempat (4NF). Dependensi ini menyatakan hubungan satu ke banyak. Misal : </a:t>
            </a:r>
            <a:br>
              <a:rPr lang="en-US"/>
            </a:br>
            <a:r>
              <a:rPr lang="en-US"/>
              <a:t>Ahmad adalah teknisi, perenang juga penembak.</a:t>
            </a:r>
            <a:endParaRPr/>
          </a:p>
          <a:p>
            <a:pPr indent="-228600" lvl="0" marL="342900" rtl="0" algn="l">
              <a:spcBef>
                <a:spcPts val="444"/>
              </a:spcBef>
              <a:spcAft>
                <a:spcPts val="0"/>
              </a:spcAft>
              <a:buSzPct val="100000"/>
              <a:buChar char="•"/>
            </a:pPr>
            <a:r>
              <a:rPr lang="en-US"/>
              <a:t>Secara umum dependensi nilai banyak muncul pada relasi yang sedikitnya memiliki tiga atribut dan dua diantaranya bernilai banyak. Dua atribut bernilai banyak ini tergantung pada atribut bernilai tunggal. Misal:</a:t>
            </a:r>
            <a:endParaRPr/>
          </a:p>
        </p:txBody>
      </p:sp>
      <p:sp>
        <p:nvSpPr>
          <p:cNvPr id="566" name="Google Shape;566;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72" name="Google Shape;572;p44"/>
          <p:cNvGraphicFramePr/>
          <p:nvPr/>
        </p:nvGraphicFramePr>
        <p:xfrm>
          <a:off x="323528" y="3044421"/>
          <a:ext cx="6477132" cy="2801259"/>
        </p:xfrm>
        <a:graphic>
          <a:graphicData uri="http://schemas.openxmlformats.org/presentationml/2006/ole">
            <mc:AlternateContent>
              <mc:Choice Requires="v">
                <p:oleObj r:id="rId4" imgH="2801259" imgW="6477132" progId="Paint.Picture" spid="_x0000_s1">
                  <p:embed/>
                </p:oleObj>
              </mc:Choice>
              <mc:Fallback>
                <p:oleObj r:id="rId5" imgH="2801259" imgW="6477132" progId="Paint.Picture">
                  <p:embed/>
                  <p:pic>
                    <p:nvPicPr>
                      <p:cNvPr id="572" name="Google Shape;572;p44"/>
                      <p:cNvPicPr preferRelativeResize="0"/>
                      <p:nvPr/>
                    </p:nvPicPr>
                    <p:blipFill rotWithShape="1">
                      <a:blip r:embed="rId6">
                        <a:alphaModFix/>
                      </a:blip>
                      <a:srcRect b="0" l="0" r="0" t="0"/>
                      <a:stretch/>
                    </p:blipFill>
                    <p:spPr>
                      <a:xfrm>
                        <a:off x="323528" y="3044421"/>
                        <a:ext cx="6477132" cy="2801259"/>
                      </a:xfrm>
                      <a:prstGeom prst="rect">
                        <a:avLst/>
                      </a:prstGeom>
                      <a:noFill/>
                      <a:ln>
                        <a:noFill/>
                      </a:ln>
                    </p:spPr>
                  </p:pic>
                </p:oleObj>
              </mc:Fallback>
            </mc:AlternateContent>
          </a:graphicData>
        </a:graphic>
      </p:graphicFrame>
      <p:graphicFrame>
        <p:nvGraphicFramePr>
          <p:cNvPr id="573" name="Google Shape;573;p44"/>
          <p:cNvGraphicFramePr/>
          <p:nvPr/>
        </p:nvGraphicFramePr>
        <p:xfrm>
          <a:off x="323528" y="476672"/>
          <a:ext cx="6477132" cy="1978298"/>
        </p:xfrm>
        <a:graphic>
          <a:graphicData uri="http://schemas.openxmlformats.org/presentationml/2006/ole">
            <mc:AlternateContent>
              <mc:Choice Requires="v">
                <p:oleObj r:id="rId7" imgH="1978298" imgW="6477132" progId="Paint.Picture" spid="_x0000_s2">
                  <p:embed/>
                </p:oleObj>
              </mc:Choice>
              <mc:Fallback>
                <p:oleObj r:id="rId8" imgH="1978298" imgW="6477132" progId="Paint.Picture">
                  <p:embed/>
                  <p:pic>
                    <p:nvPicPr>
                      <p:cNvPr id="573" name="Google Shape;573;p44"/>
                      <p:cNvPicPr preferRelativeResize="0"/>
                      <p:nvPr/>
                    </p:nvPicPr>
                    <p:blipFill rotWithShape="1">
                      <a:blip r:embed="rId9">
                        <a:alphaModFix/>
                      </a:blip>
                      <a:srcRect b="0" l="0" r="0" t="0"/>
                      <a:stretch/>
                    </p:blipFill>
                    <p:spPr>
                      <a:xfrm>
                        <a:off x="323528" y="476672"/>
                        <a:ext cx="6477132" cy="1978298"/>
                      </a:xfrm>
                      <a:prstGeom prst="rect">
                        <a:avLst/>
                      </a:prstGeom>
                      <a:noFill/>
                      <a:ln>
                        <a:noFill/>
                      </a:ln>
                    </p:spPr>
                  </p:pic>
                </p:oleObj>
              </mc:Fallback>
            </mc:AlternateContent>
          </a:graphicData>
        </a:graphic>
      </p:graphicFrame>
      <p:sp>
        <p:nvSpPr>
          <p:cNvPr id="574" name="Google Shape;574;p44"/>
          <p:cNvSpPr txBox="1"/>
          <p:nvPr/>
        </p:nvSpPr>
        <p:spPr>
          <a:xfrm>
            <a:off x="323528" y="2513875"/>
            <a:ext cx="7740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Century Gothic"/>
                <a:ea typeface="Century Gothic"/>
                <a:cs typeface="Century Gothic"/>
                <a:sym typeface="Century Gothic"/>
              </a:rPr>
              <a:t>Akan salah jika dinormalisasikan sebagai berikut </a:t>
            </a:r>
            <a:endParaRPr/>
          </a:p>
        </p:txBody>
      </p:sp>
      <p:sp>
        <p:nvSpPr>
          <p:cNvPr id="575" name="Google Shape;575;p44"/>
          <p:cNvSpPr txBox="1"/>
          <p:nvPr/>
        </p:nvSpPr>
        <p:spPr>
          <a:xfrm>
            <a:off x="323528" y="5845680"/>
            <a:ext cx="7740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Century Gothic"/>
                <a:ea typeface="Century Gothic"/>
                <a:cs typeface="Century Gothic"/>
                <a:sym typeface="Century Gothic"/>
              </a:rPr>
              <a:t>Karena Atribut Dosen dan Isi tidak ada ketergantungan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5"/>
          <p:cNvSpPr txBox="1"/>
          <p:nvPr>
            <p:ph idx="1" type="body"/>
          </p:nvPr>
        </p:nvSpPr>
        <p:spPr>
          <a:xfrm>
            <a:off x="107504" y="836712"/>
            <a:ext cx="8229600" cy="5898748"/>
          </a:xfrm>
          <a:prstGeom prst="rect">
            <a:avLst/>
          </a:prstGeom>
          <a:noFill/>
          <a:ln>
            <a:noFill/>
          </a:ln>
        </p:spPr>
        <p:txBody>
          <a:bodyPr anchorCtr="0" anchor="t" bIns="45700" lIns="91425" spcFirstLastPara="1" rIns="91425" wrap="square" tIns="45700">
            <a:normAutofit fontScale="85000" lnSpcReduction="10000"/>
          </a:bodyPr>
          <a:lstStyle/>
          <a:p>
            <a:pPr indent="-228600" lvl="0" marL="342900" rtl="0" algn="l">
              <a:spcBef>
                <a:spcPts val="0"/>
              </a:spcBef>
              <a:spcAft>
                <a:spcPts val="0"/>
              </a:spcAft>
              <a:buSzPct val="100000"/>
              <a:buChar char="•"/>
            </a:pPr>
            <a:r>
              <a:rPr lang="en-US"/>
              <a:t>Dependensi dalam atribut bernilai banyak ini disebut multidependen Misal :</a:t>
            </a:r>
            <a:br>
              <a:rPr lang="en-US"/>
            </a:br>
            <a:r>
              <a:rPr lang="en-US"/>
              <a:t>Bila suatu relasi R dengan atribut A, B, C, maka atribut B dikatakan multidependen terhadap A jika masing-masing nilai B hanya bergantung pada A saja tak tergantung pada P. </a:t>
            </a:r>
            <a:endParaRPr/>
          </a:p>
          <a:p>
            <a:pPr indent="-228600" lvl="0" marL="342900" rtl="0" algn="l">
              <a:spcBef>
                <a:spcPts val="408"/>
              </a:spcBef>
              <a:spcAft>
                <a:spcPts val="0"/>
              </a:spcAft>
              <a:buSzPct val="100000"/>
              <a:buChar char="•"/>
            </a:pPr>
            <a:r>
              <a:rPr lang="en-US"/>
              <a:t>Atau dinyatakan dengan :</a:t>
            </a:r>
            <a:br>
              <a:rPr lang="en-US"/>
            </a:br>
            <a:r>
              <a:rPr lang="en-US"/>
              <a:t>A --&gt;&gt; B</a:t>
            </a:r>
            <a:br>
              <a:rPr lang="en-US"/>
            </a:br>
            <a:r>
              <a:rPr lang="en-US"/>
              <a:t>(dibaca A menentukan banyak nilai B atau B multidependen terhadap A)</a:t>
            </a:r>
            <a:endParaRPr/>
          </a:p>
          <a:p>
            <a:pPr indent="-228600" lvl="0" marL="342900" rtl="0" algn="l">
              <a:spcBef>
                <a:spcPts val="408"/>
              </a:spcBef>
              <a:spcAft>
                <a:spcPts val="0"/>
              </a:spcAft>
              <a:buSzPct val="100000"/>
              <a:buChar char="•"/>
            </a:pPr>
            <a:r>
              <a:rPr lang="en-US"/>
              <a:t>Teorema Fagin yang berkaitan dengan dependensi nilai banyak:</a:t>
            </a:r>
            <a:br>
              <a:rPr lang="en-US"/>
            </a:br>
            <a:r>
              <a:rPr lang="en-US"/>
              <a:t>Bila R(A,B,C) merupakan suatu relasi, dengan A,B,C adalah atribut-atribut relasi tersebut, maka proyeksi dari R berupa (A,B) dan (A,C) jika R memenuhi MVD </a:t>
            </a:r>
            <a:br>
              <a:rPr lang="en-US"/>
            </a:br>
            <a:r>
              <a:rPr lang="en-US"/>
              <a:t>A --&gt;&gt;B|C</a:t>
            </a:r>
            <a:endParaRPr/>
          </a:p>
          <a:p>
            <a:pPr indent="-228600" lvl="0" marL="342900" rtl="0" algn="l">
              <a:spcBef>
                <a:spcPts val="408"/>
              </a:spcBef>
              <a:spcAft>
                <a:spcPts val="0"/>
              </a:spcAft>
              <a:buSzPct val="100000"/>
              <a:buChar char="•"/>
            </a:pPr>
            <a:r>
              <a:rPr lang="en-US"/>
              <a:t>Perlu diketahui jika </a:t>
            </a:r>
            <a:br>
              <a:rPr lang="en-US"/>
            </a:br>
            <a:r>
              <a:rPr lang="en-US"/>
              <a:t>A --&gt;&gt; B</a:t>
            </a:r>
            <a:br>
              <a:rPr lang="en-US"/>
            </a:br>
            <a:r>
              <a:rPr lang="en-US"/>
              <a:t>A --&gt;&gt; C</a:t>
            </a:r>
            <a:br>
              <a:rPr lang="en-US"/>
            </a:br>
            <a:r>
              <a:rPr lang="en-US"/>
              <a:t>Maka keduanya dapat ditulis</a:t>
            </a:r>
            <a:br>
              <a:rPr lang="en-US"/>
            </a:br>
            <a:r>
              <a:rPr lang="en-US"/>
              <a:t> A --&gt;&gt;B|C </a:t>
            </a:r>
            <a:endParaRPr/>
          </a:p>
        </p:txBody>
      </p:sp>
      <p:sp>
        <p:nvSpPr>
          <p:cNvPr id="581" name="Google Shape;58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7" name="Google Shape;587;p46"/>
          <p:cNvSpPr txBox="1"/>
          <p:nvPr/>
        </p:nvSpPr>
        <p:spPr>
          <a:xfrm>
            <a:off x="457200" y="1484783"/>
            <a:ext cx="7499176" cy="720081"/>
          </a:xfrm>
          <a:prstGeom prst="rect">
            <a:avLst/>
          </a:prstGeom>
          <a:noFill/>
          <a:ln>
            <a:noFill/>
          </a:ln>
        </p:spPr>
        <p:txBody>
          <a:bodyPr anchorCtr="0" anchor="t" bIns="45700" lIns="91425" spcFirstLastPara="1" rIns="91425" wrap="square" tIns="45700">
            <a:normAutofit fontScale="85000" lnSpcReduction="20000"/>
          </a:bodyPr>
          <a:lstStyle/>
          <a:p>
            <a:pPr indent="-228600" lvl="0" marL="342900" marR="0" rtl="0" algn="l">
              <a:spcBef>
                <a:spcPts val="0"/>
              </a:spcBef>
              <a:spcAft>
                <a:spcPts val="0"/>
              </a:spcAft>
              <a:buClr>
                <a:schemeClr val="accent1"/>
              </a:buClr>
              <a:buSzPct val="100000"/>
              <a:buFont typeface="Arial"/>
              <a:buChar char="•"/>
            </a:pPr>
            <a:r>
              <a:rPr lang="en-US" sz="2800">
                <a:solidFill>
                  <a:schemeClr val="dk2"/>
                </a:solidFill>
                <a:latin typeface="Century Gothic"/>
                <a:ea typeface="Century Gothic"/>
                <a:cs typeface="Century Gothic"/>
                <a:sym typeface="Century Gothic"/>
              </a:rPr>
              <a:t>Berdasarkan terorema Fagin, relasi di atas dapat didekomposisikan menjadi dua relasi </a:t>
            </a:r>
            <a:endParaRPr/>
          </a:p>
        </p:txBody>
      </p:sp>
      <p:graphicFrame>
        <p:nvGraphicFramePr>
          <p:cNvPr id="588" name="Google Shape;588;p46"/>
          <p:cNvGraphicFramePr/>
          <p:nvPr/>
        </p:nvGraphicFramePr>
        <p:xfrm>
          <a:off x="853244" y="2204864"/>
          <a:ext cx="6707088" cy="3982334"/>
        </p:xfrm>
        <a:graphic>
          <a:graphicData uri="http://schemas.openxmlformats.org/presentationml/2006/ole">
            <mc:AlternateContent>
              <mc:Choice Requires="v">
                <p:oleObj r:id="rId4" imgH="3982334" imgW="6707088" progId="Paint.Picture" spid="_x0000_s1">
                  <p:embed/>
                </p:oleObj>
              </mc:Choice>
              <mc:Fallback>
                <p:oleObj r:id="rId5" imgH="3982334" imgW="6707088" progId="Paint.Picture">
                  <p:embed/>
                  <p:pic>
                    <p:nvPicPr>
                      <p:cNvPr id="588" name="Google Shape;588;p46"/>
                      <p:cNvPicPr preferRelativeResize="0"/>
                      <p:nvPr/>
                    </p:nvPicPr>
                    <p:blipFill rotWithShape="1">
                      <a:blip r:embed="rId6">
                        <a:alphaModFix/>
                      </a:blip>
                      <a:srcRect b="0" l="0" r="0" t="0"/>
                      <a:stretch/>
                    </p:blipFill>
                    <p:spPr>
                      <a:xfrm>
                        <a:off x="853244" y="2204864"/>
                        <a:ext cx="6707088" cy="3982334"/>
                      </a:xfrm>
                      <a:prstGeom prst="rect">
                        <a:avLst/>
                      </a:prstGeom>
                      <a:noFill/>
                      <a:ln>
                        <a:noFill/>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7"/>
          <p:cNvSpPr/>
          <p:nvPr/>
        </p:nvSpPr>
        <p:spPr>
          <a:xfrm>
            <a:off x="899592" y="2852936"/>
            <a:ext cx="7632848" cy="824539"/>
          </a:xfrm>
          <a:prstGeom prst="roundRect">
            <a:avLst>
              <a:gd fmla="val 16667" name="adj"/>
            </a:avLst>
          </a:prstGeom>
          <a:gradFill>
            <a:gsLst>
              <a:gs pos="0">
                <a:srgbClr val="FEFEFE"/>
              </a:gs>
              <a:gs pos="68000">
                <a:srgbClr val="98A3C7"/>
              </a:gs>
              <a:gs pos="81000">
                <a:srgbClr val="939FC7"/>
              </a:gs>
              <a:gs pos="86000">
                <a:srgbClr val="9FA9CB"/>
              </a:gs>
              <a:gs pos="100000">
                <a:srgbClr val="D8DBE8"/>
              </a:gs>
            </a:gsLst>
            <a:lin ang="5400000" scaled="0"/>
          </a:gradFill>
          <a:ln cap="flat" cmpd="sng" w="9525">
            <a:solidFill>
              <a:srgbClr val="5A72B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94" name="Google Shape;594;p47"/>
          <p:cNvSpPr txBox="1"/>
          <p:nvPr>
            <p:ph type="title"/>
          </p:nvPr>
        </p:nvSpPr>
        <p:spPr>
          <a:xfrm>
            <a:off x="899592" y="2852936"/>
            <a:ext cx="7561915" cy="82453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C395D"/>
              </a:buClr>
              <a:buSzPts val="2800"/>
              <a:buFont typeface="Century Gothic"/>
              <a:buNone/>
            </a:pPr>
            <a:r>
              <a:rPr b="1" lang="en-US" sz="2800">
                <a:solidFill>
                  <a:srgbClr val="2C395D"/>
                </a:solidFill>
                <a:latin typeface="Century Gothic"/>
                <a:ea typeface="Century Gothic"/>
                <a:cs typeface="Century Gothic"/>
                <a:sym typeface="Century Gothic"/>
              </a:rPr>
              <a:t>4. NORMALISASI KELIMA (</a:t>
            </a:r>
            <a:r>
              <a:rPr b="1" lang="en-US" sz="2800" cap="none">
                <a:solidFill>
                  <a:srgbClr val="2C395D"/>
                </a:solidFill>
                <a:latin typeface="Century Gothic"/>
                <a:ea typeface="Century Gothic"/>
                <a:cs typeface="Century Gothic"/>
                <a:sym typeface="Century Gothic"/>
              </a:rPr>
              <a:t>5NF)</a:t>
            </a:r>
            <a:endParaRPr b="1" sz="2800">
              <a:solidFill>
                <a:srgbClr val="2C395D"/>
              </a:solidFill>
              <a:latin typeface="Century Gothic"/>
              <a:ea typeface="Century Gothic"/>
              <a:cs typeface="Century Gothic"/>
              <a:sym typeface="Century Gothic"/>
            </a:endParaRPr>
          </a:p>
        </p:txBody>
      </p:sp>
      <p:sp>
        <p:nvSpPr>
          <p:cNvPr id="595" name="Google Shape;595;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6" name="Google Shape;596;p47"/>
          <p:cNvPicPr preferRelativeResize="0"/>
          <p:nvPr/>
        </p:nvPicPr>
        <p:blipFill rotWithShape="1">
          <a:blip r:embed="rId3">
            <a:alphaModFix/>
          </a:blip>
          <a:srcRect b="0" l="0" r="0" t="0"/>
          <a:stretch/>
        </p:blipFill>
        <p:spPr>
          <a:xfrm>
            <a:off x="3395662" y="4051300"/>
            <a:ext cx="2352675" cy="2305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8"/>
          <p:cNvSpPr txBox="1"/>
          <p:nvPr>
            <p:ph type="title"/>
          </p:nvPr>
        </p:nvSpPr>
        <p:spPr>
          <a:xfrm>
            <a:off x="426128" y="408373"/>
            <a:ext cx="6127072" cy="102938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42558C"/>
              </a:buClr>
              <a:buSzPct val="100000"/>
              <a:buFont typeface="Century Gothic"/>
              <a:buNone/>
            </a:pPr>
            <a:r>
              <a:rPr b="1" lang="en-US" sz="3600">
                <a:latin typeface="Century Gothic"/>
                <a:ea typeface="Century Gothic"/>
                <a:cs typeface="Century Gothic"/>
                <a:sym typeface="Century Gothic"/>
              </a:rPr>
              <a:t>BENTUK NORMAL TAHAP KELIMA (5NF)</a:t>
            </a:r>
            <a:endParaRPr>
              <a:latin typeface="Century Gothic"/>
              <a:ea typeface="Century Gothic"/>
              <a:cs typeface="Century Gothic"/>
              <a:sym typeface="Century Gothic"/>
            </a:endParaRPr>
          </a:p>
        </p:txBody>
      </p:sp>
      <p:sp>
        <p:nvSpPr>
          <p:cNvPr id="602" name="Google Shape;602;p48"/>
          <p:cNvSpPr txBox="1"/>
          <p:nvPr>
            <p:ph idx="1" type="body"/>
          </p:nvPr>
        </p:nvSpPr>
        <p:spPr>
          <a:xfrm>
            <a:off x="457200" y="1759974"/>
            <a:ext cx="8229600" cy="4477338"/>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en-US"/>
              <a:t>Bentuk normal 5NF terpenuhi jika tidak dapat memiliki sebuah </a:t>
            </a:r>
            <a:r>
              <a:rPr i="1" lang="en-US"/>
              <a:t>lossless decomposition </a:t>
            </a:r>
            <a:r>
              <a:rPr lang="en-US"/>
              <a:t>menjadi tabel-tabel yg lebih kecil.</a:t>
            </a:r>
            <a:endParaRPr/>
          </a:p>
          <a:p>
            <a:pPr indent="-228600" lvl="0" marL="342900" rtl="0" algn="l">
              <a:spcBef>
                <a:spcPts val="480"/>
              </a:spcBef>
              <a:spcAft>
                <a:spcPts val="0"/>
              </a:spcAft>
              <a:buSzPts val="2400"/>
              <a:buChar char="•"/>
            </a:pPr>
            <a:r>
              <a:rPr lang="en-US"/>
              <a:t>Jika 4 bentuk normal sebelumnya dibentuk berdasarkan </a:t>
            </a:r>
            <a:r>
              <a:rPr i="1" lang="en-US"/>
              <a:t>functional dependency</a:t>
            </a:r>
            <a:r>
              <a:rPr lang="en-US"/>
              <a:t>, 5NF dibentuk berdasarkan konsep </a:t>
            </a:r>
            <a:r>
              <a:rPr i="1" lang="en-US"/>
              <a:t>join dependence</a:t>
            </a:r>
            <a:r>
              <a:rPr lang="en-US"/>
              <a:t>. Yakni apabila sebuah tabel telah di-dekomposisi menjadi tabel-tabel lebih kecil, harus bisa digabungkan lagi (join) untuk membentuk tabel semula </a:t>
            </a:r>
            <a:endParaRPr/>
          </a:p>
        </p:txBody>
      </p:sp>
      <p:sp>
        <p:nvSpPr>
          <p:cNvPr id="603" name="Google Shape;603;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9"/>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2558C"/>
              </a:buClr>
              <a:buSzPts val="3600"/>
              <a:buFont typeface="Century Gothic"/>
              <a:buNone/>
            </a:pPr>
            <a:r>
              <a:rPr b="1" lang="en-US" sz="3600">
                <a:latin typeface="Century Gothic"/>
                <a:ea typeface="Century Gothic"/>
                <a:cs typeface="Century Gothic"/>
                <a:sym typeface="Century Gothic"/>
              </a:rPr>
              <a:t>DEPENDENSI GABUNGAN DAN BENTUK NORMAL KELIMA (5NF)</a:t>
            </a:r>
            <a:endParaRPr b="1" sz="3600">
              <a:latin typeface="Century Gothic"/>
              <a:ea typeface="Century Gothic"/>
              <a:cs typeface="Century Gothic"/>
              <a:sym typeface="Century Gothic"/>
            </a:endParaRPr>
          </a:p>
        </p:txBody>
      </p:sp>
      <p:sp>
        <p:nvSpPr>
          <p:cNvPr id="609" name="Google Shape;609;p49"/>
          <p:cNvSpPr txBox="1"/>
          <p:nvPr>
            <p:ph idx="1" type="body"/>
          </p:nvPr>
        </p:nvSpPr>
        <p:spPr>
          <a:xfrm>
            <a:off x="457200" y="1916832"/>
            <a:ext cx="8229600" cy="432048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en-US"/>
              <a:t>Dependensi gabungan mendasari bentuk normal kelima</a:t>
            </a:r>
            <a:endParaRPr/>
          </a:p>
          <a:p>
            <a:pPr indent="-228600" lvl="0" marL="342900" rtl="0" algn="l">
              <a:spcBef>
                <a:spcPts val="480"/>
              </a:spcBef>
              <a:spcAft>
                <a:spcPts val="0"/>
              </a:spcAft>
              <a:buSzPts val="2400"/>
              <a:buChar char="•"/>
            </a:pPr>
            <a:r>
              <a:rPr lang="en-US"/>
              <a:t>Suatu relasi R(X,Y,Z) memenuhi dependensi gabungan bila dimungkinkan dibuat gabungan dari proyeksi A,B,C dengan dengan A, B, C merupakan sub himpunan dari atribut-atribut R.</a:t>
            </a:r>
            <a:br>
              <a:rPr lang="en-US"/>
            </a:br>
            <a:r>
              <a:rPr lang="en-US"/>
              <a:t>Ditulis :</a:t>
            </a:r>
            <a:br>
              <a:rPr lang="en-US"/>
            </a:br>
            <a:r>
              <a:rPr lang="en-US"/>
              <a:t>*(A, B, C)</a:t>
            </a:r>
            <a:br>
              <a:rPr lang="en-US"/>
            </a:br>
            <a:r>
              <a:rPr lang="en-US"/>
              <a:t>dengan A =(X,Y), B=(Y,Z), C=(Z,X)</a:t>
            </a:r>
            <a:endParaRPr/>
          </a:p>
        </p:txBody>
      </p:sp>
      <p:sp>
        <p:nvSpPr>
          <p:cNvPr id="610" name="Google Shape;610;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3500"/>
              <a:buFont typeface="Century Gothic"/>
              <a:buNone/>
            </a:pPr>
            <a:r>
              <a:rPr b="1" lang="en-US">
                <a:solidFill>
                  <a:srgbClr val="2C395D"/>
                </a:solidFill>
                <a:latin typeface="Century Gothic"/>
                <a:ea typeface="Century Gothic"/>
                <a:cs typeface="Century Gothic"/>
                <a:sym typeface="Century Gothic"/>
              </a:rPr>
              <a:t>FUNGSI NORMALISASI</a:t>
            </a:r>
            <a:endParaRPr/>
          </a:p>
        </p:txBody>
      </p:sp>
      <p:sp>
        <p:nvSpPr>
          <p:cNvPr id="163" name="Google Shape;163;p5"/>
          <p:cNvSpPr txBox="1"/>
          <p:nvPr>
            <p:ph idx="1" type="body"/>
          </p:nvPr>
        </p:nvSpPr>
        <p:spPr>
          <a:xfrm>
            <a:off x="179512" y="1361872"/>
            <a:ext cx="8496944" cy="5235479"/>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000"/>
              <a:buChar char="•"/>
            </a:pPr>
            <a:r>
              <a:rPr lang="en-US" sz="2000"/>
              <a:t>Normalisasi dilakukan sebagai uji coba pada suatu relasi secara berkelanjutan untuk menentukan apakah relasi sudah baik</a:t>
            </a:r>
            <a:endParaRPr sz="2000"/>
          </a:p>
          <a:p>
            <a:pPr indent="-101600" lvl="0" marL="342900" rtl="0" algn="l">
              <a:spcBef>
                <a:spcPts val="400"/>
              </a:spcBef>
              <a:spcAft>
                <a:spcPts val="0"/>
              </a:spcAft>
              <a:buSzPts val="2000"/>
              <a:buNone/>
            </a:pPr>
            <a:r>
              <a:t/>
            </a:r>
            <a:endParaRPr sz="2000"/>
          </a:p>
          <a:p>
            <a:pPr indent="-228600" lvl="0" marL="342900" rtl="0" algn="l">
              <a:spcBef>
                <a:spcPts val="400"/>
              </a:spcBef>
              <a:spcAft>
                <a:spcPts val="0"/>
              </a:spcAft>
              <a:buSzPts val="2000"/>
              <a:buChar char="•"/>
            </a:pPr>
            <a:r>
              <a:rPr lang="en-US" sz="2000"/>
              <a:t>Kondisi relasi yang baik adalah dapat dilakukan proses </a:t>
            </a:r>
            <a:r>
              <a:rPr lang="en-US" sz="2000">
                <a:solidFill>
                  <a:srgbClr val="FF0000"/>
                </a:solidFill>
              </a:rPr>
              <a:t>insert, update, delete, dan modifikasi </a:t>
            </a:r>
            <a:r>
              <a:rPr lang="en-US" sz="2000"/>
              <a:t>pada satu atau beberapa atribut tanpa mempengaruhi integritas data dalam relasi tersebut</a:t>
            </a:r>
            <a:endParaRPr/>
          </a:p>
          <a:p>
            <a:pPr indent="-101600" lvl="0" marL="342900" rtl="0" algn="l">
              <a:spcBef>
                <a:spcPts val="400"/>
              </a:spcBef>
              <a:spcAft>
                <a:spcPts val="0"/>
              </a:spcAft>
              <a:buSzPts val="2000"/>
              <a:buNone/>
            </a:pPr>
            <a:r>
              <a:t/>
            </a:r>
            <a:endParaRPr sz="2000"/>
          </a:p>
          <a:p>
            <a:pPr indent="-228600" lvl="0" marL="342900" rtl="0" algn="l">
              <a:spcBef>
                <a:spcPts val="400"/>
              </a:spcBef>
              <a:spcAft>
                <a:spcPts val="0"/>
              </a:spcAft>
              <a:buSzPts val="2000"/>
              <a:buChar char="•"/>
            </a:pPr>
            <a:r>
              <a:rPr lang="en-US" sz="2000"/>
              <a:t>Dalam perancangan basis data, normalisasi berperan sebagai :</a:t>
            </a:r>
            <a:endParaRPr/>
          </a:p>
          <a:p>
            <a:pPr indent="-228600" lvl="1" marL="640080" rtl="0" algn="l">
              <a:spcBef>
                <a:spcPts val="400"/>
              </a:spcBef>
              <a:spcAft>
                <a:spcPts val="0"/>
              </a:spcAft>
              <a:buSzPts val="2000"/>
              <a:buChar char="•"/>
            </a:pPr>
            <a:r>
              <a:rPr lang="en-US"/>
              <a:t>Menganalisa skema relasi yang didasarkan pada primary keys dan </a:t>
            </a:r>
            <a:r>
              <a:rPr i="1" lang="en-US"/>
              <a:t>functional dependencies </a:t>
            </a:r>
            <a:r>
              <a:rPr lang="en-US"/>
              <a:t>antara atribut-atribut.</a:t>
            </a:r>
            <a:endParaRPr/>
          </a:p>
          <a:p>
            <a:pPr indent="-228600" lvl="1" marL="640080" rtl="0" algn="l">
              <a:spcBef>
                <a:spcPts val="400"/>
              </a:spcBef>
              <a:spcAft>
                <a:spcPts val="0"/>
              </a:spcAft>
              <a:buSzPts val="2000"/>
              <a:buChar char="•"/>
            </a:pPr>
            <a:r>
              <a:rPr lang="en-US"/>
              <a:t>Satu urutan test,  Bila suatu test gagal, maka relasi yang menyalahi test harus </a:t>
            </a:r>
            <a:r>
              <a:rPr lang="en-US">
                <a:solidFill>
                  <a:srgbClr val="FF0000"/>
                </a:solidFill>
              </a:rPr>
              <a:t>didekomposisi</a:t>
            </a:r>
            <a:r>
              <a:rPr lang="en-US"/>
              <a:t> menjadi sejumlah relasi yang masing-masing memenuhi kaidah normalisasi.</a:t>
            </a:r>
            <a:endParaRPr/>
          </a:p>
        </p:txBody>
      </p:sp>
      <p:sp>
        <p:nvSpPr>
          <p:cNvPr id="164" name="Google Shape;16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0"/>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2558C"/>
              </a:buClr>
              <a:buSzPts val="3600"/>
              <a:buFont typeface="Century Gothic"/>
              <a:buNone/>
            </a:pPr>
            <a:r>
              <a:rPr b="1" lang="en-US" sz="3600">
                <a:latin typeface="Century Gothic"/>
                <a:ea typeface="Century Gothic"/>
                <a:cs typeface="Century Gothic"/>
                <a:sym typeface="Century Gothic"/>
              </a:rPr>
              <a:t>CONTOH STUDI KASUS</a:t>
            </a:r>
            <a:endParaRPr b="1" sz="3600">
              <a:latin typeface="Century Gothic"/>
              <a:ea typeface="Century Gothic"/>
              <a:cs typeface="Century Gothic"/>
              <a:sym typeface="Century Gothic"/>
            </a:endParaRPr>
          </a:p>
        </p:txBody>
      </p:sp>
      <p:sp>
        <p:nvSpPr>
          <p:cNvPr id="616" name="Google Shape;616;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7" name="Google Shape;617;p50"/>
          <p:cNvSpPr txBox="1"/>
          <p:nvPr/>
        </p:nvSpPr>
        <p:spPr>
          <a:xfrm>
            <a:off x="528795" y="1640922"/>
            <a:ext cx="8077200" cy="921814"/>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42558C"/>
              </a:buClr>
              <a:buSzPts val="2000"/>
              <a:buFont typeface="Century Gothic"/>
              <a:buNone/>
            </a:pPr>
            <a:r>
              <a:rPr lang="en-US" sz="2000" cap="none">
                <a:solidFill>
                  <a:srgbClr val="42558C"/>
                </a:solidFill>
                <a:latin typeface="Century Gothic"/>
                <a:ea typeface="Century Gothic"/>
                <a:cs typeface="Century Gothic"/>
                <a:sym typeface="Century Gothic"/>
              </a:rPr>
              <a:t>CONTOH TERDAPAT HUBUNGAN DEALER YANG MELAYANI SUATU PERUSAHAAN DISTRIBUTOR KENDARAAN  </a:t>
            </a:r>
            <a:endParaRPr/>
          </a:p>
        </p:txBody>
      </p:sp>
      <p:graphicFrame>
        <p:nvGraphicFramePr>
          <p:cNvPr id="618" name="Google Shape;618;p50"/>
          <p:cNvGraphicFramePr/>
          <p:nvPr/>
        </p:nvGraphicFramePr>
        <p:xfrm>
          <a:off x="617393" y="2562737"/>
          <a:ext cx="4962719" cy="1450303"/>
        </p:xfrm>
        <a:graphic>
          <a:graphicData uri="http://schemas.openxmlformats.org/presentationml/2006/ole">
            <mc:AlternateContent>
              <mc:Choice Requires="v">
                <p:oleObj r:id="rId4" imgH="1450303" imgW="4962719" progId="Paint.Picture" spid="_x0000_s1">
                  <p:embed/>
                </p:oleObj>
              </mc:Choice>
              <mc:Fallback>
                <p:oleObj r:id="rId5" imgH="1450303" imgW="4962719" progId="Paint.Picture">
                  <p:embed/>
                  <p:pic>
                    <p:nvPicPr>
                      <p:cNvPr id="618" name="Google Shape;618;p50"/>
                      <p:cNvPicPr preferRelativeResize="0"/>
                      <p:nvPr/>
                    </p:nvPicPr>
                    <p:blipFill rotWithShape="1">
                      <a:blip r:embed="rId6">
                        <a:alphaModFix/>
                      </a:blip>
                      <a:srcRect b="0" l="0" r="0" t="0"/>
                      <a:stretch/>
                    </p:blipFill>
                    <p:spPr>
                      <a:xfrm>
                        <a:off x="617393" y="2562737"/>
                        <a:ext cx="4962719" cy="1450303"/>
                      </a:xfrm>
                      <a:prstGeom prst="rect">
                        <a:avLst/>
                      </a:prstGeom>
                      <a:noFill/>
                      <a:ln>
                        <a:noFill/>
                      </a:ln>
                    </p:spPr>
                  </p:pic>
                </p:oleObj>
              </mc:Fallback>
            </mc:AlternateContent>
          </a:graphicData>
        </a:graphic>
      </p:graphicFrame>
      <p:sp>
        <p:nvSpPr>
          <p:cNvPr id="619" name="Google Shape;619;p50"/>
          <p:cNvSpPr txBox="1"/>
          <p:nvPr/>
        </p:nvSpPr>
        <p:spPr>
          <a:xfrm>
            <a:off x="544992" y="4013041"/>
            <a:ext cx="8077200" cy="27084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Century Gothic"/>
                <a:ea typeface="Century Gothic"/>
                <a:cs typeface="Century Gothic"/>
                <a:sym typeface="Century Gothic"/>
              </a:rPr>
              <a:t>Relasi di atas memenuhi dependensi gabungan *(DEALER DISTRIBUTOR, DISTRIBUTOR KENDARAAN, DEALER KENDARAAN). Oleh karena itu relasi ini dapat didekomposisikan menjadi tiga relasi :</a:t>
            </a:r>
            <a:endParaRPr/>
          </a:p>
          <a:p>
            <a:pPr indent="-127000" lvl="0" marL="0" marR="0" rtl="0" algn="l">
              <a:spcBef>
                <a:spcPts val="1000"/>
              </a:spcBef>
              <a:spcAft>
                <a:spcPts val="0"/>
              </a:spcAft>
              <a:buClr>
                <a:schemeClr val="dk2"/>
              </a:buClr>
              <a:buSzPts val="2000"/>
              <a:buFont typeface="Century Gothic"/>
              <a:buChar char="•"/>
            </a:pPr>
            <a:r>
              <a:rPr lang="en-US" sz="2000">
                <a:solidFill>
                  <a:schemeClr val="dk2"/>
                </a:solidFill>
                <a:latin typeface="Century Gothic"/>
                <a:ea typeface="Century Gothic"/>
                <a:cs typeface="Century Gothic"/>
                <a:sym typeface="Century Gothic"/>
              </a:rPr>
              <a:t>DEAL_DIST(DEALER, DISTRIBUTOR)</a:t>
            </a:r>
            <a:endParaRPr/>
          </a:p>
          <a:p>
            <a:pPr indent="-127000" lvl="0" marL="0" marR="0" rtl="0" algn="l">
              <a:spcBef>
                <a:spcPts val="1000"/>
              </a:spcBef>
              <a:spcAft>
                <a:spcPts val="0"/>
              </a:spcAft>
              <a:buClr>
                <a:schemeClr val="dk2"/>
              </a:buClr>
              <a:buSzPts val="2000"/>
              <a:buFont typeface="Century Gothic"/>
              <a:buChar char="•"/>
            </a:pPr>
            <a:r>
              <a:rPr lang="en-US" sz="2000">
                <a:solidFill>
                  <a:schemeClr val="dk2"/>
                </a:solidFill>
                <a:latin typeface="Century Gothic"/>
                <a:ea typeface="Century Gothic"/>
                <a:cs typeface="Century Gothic"/>
                <a:sym typeface="Century Gothic"/>
              </a:rPr>
              <a:t>DIST_KEND(DISTRIBUTOR, KENDARAAN)</a:t>
            </a:r>
            <a:endParaRPr/>
          </a:p>
          <a:p>
            <a:pPr indent="-127000" lvl="0" marL="0" marR="0" rtl="0" algn="l">
              <a:spcBef>
                <a:spcPts val="1000"/>
              </a:spcBef>
              <a:spcAft>
                <a:spcPts val="0"/>
              </a:spcAft>
              <a:buClr>
                <a:schemeClr val="dk2"/>
              </a:buClr>
              <a:buSzPts val="2000"/>
              <a:buFont typeface="Century Gothic"/>
              <a:buChar char="•"/>
            </a:pPr>
            <a:r>
              <a:rPr lang="en-US" sz="2000">
                <a:solidFill>
                  <a:schemeClr val="dk2"/>
                </a:solidFill>
                <a:latin typeface="Century Gothic"/>
                <a:ea typeface="Century Gothic"/>
                <a:cs typeface="Century Gothic"/>
                <a:sym typeface="Century Gothic"/>
              </a:rPr>
              <a:t>DEAL_KEND(DEALER, KENDARAAN)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5" name="Google Shape;625;p51"/>
          <p:cNvSpPr txBox="1"/>
          <p:nvPr/>
        </p:nvSpPr>
        <p:spPr>
          <a:xfrm>
            <a:off x="426128" y="1628801"/>
            <a:ext cx="8413072" cy="1368152"/>
          </a:xfrm>
          <a:prstGeom prst="rect">
            <a:avLst/>
          </a:prstGeom>
          <a:noFill/>
          <a:ln>
            <a:noFill/>
          </a:ln>
        </p:spPr>
        <p:txBody>
          <a:bodyPr anchorCtr="0" anchor="t" bIns="45700" lIns="91425" spcFirstLastPara="1" rIns="91425" wrap="square" tIns="45700">
            <a:normAutofit/>
          </a:bodyPr>
          <a:lstStyle/>
          <a:p>
            <a:pPr indent="-228600" lvl="0" marL="342900" marR="0" rtl="0" algn="l">
              <a:spcBef>
                <a:spcPts val="0"/>
              </a:spcBef>
              <a:spcAft>
                <a:spcPts val="0"/>
              </a:spcAft>
              <a:buClr>
                <a:schemeClr val="accent1"/>
              </a:buClr>
              <a:buSzPts val="2000"/>
              <a:buFont typeface="Arial"/>
              <a:buChar char="•"/>
            </a:pPr>
            <a:r>
              <a:rPr lang="en-US" sz="2000">
                <a:solidFill>
                  <a:schemeClr val="dk2"/>
                </a:solidFill>
                <a:latin typeface="Century Gothic"/>
                <a:ea typeface="Century Gothic"/>
                <a:cs typeface="Century Gothic"/>
                <a:sym typeface="Century Gothic"/>
              </a:rPr>
              <a:t>Gabungan dari dua proyeksi di atas bisa jadi menghasilkan relasi yang mengandung baris yang salah. Namun gabungan ketiga proyeksi akan menghasilkan relasi yang sesuai dengan aslinya</a:t>
            </a:r>
            <a:endParaRPr sz="2000">
              <a:solidFill>
                <a:schemeClr val="dk2"/>
              </a:solidFill>
              <a:latin typeface="Century Gothic"/>
              <a:ea typeface="Century Gothic"/>
              <a:cs typeface="Century Gothic"/>
              <a:sym typeface="Century Gothic"/>
            </a:endParaRPr>
          </a:p>
        </p:txBody>
      </p:sp>
      <p:graphicFrame>
        <p:nvGraphicFramePr>
          <p:cNvPr id="626" name="Google Shape;626;p51"/>
          <p:cNvGraphicFramePr/>
          <p:nvPr/>
        </p:nvGraphicFramePr>
        <p:xfrm>
          <a:off x="1425232" y="3080973"/>
          <a:ext cx="6414864" cy="3423984"/>
        </p:xfrm>
        <a:graphic>
          <a:graphicData uri="http://schemas.openxmlformats.org/presentationml/2006/ole">
            <mc:AlternateContent>
              <mc:Choice Requires="v">
                <p:oleObj r:id="rId4" imgH="3423984" imgW="6414864" progId="Paint.Picture" spid="_x0000_s1">
                  <p:embed/>
                </p:oleObj>
              </mc:Choice>
              <mc:Fallback>
                <p:oleObj r:id="rId5" imgH="3423984" imgW="6414864" progId="Paint.Picture">
                  <p:embed/>
                  <p:pic>
                    <p:nvPicPr>
                      <p:cNvPr id="626" name="Google Shape;626;p51"/>
                      <p:cNvPicPr preferRelativeResize="0"/>
                      <p:nvPr/>
                    </p:nvPicPr>
                    <p:blipFill rotWithShape="1">
                      <a:blip r:embed="rId6">
                        <a:alphaModFix/>
                      </a:blip>
                      <a:srcRect b="0" l="0" r="0" t="0"/>
                      <a:stretch/>
                    </p:blipFill>
                    <p:spPr>
                      <a:xfrm>
                        <a:off x="1425232" y="3080973"/>
                        <a:ext cx="6414864" cy="3423984"/>
                      </a:xfrm>
                      <a:prstGeom prst="rect">
                        <a:avLst/>
                      </a:prstGeom>
                      <a:noFill/>
                      <a:ln>
                        <a:noFill/>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2"/>
          <p:cNvSpPr txBox="1"/>
          <p:nvPr>
            <p:ph idx="1" type="body"/>
          </p:nvPr>
        </p:nvSpPr>
        <p:spPr>
          <a:xfrm>
            <a:off x="457200" y="1556792"/>
            <a:ext cx="8229600" cy="468052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en-US"/>
              <a:t>Bentuk Normal kelima (5NF) disebut juga PJ/NF (Projection Join/Normal Forma) menggunakan acuan dependensi gabungan. Suatu relasi berada dalam 5NF jika dan hanya jika setiap dependensi gabungan dalam R tersirat oleh kunci kandidat relasi R. </a:t>
            </a:r>
            <a:endParaRPr/>
          </a:p>
          <a:p>
            <a:pPr indent="-228600" lvl="0" marL="342900" rtl="0" algn="l">
              <a:spcBef>
                <a:spcPts val="480"/>
              </a:spcBef>
              <a:spcAft>
                <a:spcPts val="0"/>
              </a:spcAft>
              <a:buSzPts val="2400"/>
              <a:buChar char="•"/>
            </a:pPr>
            <a:r>
              <a:rPr lang="en-US"/>
              <a:t>Secara sederhana suatu relasi berada pada 5NF jika tidak dapat lagi didekomposisikan menjadi relasi-relasi yang lebih kecil yang memiliki kunci kandidat yang tidak sama dengan kunci kandidat relasi besarnya</a:t>
            </a:r>
            <a:endParaRPr/>
          </a:p>
          <a:p>
            <a:pPr indent="0" lvl="0" marL="114300" rtl="0" algn="l">
              <a:spcBef>
                <a:spcPts val="480"/>
              </a:spcBef>
              <a:spcAft>
                <a:spcPts val="0"/>
              </a:spcAft>
              <a:buSzPts val="2400"/>
              <a:buNone/>
            </a:pPr>
            <a:r>
              <a:t/>
            </a:r>
            <a:endParaRPr/>
          </a:p>
        </p:txBody>
      </p:sp>
      <p:sp>
        <p:nvSpPr>
          <p:cNvPr id="632" name="Google Shape;63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3"/>
          <p:cNvSpPr txBox="1"/>
          <p:nvPr>
            <p:ph type="title"/>
          </p:nvPr>
        </p:nvSpPr>
        <p:spPr>
          <a:xfrm>
            <a:off x="1187624" y="548680"/>
            <a:ext cx="6172200" cy="52956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entury Gothic"/>
              <a:buNone/>
            </a:pPr>
            <a:r>
              <a:rPr b="1" lang="en-US" sz="3600">
                <a:solidFill>
                  <a:schemeClr val="dk2"/>
                </a:solidFill>
                <a:latin typeface="Century Gothic"/>
                <a:ea typeface="Century Gothic"/>
                <a:cs typeface="Century Gothic"/>
                <a:sym typeface="Century Gothic"/>
              </a:rPr>
              <a:t>LATIHAN SOAL 1</a:t>
            </a:r>
            <a:endParaRPr b="1" sz="3600">
              <a:solidFill>
                <a:schemeClr val="dk2"/>
              </a:solidFill>
              <a:latin typeface="Century Gothic"/>
              <a:ea typeface="Century Gothic"/>
              <a:cs typeface="Century Gothic"/>
              <a:sym typeface="Century Gothic"/>
            </a:endParaRPr>
          </a:p>
        </p:txBody>
      </p:sp>
      <p:graphicFrame>
        <p:nvGraphicFramePr>
          <p:cNvPr id="638" name="Google Shape;638;p53"/>
          <p:cNvGraphicFramePr/>
          <p:nvPr/>
        </p:nvGraphicFramePr>
        <p:xfrm>
          <a:off x="2033719" y="2456892"/>
          <a:ext cx="3000000" cy="3000000"/>
        </p:xfrm>
        <a:graphic>
          <a:graphicData uri="http://schemas.openxmlformats.org/drawingml/2006/table">
            <a:tbl>
              <a:tblPr>
                <a:noFill/>
                <a:tableStyleId>{A357C860-12E9-46E9-A441-8430152AB28F}</a:tableStyleId>
              </a:tblPr>
              <a:tblGrid>
                <a:gridCol w="785800"/>
                <a:gridCol w="1047725"/>
                <a:gridCol w="1047725"/>
                <a:gridCol w="1178675"/>
                <a:gridCol w="1178675"/>
              </a:tblGrid>
              <a:tr h="308600">
                <a:tc>
                  <a:txBody>
                    <a:bodyPr/>
                    <a:lstStyle/>
                    <a:p>
                      <a:pPr indent="0" lvl="0" marL="0" marR="0" rtl="0" algn="ctr">
                        <a:lnSpc>
                          <a:spcPct val="150000"/>
                        </a:lnSpc>
                        <a:spcBef>
                          <a:spcPts val="0"/>
                        </a:spcBef>
                        <a:spcAft>
                          <a:spcPts val="0"/>
                        </a:spcAft>
                        <a:buNone/>
                      </a:pPr>
                      <a:r>
                        <a:rPr b="1" lang="en-US" sz="1400">
                          <a:latin typeface="Times New Roman"/>
                          <a:ea typeface="Times New Roman"/>
                          <a:cs typeface="Times New Roman"/>
                          <a:sym typeface="Times New Roman"/>
                        </a:rPr>
                        <a:t>NIP</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1400">
                          <a:latin typeface="Times New Roman"/>
                          <a:ea typeface="Times New Roman"/>
                          <a:cs typeface="Times New Roman"/>
                          <a:sym typeface="Times New Roman"/>
                        </a:rPr>
                        <a:t>Nama</a:t>
                      </a:r>
                      <a:endParaRPr b="1" sz="1400">
                        <a:latin typeface="Times New Roman"/>
                        <a:ea typeface="Times New Roman"/>
                        <a:cs typeface="Times New Roman"/>
                        <a:sym typeface="Times New Roman"/>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1400">
                          <a:latin typeface="Times New Roman"/>
                          <a:ea typeface="Times New Roman"/>
                          <a:cs typeface="Times New Roman"/>
                          <a:sym typeface="Times New Roman"/>
                        </a:rPr>
                        <a:t>Jabatan</a:t>
                      </a:r>
                      <a:endParaRPr b="1" sz="1400">
                        <a:latin typeface="Times New Roman"/>
                        <a:ea typeface="Times New Roman"/>
                        <a:cs typeface="Times New Roman"/>
                        <a:sym typeface="Times New Roman"/>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1400">
                          <a:latin typeface="Times New Roman"/>
                          <a:ea typeface="Times New Roman"/>
                          <a:cs typeface="Times New Roman"/>
                          <a:sym typeface="Times New Roman"/>
                        </a:rPr>
                        <a:t>Keahlian</a:t>
                      </a:r>
                      <a:endParaRPr b="1" sz="1400">
                        <a:latin typeface="Times New Roman"/>
                        <a:ea typeface="Times New Roman"/>
                        <a:cs typeface="Times New Roman"/>
                        <a:sym typeface="Times New Roman"/>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1400">
                          <a:latin typeface="Times New Roman"/>
                          <a:ea typeface="Times New Roman"/>
                          <a:cs typeface="Times New Roman"/>
                          <a:sym typeface="Times New Roman"/>
                        </a:rPr>
                        <a:t>Lama Kerja</a:t>
                      </a:r>
                      <a:endParaRPr b="1" sz="1400">
                        <a:latin typeface="Times New Roman"/>
                        <a:ea typeface="Times New Roman"/>
                        <a:cs typeface="Times New Roman"/>
                        <a:sym typeface="Times New Roman"/>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8600">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156107</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Rangga</a:t>
                      </a:r>
                      <a:endParaRPr sz="1400">
                        <a:latin typeface="Times New Roman"/>
                        <a:ea typeface="Times New Roman"/>
                        <a:cs typeface="Times New Roman"/>
                        <a:sym typeface="Times New Roman"/>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Analis Senior</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Java</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6</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8600">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Oracle</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1</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8600">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156109</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Maura</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Analis Junior</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Java</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2</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8600">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C++</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2</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8600">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156120</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Cinta</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Programmer</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Dbase</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3</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8600">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Sybase</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1</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8600">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 </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Java</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US" sz="1400">
                          <a:latin typeface="Times New Roman"/>
                          <a:ea typeface="Times New Roman"/>
                          <a:cs typeface="Times New Roman"/>
                          <a:sym typeface="Times New Roman"/>
                        </a:rPr>
                        <a:t>1</a:t>
                      </a:r>
                      <a:endParaRPr/>
                    </a:p>
                  </a:txBody>
                  <a:tcPr marT="0" marB="0" marR="51425" marL="5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39" name="Google Shape;639;p53"/>
          <p:cNvSpPr/>
          <p:nvPr/>
        </p:nvSpPr>
        <p:spPr>
          <a:xfrm>
            <a:off x="539552" y="1340768"/>
            <a:ext cx="76861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2"/>
                </a:solidFill>
                <a:latin typeface="Century Gothic"/>
                <a:ea typeface="Century Gothic"/>
                <a:cs typeface="Century Gothic"/>
                <a:sym typeface="Century Gothic"/>
              </a:rPr>
              <a:t>Diketahui tabel berikut, buatlah langkah-langkah normalisasi, sehingga tabel menjadi normal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4"/>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Century Gothic"/>
              <a:buNone/>
            </a:pPr>
            <a:r>
              <a:rPr b="1" lang="en-US" sz="3600">
                <a:solidFill>
                  <a:schemeClr val="dk2"/>
                </a:solidFill>
                <a:latin typeface="Century Gothic"/>
                <a:ea typeface="Century Gothic"/>
                <a:cs typeface="Century Gothic"/>
                <a:sym typeface="Century Gothic"/>
              </a:rPr>
              <a:t>LATIHAN SOAL 2</a:t>
            </a:r>
            <a:endParaRPr/>
          </a:p>
        </p:txBody>
      </p:sp>
      <p:sp>
        <p:nvSpPr>
          <p:cNvPr id="645" name="Google Shape;645;p54"/>
          <p:cNvSpPr txBox="1"/>
          <p:nvPr>
            <p:ph idx="1" type="body"/>
          </p:nvPr>
        </p:nvSpPr>
        <p:spPr>
          <a:xfrm>
            <a:off x="457200" y="1556792"/>
            <a:ext cx="8229600" cy="468052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000"/>
              <a:buChar char="•"/>
            </a:pPr>
            <a:r>
              <a:rPr b="1" lang="en-US" sz="2000"/>
              <a:t>Diketahui tabel berikut yang menyimpan data pada suatu rental film. Buatlah langkah-langkah normalisasi, sehingga tabel menjadi normal !</a:t>
            </a:r>
            <a:endParaRPr/>
          </a:p>
          <a:p>
            <a:pPr indent="-101600" lvl="0" marL="342900" rtl="0" algn="l">
              <a:spcBef>
                <a:spcPts val="400"/>
              </a:spcBef>
              <a:spcAft>
                <a:spcPts val="0"/>
              </a:spcAft>
              <a:buSzPts val="2000"/>
              <a:buNone/>
            </a:pPr>
            <a:r>
              <a:t/>
            </a:r>
            <a:endParaRPr sz="2000"/>
          </a:p>
        </p:txBody>
      </p:sp>
      <p:sp>
        <p:nvSpPr>
          <p:cNvPr id="646" name="Google Shape;64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F5897"/>
                </a:solidFill>
              </a:rPr>
              <a:t>‹#›</a:t>
            </a:fld>
            <a:endParaRPr>
              <a:solidFill>
                <a:srgbClr val="2F5897"/>
              </a:solidFill>
            </a:endParaRPr>
          </a:p>
        </p:txBody>
      </p:sp>
      <p:pic>
        <p:nvPicPr>
          <p:cNvPr id="647" name="Google Shape;647;p54"/>
          <p:cNvPicPr preferRelativeResize="0"/>
          <p:nvPr/>
        </p:nvPicPr>
        <p:blipFill rotWithShape="1">
          <a:blip r:embed="rId3">
            <a:alphaModFix/>
          </a:blip>
          <a:srcRect b="0" l="0" r="0" t="0"/>
          <a:stretch/>
        </p:blipFill>
        <p:spPr>
          <a:xfrm>
            <a:off x="782501" y="2694361"/>
            <a:ext cx="7578998" cy="267885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5"/>
          <p:cNvSpPr txBox="1"/>
          <p:nvPr>
            <p:ph type="title"/>
          </p:nvPr>
        </p:nvSpPr>
        <p:spPr>
          <a:xfrm>
            <a:off x="827584" y="2852936"/>
            <a:ext cx="7633742" cy="14921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2558C"/>
              </a:buClr>
              <a:buSzPts val="3500"/>
              <a:buFont typeface="Century Gothic"/>
              <a:buNone/>
            </a:pPr>
            <a:r>
              <a:rPr b="1" lang="en-US">
                <a:latin typeface="Century Gothic"/>
                <a:ea typeface="Century Gothic"/>
                <a:cs typeface="Century Gothic"/>
                <a:sym typeface="Century Gothic"/>
              </a:rPr>
              <a:t>TERIMAKASIH</a:t>
            </a:r>
            <a:r>
              <a:rPr lang="en-US"/>
              <a:t> </a:t>
            </a:r>
            <a:endParaRPr/>
          </a:p>
        </p:txBody>
      </p:sp>
      <p:sp>
        <p:nvSpPr>
          <p:cNvPr id="653" name="Google Shape;65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6"/>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2558C"/>
              </a:buClr>
              <a:buSzPts val="3500"/>
              <a:buFont typeface="Century Gothic"/>
              <a:buNone/>
            </a:pPr>
            <a:r>
              <a:rPr b="1" lang="en-US">
                <a:latin typeface="Century Gothic"/>
                <a:ea typeface="Century Gothic"/>
                <a:cs typeface="Century Gothic"/>
                <a:sym typeface="Century Gothic"/>
              </a:rPr>
              <a:t>REFERENSI</a:t>
            </a:r>
            <a:endParaRPr/>
          </a:p>
        </p:txBody>
      </p:sp>
      <p:sp>
        <p:nvSpPr>
          <p:cNvPr id="659" name="Google Shape;659;p56"/>
          <p:cNvSpPr txBox="1"/>
          <p:nvPr>
            <p:ph idx="1" type="body"/>
          </p:nvPr>
        </p:nvSpPr>
        <p:spPr>
          <a:xfrm>
            <a:off x="457200" y="1556792"/>
            <a:ext cx="8229600" cy="468052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Char char="•"/>
            </a:pPr>
            <a:r>
              <a:rPr lang="en-US" sz="2800"/>
              <a:t>Dwi Puspitasari, S.Kom, “</a:t>
            </a:r>
            <a:r>
              <a:rPr b="1" lang="en-US" sz="2800"/>
              <a:t>Buku Ajar Dasar Basis Data</a:t>
            </a:r>
            <a:r>
              <a:rPr lang="en-US" sz="2800"/>
              <a:t>”, </a:t>
            </a:r>
            <a:r>
              <a:rPr i="1" lang="en-US" sz="2800"/>
              <a:t>Program Studi Manajemen Informatika Politeknik Negeri Malang</a:t>
            </a:r>
            <a:r>
              <a:rPr lang="en-US" sz="2800"/>
              <a:t>, 2012.</a:t>
            </a:r>
            <a:endParaRPr/>
          </a:p>
          <a:p>
            <a:pPr indent="-50800" lvl="0" marL="342900" rtl="0" algn="l">
              <a:spcBef>
                <a:spcPts val="560"/>
              </a:spcBef>
              <a:spcAft>
                <a:spcPts val="0"/>
              </a:spcAft>
              <a:buSzPts val="2800"/>
              <a:buNone/>
            </a:pPr>
            <a:r>
              <a:t/>
            </a:r>
            <a:endParaRPr sz="2800"/>
          </a:p>
          <a:p>
            <a:pPr indent="-228600" lvl="0" marL="342900" rtl="0" algn="l">
              <a:spcBef>
                <a:spcPts val="560"/>
              </a:spcBef>
              <a:spcAft>
                <a:spcPts val="0"/>
              </a:spcAft>
              <a:buSzPts val="2800"/>
              <a:buChar char="•"/>
            </a:pPr>
            <a:r>
              <a:rPr lang="en-US" sz="2800"/>
              <a:t>Fathansyah, “</a:t>
            </a:r>
            <a:r>
              <a:rPr b="1" lang="en-US" sz="2800"/>
              <a:t>Basisdata Revisi Kedua</a:t>
            </a:r>
            <a:r>
              <a:rPr lang="en-US" sz="2800"/>
              <a:t>”, Bandung: Informatika, 2015.</a:t>
            </a:r>
            <a:endParaRPr sz="2800"/>
          </a:p>
          <a:p>
            <a:pPr indent="-76200" lvl="0" marL="342900" rtl="0" algn="l">
              <a:spcBef>
                <a:spcPts val="480"/>
              </a:spcBef>
              <a:spcAft>
                <a:spcPts val="0"/>
              </a:spcAft>
              <a:buSzPts val="2400"/>
              <a:buNone/>
            </a:pPr>
            <a:r>
              <a:t/>
            </a:r>
            <a:endParaRPr/>
          </a:p>
        </p:txBody>
      </p:sp>
      <p:sp>
        <p:nvSpPr>
          <p:cNvPr id="660" name="Google Shape;66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251520" y="594657"/>
            <a:ext cx="7170208" cy="1029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2558C"/>
              </a:buClr>
              <a:buSzPts val="1400"/>
              <a:buFont typeface="Century Gothic"/>
              <a:buNone/>
            </a:pPr>
            <a:r>
              <a:rPr b="1" lang="en-US">
                <a:solidFill>
                  <a:srgbClr val="2C395D"/>
                </a:solidFill>
                <a:latin typeface="Century Gothic"/>
                <a:ea typeface="Century Gothic"/>
                <a:cs typeface="Century Gothic"/>
                <a:sym typeface="Century Gothic"/>
              </a:rPr>
              <a:t>SUATU RANCANGAN DATABASE DISEBUT BURUK JIKA : </a:t>
            </a:r>
            <a:br>
              <a:rPr b="1" lang="en-US">
                <a:solidFill>
                  <a:srgbClr val="2C395D"/>
                </a:solidFill>
                <a:latin typeface="Century Gothic"/>
                <a:ea typeface="Century Gothic"/>
                <a:cs typeface="Century Gothic"/>
                <a:sym typeface="Century Gothic"/>
              </a:rPr>
            </a:br>
            <a:endParaRPr b="1">
              <a:solidFill>
                <a:srgbClr val="2C395D"/>
              </a:solidFill>
              <a:latin typeface="Century Gothic"/>
              <a:ea typeface="Century Gothic"/>
              <a:cs typeface="Century Gothic"/>
              <a:sym typeface="Century Gothic"/>
            </a:endParaRPr>
          </a:p>
        </p:txBody>
      </p:sp>
      <p:sp>
        <p:nvSpPr>
          <p:cNvPr id="170" name="Google Shape;170;p6"/>
          <p:cNvSpPr txBox="1"/>
          <p:nvPr>
            <p:ph idx="1" type="body"/>
          </p:nvPr>
        </p:nvSpPr>
        <p:spPr>
          <a:xfrm>
            <a:off x="251520" y="1874517"/>
            <a:ext cx="8784976" cy="3426691"/>
          </a:xfrm>
          <a:prstGeom prst="rect">
            <a:avLst/>
          </a:prstGeom>
          <a:noFill/>
          <a:ln>
            <a:noFill/>
          </a:ln>
        </p:spPr>
        <p:txBody>
          <a:bodyPr anchorCtr="0" anchor="t" bIns="45700" lIns="91425" spcFirstLastPara="1" rIns="91425" wrap="square" tIns="45700">
            <a:normAutofit fontScale="92500" lnSpcReduction="20000"/>
          </a:bodyPr>
          <a:lstStyle/>
          <a:p>
            <a:pPr indent="-228600" lvl="0" marL="342900" rtl="0" algn="l">
              <a:spcBef>
                <a:spcPts val="0"/>
              </a:spcBef>
              <a:spcAft>
                <a:spcPts val="0"/>
              </a:spcAft>
              <a:buSzPct val="100000"/>
              <a:buChar char="•"/>
            </a:pPr>
            <a:r>
              <a:rPr lang="en-US" sz="2800">
                <a:solidFill>
                  <a:srgbClr val="42558C"/>
                </a:solidFill>
              </a:rPr>
              <a:t>Data yang sama tersimpan di beberapa tempat  (file atau record) </a:t>
            </a:r>
            <a:endParaRPr/>
          </a:p>
          <a:p>
            <a:pPr indent="-228600" lvl="0" marL="342900" rtl="0" algn="l">
              <a:spcBef>
                <a:spcPts val="518"/>
              </a:spcBef>
              <a:spcAft>
                <a:spcPts val="0"/>
              </a:spcAft>
              <a:buSzPct val="100000"/>
              <a:buChar char="•"/>
            </a:pPr>
            <a:r>
              <a:rPr lang="en-US" sz="2800">
                <a:solidFill>
                  <a:srgbClr val="42558C"/>
                </a:solidFill>
              </a:rPr>
              <a:t>Ketidakmampuan untuk menghasilkan informasi tertentu </a:t>
            </a:r>
            <a:endParaRPr/>
          </a:p>
          <a:p>
            <a:pPr indent="-228600" lvl="0" marL="342900" rtl="0" algn="l">
              <a:spcBef>
                <a:spcPts val="518"/>
              </a:spcBef>
              <a:spcAft>
                <a:spcPts val="0"/>
              </a:spcAft>
              <a:buSzPct val="100000"/>
              <a:buChar char="•"/>
            </a:pPr>
            <a:r>
              <a:rPr lang="en-US" sz="2800">
                <a:solidFill>
                  <a:srgbClr val="42558C"/>
                </a:solidFill>
              </a:rPr>
              <a:t>Terjadi kehilangan informasi </a:t>
            </a:r>
            <a:endParaRPr/>
          </a:p>
          <a:p>
            <a:pPr indent="-228600" lvl="0" marL="342900" rtl="0" algn="l">
              <a:spcBef>
                <a:spcPts val="518"/>
              </a:spcBef>
              <a:spcAft>
                <a:spcPts val="0"/>
              </a:spcAft>
              <a:buSzPct val="100000"/>
              <a:buChar char="•"/>
            </a:pPr>
            <a:r>
              <a:rPr lang="en-US" sz="2800">
                <a:solidFill>
                  <a:srgbClr val="42558C"/>
                </a:solidFill>
              </a:rPr>
              <a:t>Terjadi adanya </a:t>
            </a:r>
            <a:r>
              <a:rPr b="1" lang="en-US" sz="2800">
                <a:solidFill>
                  <a:srgbClr val="FF0000"/>
                </a:solidFill>
              </a:rPr>
              <a:t>redudansi (pengulangan) </a:t>
            </a:r>
            <a:r>
              <a:rPr lang="en-US" sz="2800">
                <a:solidFill>
                  <a:srgbClr val="42558C"/>
                </a:solidFill>
              </a:rPr>
              <a:t>atau </a:t>
            </a:r>
            <a:r>
              <a:rPr b="1" lang="en-US" sz="2800">
                <a:solidFill>
                  <a:srgbClr val="FF0000"/>
                </a:solidFill>
              </a:rPr>
              <a:t>duplikasi</a:t>
            </a:r>
            <a:r>
              <a:rPr lang="en-US" sz="2800">
                <a:solidFill>
                  <a:srgbClr val="42558C"/>
                </a:solidFill>
              </a:rPr>
              <a:t> data sehingga memboroskan ruang penyimpanan dan menyulitkan saat proses updating data </a:t>
            </a:r>
            <a:endParaRPr/>
          </a:p>
        </p:txBody>
      </p:sp>
      <p:sp>
        <p:nvSpPr>
          <p:cNvPr id="171" name="Google Shape;17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6"/>
          <p:cNvSpPr/>
          <p:nvPr/>
        </p:nvSpPr>
        <p:spPr>
          <a:xfrm>
            <a:off x="3635896" y="5085184"/>
            <a:ext cx="1080120" cy="360040"/>
          </a:xfrm>
          <a:prstGeom prst="downArrow">
            <a:avLst>
              <a:gd fmla="val 50000" name="adj1"/>
              <a:gd fmla="val 50000" name="adj2"/>
            </a:avLst>
          </a:prstGeom>
          <a:solidFill>
            <a:schemeClr val="accent1"/>
          </a:solidFill>
          <a:ln cap="flat" cmpd="sng" w="25400">
            <a:solidFill>
              <a:srgbClr val="4656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3" name="Google Shape;173;p6"/>
          <p:cNvSpPr/>
          <p:nvPr/>
        </p:nvSpPr>
        <p:spPr>
          <a:xfrm>
            <a:off x="467544" y="5674905"/>
            <a:ext cx="792088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42558C"/>
                </a:solidFill>
                <a:latin typeface="Century Gothic"/>
                <a:ea typeface="Century Gothic"/>
                <a:cs typeface="Century Gothic"/>
                <a:sym typeface="Century Gothic"/>
              </a:rPr>
              <a:t>Maka butuh dilakukan </a:t>
            </a:r>
            <a:r>
              <a:rPr b="1" i="0" lang="en-US" sz="2800" u="none" cap="none" strike="noStrike">
                <a:solidFill>
                  <a:srgbClr val="FF0000"/>
                </a:solidFill>
                <a:latin typeface="Century Gothic"/>
                <a:ea typeface="Century Gothic"/>
                <a:cs typeface="Century Gothic"/>
                <a:sym typeface="Century Gothic"/>
              </a:rPr>
              <a:t>normalisasi</a:t>
            </a:r>
            <a:endParaRPr b="1" i="0" sz="2800" u="none" cap="none" strike="noStrike">
              <a:solidFill>
                <a:srgbClr val="FF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C395D"/>
              </a:buClr>
              <a:buSzPts val="3500"/>
              <a:buFont typeface="Century Gothic"/>
              <a:buNone/>
            </a:pPr>
            <a:r>
              <a:rPr b="1" lang="en-US">
                <a:solidFill>
                  <a:srgbClr val="2C395D"/>
                </a:solidFill>
                <a:latin typeface="Century Gothic"/>
                <a:ea typeface="Century Gothic"/>
                <a:cs typeface="Century Gothic"/>
                <a:sym typeface="Century Gothic"/>
              </a:rPr>
              <a:t>TUJUAN NORMALISASI</a:t>
            </a:r>
            <a:endParaRPr b="1">
              <a:solidFill>
                <a:srgbClr val="2C395D"/>
              </a:solidFill>
              <a:latin typeface="Century Gothic"/>
              <a:ea typeface="Century Gothic"/>
              <a:cs typeface="Century Gothic"/>
              <a:sym typeface="Century Gothic"/>
            </a:endParaRPr>
          </a:p>
        </p:txBody>
      </p:sp>
      <p:sp>
        <p:nvSpPr>
          <p:cNvPr id="179" name="Google Shape;179;p7"/>
          <p:cNvSpPr txBox="1"/>
          <p:nvPr>
            <p:ph idx="1" type="body"/>
          </p:nvPr>
        </p:nvSpPr>
        <p:spPr>
          <a:xfrm>
            <a:off x="457200" y="1556792"/>
            <a:ext cx="8229600" cy="468052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Char char="•"/>
            </a:pPr>
            <a:r>
              <a:rPr lang="en-US" sz="2800">
                <a:solidFill>
                  <a:srgbClr val="234271"/>
                </a:solidFill>
              </a:rPr>
              <a:t>Untuk menghilangkan kerangkapan data</a:t>
            </a:r>
            <a:endParaRPr/>
          </a:p>
          <a:p>
            <a:pPr indent="-228600" lvl="0" marL="342900" rtl="0" algn="l">
              <a:spcBef>
                <a:spcPts val="560"/>
              </a:spcBef>
              <a:spcAft>
                <a:spcPts val="0"/>
              </a:spcAft>
              <a:buSzPts val="2800"/>
              <a:buChar char="•"/>
            </a:pPr>
            <a:r>
              <a:rPr lang="en-US" sz="2800">
                <a:solidFill>
                  <a:srgbClr val="234271"/>
                </a:solidFill>
              </a:rPr>
              <a:t>Untuk mengurangi kompleksitas</a:t>
            </a:r>
            <a:endParaRPr sz="2800">
              <a:solidFill>
                <a:srgbClr val="234271"/>
              </a:solidFill>
            </a:endParaRPr>
          </a:p>
          <a:p>
            <a:pPr indent="-228600" lvl="0" marL="342900" rtl="0" algn="l">
              <a:spcBef>
                <a:spcPts val="560"/>
              </a:spcBef>
              <a:spcAft>
                <a:spcPts val="0"/>
              </a:spcAft>
              <a:buSzPts val="2800"/>
              <a:buChar char="•"/>
            </a:pPr>
            <a:r>
              <a:rPr lang="en-US" sz="2800">
                <a:solidFill>
                  <a:srgbClr val="234271"/>
                </a:solidFill>
              </a:rPr>
              <a:t>Untuk mempermudah pemodifikasian data</a:t>
            </a:r>
            <a:endParaRPr/>
          </a:p>
        </p:txBody>
      </p:sp>
      <p:sp>
        <p:nvSpPr>
          <p:cNvPr id="180" name="Google Shape;18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C395D"/>
              </a:buClr>
              <a:buSzPts val="2400"/>
              <a:buFont typeface="Century Gothic"/>
              <a:buNone/>
            </a:pPr>
            <a:r>
              <a:rPr b="1" lang="en-US" sz="2400">
                <a:solidFill>
                  <a:srgbClr val="2C395D"/>
                </a:solidFill>
                <a:latin typeface="Century Gothic"/>
                <a:ea typeface="Century Gothic"/>
                <a:cs typeface="Century Gothic"/>
                <a:sym typeface="Century Gothic"/>
              </a:rPr>
              <a:t>KONSEP KETERGANTUNGAN FUNGSIONAL (</a:t>
            </a:r>
            <a:r>
              <a:rPr b="1" i="1" lang="en-US" sz="2400">
                <a:solidFill>
                  <a:srgbClr val="2C395D"/>
                </a:solidFill>
                <a:latin typeface="Century Gothic"/>
                <a:ea typeface="Century Gothic"/>
                <a:cs typeface="Century Gothic"/>
                <a:sym typeface="Century Gothic"/>
              </a:rPr>
              <a:t>FUNCTIONAL DEPENDENCY</a:t>
            </a:r>
            <a:r>
              <a:rPr b="1" lang="en-US" sz="2400">
                <a:solidFill>
                  <a:srgbClr val="2C395D"/>
                </a:solidFill>
                <a:latin typeface="Century Gothic"/>
                <a:ea typeface="Century Gothic"/>
                <a:cs typeface="Century Gothic"/>
                <a:sym typeface="Century Gothic"/>
              </a:rPr>
              <a:t>) (1)</a:t>
            </a:r>
            <a:endParaRPr/>
          </a:p>
        </p:txBody>
      </p:sp>
      <p:sp>
        <p:nvSpPr>
          <p:cNvPr id="186" name="Google Shape;186;p8"/>
          <p:cNvSpPr txBox="1"/>
          <p:nvPr>
            <p:ph idx="1" type="body"/>
          </p:nvPr>
        </p:nvSpPr>
        <p:spPr>
          <a:xfrm>
            <a:off x="179512" y="1916832"/>
            <a:ext cx="8784976" cy="437744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lang="en-US"/>
              <a:t>Kondisi </a:t>
            </a:r>
            <a:r>
              <a:rPr b="1" i="1" lang="en-US"/>
              <a:t>Functional Dependency</a:t>
            </a:r>
            <a:r>
              <a:rPr b="1" lang="en-US"/>
              <a:t> (FD) </a:t>
            </a:r>
            <a:r>
              <a:rPr lang="en-US"/>
              <a:t>dinyatakan dalam kondisi berikut </a:t>
            </a:r>
            <a:endParaRPr/>
          </a:p>
          <a:p>
            <a:pPr indent="0" lvl="0" marL="0" rtl="0" algn="l">
              <a:spcBef>
                <a:spcPts val="444"/>
              </a:spcBef>
              <a:spcAft>
                <a:spcPts val="0"/>
              </a:spcAft>
              <a:buSzPct val="100000"/>
              <a:buNone/>
            </a:pPr>
            <a:r>
              <a:t/>
            </a:r>
            <a:endParaRPr/>
          </a:p>
          <a:p>
            <a:pPr indent="0" lvl="0" marL="0" rtl="0" algn="l">
              <a:spcBef>
                <a:spcPts val="518"/>
              </a:spcBef>
              <a:spcAft>
                <a:spcPts val="0"/>
              </a:spcAft>
              <a:buSzPct val="100000"/>
              <a:buNone/>
            </a:pPr>
            <a:r>
              <a:rPr b="1" lang="en-US" sz="2800"/>
              <a:t>    A 🡪 B</a:t>
            </a:r>
            <a:endParaRPr/>
          </a:p>
          <a:p>
            <a:pPr indent="0" lvl="0" marL="0" rtl="0" algn="l">
              <a:spcBef>
                <a:spcPts val="444"/>
              </a:spcBef>
              <a:spcAft>
                <a:spcPts val="0"/>
              </a:spcAft>
              <a:buSzPct val="100000"/>
              <a:buNone/>
            </a:pPr>
            <a:r>
              <a:t/>
            </a:r>
            <a:endParaRPr/>
          </a:p>
          <a:p>
            <a:pPr indent="0" lvl="0" marL="0" rtl="0" algn="l">
              <a:spcBef>
                <a:spcPts val="444"/>
              </a:spcBef>
              <a:spcAft>
                <a:spcPts val="0"/>
              </a:spcAft>
              <a:buSzPct val="100000"/>
              <a:buNone/>
            </a:pPr>
            <a:r>
              <a:rPr lang="en-US"/>
              <a:t>    A secara fungsional menentukan B</a:t>
            </a:r>
            <a:endParaRPr/>
          </a:p>
          <a:p>
            <a:pPr indent="0" lvl="0" marL="0" rtl="0" algn="l">
              <a:spcBef>
                <a:spcPts val="444"/>
              </a:spcBef>
              <a:spcAft>
                <a:spcPts val="0"/>
              </a:spcAft>
              <a:buSzPct val="100000"/>
              <a:buNone/>
            </a:pPr>
            <a:r>
              <a:rPr lang="en-US"/>
              <a:t>    B secara fungsional tergantung pada B</a:t>
            </a:r>
            <a:endParaRPr/>
          </a:p>
          <a:p>
            <a:pPr indent="0" lvl="0" marL="0" rtl="0" algn="l">
              <a:spcBef>
                <a:spcPts val="444"/>
              </a:spcBef>
              <a:spcAft>
                <a:spcPts val="0"/>
              </a:spcAft>
              <a:buSzPct val="100000"/>
              <a:buNone/>
            </a:pPr>
            <a:r>
              <a:rPr lang="en-US"/>
              <a:t> </a:t>
            </a:r>
            <a:endParaRPr/>
          </a:p>
          <a:p>
            <a:pPr indent="0" lvl="0" marL="0" rtl="0" algn="l">
              <a:spcBef>
                <a:spcPts val="444"/>
              </a:spcBef>
              <a:spcAft>
                <a:spcPts val="0"/>
              </a:spcAft>
              <a:buSzPct val="100000"/>
              <a:buNone/>
            </a:pPr>
            <a:r>
              <a:rPr lang="en-US"/>
              <a:t>Syarat </a:t>
            </a:r>
            <a:r>
              <a:rPr b="1" lang="en-US"/>
              <a:t>FD</a:t>
            </a:r>
            <a:r>
              <a:rPr lang="en-US"/>
              <a:t> ini terjadi jika minimal dua baris pada  suatu tabel dengan nilai A yang sama, memiliki nilai B yang juga sama</a:t>
            </a:r>
            <a:endParaRPr/>
          </a:p>
          <a:p>
            <a:pPr indent="0" lvl="0" marL="0" rtl="0" algn="l">
              <a:spcBef>
                <a:spcPts val="444"/>
              </a:spcBef>
              <a:spcAft>
                <a:spcPts val="0"/>
              </a:spcAft>
              <a:buSzPct val="100000"/>
              <a:buNone/>
            </a:pPr>
            <a:r>
              <a:t/>
            </a:r>
            <a:endParaRPr/>
          </a:p>
          <a:p>
            <a:pPr indent="0" lvl="0" marL="0" rtl="0" algn="l">
              <a:spcBef>
                <a:spcPts val="444"/>
              </a:spcBef>
              <a:spcAft>
                <a:spcPts val="0"/>
              </a:spcAft>
              <a:buSzPct val="100000"/>
              <a:buNone/>
            </a:pPr>
            <a:r>
              <a:rPr b="1" lang="en-US" sz="2400"/>
              <a:t>    r</a:t>
            </a:r>
            <a:r>
              <a:rPr b="1" baseline="-25000" lang="en-US" sz="2400"/>
              <a:t>1</a:t>
            </a:r>
            <a:r>
              <a:rPr b="1" lang="en-US" sz="2400"/>
              <a:t> (A) = r</a:t>
            </a:r>
            <a:r>
              <a:rPr b="1" baseline="-25000" lang="en-US" sz="2400"/>
              <a:t>2</a:t>
            </a:r>
            <a:r>
              <a:rPr b="1" lang="en-US" sz="2400"/>
              <a:t> (A) , maka r</a:t>
            </a:r>
            <a:r>
              <a:rPr b="1" baseline="-25000" lang="en-US" sz="2400"/>
              <a:t>1</a:t>
            </a:r>
            <a:r>
              <a:rPr b="1" lang="en-US" sz="2400"/>
              <a:t>(B)= r</a:t>
            </a:r>
            <a:r>
              <a:rPr b="1" baseline="-25000" lang="en-US" sz="2400"/>
              <a:t>2</a:t>
            </a:r>
            <a:r>
              <a:rPr b="1" lang="en-US" sz="2400"/>
              <a:t>(B)</a:t>
            </a:r>
            <a:endParaRPr/>
          </a:p>
        </p:txBody>
      </p:sp>
      <p:sp>
        <p:nvSpPr>
          <p:cNvPr id="187" name="Google Shape;18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426128" y="408373"/>
            <a:ext cx="7170208" cy="102938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C395D"/>
              </a:buClr>
              <a:buSzPct val="100000"/>
              <a:buFont typeface="Century Gothic"/>
              <a:buNone/>
            </a:pPr>
            <a:r>
              <a:rPr b="1" lang="en-US" sz="3200">
                <a:solidFill>
                  <a:srgbClr val="2C395D"/>
                </a:solidFill>
                <a:latin typeface="Century Gothic"/>
                <a:ea typeface="Century Gothic"/>
                <a:cs typeface="Century Gothic"/>
                <a:sym typeface="Century Gothic"/>
              </a:rPr>
              <a:t>KETERGANTUNGAN FUNGSIONAL (</a:t>
            </a:r>
            <a:r>
              <a:rPr b="1" i="1" lang="en-US" sz="3200">
                <a:solidFill>
                  <a:srgbClr val="2C395D"/>
                </a:solidFill>
                <a:latin typeface="Century Gothic"/>
                <a:ea typeface="Century Gothic"/>
                <a:cs typeface="Century Gothic"/>
                <a:sym typeface="Century Gothic"/>
              </a:rPr>
              <a:t>FUNCTIONAL DEPENDENCY</a:t>
            </a:r>
            <a:r>
              <a:rPr b="1" lang="en-US" sz="3200">
                <a:solidFill>
                  <a:srgbClr val="2C395D"/>
                </a:solidFill>
                <a:latin typeface="Century Gothic"/>
                <a:ea typeface="Century Gothic"/>
                <a:cs typeface="Century Gothic"/>
                <a:sym typeface="Century Gothic"/>
              </a:rPr>
              <a:t>) (2)</a:t>
            </a:r>
            <a:endParaRPr/>
          </a:p>
        </p:txBody>
      </p:sp>
      <p:sp>
        <p:nvSpPr>
          <p:cNvPr id="194" name="Google Shape;194;p9"/>
          <p:cNvSpPr txBox="1"/>
          <p:nvPr>
            <p:ph idx="1" type="body"/>
          </p:nvPr>
        </p:nvSpPr>
        <p:spPr>
          <a:xfrm>
            <a:off x="162772" y="1575947"/>
            <a:ext cx="8409728" cy="4455268"/>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en-US"/>
              <a:t>Contoh FD pada tabel Nilai</a:t>
            </a:r>
            <a:endParaRPr/>
          </a:p>
          <a:p>
            <a:pPr indent="-76200" lvl="0" marL="342900" rtl="0" algn="l">
              <a:spcBef>
                <a:spcPts val="480"/>
              </a:spcBef>
              <a:spcAft>
                <a:spcPts val="0"/>
              </a:spcAft>
              <a:buSzPts val="2400"/>
              <a:buNone/>
            </a:pPr>
            <a:r>
              <a:t/>
            </a:r>
            <a:endParaRPr/>
          </a:p>
          <a:p>
            <a:pPr indent="-76200" lvl="0" marL="342900" rtl="0" algn="l">
              <a:spcBef>
                <a:spcPts val="480"/>
              </a:spcBef>
              <a:spcAft>
                <a:spcPts val="0"/>
              </a:spcAft>
              <a:buSzPts val="2400"/>
              <a:buNone/>
            </a:pPr>
            <a:r>
              <a:t/>
            </a:r>
            <a:endParaRPr/>
          </a:p>
          <a:p>
            <a:pPr indent="-76200" lvl="0" marL="342900" rtl="0" algn="l">
              <a:spcBef>
                <a:spcPts val="480"/>
              </a:spcBef>
              <a:spcAft>
                <a:spcPts val="0"/>
              </a:spcAft>
              <a:buSzPts val="2400"/>
              <a:buNone/>
            </a:pPr>
            <a:r>
              <a:t/>
            </a:r>
            <a:endParaRPr/>
          </a:p>
          <a:p>
            <a:pPr indent="-76200" lvl="0" marL="342900" rtl="0" algn="l">
              <a:spcBef>
                <a:spcPts val="480"/>
              </a:spcBef>
              <a:spcAft>
                <a:spcPts val="0"/>
              </a:spcAft>
              <a:buSzPts val="2400"/>
              <a:buNone/>
            </a:pPr>
            <a:r>
              <a:t/>
            </a:r>
            <a:endParaRPr/>
          </a:p>
          <a:p>
            <a:pPr indent="-76200" lvl="0" marL="342900" rtl="0" algn="l">
              <a:spcBef>
                <a:spcPts val="480"/>
              </a:spcBef>
              <a:spcAft>
                <a:spcPts val="0"/>
              </a:spcAft>
              <a:buSzPts val="2400"/>
              <a:buNone/>
            </a:pPr>
            <a:r>
              <a:t/>
            </a:r>
            <a:endParaRPr/>
          </a:p>
          <a:p>
            <a:pPr indent="-76200" lvl="0" marL="342900" rtl="0" algn="l">
              <a:spcBef>
                <a:spcPts val="480"/>
              </a:spcBef>
              <a:spcAft>
                <a:spcPts val="0"/>
              </a:spcAft>
              <a:buSzPts val="2400"/>
              <a:buNone/>
            </a:pPr>
            <a:r>
              <a:t/>
            </a:r>
            <a:endParaRPr/>
          </a:p>
          <a:p>
            <a:pPr indent="-76200" lvl="0" marL="342900" rtl="0" algn="l">
              <a:spcBef>
                <a:spcPts val="480"/>
              </a:spcBef>
              <a:spcAft>
                <a:spcPts val="0"/>
              </a:spcAft>
              <a:buSzPts val="2400"/>
              <a:buNone/>
            </a:pPr>
            <a:r>
              <a:t/>
            </a:r>
            <a:endParaRPr/>
          </a:p>
          <a:p>
            <a:pPr indent="-228600" lvl="0" marL="342900" rtl="0" algn="l">
              <a:spcBef>
                <a:spcPts val="480"/>
              </a:spcBef>
              <a:spcAft>
                <a:spcPts val="0"/>
              </a:spcAft>
              <a:buSzPts val="2400"/>
              <a:buChar char="•"/>
            </a:pPr>
            <a:r>
              <a:rPr lang="en-US"/>
              <a:t>Non FD dapat digunakan untuk membantu mendapatkan FD dari seluruh tabel</a:t>
            </a:r>
            <a:endParaRPr/>
          </a:p>
        </p:txBody>
      </p:sp>
      <p:graphicFrame>
        <p:nvGraphicFramePr>
          <p:cNvPr id="195" name="Google Shape;195;p9"/>
          <p:cNvGraphicFramePr/>
          <p:nvPr/>
        </p:nvGraphicFramePr>
        <p:xfrm>
          <a:off x="326423" y="2417296"/>
          <a:ext cx="3000000" cy="3000000"/>
        </p:xfrm>
        <a:graphic>
          <a:graphicData uri="http://schemas.openxmlformats.org/drawingml/2006/table">
            <a:tbl>
              <a:tblPr bandRow="1" firstRow="1">
                <a:noFill/>
                <a:tableStyleId>{F2D55314-D312-48A8-ACEC-FF8EAE213E9E}</a:tableStyleId>
              </a:tblPr>
              <a:tblGrid>
                <a:gridCol w="1835150"/>
                <a:gridCol w="1343025"/>
                <a:gridCol w="1546225"/>
                <a:gridCol w="1357000"/>
              </a:tblGrid>
              <a:tr h="370850">
                <a:tc>
                  <a:txBody>
                    <a:bodyPr/>
                    <a:lstStyle/>
                    <a:p>
                      <a:pPr indent="0" lvl="0" marL="0" marR="0" rtl="0" algn="ctr">
                        <a:spcBef>
                          <a:spcPts val="0"/>
                        </a:spcBef>
                        <a:spcAft>
                          <a:spcPts val="0"/>
                        </a:spcAft>
                        <a:buNone/>
                      </a:pPr>
                      <a:r>
                        <a:rPr lang="en-US" sz="1800" u="none" cap="none" strike="noStrike"/>
                        <a:t>nama_kul</a:t>
                      </a:r>
                      <a:endParaRPr b="1" i="0" sz="1800" u="none" cap="none" strike="noStrike">
                        <a:solidFill>
                          <a:srgbClr val="000000"/>
                        </a:solidFill>
                        <a:latin typeface="Calibri"/>
                        <a:ea typeface="Calibri"/>
                        <a:cs typeface="Calibri"/>
                        <a:sym typeface="Calibri"/>
                      </a:endParaRPr>
                    </a:p>
                  </a:txBody>
                  <a:tcPr marT="9525" marB="0" marR="7150" marL="7150" anchor="b"/>
                </a:tc>
                <a:tc>
                  <a:txBody>
                    <a:bodyPr/>
                    <a:lstStyle/>
                    <a:p>
                      <a:pPr indent="0" lvl="0" marL="0" marR="0" rtl="0" algn="ctr">
                        <a:spcBef>
                          <a:spcPts val="0"/>
                        </a:spcBef>
                        <a:spcAft>
                          <a:spcPts val="0"/>
                        </a:spcAft>
                        <a:buNone/>
                      </a:pPr>
                      <a:r>
                        <a:rPr lang="en-US" sz="1800" u="none" cap="none" strike="noStrike"/>
                        <a:t>nim</a:t>
                      </a:r>
                      <a:endParaRPr b="1" i="0" sz="1800" u="none" cap="none" strike="noStrike">
                        <a:solidFill>
                          <a:srgbClr val="000000"/>
                        </a:solidFill>
                        <a:latin typeface="Calibri"/>
                        <a:ea typeface="Calibri"/>
                        <a:cs typeface="Calibri"/>
                        <a:sym typeface="Calibri"/>
                      </a:endParaRPr>
                    </a:p>
                  </a:txBody>
                  <a:tcPr marT="9525" marB="0" marR="7150" marL="7150" anchor="b"/>
                </a:tc>
                <a:tc>
                  <a:txBody>
                    <a:bodyPr/>
                    <a:lstStyle/>
                    <a:p>
                      <a:pPr indent="0" lvl="0" marL="0" marR="0" rtl="0" algn="ctr">
                        <a:spcBef>
                          <a:spcPts val="0"/>
                        </a:spcBef>
                        <a:spcAft>
                          <a:spcPts val="0"/>
                        </a:spcAft>
                        <a:buNone/>
                      </a:pPr>
                      <a:r>
                        <a:rPr lang="en-US" sz="1800" u="none" cap="none" strike="noStrike"/>
                        <a:t>nama_mhs</a:t>
                      </a:r>
                      <a:endParaRPr b="1" i="0" sz="1800" u="none" cap="none" strike="noStrike">
                        <a:solidFill>
                          <a:srgbClr val="000000"/>
                        </a:solidFill>
                        <a:latin typeface="Calibri"/>
                        <a:ea typeface="Calibri"/>
                        <a:cs typeface="Calibri"/>
                        <a:sym typeface="Calibri"/>
                      </a:endParaRPr>
                    </a:p>
                  </a:txBody>
                  <a:tcPr marT="9525" marB="0" marR="7150" marL="7150" anchor="b"/>
                </a:tc>
                <a:tc>
                  <a:txBody>
                    <a:bodyPr/>
                    <a:lstStyle/>
                    <a:p>
                      <a:pPr indent="0" lvl="0" marL="0" marR="0" rtl="0" algn="ctr">
                        <a:spcBef>
                          <a:spcPts val="0"/>
                        </a:spcBef>
                        <a:spcAft>
                          <a:spcPts val="0"/>
                        </a:spcAft>
                        <a:buNone/>
                      </a:pPr>
                      <a:r>
                        <a:rPr lang="en-US" sz="1800" u="none" cap="none" strike="noStrike"/>
                        <a:t>indeks_nilai</a:t>
                      </a:r>
                      <a:endParaRPr b="1" i="0" sz="1800" u="none" cap="none" strike="noStrike">
                        <a:solidFill>
                          <a:srgbClr val="000000"/>
                        </a:solidFill>
                        <a:latin typeface="Calibri"/>
                        <a:ea typeface="Calibri"/>
                        <a:cs typeface="Calibri"/>
                        <a:sym typeface="Calibri"/>
                      </a:endParaRPr>
                    </a:p>
                  </a:txBody>
                  <a:tcPr marT="9525" marB="0" marR="7150" marL="7150" anchor="b"/>
                </a:tc>
              </a:tr>
              <a:tr h="370850">
                <a:tc>
                  <a:txBody>
                    <a:bodyPr/>
                    <a:lstStyle/>
                    <a:p>
                      <a:pPr indent="0" lvl="0" marL="0" marR="0" rtl="0" algn="ctr">
                        <a:spcBef>
                          <a:spcPts val="0"/>
                        </a:spcBef>
                        <a:spcAft>
                          <a:spcPts val="0"/>
                        </a:spcAft>
                        <a:buNone/>
                      </a:pPr>
                      <a:r>
                        <a:rPr lang="en-US" sz="1800" u="none" cap="none" strike="noStrike"/>
                        <a:t>Basisdata</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163010015</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l">
                        <a:spcBef>
                          <a:spcPts val="0"/>
                        </a:spcBef>
                        <a:spcAft>
                          <a:spcPts val="0"/>
                        </a:spcAft>
                        <a:buNone/>
                      </a:pPr>
                      <a:r>
                        <a:rPr lang="en-US" sz="1800" u="none" cap="none" strike="noStrike"/>
                        <a:t>Betha Susanti</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A</a:t>
                      </a:r>
                      <a:endParaRPr b="0" i="0" sz="1800" u="none" cap="none" strike="noStrike">
                        <a:solidFill>
                          <a:srgbClr val="000000"/>
                        </a:solidFill>
                        <a:latin typeface="Calibri"/>
                        <a:ea typeface="Calibri"/>
                        <a:cs typeface="Calibri"/>
                        <a:sym typeface="Calibri"/>
                      </a:endParaRPr>
                    </a:p>
                  </a:txBody>
                  <a:tcPr marT="9525" marB="0" marR="7150" marL="7150" anchor="ctr"/>
                </a:tc>
              </a:tr>
              <a:tr h="370850">
                <a:tc>
                  <a:txBody>
                    <a:bodyPr/>
                    <a:lstStyle/>
                    <a:p>
                      <a:pPr indent="0" lvl="0" marL="0" marR="0" rtl="0" algn="ctr">
                        <a:spcBef>
                          <a:spcPts val="0"/>
                        </a:spcBef>
                        <a:spcAft>
                          <a:spcPts val="0"/>
                        </a:spcAft>
                        <a:buNone/>
                      </a:pPr>
                      <a:r>
                        <a:rPr lang="en-US" sz="1800" u="none" cap="none" strike="noStrike"/>
                        <a:t>Matematika</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163010015</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l">
                        <a:spcBef>
                          <a:spcPts val="0"/>
                        </a:spcBef>
                        <a:spcAft>
                          <a:spcPts val="0"/>
                        </a:spcAft>
                        <a:buNone/>
                      </a:pPr>
                      <a:r>
                        <a:rPr lang="en-US" sz="1800" u="none" cap="none" strike="noStrike"/>
                        <a:t>Betha Susanti</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 </a:t>
                      </a:r>
                      <a:endParaRPr b="0" i="0" sz="1800" u="none" cap="none" strike="noStrike">
                        <a:solidFill>
                          <a:srgbClr val="000000"/>
                        </a:solidFill>
                        <a:latin typeface="Calibri"/>
                        <a:ea typeface="Calibri"/>
                        <a:cs typeface="Calibri"/>
                        <a:sym typeface="Calibri"/>
                      </a:endParaRPr>
                    </a:p>
                  </a:txBody>
                  <a:tcPr marT="9525" marB="0" marR="7150" marL="7150" anchor="ctr"/>
                </a:tc>
              </a:tr>
              <a:tr h="370850">
                <a:tc>
                  <a:txBody>
                    <a:bodyPr/>
                    <a:lstStyle/>
                    <a:p>
                      <a:pPr indent="0" lvl="0" marL="0" marR="0" rtl="0" algn="ctr">
                        <a:spcBef>
                          <a:spcPts val="0"/>
                        </a:spcBef>
                        <a:spcAft>
                          <a:spcPts val="0"/>
                        </a:spcAft>
                        <a:buNone/>
                      </a:pPr>
                      <a:r>
                        <a:rPr lang="en-US" sz="1800" u="none" cap="none" strike="noStrike"/>
                        <a:t>Bahasa inggris</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163010025</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l">
                        <a:spcBef>
                          <a:spcPts val="0"/>
                        </a:spcBef>
                        <a:spcAft>
                          <a:spcPts val="0"/>
                        </a:spcAft>
                        <a:buNone/>
                      </a:pPr>
                      <a:r>
                        <a:rPr lang="en-US" sz="1800" u="none" cap="none" strike="noStrike"/>
                        <a:t>Kyla Nuri M.</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B</a:t>
                      </a:r>
                      <a:endParaRPr b="0" i="0" sz="1800" u="none" cap="none" strike="noStrike">
                        <a:solidFill>
                          <a:srgbClr val="000000"/>
                        </a:solidFill>
                        <a:latin typeface="Calibri"/>
                        <a:ea typeface="Calibri"/>
                        <a:cs typeface="Calibri"/>
                        <a:sym typeface="Calibri"/>
                      </a:endParaRPr>
                    </a:p>
                  </a:txBody>
                  <a:tcPr marT="9525" marB="0" marR="7150" marL="7150" anchor="ctr"/>
                </a:tc>
              </a:tr>
              <a:tr h="370850">
                <a:tc>
                  <a:txBody>
                    <a:bodyPr/>
                    <a:lstStyle/>
                    <a:p>
                      <a:pPr indent="0" lvl="0" marL="0" marR="0" rtl="0" algn="ctr">
                        <a:spcBef>
                          <a:spcPts val="0"/>
                        </a:spcBef>
                        <a:spcAft>
                          <a:spcPts val="0"/>
                        </a:spcAft>
                        <a:buNone/>
                      </a:pPr>
                      <a:r>
                        <a:rPr lang="en-US" sz="1800" u="none" cap="none" strike="noStrike"/>
                        <a:t>IMK</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163010033</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l">
                        <a:spcBef>
                          <a:spcPts val="0"/>
                        </a:spcBef>
                        <a:spcAft>
                          <a:spcPts val="0"/>
                        </a:spcAft>
                        <a:buNone/>
                      </a:pPr>
                      <a:r>
                        <a:rPr lang="en-US" sz="1800" u="none" cap="none" strike="noStrike"/>
                        <a:t>Mega Rinasa</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 </a:t>
                      </a:r>
                      <a:endParaRPr b="0" i="0" sz="1800" u="none" cap="none" strike="noStrike">
                        <a:solidFill>
                          <a:srgbClr val="000000"/>
                        </a:solidFill>
                        <a:latin typeface="Calibri"/>
                        <a:ea typeface="Calibri"/>
                        <a:cs typeface="Calibri"/>
                        <a:sym typeface="Calibri"/>
                      </a:endParaRPr>
                    </a:p>
                  </a:txBody>
                  <a:tcPr marT="9525" marB="0" marR="7150" marL="7150" anchor="ctr"/>
                </a:tc>
              </a:tr>
              <a:tr h="370850">
                <a:tc>
                  <a:txBody>
                    <a:bodyPr/>
                    <a:lstStyle/>
                    <a:p>
                      <a:pPr indent="0" lvl="0" marL="0" marR="0" rtl="0" algn="ctr">
                        <a:spcBef>
                          <a:spcPts val="0"/>
                        </a:spcBef>
                        <a:spcAft>
                          <a:spcPts val="0"/>
                        </a:spcAft>
                        <a:buNone/>
                      </a:pPr>
                      <a:r>
                        <a:rPr lang="en-US" sz="1800" u="none" cap="none" strike="noStrike"/>
                        <a:t>Matematika</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163010033</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l">
                        <a:spcBef>
                          <a:spcPts val="0"/>
                        </a:spcBef>
                        <a:spcAft>
                          <a:spcPts val="0"/>
                        </a:spcAft>
                        <a:buNone/>
                      </a:pPr>
                      <a:r>
                        <a:rPr lang="en-US" sz="1800" u="none" cap="none" strike="noStrike"/>
                        <a:t>Mega Rinasa</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C</a:t>
                      </a:r>
                      <a:endParaRPr b="0" i="0" sz="1800" u="none" cap="none" strike="noStrike">
                        <a:solidFill>
                          <a:srgbClr val="000000"/>
                        </a:solidFill>
                        <a:latin typeface="Calibri"/>
                        <a:ea typeface="Calibri"/>
                        <a:cs typeface="Calibri"/>
                        <a:sym typeface="Calibri"/>
                      </a:endParaRPr>
                    </a:p>
                  </a:txBody>
                  <a:tcPr marT="9525" marB="0" marR="7150" marL="7150" anchor="ctr"/>
                </a:tc>
              </a:tr>
              <a:tr h="370850">
                <a:tc>
                  <a:txBody>
                    <a:bodyPr/>
                    <a:lstStyle/>
                    <a:p>
                      <a:pPr indent="0" lvl="0" marL="0" marR="0" rtl="0" algn="ctr">
                        <a:spcBef>
                          <a:spcPts val="0"/>
                        </a:spcBef>
                        <a:spcAft>
                          <a:spcPts val="0"/>
                        </a:spcAft>
                        <a:buNone/>
                      </a:pPr>
                      <a:r>
                        <a:rPr lang="en-US" sz="1800" u="none" cap="none" strike="noStrike"/>
                        <a:t>Basisdata</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163010035</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l">
                        <a:spcBef>
                          <a:spcPts val="0"/>
                        </a:spcBef>
                        <a:spcAft>
                          <a:spcPts val="0"/>
                        </a:spcAft>
                        <a:buNone/>
                      </a:pPr>
                      <a:r>
                        <a:rPr lang="en-US" sz="1800" u="none" cap="none" strike="noStrike"/>
                        <a:t>Tera Akbar</a:t>
                      </a:r>
                      <a:endParaRPr b="0" i="0" sz="1800" u="none" cap="none" strike="noStrike">
                        <a:solidFill>
                          <a:srgbClr val="000000"/>
                        </a:solidFill>
                        <a:latin typeface="Calibri"/>
                        <a:ea typeface="Calibri"/>
                        <a:cs typeface="Calibri"/>
                        <a:sym typeface="Calibri"/>
                      </a:endParaRPr>
                    </a:p>
                  </a:txBody>
                  <a:tcPr marT="9525" marB="0" marR="7150" marL="7150" anchor="ctr"/>
                </a:tc>
                <a:tc>
                  <a:txBody>
                    <a:bodyPr/>
                    <a:lstStyle/>
                    <a:p>
                      <a:pPr indent="0" lvl="0" marL="0" marR="0" rtl="0" algn="ctr">
                        <a:spcBef>
                          <a:spcPts val="0"/>
                        </a:spcBef>
                        <a:spcAft>
                          <a:spcPts val="0"/>
                        </a:spcAft>
                        <a:buNone/>
                      </a:pPr>
                      <a:r>
                        <a:rPr lang="en-US" sz="1800" u="none" cap="none" strike="noStrike"/>
                        <a:t>A</a:t>
                      </a:r>
                      <a:endParaRPr b="0" i="0" sz="1800" u="none" cap="none" strike="noStrike">
                        <a:solidFill>
                          <a:srgbClr val="000000"/>
                        </a:solidFill>
                        <a:latin typeface="Calibri"/>
                        <a:ea typeface="Calibri"/>
                        <a:cs typeface="Calibri"/>
                        <a:sym typeface="Calibri"/>
                      </a:endParaRPr>
                    </a:p>
                  </a:txBody>
                  <a:tcPr marT="9525" marB="0" marR="7150" marL="7150" anchor="ctr"/>
                </a:tc>
              </a:tr>
            </a:tbl>
          </a:graphicData>
        </a:graphic>
      </p:graphicFrame>
      <p:sp>
        <p:nvSpPr>
          <p:cNvPr id="196" name="Google Shape;196;p9"/>
          <p:cNvSpPr/>
          <p:nvPr/>
        </p:nvSpPr>
        <p:spPr>
          <a:xfrm>
            <a:off x="6588224" y="2491347"/>
            <a:ext cx="2393004" cy="122568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1800" u="none" cap="none" strike="noStrike">
                <a:solidFill>
                  <a:schemeClr val="dk1"/>
                </a:solidFill>
                <a:latin typeface="Century Gothic"/>
                <a:ea typeface="Century Gothic"/>
                <a:cs typeface="Century Gothic"/>
                <a:sym typeface="Century Gothic"/>
              </a:rPr>
              <a:t>FD</a:t>
            </a:r>
            <a:endParaRPr/>
          </a:p>
          <a:p>
            <a:pPr indent="0" lvl="0" marL="0" marR="0" rtl="0" algn="just">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nim 🡪 nama_mhs</a:t>
            </a:r>
            <a:endParaRPr/>
          </a:p>
          <a:p>
            <a:pPr indent="0" lvl="0" marL="0" marR="0" rtl="0" algn="just">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nama_kul, nim 🡪 indeks_nilai</a:t>
            </a:r>
            <a:endParaRPr b="0" i="0" sz="1800" u="none" cap="none" strike="noStrike">
              <a:solidFill>
                <a:schemeClr val="dk1"/>
              </a:solidFill>
              <a:latin typeface="Century Gothic"/>
              <a:ea typeface="Century Gothic"/>
              <a:cs typeface="Century Gothic"/>
              <a:sym typeface="Century Gothic"/>
            </a:endParaRPr>
          </a:p>
        </p:txBody>
      </p:sp>
      <p:sp>
        <p:nvSpPr>
          <p:cNvPr id="197" name="Google Shape;197;p9"/>
          <p:cNvSpPr/>
          <p:nvPr/>
        </p:nvSpPr>
        <p:spPr>
          <a:xfrm>
            <a:off x="6571484" y="3787491"/>
            <a:ext cx="2393004" cy="122568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1800" u="none" cap="none" strike="noStrike">
                <a:solidFill>
                  <a:schemeClr val="dk1"/>
                </a:solidFill>
                <a:latin typeface="Century Gothic"/>
                <a:ea typeface="Century Gothic"/>
                <a:cs typeface="Century Gothic"/>
                <a:sym typeface="Century Gothic"/>
              </a:rPr>
              <a:t>Non FD</a:t>
            </a:r>
            <a:endParaRPr/>
          </a:p>
          <a:p>
            <a:pPr indent="0" lvl="0" marL="0" marR="0" rtl="0" algn="just">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nama_kul🡪 nim</a:t>
            </a:r>
            <a:endParaRPr/>
          </a:p>
          <a:p>
            <a:pPr indent="0" lvl="0" marL="0" marR="0" rtl="0" algn="just">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nim 🡪 indeks_nilai</a:t>
            </a:r>
            <a:endParaRPr b="0" i="0" sz="1800" u="none" cap="none" strike="noStrike">
              <a:solidFill>
                <a:schemeClr val="dk1"/>
              </a:solidFill>
              <a:latin typeface="Century Gothic"/>
              <a:ea typeface="Century Gothic"/>
              <a:cs typeface="Century Gothic"/>
              <a:sym typeface="Century Gothic"/>
            </a:endParaRPr>
          </a:p>
        </p:txBody>
      </p:sp>
      <p:cxnSp>
        <p:nvCxnSpPr>
          <p:cNvPr id="198" name="Google Shape;198;p9"/>
          <p:cNvCxnSpPr/>
          <p:nvPr/>
        </p:nvCxnSpPr>
        <p:spPr>
          <a:xfrm flipH="1">
            <a:off x="7784726" y="4293096"/>
            <a:ext cx="43775" cy="239007"/>
          </a:xfrm>
          <a:prstGeom prst="straightConnector1">
            <a:avLst/>
          </a:prstGeom>
          <a:noFill/>
          <a:ln cap="flat" cmpd="sng" w="9525">
            <a:solidFill>
              <a:schemeClr val="dk1"/>
            </a:solidFill>
            <a:prstDash val="solid"/>
            <a:round/>
            <a:headEnd len="sm" w="sm" type="none"/>
            <a:tailEnd len="sm" w="sm" type="none"/>
          </a:ln>
        </p:spPr>
      </p:cxnSp>
      <p:cxnSp>
        <p:nvCxnSpPr>
          <p:cNvPr id="199" name="Google Shape;199;p9"/>
          <p:cNvCxnSpPr/>
          <p:nvPr/>
        </p:nvCxnSpPr>
        <p:spPr>
          <a:xfrm flipH="1">
            <a:off x="7164288" y="4513569"/>
            <a:ext cx="43775" cy="239007"/>
          </a:xfrm>
          <a:prstGeom prst="straightConnector1">
            <a:avLst/>
          </a:prstGeom>
          <a:noFill/>
          <a:ln cap="flat" cmpd="sng" w="9525">
            <a:solidFill>
              <a:schemeClr val="dk1"/>
            </a:solidFill>
            <a:prstDash val="solid"/>
            <a:round/>
            <a:headEnd len="sm" w="sm" type="none"/>
            <a:tailEnd len="sm" w="sm" type="none"/>
          </a:ln>
        </p:spPr>
      </p:cxnSp>
      <p:sp>
        <p:nvSpPr>
          <p:cNvPr id="200" name="Google Shape;20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pothecary">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2015-09-06T04:27:52Z</dcterms:created>
  <dc:creator>Lenovo</dc:creator>
</cp:coreProperties>
</file>