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76" r:id="rId5"/>
    <p:sldId id="280" r:id="rId6"/>
    <p:sldId id="258" r:id="rId7"/>
    <p:sldId id="277" r:id="rId8"/>
    <p:sldId id="278" r:id="rId9"/>
    <p:sldId id="260" r:id="rId10"/>
    <p:sldId id="275" r:id="rId11"/>
    <p:sldId id="288" r:id="rId12"/>
    <p:sldId id="285" r:id="rId13"/>
    <p:sldId id="284" r:id="rId14"/>
    <p:sldId id="286" r:id="rId15"/>
    <p:sldId id="287" r:id="rId16"/>
    <p:sldId id="279" r:id="rId17"/>
    <p:sldId id="262" r:id="rId18"/>
    <p:sldId id="282" r:id="rId19"/>
    <p:sldId id="263" r:id="rId20"/>
    <p:sldId id="264" r:id="rId21"/>
    <p:sldId id="266" r:id="rId22"/>
    <p:sldId id="267" r:id="rId23"/>
    <p:sldId id="268" r:id="rId24"/>
    <p:sldId id="270" r:id="rId25"/>
    <p:sldId id="271" r:id="rId26"/>
    <p:sldId id="265" r:id="rId27"/>
    <p:sldId id="273" r:id="rId28"/>
    <p:sldId id="274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2-21T20:07:05.468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3" dt="2023-02-21T20:16:53.056" idx="3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mac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fif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99" y="1814052"/>
            <a:ext cx="4752211" cy="1622322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ea typeface="+mj-lt"/>
                <a:cs typeface="+mj-lt"/>
              </a:rPr>
              <a:t>تصميم شبكة ربط لجامعة قرطبة فرع حلب و القامشلي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454" y="3636934"/>
            <a:ext cx="6308326" cy="1278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الدكتور المشرف 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  د.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يوسف بياع                                 د. محمد رواس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تقدمة الطالبان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:</a:t>
            </a:r>
            <a:endParaRPr lang="ar-SY" dirty="0">
              <a:solidFill>
                <a:schemeClr val="accent1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محمد بنيان مسلاتي صابوني               عمر خالد عبدالحميد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3C313-1FD5-7BDD-67F4-1EC4403D7D30}"/>
              </a:ext>
            </a:extLst>
          </p:cNvPr>
          <p:cNvSpPr txBox="1"/>
          <p:nvPr/>
        </p:nvSpPr>
        <p:spPr>
          <a:xfrm>
            <a:off x="0" y="1294263"/>
            <a:ext cx="20376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العام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الدراسي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2022-2023</a:t>
            </a:r>
            <a:endParaRPr lang="en-US" dirty="0"/>
          </a:p>
          <a:p>
            <a:pPr algn="l"/>
            <a:endParaRPr lang="en-US" sz="1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9E0F8-F7F4-49C5-4B71-B1A50AA78AF0}"/>
              </a:ext>
            </a:extLst>
          </p:cNvPr>
          <p:cNvSpPr txBox="1"/>
          <p:nvPr/>
        </p:nvSpPr>
        <p:spPr>
          <a:xfrm>
            <a:off x="6245790" y="1589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الجمهورية العربية السورية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جامعة قرطبة الخاصة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هندسة الاتصالات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8D2A3F28-E202-61CE-2000-E75A0B64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" y="60138"/>
            <a:ext cx="1356856" cy="11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67" y="1069377"/>
            <a:ext cx="4708172" cy="707156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0" y="1776533"/>
            <a:ext cx="4555359" cy="842842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" y="3152776"/>
            <a:ext cx="3907049" cy="1433404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95" y="2814312"/>
            <a:ext cx="404869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B4422B-7211-4002-8F86-D0B46AA33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425" y="955795"/>
            <a:ext cx="3838575" cy="1905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39FA-F409-4397-8573-80C04E58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24590"/>
            <a:ext cx="3838575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D2A98-534C-42CD-8D00-7EFAB3FE6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" y="2157827"/>
            <a:ext cx="3838575" cy="21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2E02C-63E1-46F7-8254-1A274A6F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" y="1275460"/>
            <a:ext cx="9144000" cy="29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01A26-757D-4293-8A54-211EA435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461"/>
            <a:ext cx="9144000" cy="42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controller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9F87B4-B241-4289-BC16-27AA04BB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19" y="787400"/>
            <a:ext cx="7658283" cy="356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7C489-3D2F-4B44-A76D-B9C49433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43" y="2057104"/>
            <a:ext cx="1883475" cy="10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E07-7D42-45B3-A1E4-059F9AC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92270-8658-478F-B117-1B0F3E999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60" y="1179513"/>
            <a:ext cx="7920980" cy="35687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30E09-AAC3-42EF-893A-EF51761B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297"/>
            <a:ext cx="9144000" cy="34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F082-6B92-4908-8814-96587FAB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0812" y="1539060"/>
            <a:ext cx="8259098" cy="763526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E73B-3217-4D4F-B3CD-590F8DCD4444}"/>
              </a:ext>
            </a:extLst>
          </p:cNvPr>
          <p:cNvSpPr/>
          <p:nvPr/>
        </p:nvSpPr>
        <p:spPr>
          <a:xfrm>
            <a:off x="-1" y="-166914"/>
            <a:ext cx="9216571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FE16E-778F-4557-A8AD-F92F0278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0" t="13484" r="978" b="18411"/>
          <a:stretch/>
        </p:blipFill>
        <p:spPr>
          <a:xfrm>
            <a:off x="2861143" y="-180883"/>
            <a:ext cx="4354286" cy="287361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204A92-FDC8-41D9-AAE4-7013478C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557" t="13165" b="40520"/>
          <a:stretch/>
        </p:blipFill>
        <p:spPr>
          <a:xfrm>
            <a:off x="5130800" y="2916338"/>
            <a:ext cx="4013200" cy="218444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7023A-D2B1-493D-9571-DAA0F4452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0" y="1110958"/>
            <a:ext cx="2268523" cy="29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9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9EEED-4D5E-4F48-92E1-20747B2E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37"/>
            <a:ext cx="3996898" cy="1739826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A6528BE-6721-4358-99BC-D90D1BEE58CB}"/>
              </a:ext>
            </a:extLst>
          </p:cNvPr>
          <p:cNvSpPr txBox="1">
            <a:spLocks noChangeArrowheads="1"/>
          </p:cNvSpPr>
          <p:nvPr/>
        </p:nvSpPr>
        <p:spPr>
          <a:xfrm>
            <a:off x="595423" y="177983"/>
            <a:ext cx="7953153" cy="651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sz="3600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Meraki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6052B-8FBF-496A-ACE5-BCD6F5A5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42"/>
            <a:ext cx="9144000" cy="402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F12BC-0F10-4817-890B-701D5F3A9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29338"/>
            <a:ext cx="9144000" cy="4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96A3D-9FE4-48BE-BE52-3AD758773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2" r="15839" b="15488"/>
          <a:stretch/>
        </p:blipFill>
        <p:spPr>
          <a:xfrm>
            <a:off x="2528810" y="950686"/>
            <a:ext cx="4162615" cy="4192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1DCE5-0B38-47C8-A9E0-2FBBEEB13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6" r="21971" b="22087"/>
          <a:stretch/>
        </p:blipFill>
        <p:spPr>
          <a:xfrm>
            <a:off x="5590573" y="1734456"/>
            <a:ext cx="3553427" cy="34090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754AFA-E1F9-492B-8C7E-8C77443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5382" y="161355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ea typeface="+mn-ea"/>
                <a:cs typeface="Simplified Arabic" panose="02020603050405020304" pitchFamily="18" charset="-78"/>
              </a:rPr>
              <a:t>Access point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FCC951BC-BA30-4AF1-A0C2-5E96EB62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77080"/>
            <a:ext cx="2452577" cy="16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789CE2-A5AE-491C-A536-3FF2D97E646C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125538"/>
            <a:ext cx="386873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7) Voice Over IP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AE183-094E-4B89-8DC6-4E4838DD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5112" b="8333"/>
          <a:stretch>
            <a:fillRect/>
          </a:stretch>
        </p:blipFill>
        <p:spPr>
          <a:xfrm>
            <a:off x="333375" y="2114550"/>
            <a:ext cx="4137025" cy="21971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D945660-4E22-4CAE-9154-F57F7D015EDD}"/>
              </a:ext>
            </a:extLst>
          </p:cNvPr>
          <p:cNvSpPr txBox="1">
            <a:spLocks noChangeArrowheads="1"/>
          </p:cNvSpPr>
          <p:nvPr/>
        </p:nvSpPr>
        <p:spPr>
          <a:xfrm>
            <a:off x="4722813" y="1125538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8)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2FA1A-9CD2-47D4-9B5B-4FC72C1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388" y="2133600"/>
            <a:ext cx="4084637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خطوات</a:t>
            </a:r>
            <a:r>
              <a:rPr lang="en-US" dirty="0"/>
              <a:t> </a:t>
            </a:r>
            <a:r>
              <a:rPr lang="en-US" dirty="0" err="1"/>
              <a:t>العرض</a:t>
            </a:r>
            <a:r>
              <a:rPr lang="ar-SA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707" y="1920837"/>
            <a:ext cx="4109710" cy="216206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/>
              <a:t>أهمية</a:t>
            </a:r>
            <a:r>
              <a:rPr lang="en-US" dirty="0"/>
              <a:t> </a:t>
            </a:r>
            <a:r>
              <a:rPr lang="en-US" dirty="0" err="1">
                <a:latin typeface="Simplified Arabic"/>
                <a:cs typeface="Simplified Arabic"/>
              </a:rPr>
              <a:t>المشروع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الأجهزة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المستخدمة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المشروع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Y" dirty="0">
                <a:ea typeface="+mn-lt"/>
                <a:cs typeface="+mn-lt"/>
              </a:rPr>
              <a:t>مخطط الية العمل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8AE-7EA2-4DCA-924F-158EA7F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71"/>
            <a:ext cx="8229600" cy="857250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Flow Chart </a:t>
            </a:r>
            <a:r>
              <a:rPr lang="ar-SY" dirty="0">
                <a:solidFill>
                  <a:schemeClr val="bg1"/>
                </a:solidFill>
                <a:ea typeface="+mn-lt"/>
                <a:cs typeface="+mn-lt"/>
              </a:rPr>
              <a:t>مخطط الية العمل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46592"/>
              </p:ext>
            </p:extLst>
          </p:nvPr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2B05864-46F5-4900-857D-D7F381AD853F}"/>
              </a:ext>
            </a:extLst>
          </p:cNvPr>
          <p:cNvSpPr/>
          <p:nvPr/>
        </p:nvSpPr>
        <p:spPr>
          <a:xfrm flipH="1">
            <a:off x="8555665" y="13397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9E08-57B7-4087-95D3-92A6F652F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62" y="1095155"/>
            <a:ext cx="4245935" cy="3688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A83C9-9AEC-4C53-A7A7-C3A2F752350F}"/>
              </a:ext>
            </a:extLst>
          </p:cNvPr>
          <p:cNvSpPr/>
          <p:nvPr/>
        </p:nvSpPr>
        <p:spPr>
          <a:xfrm>
            <a:off x="7074195" y="1672885"/>
            <a:ext cx="1743740" cy="3456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4D8613-F28F-42D3-8924-4F0085294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02" y="942753"/>
            <a:ext cx="4292010" cy="4200747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00601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811E-2415-44E8-9805-360C0F5621A1}"/>
              </a:ext>
            </a:extLst>
          </p:cNvPr>
          <p:cNvSpPr/>
          <p:nvPr/>
        </p:nvSpPr>
        <p:spPr>
          <a:xfrm>
            <a:off x="7161913" y="2355617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5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665228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DC6E-5D85-4FC5-80EF-DD5AC56A1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158" y="942990"/>
            <a:ext cx="4247707" cy="4200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8505AD-E3EB-480A-BE7F-08E4C26F6041}"/>
              </a:ext>
            </a:extLst>
          </p:cNvPr>
          <p:cNvSpPr/>
          <p:nvPr/>
        </p:nvSpPr>
        <p:spPr>
          <a:xfrm>
            <a:off x="7161913" y="3043245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32666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B4616-F3E6-45E8-A272-F6873240A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42753"/>
            <a:ext cx="4291935" cy="420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3F213-FC41-404F-B44E-DA2C4E0E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198" y="1509822"/>
            <a:ext cx="3696871" cy="3633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943B34-6894-427F-8B8F-BDA7C21F254A}"/>
              </a:ext>
            </a:extLst>
          </p:cNvPr>
          <p:cNvSpPr/>
          <p:nvPr/>
        </p:nvSpPr>
        <p:spPr>
          <a:xfrm>
            <a:off x="7230139" y="3707218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997842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D4775-2D73-4ACB-972C-D66B5BF37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146845" cy="3416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4CE987-F9D6-4E01-82B2-5E045221F5F4}"/>
              </a:ext>
            </a:extLst>
          </p:cNvPr>
          <p:cNvSpPr/>
          <p:nvPr/>
        </p:nvSpPr>
        <p:spPr>
          <a:xfrm>
            <a:off x="7074195" y="4359349"/>
            <a:ext cx="1743740" cy="141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BB773-8653-4B6D-B1DD-6498BF061A75}"/>
              </a:ext>
            </a:extLst>
          </p:cNvPr>
          <p:cNvSpPr/>
          <p:nvPr/>
        </p:nvSpPr>
        <p:spPr>
          <a:xfrm>
            <a:off x="-1" y="181429"/>
            <a:ext cx="7146845" cy="159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2B178BDA-693C-4C45-BE16-9B1B322855DD}"/>
              </a:ext>
            </a:extLst>
          </p:cNvPr>
          <p:cNvSpPr/>
          <p:nvPr/>
        </p:nvSpPr>
        <p:spPr>
          <a:xfrm rot="16200000">
            <a:off x="751117" y="199572"/>
            <a:ext cx="304800" cy="39914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98195" y="46925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82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9608-CC12-45F8-898E-F38D08C8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B9D-6D2D-4C28-B18E-6E0D0FFD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04F8-94C5-4F82-B9BA-987908AB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78" y="1732943"/>
            <a:ext cx="6411719" cy="2497853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IMAP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POP3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في عملية مزامنة رسائل البريد.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GLBP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HSRP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ليتم موازنة الحمل على أكثر من موجه في الوقت ذاته.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منع الاتصال باستخدام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Telnet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السماح فقط الدخول الى الأجهزة باستخدام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SSH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لجعل كامل الاتصال مشفر.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8747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C84-BF6A-4A7D-9B33-A99E80ECC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شكرا لحضوركم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03E6-678A-4AF8-9724-21408369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485" y="4043202"/>
            <a:ext cx="7766107" cy="678426"/>
          </a:xfrm>
        </p:spPr>
        <p:txBody>
          <a:bodyPr>
            <a:normAutofit/>
          </a:bodyPr>
          <a:lstStyle/>
          <a:p>
            <a:pPr algn="ctr"/>
            <a:r>
              <a:rPr lang="ar-SY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نأمل بأن العرض نال إعجابكم</a:t>
            </a:r>
            <a:endParaRPr lang="en-US" sz="32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148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323-EB90-4BE8-84C7-65E169F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أهمية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implified Arabic"/>
                <a:cs typeface="Simplified Arabic"/>
              </a:rPr>
              <a:t>المشروع</a:t>
            </a:r>
            <a:r>
              <a:rPr lang="ar-SA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9FFC-7D22-491C-BFB2-0318739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1" y="1969046"/>
            <a:ext cx="6526162" cy="2030020"/>
          </a:xfrm>
        </p:spPr>
        <p:txBody>
          <a:bodyPr/>
          <a:lstStyle/>
          <a:p>
            <a:pPr marL="0" indent="0" algn="r">
              <a:buNone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يهدف هذا المشروع إلى تصميم شبكة تربط بين فرعي جامعة قرطبة الخاصة حلب و القامشلي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عن طريق انشاء قناة افتراضية و تشفير البيانات المارة من خلالها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تنظيم عملية مشاركة البيانات بين المستخدمين و توحيد مكان تخزين المعلومات و السماح للمستخدمين من الوصول الى المعلومات المصرحة لهم بسهولة و سرعة و سرية </a:t>
            </a:r>
            <a:r>
              <a:rPr lang="ar-S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بالاضافة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الى جعل موقع الجامعة يستخدم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بدلا من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HTTP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وذلك لمنع أي عملية اختراق لموقع الجامعة او أي عملية تنصت على المعلومات المدخلة من قبل المستخدمين.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3" y="2062109"/>
            <a:ext cx="2957542" cy="196123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37" y="2301340"/>
            <a:ext cx="3236017" cy="159441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81" y="1431774"/>
            <a:ext cx="2891773" cy="869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BC8A2C-B044-4D9C-A696-94BB7AC2522A}"/>
              </a:ext>
            </a:extLst>
          </p:cNvPr>
          <p:cNvSpPr txBox="1">
            <a:spLocks/>
          </p:cNvSpPr>
          <p:nvPr/>
        </p:nvSpPr>
        <p:spPr>
          <a:xfrm>
            <a:off x="479319" y="128474"/>
            <a:ext cx="8259098" cy="763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3463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0E1F-17D0-402A-8A60-330B9E5D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EF3D7-3949-4530-9F46-7802D3D4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4499" y="2047082"/>
            <a:ext cx="5435002" cy="1864103"/>
          </a:xfrm>
        </p:spPr>
      </p:pic>
    </p:spTree>
    <p:extLst>
      <p:ext uri="{BB962C8B-B14F-4D97-AF65-F5344CB8AC3E}">
        <p14:creationId xmlns:p14="http://schemas.microsoft.com/office/powerpoint/2010/main" val="12525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الأجهزة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المستخدمة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في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المشروع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 err="1">
              <a:ea typeface="+mj-lt"/>
              <a:cs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D18EF-3CCE-4772-A3D6-C187360BB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3971"/>
              </p:ext>
            </p:extLst>
          </p:nvPr>
        </p:nvGraphicFramePr>
        <p:xfrm>
          <a:off x="414669" y="1056168"/>
          <a:ext cx="8314662" cy="34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331">
                  <a:extLst>
                    <a:ext uri="{9D8B030D-6E8A-4147-A177-3AD203B41FA5}">
                      <a16:colId xmlns:a16="http://schemas.microsoft.com/office/drawing/2014/main" val="2472178498"/>
                    </a:ext>
                  </a:extLst>
                </a:gridCol>
                <a:gridCol w="4157331">
                  <a:extLst>
                    <a:ext uri="{9D8B030D-6E8A-4147-A177-3AD203B41FA5}">
                      <a16:colId xmlns:a16="http://schemas.microsoft.com/office/drawing/2014/main" val="1849090428"/>
                    </a:ext>
                  </a:extLst>
                </a:gridCol>
              </a:tblGrid>
              <a:tr h="687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97908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Router</a:t>
                      </a: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Meraki Server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013497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Access Point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1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79484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Network Controller</a:t>
                      </a: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Voice Over 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986200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Server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Firewall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6" y="3160843"/>
            <a:ext cx="5409420" cy="1505714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4" y="1300487"/>
            <a:ext cx="5721392" cy="1376671"/>
          </a:xfrm>
          <a:prstGeom prst="rect">
            <a:avLst/>
          </a:prstGeom>
        </p:spPr>
      </p:pic>
      <p:pic>
        <p:nvPicPr>
          <p:cNvPr id="4" name="Content Placeholder 30">
            <a:extLst>
              <a:ext uri="{FF2B5EF4-FFF2-40B4-BE49-F238E27FC236}">
                <a16:creationId xmlns:a16="http://schemas.microsoft.com/office/drawing/2014/main" id="{174F2942-CC36-446C-8618-013C0914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687" y="2677158"/>
            <a:ext cx="2576945" cy="1395542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-181252" y="1988822"/>
            <a:ext cx="3552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1250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" y="1301952"/>
            <a:ext cx="3896983" cy="1078778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3" y="1017366"/>
            <a:ext cx="3813857" cy="1363364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" y="2924328"/>
            <a:ext cx="3896983" cy="135309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3361155"/>
            <a:ext cx="3813857" cy="1036627"/>
          </a:xfrm>
          <a:prstGeom prst="rect">
            <a:avLst/>
          </a:prstGeom>
        </p:spPr>
      </p:pic>
      <p:sp>
        <p:nvSpPr>
          <p:cNvPr id="6" name="سهم مسنن إلى اليمين 5"/>
          <p:cNvSpPr/>
          <p:nvPr/>
        </p:nvSpPr>
        <p:spPr>
          <a:xfrm>
            <a:off x="4239884" y="1855868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سهم مسنن إلى اليمين 6"/>
          <p:cNvSpPr/>
          <p:nvPr/>
        </p:nvSpPr>
        <p:spPr>
          <a:xfrm>
            <a:off x="4239884" y="3651453"/>
            <a:ext cx="581106" cy="441064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3000"/>
                  <a:lumOff val="57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200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D6D29A8-830A-49A2-912C-BB8EE010A19F}"/>
              </a:ext>
            </a:extLst>
          </p:cNvPr>
          <p:cNvSpPr txBox="1">
            <a:spLocks/>
          </p:cNvSpPr>
          <p:nvPr/>
        </p:nvSpPr>
        <p:spPr>
          <a:xfrm>
            <a:off x="-149404" y="1600148"/>
            <a:ext cx="3887788" cy="8519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Switch</a:t>
            </a:r>
          </a:p>
        </p:txBody>
      </p:sp>
      <p:pic>
        <p:nvPicPr>
          <p:cNvPr id="4" name="Content Placeholder 24">
            <a:extLst>
              <a:ext uri="{FF2B5EF4-FFF2-40B4-BE49-F238E27FC236}">
                <a16:creationId xmlns:a16="http://schemas.microsoft.com/office/drawing/2014/main" id="{D30F3420-EE7A-48F2-96D1-B51C788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314" y="2378725"/>
            <a:ext cx="2617431" cy="1456177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2" y="1142948"/>
            <a:ext cx="5188239" cy="3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87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Aldhabi</vt:lpstr>
      <vt:lpstr>Arial</vt:lpstr>
      <vt:lpstr>Calibri</vt:lpstr>
      <vt:lpstr>Simplified Arabic</vt:lpstr>
      <vt:lpstr>Wingdings</vt:lpstr>
      <vt:lpstr>Office Theme</vt:lpstr>
      <vt:lpstr>تصميم شبكة ربط لجامعة قرطبة فرع حلب و القامشلي</vt:lpstr>
      <vt:lpstr>خطوات العرض :</vt:lpstr>
      <vt:lpstr>أهمية المشروع :  </vt:lpstr>
      <vt:lpstr>PowerPoint Presentation</vt:lpstr>
      <vt:lpstr>Mac Address</vt:lpstr>
      <vt:lpstr>الأجهزة المستخدمة في المشروع:</vt:lpstr>
      <vt:lpstr>PowerPoint Presentation</vt:lpstr>
      <vt:lpstr>PowerPoint Presentation</vt:lpstr>
      <vt:lpstr>PowerPoint Presentation</vt:lpstr>
      <vt:lpstr>PowerPoint Presentation</vt:lpstr>
      <vt:lpstr>Network controller</vt:lpstr>
      <vt:lpstr>Network controller</vt:lpstr>
      <vt:lpstr>Network controller</vt:lpstr>
      <vt:lpstr>Network controller</vt:lpstr>
      <vt:lpstr>Network controller</vt:lpstr>
      <vt:lpstr>Server</vt:lpstr>
      <vt:lpstr>PowerPoint Presentation</vt:lpstr>
      <vt:lpstr>Access point</vt:lpstr>
      <vt:lpstr>PowerPoint Presentation</vt:lpstr>
      <vt:lpstr>: Flow Chart مخطط الية العمل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الآفاق المستقبلية:</vt:lpstr>
      <vt:lpstr>شكرا لحضوركم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123</cp:revision>
  <dcterms:created xsi:type="dcterms:W3CDTF">2017-08-01T15:40:51Z</dcterms:created>
  <dcterms:modified xsi:type="dcterms:W3CDTF">2023-03-04T08:09:17Z</dcterms:modified>
</cp:coreProperties>
</file>