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F342-9F3E-409C-BBB8-002110586FA8}" type="datetimeFigureOut">
              <a:rPr lang="fr-FR" smtClean="0"/>
              <a:pPr/>
              <a:t>21/12/2023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40E5-E178-47A0-B871-1F61C8F2021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F342-9F3E-409C-BBB8-002110586FA8}" type="datetimeFigureOut">
              <a:rPr lang="fr-FR" smtClean="0"/>
              <a:pPr/>
              <a:t>21/12/2023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40E5-E178-47A0-B871-1F61C8F2021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F342-9F3E-409C-BBB8-002110586FA8}" type="datetimeFigureOut">
              <a:rPr lang="fr-FR" smtClean="0"/>
              <a:pPr/>
              <a:t>21/12/2023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40E5-E178-47A0-B871-1F61C8F2021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F342-9F3E-409C-BBB8-002110586FA8}" type="datetimeFigureOut">
              <a:rPr lang="fr-FR" smtClean="0"/>
              <a:pPr/>
              <a:t>21/12/2023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40E5-E178-47A0-B871-1F61C8F2021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F342-9F3E-409C-BBB8-002110586FA8}" type="datetimeFigureOut">
              <a:rPr lang="fr-FR" smtClean="0"/>
              <a:pPr/>
              <a:t>21/12/2023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40E5-E178-47A0-B871-1F61C8F2021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F342-9F3E-409C-BBB8-002110586FA8}" type="datetimeFigureOut">
              <a:rPr lang="fr-FR" smtClean="0"/>
              <a:pPr/>
              <a:t>21/12/2023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40E5-E178-47A0-B871-1F61C8F2021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F342-9F3E-409C-BBB8-002110586FA8}" type="datetimeFigureOut">
              <a:rPr lang="fr-FR" smtClean="0"/>
              <a:pPr/>
              <a:t>21/12/2023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40E5-E178-47A0-B871-1F61C8F2021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F342-9F3E-409C-BBB8-002110586FA8}" type="datetimeFigureOut">
              <a:rPr lang="fr-FR" smtClean="0"/>
              <a:pPr/>
              <a:t>21/12/2023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40E5-E178-47A0-B871-1F61C8F2021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F342-9F3E-409C-BBB8-002110586FA8}" type="datetimeFigureOut">
              <a:rPr lang="fr-FR" smtClean="0"/>
              <a:pPr/>
              <a:t>21/12/2023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40E5-E178-47A0-B871-1F61C8F2021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F342-9F3E-409C-BBB8-002110586FA8}" type="datetimeFigureOut">
              <a:rPr lang="fr-FR" smtClean="0"/>
              <a:pPr/>
              <a:t>21/12/2023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40E5-E178-47A0-B871-1F61C8F2021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F342-9F3E-409C-BBB8-002110586FA8}" type="datetimeFigureOut">
              <a:rPr lang="fr-FR" smtClean="0"/>
              <a:pPr/>
              <a:t>21/12/2023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5EE40E5-E178-47A0-B871-1F61C8F2021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2CF342-9F3E-409C-BBB8-002110586FA8}" type="datetimeFigureOut">
              <a:rPr lang="fr-FR" smtClean="0"/>
              <a:pPr/>
              <a:t>21/12/2023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5EE40E5-E178-47A0-B871-1F61C8F2021E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CA0A955-C6AB-9B6B-8FE6-016A0829E8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MongoDB vs SQL: A Comparative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9FE72A88-DC67-FC12-EFC0-A8E10D17FB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Understanding the Differences in NoSQL and SQL Databases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Bilel </a:t>
            </a:r>
            <a:r>
              <a:rPr lang="en-US" dirty="0" err="1"/>
              <a:t>Benltaeif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3171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3310957-0A38-AE40-9B7F-859EA91D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>
                <a:effectLst/>
                <a:latin typeface="Söhne"/>
              </a:rPr>
              <a:t>Data Model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B37B93C-D0D3-DF28-CEEC-51F14CA9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MongoDB: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Document-</a:t>
            </a:r>
            <a:r>
              <a:rPr lang="fr-FR" b="0" i="0" dirty="0" err="1">
                <a:solidFill>
                  <a:srgbClr val="374151"/>
                </a:solidFill>
                <a:effectLst/>
                <a:latin typeface="Söhne"/>
              </a:rPr>
              <a:t>based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374151"/>
                </a:solidFill>
                <a:effectLst/>
                <a:latin typeface="Söhne"/>
              </a:rPr>
              <a:t>storage</a:t>
            </a:r>
            <a:endParaRPr lang="fr-F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BSON (</a:t>
            </a:r>
            <a:r>
              <a:rPr lang="fr-FR" b="0" i="0" dirty="0" err="1">
                <a:solidFill>
                  <a:srgbClr val="374151"/>
                </a:solidFill>
                <a:effectLst/>
                <a:latin typeface="Söhne"/>
              </a:rPr>
              <a:t>Binary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 JSON) format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Flexible </a:t>
            </a:r>
            <a:r>
              <a:rPr lang="fr-FR" b="0" i="0" dirty="0" err="1">
                <a:solidFill>
                  <a:srgbClr val="374151"/>
                </a:solidFill>
                <a:effectLst/>
                <a:latin typeface="Söhne"/>
              </a:rPr>
              <a:t>schema</a:t>
            </a:r>
            <a:endParaRPr lang="fr-F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SQL: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Table-</a:t>
            </a:r>
            <a:r>
              <a:rPr lang="fr-FR" b="0" i="0" dirty="0" err="1">
                <a:solidFill>
                  <a:srgbClr val="374151"/>
                </a:solidFill>
                <a:effectLst/>
                <a:latin typeface="Söhne"/>
              </a:rPr>
              <a:t>based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374151"/>
                </a:solidFill>
                <a:effectLst/>
                <a:latin typeface="Söhne"/>
              </a:rPr>
              <a:t>storage</a:t>
            </a:r>
            <a:endParaRPr lang="fr-F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374151"/>
                </a:solidFill>
                <a:effectLst/>
                <a:latin typeface="Söhne"/>
              </a:rPr>
              <a:t>Structured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374151"/>
                </a:solidFill>
                <a:effectLst/>
                <a:latin typeface="Söhne"/>
              </a:rPr>
              <a:t>schema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374151"/>
                </a:solidFill>
                <a:effectLst/>
                <a:latin typeface="Söhne"/>
              </a:rPr>
              <a:t>with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374151"/>
                </a:solidFill>
                <a:effectLst/>
                <a:latin typeface="Söhne"/>
              </a:rPr>
              <a:t>predefined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374151"/>
                </a:solidFill>
                <a:effectLst/>
                <a:latin typeface="Söhne"/>
              </a:rPr>
              <a:t>schema</a:t>
            </a:r>
            <a:endParaRPr lang="fr-F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ACID compliance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07A1CE0C-1594-40F8-CB90-E2EE7D483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1134" y="1027906"/>
            <a:ext cx="4290647" cy="502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7560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BB18736-52A9-9941-4D86-0EE02DFE8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 err="1">
                <a:effectLst/>
                <a:latin typeface="Söhne"/>
              </a:rPr>
              <a:t>Query</a:t>
            </a:r>
            <a:r>
              <a:rPr lang="fr-FR" b="1" i="0" dirty="0">
                <a:effectLst/>
                <a:latin typeface="Söhne"/>
              </a:rPr>
              <a:t> </a:t>
            </a:r>
            <a:r>
              <a:rPr lang="fr-FR" b="1" i="0" dirty="0" err="1">
                <a:effectLst/>
                <a:latin typeface="Söhne"/>
              </a:rPr>
              <a:t>Language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F1356CF-E547-5FF4-5ACA-75C464E59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374151"/>
                </a:solidFill>
                <a:latin typeface="Söhne"/>
              </a:rPr>
              <a:t>MongoDB:</a:t>
            </a:r>
          </a:p>
          <a:p>
            <a:pPr lvl="1">
              <a:lnSpc>
                <a:spcPct val="100000"/>
              </a:lnSpc>
            </a:pPr>
            <a:r>
              <a:rPr lang="fr-FR" dirty="0">
                <a:solidFill>
                  <a:srgbClr val="374151"/>
                </a:solidFill>
                <a:latin typeface="Söhne"/>
              </a:rPr>
              <a:t>          JSON-like </a:t>
            </a:r>
            <a:r>
              <a:rPr lang="fr-FR" dirty="0" err="1">
                <a:solidFill>
                  <a:srgbClr val="374151"/>
                </a:solidFill>
                <a:latin typeface="Söhne"/>
              </a:rPr>
              <a:t>queries</a:t>
            </a:r>
            <a:endParaRPr lang="fr-FR" dirty="0">
              <a:solidFill>
                <a:srgbClr val="374151"/>
              </a:solidFill>
              <a:latin typeface="Söhne"/>
            </a:endParaRPr>
          </a:p>
          <a:p>
            <a:pPr lvl="1">
              <a:lnSpc>
                <a:spcPct val="100000"/>
              </a:lnSpc>
            </a:pPr>
            <a:r>
              <a:rPr lang="fr-FR" dirty="0">
                <a:solidFill>
                  <a:srgbClr val="374151"/>
                </a:solidFill>
                <a:latin typeface="Söhne"/>
              </a:rPr>
              <a:t>         Supports </a:t>
            </a:r>
            <a:r>
              <a:rPr lang="fr-FR" dirty="0" err="1">
                <a:solidFill>
                  <a:srgbClr val="374151"/>
                </a:solidFill>
                <a:latin typeface="Söhne"/>
              </a:rPr>
              <a:t>rich</a:t>
            </a:r>
            <a:r>
              <a:rPr lang="fr-FR" dirty="0">
                <a:solidFill>
                  <a:srgbClr val="374151"/>
                </a:solidFill>
                <a:latin typeface="Söhne"/>
              </a:rPr>
              <a:t> </a:t>
            </a:r>
            <a:r>
              <a:rPr lang="fr-FR" dirty="0" err="1">
                <a:solidFill>
                  <a:srgbClr val="374151"/>
                </a:solidFill>
                <a:latin typeface="Söhne"/>
              </a:rPr>
              <a:t>queries</a:t>
            </a:r>
            <a:r>
              <a:rPr lang="fr-FR" dirty="0">
                <a:solidFill>
                  <a:srgbClr val="374151"/>
                </a:solidFill>
                <a:latin typeface="Söhne"/>
              </a:rPr>
              <a:t> </a:t>
            </a:r>
            <a:r>
              <a:rPr lang="fr-FR" dirty="0" err="1">
                <a:solidFill>
                  <a:srgbClr val="374151"/>
                </a:solidFill>
                <a:latin typeface="Söhne"/>
              </a:rPr>
              <a:t>with</a:t>
            </a:r>
            <a:r>
              <a:rPr lang="fr-FR" dirty="0">
                <a:solidFill>
                  <a:srgbClr val="374151"/>
                </a:solidFill>
                <a:latin typeface="Söhne"/>
              </a:rPr>
              <a:t> </a:t>
            </a:r>
            <a:r>
              <a:rPr lang="fr-FR" dirty="0" err="1">
                <a:solidFill>
                  <a:srgbClr val="374151"/>
                </a:solidFill>
                <a:latin typeface="Söhne"/>
              </a:rPr>
              <a:t>nested</a:t>
            </a:r>
            <a:r>
              <a:rPr lang="fr-FR" dirty="0">
                <a:solidFill>
                  <a:srgbClr val="374151"/>
                </a:solidFill>
                <a:latin typeface="Söhne"/>
              </a:rPr>
              <a:t> documents</a:t>
            </a:r>
          </a:p>
          <a:p>
            <a:pPr lvl="1">
              <a:lnSpc>
                <a:spcPct val="100000"/>
              </a:lnSpc>
            </a:pPr>
            <a:r>
              <a:rPr lang="fr-FR" dirty="0">
                <a:solidFill>
                  <a:srgbClr val="374151"/>
                </a:solidFill>
                <a:latin typeface="Söhne"/>
              </a:rPr>
              <a:t>        </a:t>
            </a:r>
            <a:r>
              <a:rPr lang="fr-FR" dirty="0" err="1">
                <a:solidFill>
                  <a:srgbClr val="374151"/>
                </a:solidFill>
                <a:latin typeface="Söhne"/>
              </a:rPr>
              <a:t>Utilizes</a:t>
            </a:r>
            <a:r>
              <a:rPr lang="fr-FR" dirty="0">
                <a:solidFill>
                  <a:srgbClr val="374151"/>
                </a:solidFill>
                <a:latin typeface="Söhne"/>
              </a:rPr>
              <a:t> the MongoDB </a:t>
            </a:r>
            <a:r>
              <a:rPr lang="fr-FR" dirty="0" err="1">
                <a:solidFill>
                  <a:srgbClr val="374151"/>
                </a:solidFill>
                <a:latin typeface="Söhne"/>
              </a:rPr>
              <a:t>Query</a:t>
            </a:r>
            <a:r>
              <a:rPr lang="fr-FR" dirty="0">
                <a:solidFill>
                  <a:srgbClr val="374151"/>
                </a:solidFill>
                <a:latin typeface="Söhne"/>
              </a:rPr>
              <a:t> </a:t>
            </a:r>
            <a:r>
              <a:rPr lang="fr-FR" dirty="0" err="1">
                <a:solidFill>
                  <a:srgbClr val="374151"/>
                </a:solidFill>
                <a:latin typeface="Söhne"/>
              </a:rPr>
              <a:t>Language</a:t>
            </a:r>
            <a:r>
              <a:rPr lang="fr-FR" dirty="0">
                <a:solidFill>
                  <a:srgbClr val="374151"/>
                </a:solidFill>
                <a:latin typeface="Söhne"/>
              </a:rPr>
              <a:t> (MQL)</a:t>
            </a: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374151"/>
                </a:solidFill>
                <a:latin typeface="Söhne"/>
              </a:rPr>
              <a:t>SQL:</a:t>
            </a:r>
          </a:p>
          <a:p>
            <a:pPr lvl="1">
              <a:lnSpc>
                <a:spcPct val="110000"/>
              </a:lnSpc>
            </a:pPr>
            <a:r>
              <a:rPr lang="fr-FR" dirty="0">
                <a:solidFill>
                  <a:srgbClr val="374151"/>
                </a:solidFill>
                <a:latin typeface="Söhne"/>
              </a:rPr>
              <a:t>                </a:t>
            </a:r>
            <a:r>
              <a:rPr lang="fr-FR" dirty="0" err="1">
                <a:solidFill>
                  <a:srgbClr val="374151"/>
                </a:solidFill>
                <a:latin typeface="Söhne"/>
              </a:rPr>
              <a:t>Standardized</a:t>
            </a:r>
            <a:r>
              <a:rPr lang="fr-FR" dirty="0">
                <a:solidFill>
                  <a:srgbClr val="374151"/>
                </a:solidFill>
                <a:latin typeface="Söhne"/>
              </a:rPr>
              <a:t> SQL </a:t>
            </a:r>
            <a:r>
              <a:rPr lang="fr-FR" dirty="0" err="1">
                <a:solidFill>
                  <a:srgbClr val="374151"/>
                </a:solidFill>
                <a:latin typeface="Söhne"/>
              </a:rPr>
              <a:t>queries</a:t>
            </a:r>
            <a:endParaRPr lang="fr-FR" dirty="0">
              <a:solidFill>
                <a:srgbClr val="374151"/>
              </a:solidFill>
              <a:latin typeface="Söhne"/>
            </a:endParaRPr>
          </a:p>
          <a:p>
            <a:pPr lvl="1">
              <a:lnSpc>
                <a:spcPct val="110000"/>
              </a:lnSpc>
            </a:pPr>
            <a:r>
              <a:rPr lang="fr-FR" dirty="0">
                <a:solidFill>
                  <a:srgbClr val="374151"/>
                </a:solidFill>
                <a:latin typeface="Söhne"/>
              </a:rPr>
              <a:t>                JOIN </a:t>
            </a:r>
            <a:r>
              <a:rPr lang="fr-FR" dirty="0" err="1">
                <a:solidFill>
                  <a:srgbClr val="374151"/>
                </a:solidFill>
                <a:latin typeface="Söhne"/>
              </a:rPr>
              <a:t>operations</a:t>
            </a:r>
            <a:r>
              <a:rPr lang="fr-FR" dirty="0">
                <a:solidFill>
                  <a:srgbClr val="374151"/>
                </a:solidFill>
                <a:latin typeface="Söhne"/>
              </a:rPr>
              <a:t> for </a:t>
            </a:r>
            <a:r>
              <a:rPr lang="fr-FR" dirty="0" err="1">
                <a:solidFill>
                  <a:srgbClr val="374151"/>
                </a:solidFill>
                <a:latin typeface="Söhne"/>
              </a:rPr>
              <a:t>complex</a:t>
            </a:r>
            <a:r>
              <a:rPr lang="fr-FR" dirty="0">
                <a:solidFill>
                  <a:srgbClr val="374151"/>
                </a:solidFill>
                <a:latin typeface="Söhne"/>
              </a:rPr>
              <a:t> </a:t>
            </a:r>
            <a:r>
              <a:rPr lang="fr-FR" dirty="0" err="1">
                <a:solidFill>
                  <a:srgbClr val="374151"/>
                </a:solidFill>
                <a:latin typeface="Söhne"/>
              </a:rPr>
              <a:t>queries</a:t>
            </a:r>
            <a:endParaRPr lang="fr-FR" dirty="0">
              <a:solidFill>
                <a:srgbClr val="374151"/>
              </a:solidFill>
              <a:latin typeface="Söhne"/>
            </a:endParaRPr>
          </a:p>
          <a:p>
            <a:pPr lvl="1">
              <a:lnSpc>
                <a:spcPct val="110000"/>
              </a:lnSpc>
            </a:pPr>
            <a:r>
              <a:rPr lang="fr-FR" dirty="0">
                <a:solidFill>
                  <a:srgbClr val="374151"/>
                </a:solidFill>
                <a:latin typeface="Söhne"/>
              </a:rPr>
              <a:t>                 </a:t>
            </a:r>
            <a:r>
              <a:rPr lang="fr-FR" dirty="0" err="1">
                <a:solidFill>
                  <a:srgbClr val="374151"/>
                </a:solidFill>
                <a:latin typeface="Söhne"/>
              </a:rPr>
              <a:t>Structured</a:t>
            </a:r>
            <a:r>
              <a:rPr lang="fr-FR" dirty="0">
                <a:solidFill>
                  <a:srgbClr val="374151"/>
                </a:solidFill>
                <a:latin typeface="Söhne"/>
              </a:rPr>
              <a:t> </a:t>
            </a:r>
            <a:r>
              <a:rPr lang="fr-FR" dirty="0" err="1">
                <a:solidFill>
                  <a:srgbClr val="374151"/>
                </a:solidFill>
                <a:latin typeface="Söhne"/>
              </a:rPr>
              <a:t>Query</a:t>
            </a:r>
            <a:r>
              <a:rPr lang="fr-FR" dirty="0">
                <a:solidFill>
                  <a:srgbClr val="374151"/>
                </a:solidFill>
                <a:latin typeface="Söhne"/>
              </a:rPr>
              <a:t> </a:t>
            </a:r>
            <a:r>
              <a:rPr lang="fr-FR" dirty="0" err="1">
                <a:solidFill>
                  <a:srgbClr val="374151"/>
                </a:solidFill>
                <a:latin typeface="Söhne"/>
              </a:rPr>
              <a:t>Language</a:t>
            </a:r>
            <a:r>
              <a:rPr lang="fr-FR" dirty="0">
                <a:solidFill>
                  <a:srgbClr val="374151"/>
                </a:solidFill>
                <a:latin typeface="Söhne"/>
              </a:rPr>
              <a:t> (SQL)</a:t>
            </a:r>
          </a:p>
        </p:txBody>
      </p:sp>
    </p:spTree>
    <p:extLst>
      <p:ext uri="{BB962C8B-B14F-4D97-AF65-F5344CB8AC3E}">
        <p14:creationId xmlns:p14="http://schemas.microsoft.com/office/powerpoint/2010/main" xmlns="" val="233234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57BD8BC-ECD2-9603-0075-EE075811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 err="1">
                <a:effectLst/>
                <a:latin typeface="Söhne"/>
              </a:rPr>
              <a:t>Scalability</a:t>
            </a:r>
            <a:r>
              <a:rPr lang="fr-FR" b="1" i="0" dirty="0">
                <a:effectLst/>
                <a:latin typeface="Söhne"/>
              </a:rPr>
              <a:t> and Performance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95A7438-4CC1-1C4F-ACCA-035DD0C5B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MongoDB: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Horizontal scaling with sharding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Designed for distributed and large-scale applications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Suitable for handling unstructured and semi-structured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SQL: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Vertical scaling with more powerful hardware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Better for complex queries and transactions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Suitable for structured and normalized data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44750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85C2714-678F-ABDD-2D0D-AF481CDC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>
                <a:effectLst/>
                <a:latin typeface="Söhne"/>
              </a:rPr>
              <a:t>Use Cases and Conclusion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C8CD36F-70A3-FCC6-0A87-15CC876A6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MongoDB: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Ideal for projects with evolving requirements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Well-suited for large-scale applications with diverse data types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SQL: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Suitable for projects with a fixed schema and well-defined structure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Preferred for transactional applications, financial systems, and traditional relational database use cases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Conclusion: Emphasize the importance of choosing the right database based on project requirements.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59278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</TotalTime>
  <Words>185</Words>
  <Application>Microsoft Office PowerPoint</Application>
  <PresentationFormat>Personnalisé</PresentationFormat>
  <Paragraphs>38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Débit</vt:lpstr>
      <vt:lpstr>MongoDB vs SQL: A Comparative Analysis</vt:lpstr>
      <vt:lpstr>Data Model</vt:lpstr>
      <vt:lpstr>Query Language</vt:lpstr>
      <vt:lpstr>Scalability and Performance</vt:lpstr>
      <vt:lpstr>Use Cases and 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vs SQL: A Comparative Analysis</dc:title>
  <dc:creator>Bilel</dc:creator>
  <cp:lastModifiedBy>PC</cp:lastModifiedBy>
  <cp:revision>2</cp:revision>
  <dcterms:created xsi:type="dcterms:W3CDTF">2023-12-08T00:16:47Z</dcterms:created>
  <dcterms:modified xsi:type="dcterms:W3CDTF">2023-12-21T09:32:13Z</dcterms:modified>
</cp:coreProperties>
</file>