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7" r:id="rId2"/>
    <p:sldId id="258" r:id="rId3"/>
    <p:sldId id="263" r:id="rId4"/>
    <p:sldId id="262" r:id="rId5"/>
    <p:sldId id="267" r:id="rId6"/>
    <p:sldId id="261" r:id="rId7"/>
    <p:sldId id="268" r:id="rId8"/>
    <p:sldId id="265" r:id="rId9"/>
    <p:sldId id="270" r:id="rId10"/>
    <p:sldId id="269"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0" autoAdjust="0"/>
    <p:restoredTop sz="92412" autoAdjust="0"/>
  </p:normalViewPr>
  <p:slideViewPr>
    <p:cSldViewPr snapToGrid="0">
      <p:cViewPr varScale="1">
        <p:scale>
          <a:sx n="92" d="100"/>
          <a:sy n="92" d="100"/>
        </p:scale>
        <p:origin x="4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36584-D41D-406E-AD8F-7BC77C5161B3}" type="datetimeFigureOut">
              <a:rPr lang="en-GB" smtClean="0"/>
              <a:t>04/11/2022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56CD2-1B09-4021-8669-9E463FEA0C41}" type="slidenum">
              <a:rPr lang="en-GB" smtClean="0"/>
              <a:t>‹#›</a:t>
            </a:fld>
            <a:endParaRPr lang="en-GB"/>
          </a:p>
        </p:txBody>
      </p:sp>
    </p:spTree>
    <p:extLst>
      <p:ext uri="{BB962C8B-B14F-4D97-AF65-F5344CB8AC3E}">
        <p14:creationId xmlns:p14="http://schemas.microsoft.com/office/powerpoint/2010/main" val="2941461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ld4ever.slack.com/archives/C046BEPP36W/p166749179957410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Victor</a:t>
            </a:r>
          </a:p>
        </p:txBody>
      </p:sp>
      <p:sp>
        <p:nvSpPr>
          <p:cNvPr id="4" name="Slide Number Placeholder 3"/>
          <p:cNvSpPr>
            <a:spLocks noGrp="1"/>
          </p:cNvSpPr>
          <p:nvPr>
            <p:ph type="sldNum" sz="quarter" idx="5"/>
          </p:nvPr>
        </p:nvSpPr>
        <p:spPr/>
        <p:txBody>
          <a:bodyPr/>
          <a:lstStyle/>
          <a:p>
            <a:fld id="{57456CD2-1B09-4021-8669-9E463FEA0C41}" type="slidenum">
              <a:rPr lang="en-GB" smtClean="0"/>
              <a:t>5</a:t>
            </a:fld>
            <a:endParaRPr lang="en-GB"/>
          </a:p>
        </p:txBody>
      </p:sp>
    </p:spTree>
    <p:extLst>
      <p:ext uri="{BB962C8B-B14F-4D97-AF65-F5344CB8AC3E}">
        <p14:creationId xmlns:p14="http://schemas.microsoft.com/office/powerpoint/2010/main" val="160940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212121"/>
                </a:solidFill>
                <a:effectLst/>
                <a:latin typeface="Roboto" panose="02000000000000000000" pitchFamily="2" charset="0"/>
              </a:rPr>
              <a:t>Victor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212121"/>
                </a:solidFill>
                <a:effectLst/>
                <a:latin typeface="Roboto" panose="02000000000000000000" pitchFamily="2" charset="0"/>
              </a:rPr>
              <a:t>Pour les données score </a:t>
            </a:r>
            <a:r>
              <a:rPr lang="fr-FR" b="0" i="0" dirty="0" err="1">
                <a:solidFill>
                  <a:srgbClr val="212121"/>
                </a:solidFill>
                <a:effectLst/>
                <a:latin typeface="Roboto" panose="02000000000000000000" pitchFamily="2" charset="0"/>
              </a:rPr>
              <a:t>review</a:t>
            </a:r>
            <a:r>
              <a:rPr lang="fr-FR" b="0" i="0" dirty="0">
                <a:solidFill>
                  <a:srgbClr val="212121"/>
                </a:solidFill>
                <a:effectLst/>
                <a:latin typeface="Roboto" panose="02000000000000000000" pitchFamily="2" charset="0"/>
              </a:rPr>
              <a:t> on a conservé le commentaire le plus </a:t>
            </a:r>
            <a:r>
              <a:rPr lang="fr-FR" b="0" i="0" dirty="0" err="1">
                <a:solidFill>
                  <a:srgbClr val="212121"/>
                </a:solidFill>
                <a:effectLst/>
                <a:latin typeface="Roboto" panose="02000000000000000000" pitchFamily="2" charset="0"/>
              </a:rPr>
              <a:t>recent</a:t>
            </a:r>
            <a:r>
              <a:rPr lang="fr-FR" b="0" i="0" dirty="0">
                <a:solidFill>
                  <a:srgbClr val="212121"/>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212121"/>
                </a:solidFill>
                <a:effectLst/>
                <a:latin typeface="Roboto" panose="02000000000000000000" pitchFamily="2" charset="0"/>
              </a:rPr>
              <a:t>Nous visons à convertir les commentaires (</a:t>
            </a:r>
            <a:r>
              <a:rPr lang="fr-FR" b="0" i="0" dirty="0" err="1">
                <a:solidFill>
                  <a:srgbClr val="212121"/>
                </a:solidFill>
                <a:effectLst/>
                <a:latin typeface="Roboto" panose="02000000000000000000" pitchFamily="2" charset="0"/>
              </a:rPr>
              <a:t>review_score</a:t>
            </a:r>
            <a:r>
              <a:rPr lang="fr-FR" b="0" i="0" dirty="0">
                <a:solidFill>
                  <a:srgbClr val="212121"/>
                </a:solidFill>
                <a:effectLst/>
                <a:latin typeface="Roboto" panose="02000000000000000000" pitchFamily="2" charset="0"/>
              </a:rPr>
              <a:t>) en classification binaire. Pour cela, nous devons créer une nouvelle colonne contenant les étiquettes. Les valeurs notées en 4 &amp; 5 sont étiquetées positives (1) et celles dont les valeurs sont inférieures ou égales à 3 sont étiquetées négatives, on perte de l'argent(0).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212121"/>
                </a:solidFill>
                <a:effectLst/>
                <a:latin typeface="Roboto" panose="02000000000000000000" pitchFamily="2" charset="0"/>
              </a:rPr>
              <a:t>On a groupe par type de catégorie (71 catégories de produit) avec le plus de commentaires, sur la graphique on présente le 15 premiers. </a:t>
            </a:r>
          </a:p>
          <a:p>
            <a:endParaRPr lang="fr-FR" dirty="0"/>
          </a:p>
        </p:txBody>
      </p:sp>
      <p:sp>
        <p:nvSpPr>
          <p:cNvPr id="4" name="Slide Number Placeholder 3"/>
          <p:cNvSpPr>
            <a:spLocks noGrp="1"/>
          </p:cNvSpPr>
          <p:nvPr>
            <p:ph type="sldNum" sz="quarter" idx="5"/>
          </p:nvPr>
        </p:nvSpPr>
        <p:spPr/>
        <p:txBody>
          <a:bodyPr/>
          <a:lstStyle/>
          <a:p>
            <a:fld id="{57456CD2-1B09-4021-8669-9E463FEA0C41}" type="slidenum">
              <a:rPr lang="en-GB" smtClean="0"/>
              <a:t>6</a:t>
            </a:fld>
            <a:endParaRPr lang="en-GB"/>
          </a:p>
        </p:txBody>
      </p:sp>
    </p:spTree>
    <p:extLst>
      <p:ext uri="{BB962C8B-B14F-4D97-AF65-F5344CB8AC3E}">
        <p14:creationId xmlns:p14="http://schemas.microsoft.com/office/powerpoint/2010/main" val="172409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Zied : </a:t>
            </a:r>
          </a:p>
        </p:txBody>
      </p:sp>
      <p:sp>
        <p:nvSpPr>
          <p:cNvPr id="4" name="Slide Number Placeholder 3"/>
          <p:cNvSpPr>
            <a:spLocks noGrp="1"/>
          </p:cNvSpPr>
          <p:nvPr>
            <p:ph type="sldNum" sz="quarter" idx="5"/>
          </p:nvPr>
        </p:nvSpPr>
        <p:spPr/>
        <p:txBody>
          <a:bodyPr/>
          <a:lstStyle/>
          <a:p>
            <a:fld id="{57456CD2-1B09-4021-8669-9E463FEA0C41}" type="slidenum">
              <a:rPr lang="en-GB" smtClean="0"/>
              <a:t>7</a:t>
            </a:fld>
            <a:endParaRPr lang="en-GB"/>
          </a:p>
        </p:txBody>
      </p:sp>
    </p:spTree>
    <p:extLst>
      <p:ext uri="{BB962C8B-B14F-4D97-AF65-F5344CB8AC3E}">
        <p14:creationId xmlns:p14="http://schemas.microsoft.com/office/powerpoint/2010/main" val="224853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Zied</a:t>
            </a:r>
          </a:p>
        </p:txBody>
      </p:sp>
      <p:sp>
        <p:nvSpPr>
          <p:cNvPr id="4" name="Slide Number Placeholder 3"/>
          <p:cNvSpPr>
            <a:spLocks noGrp="1"/>
          </p:cNvSpPr>
          <p:nvPr>
            <p:ph type="sldNum" sz="quarter" idx="5"/>
          </p:nvPr>
        </p:nvSpPr>
        <p:spPr/>
        <p:txBody>
          <a:bodyPr/>
          <a:lstStyle/>
          <a:p>
            <a:fld id="{57456CD2-1B09-4021-8669-9E463FEA0C41}" type="slidenum">
              <a:rPr lang="en-GB" smtClean="0"/>
              <a:t>8</a:t>
            </a:fld>
            <a:endParaRPr lang="en-GB"/>
          </a:p>
        </p:txBody>
      </p:sp>
    </p:spTree>
    <p:extLst>
      <p:ext uri="{BB962C8B-B14F-4D97-AF65-F5344CB8AC3E}">
        <p14:creationId xmlns:p14="http://schemas.microsoft.com/office/powerpoint/2010/main" val="30137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Zied</a:t>
            </a:r>
          </a:p>
        </p:txBody>
      </p:sp>
      <p:sp>
        <p:nvSpPr>
          <p:cNvPr id="4" name="Slide Number Placeholder 3"/>
          <p:cNvSpPr>
            <a:spLocks noGrp="1"/>
          </p:cNvSpPr>
          <p:nvPr>
            <p:ph type="sldNum" sz="quarter" idx="5"/>
          </p:nvPr>
        </p:nvSpPr>
        <p:spPr/>
        <p:txBody>
          <a:bodyPr/>
          <a:lstStyle/>
          <a:p>
            <a:fld id="{57456CD2-1B09-4021-8669-9E463FEA0C41}" type="slidenum">
              <a:rPr lang="en-GB" smtClean="0"/>
              <a:t>9</a:t>
            </a:fld>
            <a:endParaRPr lang="en-GB"/>
          </a:p>
        </p:txBody>
      </p:sp>
    </p:spTree>
    <p:extLst>
      <p:ext uri="{BB962C8B-B14F-4D97-AF65-F5344CB8AC3E}">
        <p14:creationId xmlns:p14="http://schemas.microsoft.com/office/powerpoint/2010/main" val="288809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fr-FR" b="1" i="0" dirty="0">
                <a:solidFill>
                  <a:srgbClr val="1D1C1D"/>
                </a:solidFill>
                <a:effectLst/>
                <a:latin typeface="Slack-Lato"/>
              </a:rPr>
              <a:t>Amandine ROLLAND</a:t>
            </a:r>
            <a:r>
              <a:rPr lang="fr-FR" b="0" i="0" dirty="0">
                <a:solidFill>
                  <a:srgbClr val="1D1C1D"/>
                </a:solidFill>
                <a:effectLst/>
                <a:latin typeface="Slack-Lato"/>
              </a:rPr>
              <a:t>  </a:t>
            </a:r>
            <a:r>
              <a:rPr lang="fr-FR" b="0" i="0" u="none" strike="noStrike" dirty="0">
                <a:effectLst/>
                <a:latin typeface="Slack-Lato"/>
                <a:hlinkClick r:id="rId3"/>
              </a:rPr>
              <a:t>5:09 PM</a:t>
            </a:r>
            <a:br>
              <a:rPr lang="fr-FR" dirty="0"/>
            </a:br>
            <a:r>
              <a:rPr lang="fr-FR" b="0" i="0" dirty="0">
                <a:solidFill>
                  <a:srgbClr val="1D1C1D"/>
                </a:solidFill>
                <a:effectLst/>
                <a:latin typeface="Slack-Lato"/>
              </a:rPr>
              <a:t>y a t-il plusieurs </a:t>
            </a:r>
            <a:r>
              <a:rPr lang="fr-FR" b="0" i="0" dirty="0" err="1">
                <a:solidFill>
                  <a:srgbClr val="1D1C1D"/>
                </a:solidFill>
                <a:effectLst/>
                <a:latin typeface="Slack-Lato"/>
              </a:rPr>
              <a:t>seller_id</a:t>
            </a:r>
            <a:r>
              <a:rPr lang="fr-FR" b="0" i="0" dirty="0">
                <a:solidFill>
                  <a:srgbClr val="1D1C1D"/>
                </a:solidFill>
                <a:effectLst/>
                <a:latin typeface="Slack-Lato"/>
              </a:rPr>
              <a:t> possible par </a:t>
            </a:r>
            <a:r>
              <a:rPr lang="fr-FR" b="0" i="0" dirty="0" err="1">
                <a:solidFill>
                  <a:srgbClr val="1D1C1D"/>
                </a:solidFill>
                <a:effectLst/>
                <a:latin typeface="Slack-Lato"/>
              </a:rPr>
              <a:t>order_id</a:t>
            </a:r>
            <a:r>
              <a:rPr lang="fr-FR" b="0" i="0" dirty="0">
                <a:solidFill>
                  <a:srgbClr val="1D1C1D"/>
                </a:solidFill>
                <a:effectLst/>
                <a:latin typeface="Slack-Lato"/>
              </a:rPr>
              <a:t> ?</a:t>
            </a:r>
          </a:p>
          <a:p>
            <a:pPr algn="l">
              <a:buFont typeface="+mj-lt"/>
              <a:buAutoNum type="arabicPeriod"/>
            </a:pPr>
            <a:r>
              <a:rPr lang="fr-FR" b="0" i="0" dirty="0">
                <a:solidFill>
                  <a:srgbClr val="1D1C1D"/>
                </a:solidFill>
                <a:effectLst/>
                <a:latin typeface="Slack-Lato"/>
              </a:rPr>
              <a:t>ajouter une colonne à la table </a:t>
            </a:r>
            <a:r>
              <a:rPr lang="fr-FR" b="0" i="1" dirty="0" err="1">
                <a:solidFill>
                  <a:srgbClr val="1D1C1D"/>
                </a:solidFill>
                <a:effectLst/>
                <a:latin typeface="Slack-Lato"/>
              </a:rPr>
              <a:t>order_item</a:t>
            </a:r>
            <a:r>
              <a:rPr lang="fr-FR" b="0" i="0" dirty="0">
                <a:solidFill>
                  <a:srgbClr val="1D1C1D"/>
                </a:solidFill>
                <a:effectLst/>
                <a:latin typeface="Slack-Lato"/>
              </a:rPr>
              <a:t> correspondant au prix à reverser à </a:t>
            </a:r>
            <a:r>
              <a:rPr lang="fr-FR" b="0" i="0" dirty="0" err="1">
                <a:solidFill>
                  <a:srgbClr val="1D1C1D"/>
                </a:solidFill>
                <a:effectLst/>
                <a:latin typeface="Slack-Lato"/>
              </a:rPr>
              <a:t>Olist</a:t>
            </a:r>
            <a:r>
              <a:rPr lang="fr-FR" b="0" i="0" dirty="0">
                <a:solidFill>
                  <a:srgbClr val="1D1C1D"/>
                </a:solidFill>
                <a:effectLst/>
                <a:latin typeface="Slack-Lato"/>
              </a:rPr>
              <a:t> : 10% de prix de chaque article si la commande a été livrée</a:t>
            </a:r>
          </a:p>
          <a:p>
            <a:pPr algn="l">
              <a:buFont typeface="+mj-lt"/>
              <a:buAutoNum type="arabicPeriod"/>
            </a:pPr>
            <a:r>
              <a:rPr lang="fr-FR" b="0" i="0" dirty="0">
                <a:solidFill>
                  <a:srgbClr val="1D1C1D"/>
                </a:solidFill>
                <a:effectLst/>
                <a:latin typeface="Slack-Lato"/>
              </a:rPr>
              <a:t>faire un </a:t>
            </a:r>
            <a:r>
              <a:rPr lang="fr-FR" b="0" i="0" dirty="0" err="1">
                <a:solidFill>
                  <a:srgbClr val="1D1C1D"/>
                </a:solidFill>
                <a:effectLst/>
                <a:latin typeface="Slack-Lato"/>
              </a:rPr>
              <a:t>groupby</a:t>
            </a:r>
            <a:r>
              <a:rPr lang="fr-FR" b="0" i="0" dirty="0">
                <a:solidFill>
                  <a:srgbClr val="1D1C1D"/>
                </a:solidFill>
                <a:effectLst/>
                <a:latin typeface="Slack-Lato"/>
              </a:rPr>
              <a:t> sur la table </a:t>
            </a:r>
            <a:r>
              <a:rPr lang="fr-FR" b="0" i="1" dirty="0" err="1">
                <a:solidFill>
                  <a:srgbClr val="1D1C1D"/>
                </a:solidFill>
                <a:effectLst/>
                <a:latin typeface="Slack-Lato"/>
              </a:rPr>
              <a:t>order_id</a:t>
            </a:r>
            <a:r>
              <a:rPr lang="fr-FR" b="0" i="0" dirty="0" err="1">
                <a:solidFill>
                  <a:srgbClr val="1D1C1D"/>
                </a:solidFill>
                <a:effectLst/>
                <a:latin typeface="Slack-Lato"/>
              </a:rPr>
              <a:t>,</a:t>
            </a:r>
            <a:r>
              <a:rPr lang="fr-FR" b="0" i="1" dirty="0" err="1">
                <a:solidFill>
                  <a:srgbClr val="1D1C1D"/>
                </a:solidFill>
                <a:effectLst/>
                <a:latin typeface="Slack-Lato"/>
              </a:rPr>
              <a:t>seller_id</a:t>
            </a:r>
            <a:r>
              <a:rPr lang="fr-FR" b="0" i="0" dirty="0">
                <a:solidFill>
                  <a:srgbClr val="1D1C1D"/>
                </a:solidFill>
                <a:effectLst/>
                <a:latin typeface="Slack-Lato"/>
              </a:rPr>
              <a:t> </a:t>
            </a:r>
            <a:r>
              <a:rPr lang="fr-FR" b="0" i="0" dirty="0" err="1">
                <a:solidFill>
                  <a:srgbClr val="1D1C1D"/>
                </a:solidFill>
                <a:effectLst/>
                <a:latin typeface="Slack-Lato"/>
              </a:rPr>
              <a:t>aggrégé</a:t>
            </a:r>
            <a:r>
              <a:rPr lang="fr-FR" b="0" i="0" dirty="0">
                <a:solidFill>
                  <a:srgbClr val="1D1C1D"/>
                </a:solidFill>
                <a:effectLst/>
                <a:latin typeface="Slack-Lato"/>
              </a:rPr>
              <a:t> par somme de prix à payer à </a:t>
            </a:r>
            <a:r>
              <a:rPr lang="fr-FR" b="0" i="0" dirty="0" err="1">
                <a:solidFill>
                  <a:srgbClr val="1D1C1D"/>
                </a:solidFill>
                <a:effectLst/>
                <a:latin typeface="Slack-Lato"/>
              </a:rPr>
              <a:t>Olist</a:t>
            </a:r>
            <a:r>
              <a:rPr lang="fr-FR" b="0" i="0" dirty="0">
                <a:solidFill>
                  <a:srgbClr val="1D1C1D"/>
                </a:solidFill>
                <a:effectLst/>
                <a:latin typeface="Slack-Lato"/>
              </a:rPr>
              <a:t>. Nommer la table </a:t>
            </a:r>
            <a:r>
              <a:rPr lang="fr-FR" b="0" i="0" dirty="0" err="1">
                <a:solidFill>
                  <a:srgbClr val="1D1C1D"/>
                </a:solidFill>
                <a:effectLst/>
                <a:latin typeface="Slack-Lato"/>
              </a:rPr>
              <a:t>price</a:t>
            </a:r>
            <a:r>
              <a:rPr lang="fr-FR" b="0" i="0" dirty="0">
                <a:solidFill>
                  <a:srgbClr val="1D1C1D"/>
                </a:solidFill>
                <a:effectLst/>
                <a:latin typeface="Slack-Lato"/>
              </a:rPr>
              <a:t> to </a:t>
            </a:r>
            <a:r>
              <a:rPr lang="fr-FR" b="0" i="0" dirty="0" err="1">
                <a:solidFill>
                  <a:srgbClr val="1D1C1D"/>
                </a:solidFill>
                <a:effectLst/>
                <a:latin typeface="Slack-Lato"/>
              </a:rPr>
              <a:t>pay</a:t>
            </a:r>
            <a:r>
              <a:rPr lang="fr-FR" b="0" i="0" dirty="0">
                <a:solidFill>
                  <a:srgbClr val="1D1C1D"/>
                </a:solidFill>
                <a:effectLst/>
                <a:latin typeface="Slack-Lato"/>
              </a:rPr>
              <a:t> to </a:t>
            </a:r>
            <a:r>
              <a:rPr lang="fr-FR" b="0" i="0" dirty="0" err="1">
                <a:solidFill>
                  <a:srgbClr val="1D1C1D"/>
                </a:solidFill>
                <a:effectLst/>
                <a:latin typeface="Slack-Lato"/>
              </a:rPr>
              <a:t>olist</a:t>
            </a:r>
            <a:endParaRPr lang="fr-FR" b="0" i="0" dirty="0">
              <a:solidFill>
                <a:srgbClr val="1D1C1D"/>
              </a:solidFill>
              <a:effectLst/>
              <a:latin typeface="Slack-Lato"/>
            </a:endParaRPr>
          </a:p>
          <a:p>
            <a:pPr algn="l">
              <a:buFont typeface="+mj-lt"/>
              <a:buAutoNum type="arabicPeriod"/>
            </a:pPr>
            <a:r>
              <a:rPr lang="fr-FR" b="0" i="0" dirty="0">
                <a:solidFill>
                  <a:srgbClr val="1D1C1D"/>
                </a:solidFill>
                <a:effectLst/>
                <a:latin typeface="Slack-Lato"/>
              </a:rPr>
              <a:t>nettoyer cette dernière table en gardant </a:t>
            </a:r>
            <a:r>
              <a:rPr lang="fr-FR" b="0" i="1" dirty="0" err="1">
                <a:solidFill>
                  <a:srgbClr val="1D1C1D"/>
                </a:solidFill>
                <a:effectLst/>
                <a:latin typeface="Slack-Lato"/>
              </a:rPr>
              <a:t>order_id</a:t>
            </a:r>
            <a:r>
              <a:rPr lang="fr-FR" b="0" i="0" dirty="0">
                <a:solidFill>
                  <a:srgbClr val="1D1C1D"/>
                </a:solidFill>
                <a:effectLst/>
                <a:latin typeface="Slack-Lato"/>
              </a:rPr>
              <a:t> et </a:t>
            </a:r>
            <a:r>
              <a:rPr lang="fr-FR" b="0" i="1" dirty="0" err="1">
                <a:solidFill>
                  <a:srgbClr val="1D1C1D"/>
                </a:solidFill>
                <a:effectLst/>
                <a:latin typeface="Slack-Lato"/>
              </a:rPr>
              <a:t>price_to_pay_to_olist</a:t>
            </a:r>
            <a:endParaRPr lang="fr-FR" b="0" i="0" dirty="0">
              <a:solidFill>
                <a:srgbClr val="1D1C1D"/>
              </a:solidFill>
              <a:effectLst/>
              <a:latin typeface="Slack-Lato"/>
            </a:endParaRPr>
          </a:p>
          <a:p>
            <a:pPr algn="l">
              <a:buFont typeface="+mj-lt"/>
              <a:buAutoNum type="arabicPeriod"/>
            </a:pPr>
            <a:r>
              <a:rPr lang="fr-FR" b="0" i="0" dirty="0">
                <a:solidFill>
                  <a:srgbClr val="1D1C1D"/>
                </a:solidFill>
                <a:effectLst/>
                <a:latin typeface="Slack-Lato"/>
              </a:rPr>
              <a:t>sur la table </a:t>
            </a:r>
            <a:r>
              <a:rPr lang="fr-FR" b="0" i="1" dirty="0" err="1">
                <a:solidFill>
                  <a:srgbClr val="1D1C1D"/>
                </a:solidFill>
                <a:effectLst/>
                <a:latin typeface="Slack-Lato"/>
              </a:rPr>
              <a:t>orders</a:t>
            </a:r>
            <a:r>
              <a:rPr lang="fr-FR" b="0" i="0" dirty="0">
                <a:solidFill>
                  <a:srgbClr val="1D1C1D"/>
                </a:solidFill>
                <a:effectLst/>
                <a:latin typeface="Slack-Lato"/>
              </a:rPr>
              <a:t> filtrer uniquement les commandes livrées.</a:t>
            </a:r>
          </a:p>
          <a:p>
            <a:pPr algn="l">
              <a:buFont typeface="+mj-lt"/>
              <a:buAutoNum type="arabicPeriod"/>
            </a:pPr>
            <a:r>
              <a:rPr lang="fr-FR" b="0" i="0" dirty="0">
                <a:solidFill>
                  <a:srgbClr val="1D1C1D"/>
                </a:solidFill>
                <a:effectLst/>
                <a:latin typeface="Slack-Lato"/>
              </a:rPr>
              <a:t>joindre avec la table du 5.</a:t>
            </a:r>
          </a:p>
          <a:p>
            <a:pPr algn="l">
              <a:buFont typeface="+mj-lt"/>
              <a:buAutoNum type="arabicPeriod"/>
            </a:pPr>
            <a:r>
              <a:rPr lang="fr-FR" b="0" i="0" dirty="0">
                <a:solidFill>
                  <a:srgbClr val="1D1C1D"/>
                </a:solidFill>
                <a:effectLst/>
                <a:latin typeface="Slack-Lato"/>
              </a:rPr>
              <a:t>joindre la table du dessus avec la table </a:t>
            </a:r>
            <a:r>
              <a:rPr lang="fr-FR" b="0" i="1" dirty="0" err="1">
                <a:solidFill>
                  <a:srgbClr val="1D1C1D"/>
                </a:solidFill>
                <a:effectLst/>
                <a:latin typeface="Slack-Lato"/>
              </a:rPr>
              <a:t>order_reviews</a:t>
            </a:r>
            <a:r>
              <a:rPr lang="fr-FR" b="0" i="0" dirty="0">
                <a:solidFill>
                  <a:srgbClr val="1D1C1D"/>
                </a:solidFill>
                <a:effectLst/>
                <a:latin typeface="Slack-Lato"/>
              </a:rPr>
              <a:t>.</a:t>
            </a:r>
          </a:p>
          <a:p>
            <a:pPr algn="l">
              <a:buFont typeface="+mj-lt"/>
              <a:buAutoNum type="arabicPeriod"/>
            </a:pPr>
            <a:r>
              <a:rPr lang="fr-FR" b="0" i="0" dirty="0">
                <a:solidFill>
                  <a:srgbClr val="1D1C1D"/>
                </a:solidFill>
                <a:effectLst/>
                <a:latin typeface="Slack-Lato"/>
              </a:rPr>
              <a:t>il faut ensuite regrouper les </a:t>
            </a:r>
            <a:r>
              <a:rPr lang="fr-FR" b="0" i="0" dirty="0" err="1">
                <a:solidFill>
                  <a:srgbClr val="1D1C1D"/>
                </a:solidFill>
                <a:effectLst/>
                <a:latin typeface="Slack-Lato"/>
              </a:rPr>
              <a:t>sellers</a:t>
            </a:r>
            <a:r>
              <a:rPr lang="fr-FR" b="0" i="0" dirty="0">
                <a:solidFill>
                  <a:srgbClr val="1D1C1D"/>
                </a:solidFill>
                <a:effectLst/>
                <a:latin typeface="Slack-Lato"/>
              </a:rPr>
              <a:t> entre eux et faire la somme des montants pour faire le graph (moyenne </a:t>
            </a:r>
            <a:r>
              <a:rPr lang="fr-FR" b="0" i="0" dirty="0" err="1">
                <a:solidFill>
                  <a:srgbClr val="1D1C1D"/>
                </a:solidFill>
                <a:effectLst/>
                <a:latin typeface="Slack-Lato"/>
              </a:rPr>
              <a:t>review_score</a:t>
            </a:r>
            <a:r>
              <a:rPr lang="fr-FR" b="0" i="0" dirty="0">
                <a:solidFill>
                  <a:srgbClr val="1D1C1D"/>
                </a:solidFill>
                <a:effectLst/>
                <a:latin typeface="Slack-Lato"/>
              </a:rPr>
              <a:t> et montant payé à </a:t>
            </a:r>
            <a:r>
              <a:rPr lang="fr-FR" b="0" i="0" dirty="0" err="1">
                <a:solidFill>
                  <a:srgbClr val="1D1C1D"/>
                </a:solidFill>
                <a:effectLst/>
                <a:latin typeface="Slack-Lato"/>
              </a:rPr>
              <a:t>Olist</a:t>
            </a:r>
            <a:r>
              <a:rPr lang="fr-FR" b="0" i="0" dirty="0">
                <a:solidFill>
                  <a:srgbClr val="1D1C1D"/>
                </a:solidFill>
                <a:effectLst/>
                <a:latin typeface="Slack-Lato"/>
              </a:rPr>
              <a:t> ????)</a:t>
            </a:r>
          </a:p>
          <a:p>
            <a:endParaRPr lang="fr-FR" dirty="0"/>
          </a:p>
        </p:txBody>
      </p:sp>
      <p:sp>
        <p:nvSpPr>
          <p:cNvPr id="4" name="Slide Number Placeholder 3"/>
          <p:cNvSpPr>
            <a:spLocks noGrp="1"/>
          </p:cNvSpPr>
          <p:nvPr>
            <p:ph type="sldNum" sz="quarter" idx="5"/>
          </p:nvPr>
        </p:nvSpPr>
        <p:spPr/>
        <p:txBody>
          <a:bodyPr/>
          <a:lstStyle/>
          <a:p>
            <a:fld id="{57456CD2-1B09-4021-8669-9E463FEA0C41}" type="slidenum">
              <a:rPr lang="en-GB" smtClean="0"/>
              <a:t>10</a:t>
            </a:fld>
            <a:endParaRPr lang="en-GB"/>
          </a:p>
        </p:txBody>
      </p:sp>
    </p:spTree>
    <p:extLst>
      <p:ext uri="{BB962C8B-B14F-4D97-AF65-F5344CB8AC3E}">
        <p14:creationId xmlns:p14="http://schemas.microsoft.com/office/powerpoint/2010/main" val="83513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06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938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603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216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794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498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376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793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743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09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56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69061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app.powerbi.com/groups/me/reports/2bbe4091-9c8f-4788-8309-66c949faa12f/ReportSection"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app.powerbi.com/groups/me/reports/2bbe4091-9c8f-4788-8309-66c949faa12f/ReportSectio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app.powerbi.com/groups/me/reports/2bbe4091-9c8f-4788-8309-66c949faa12f/ReportSection"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app.powerbi.com/groups/me/reports/2bbe4091-9c8f-4788-8309-66c949faa12f/ReportSection"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app.powerbi.com/groups/me/reports/2bbe4091-9c8f-4788-8309-66c949faa12f/ReportSection"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2CC2-9B9D-6D69-FFB1-9943B792F6C5}"/>
              </a:ext>
            </a:extLst>
          </p:cNvPr>
          <p:cNvSpPr>
            <a:spLocks noGrp="1"/>
          </p:cNvSpPr>
          <p:nvPr>
            <p:ph type="ctrTitle"/>
          </p:nvPr>
        </p:nvSpPr>
        <p:spPr/>
        <p:txBody>
          <a:bodyPr/>
          <a:lstStyle/>
          <a:p>
            <a:r>
              <a:rPr lang="en-GB" dirty="0" err="1"/>
              <a:t>Olist</a:t>
            </a:r>
            <a:r>
              <a:rPr lang="en-GB" dirty="0"/>
              <a:t> e-Commerce </a:t>
            </a:r>
          </a:p>
        </p:txBody>
      </p:sp>
      <p:sp>
        <p:nvSpPr>
          <p:cNvPr id="3" name="Subtitle 2">
            <a:extLst>
              <a:ext uri="{FF2B5EF4-FFF2-40B4-BE49-F238E27FC236}">
                <a16:creationId xmlns:a16="http://schemas.microsoft.com/office/drawing/2014/main" id="{66D75877-9F31-82AD-28B3-61CD03F84217}"/>
              </a:ext>
            </a:extLst>
          </p:cNvPr>
          <p:cNvSpPr>
            <a:spLocks noGrp="1"/>
          </p:cNvSpPr>
          <p:nvPr>
            <p:ph type="subTitle" idx="1"/>
          </p:nvPr>
        </p:nvSpPr>
        <p:spPr/>
        <p:txBody>
          <a:bodyPr>
            <a:normAutofit fontScale="92500" lnSpcReduction="10000"/>
          </a:bodyPr>
          <a:lstStyle/>
          <a:p>
            <a:r>
              <a:rPr lang="en-GB" sz="3600" dirty="0">
                <a:latin typeface="+mj-lt"/>
              </a:rPr>
              <a:t>Analyse de satisfaction client</a:t>
            </a:r>
          </a:p>
          <a:p>
            <a:r>
              <a:rPr lang="en-GB" dirty="0">
                <a:latin typeface="+mj-lt"/>
              </a:rPr>
              <a:t>Par:  Amandine ROLLAND, </a:t>
            </a:r>
            <a:r>
              <a:rPr lang="en-GB" dirty="0" err="1">
                <a:latin typeface="+mj-lt"/>
              </a:rPr>
              <a:t>prescillia</a:t>
            </a:r>
            <a:r>
              <a:rPr lang="en-GB" dirty="0">
                <a:latin typeface="+mj-lt"/>
              </a:rPr>
              <a:t> </a:t>
            </a:r>
            <a:r>
              <a:rPr lang="en-GB" dirty="0" err="1">
                <a:latin typeface="+mj-lt"/>
              </a:rPr>
              <a:t>sobriel</a:t>
            </a:r>
            <a:r>
              <a:rPr lang="en-GB" dirty="0">
                <a:latin typeface="+mj-lt"/>
              </a:rPr>
              <a:t>, </a:t>
            </a:r>
            <a:r>
              <a:rPr lang="en-GB" dirty="0" err="1">
                <a:latin typeface="+mj-lt"/>
              </a:rPr>
              <a:t>zied</a:t>
            </a:r>
            <a:r>
              <a:rPr lang="en-GB" dirty="0">
                <a:latin typeface="+mj-lt"/>
              </a:rPr>
              <a:t> </a:t>
            </a:r>
            <a:r>
              <a:rPr lang="en-GB" dirty="0" err="1">
                <a:latin typeface="+mj-lt"/>
              </a:rPr>
              <a:t>jouini</a:t>
            </a:r>
            <a:r>
              <a:rPr lang="en-GB" dirty="0">
                <a:latin typeface="+mj-lt"/>
              </a:rPr>
              <a:t>, victor </a:t>
            </a:r>
            <a:r>
              <a:rPr lang="en-GB" dirty="0" err="1">
                <a:latin typeface="+mj-lt"/>
              </a:rPr>
              <a:t>estrada</a:t>
            </a:r>
            <a:endParaRPr lang="en-GB" dirty="0">
              <a:latin typeface="+mj-lt"/>
            </a:endParaRPr>
          </a:p>
        </p:txBody>
      </p:sp>
      <p:grpSp>
        <p:nvGrpSpPr>
          <p:cNvPr id="6" name="Group 5">
            <a:extLst>
              <a:ext uri="{FF2B5EF4-FFF2-40B4-BE49-F238E27FC236}">
                <a16:creationId xmlns:a16="http://schemas.microsoft.com/office/drawing/2014/main" id="{28F20FDA-938A-FA0A-7288-1F86CAF1DAE9}"/>
              </a:ext>
            </a:extLst>
          </p:cNvPr>
          <p:cNvGrpSpPr/>
          <p:nvPr/>
        </p:nvGrpSpPr>
        <p:grpSpPr>
          <a:xfrm>
            <a:off x="936482" y="448056"/>
            <a:ext cx="7295395" cy="2709545"/>
            <a:chOff x="936482" y="448056"/>
            <a:chExt cx="7295395" cy="2709545"/>
          </a:xfrm>
        </p:grpSpPr>
        <p:pic>
          <p:nvPicPr>
            <p:cNvPr id="4" name="image2.png">
              <a:extLst>
                <a:ext uri="{FF2B5EF4-FFF2-40B4-BE49-F238E27FC236}">
                  <a16:creationId xmlns:a16="http://schemas.microsoft.com/office/drawing/2014/main" id="{EB75B7D4-6177-BF6D-838A-18DC3603210A}"/>
                </a:ext>
              </a:extLst>
            </p:cNvPr>
            <p:cNvPicPr/>
            <p:nvPr/>
          </p:nvPicPr>
          <p:blipFill>
            <a:blip r:embed="rId2"/>
            <a:srcRect/>
            <a:stretch>
              <a:fillRect/>
            </a:stretch>
          </p:blipFill>
          <p:spPr>
            <a:xfrm>
              <a:off x="936482" y="448056"/>
              <a:ext cx="2709545" cy="2709545"/>
            </a:xfrm>
            <a:prstGeom prst="rect">
              <a:avLst/>
            </a:prstGeom>
            <a:ln/>
          </p:spPr>
        </p:pic>
        <p:pic>
          <p:nvPicPr>
            <p:cNvPr id="5" name="image1.png">
              <a:extLst>
                <a:ext uri="{FF2B5EF4-FFF2-40B4-BE49-F238E27FC236}">
                  <a16:creationId xmlns:a16="http://schemas.microsoft.com/office/drawing/2014/main" id="{38711137-5FA7-4FF9-0441-BF468CBABD2B}"/>
                </a:ext>
              </a:extLst>
            </p:cNvPr>
            <p:cNvPicPr/>
            <p:nvPr/>
          </p:nvPicPr>
          <p:blipFill>
            <a:blip r:embed="rId3"/>
            <a:srcRect/>
            <a:stretch>
              <a:fillRect/>
            </a:stretch>
          </p:blipFill>
          <p:spPr>
            <a:xfrm>
              <a:off x="1963157" y="971462"/>
              <a:ext cx="6268720" cy="2014220"/>
            </a:xfrm>
            <a:prstGeom prst="rect">
              <a:avLst/>
            </a:prstGeom>
            <a:ln/>
          </p:spPr>
        </p:pic>
      </p:grpSp>
    </p:spTree>
    <p:extLst>
      <p:ext uri="{BB962C8B-B14F-4D97-AF65-F5344CB8AC3E}">
        <p14:creationId xmlns:p14="http://schemas.microsoft.com/office/powerpoint/2010/main" val="178298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r>
              <a:rPr lang="fr-FR" dirty="0"/>
              <a:t>Analyse des données</a:t>
            </a:r>
            <a:br>
              <a:rPr lang="fr-FR" dirty="0"/>
            </a:br>
            <a:r>
              <a:rPr lang="fr-FR" sz="2700" b="1" i="0" dirty="0">
                <a:solidFill>
                  <a:srgbClr val="212121"/>
                </a:solidFill>
                <a:effectLst/>
                <a:latin typeface="+mj-lt"/>
              </a:rPr>
              <a:t>CHIFFRE D’AFFAIRE ET  MOYENNE DE la critique PAR VENDEUR (50 premier)</a:t>
            </a:r>
            <a:br>
              <a:rPr lang="fr-FR" sz="1050" b="0" i="0" dirty="0">
                <a:solidFill>
                  <a:srgbClr val="212121"/>
                </a:solidFill>
                <a:effectLst/>
                <a:latin typeface="+mj-lt"/>
              </a:rPr>
            </a:br>
            <a:endParaRPr lang="fr-FR" sz="3100" dirty="0"/>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1929384"/>
            <a:ext cx="10639097" cy="4928616"/>
          </a:xfrm>
        </p:spPr>
        <p:txBody>
          <a:bodyPr/>
          <a:lstStyle/>
          <a:p>
            <a:pPr marL="0" indent="0">
              <a:buNone/>
            </a:pPr>
            <a:endParaRPr lang="fr-FR" dirty="0"/>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B71FE21A-6D06-CEDB-84F0-6F55419F5680}"/>
              </a:ext>
            </a:extLst>
          </p:cNvPr>
          <p:cNvPicPr>
            <a:picLocks noChangeAspect="1"/>
          </p:cNvPicPr>
          <p:nvPr/>
        </p:nvPicPr>
        <p:blipFill>
          <a:blip r:embed="rId3"/>
          <a:stretch>
            <a:fillRect/>
          </a:stretch>
        </p:blipFill>
        <p:spPr>
          <a:xfrm>
            <a:off x="776696" y="2170760"/>
            <a:ext cx="5183837" cy="4249280"/>
          </a:xfrm>
          <a:prstGeom prst="rect">
            <a:avLst/>
          </a:prstGeom>
        </p:spPr>
      </p:pic>
      <p:sp>
        <p:nvSpPr>
          <p:cNvPr id="5" name="TextBox 4">
            <a:extLst>
              <a:ext uri="{FF2B5EF4-FFF2-40B4-BE49-F238E27FC236}">
                <a16:creationId xmlns:a16="http://schemas.microsoft.com/office/drawing/2014/main" id="{261AF8A7-CE09-8A64-6755-F5455BA5F4C9}"/>
              </a:ext>
            </a:extLst>
          </p:cNvPr>
          <p:cNvSpPr txBox="1"/>
          <p:nvPr/>
        </p:nvSpPr>
        <p:spPr>
          <a:xfrm>
            <a:off x="3478790" y="2085369"/>
            <a:ext cx="4963486" cy="646331"/>
          </a:xfrm>
          <a:prstGeom prst="rect">
            <a:avLst/>
          </a:prstGeom>
          <a:noFill/>
        </p:spPr>
        <p:txBody>
          <a:bodyPr wrap="square" rtlCol="0">
            <a:spAutoFit/>
          </a:bodyPr>
          <a:lstStyle/>
          <a:p>
            <a:r>
              <a:rPr lang="fr-FR" b="1" i="0" dirty="0">
                <a:solidFill>
                  <a:srgbClr val="212121"/>
                </a:solidFill>
                <a:effectLst/>
                <a:latin typeface="+mj-lt"/>
              </a:rPr>
              <a:t>CHIFFRE D’AFFAIRE ET  MOYENNE DE la critique PAR VENDEUR (50 premier)</a:t>
            </a:r>
            <a:endParaRPr lang="fr-FR" b="0" i="0" dirty="0">
              <a:solidFill>
                <a:srgbClr val="212121"/>
              </a:solidFill>
              <a:effectLst/>
              <a:latin typeface="+mj-lt"/>
            </a:endParaRPr>
          </a:p>
          <a:p>
            <a:endParaRPr lang="fr-FR" dirty="0"/>
          </a:p>
        </p:txBody>
      </p:sp>
      <p:pic>
        <p:nvPicPr>
          <p:cNvPr id="7" name="Picture 6">
            <a:extLst>
              <a:ext uri="{FF2B5EF4-FFF2-40B4-BE49-F238E27FC236}">
                <a16:creationId xmlns:a16="http://schemas.microsoft.com/office/drawing/2014/main" id="{2953031B-76C5-DB09-6E58-FD190B9FFECE}"/>
              </a:ext>
            </a:extLst>
          </p:cNvPr>
          <p:cNvPicPr>
            <a:picLocks noChangeAspect="1"/>
          </p:cNvPicPr>
          <p:nvPr/>
        </p:nvPicPr>
        <p:blipFill>
          <a:blip r:embed="rId4"/>
          <a:stretch>
            <a:fillRect/>
          </a:stretch>
        </p:blipFill>
        <p:spPr>
          <a:xfrm>
            <a:off x="2630619" y="2557385"/>
            <a:ext cx="8026400" cy="4101351"/>
          </a:xfrm>
          <a:prstGeom prst="rect">
            <a:avLst/>
          </a:prstGeom>
        </p:spPr>
      </p:pic>
      <p:sp>
        <p:nvSpPr>
          <p:cNvPr id="6" name="TextBox 5">
            <a:extLst>
              <a:ext uri="{FF2B5EF4-FFF2-40B4-BE49-F238E27FC236}">
                <a16:creationId xmlns:a16="http://schemas.microsoft.com/office/drawing/2014/main" id="{219878F4-62C3-7326-8FE2-B21987A49E53}"/>
              </a:ext>
            </a:extLst>
          </p:cNvPr>
          <p:cNvSpPr txBox="1"/>
          <p:nvPr/>
        </p:nvSpPr>
        <p:spPr>
          <a:xfrm>
            <a:off x="352336" y="6367740"/>
            <a:ext cx="6096000" cy="369332"/>
          </a:xfrm>
          <a:prstGeom prst="rect">
            <a:avLst/>
          </a:prstGeom>
          <a:noFill/>
        </p:spPr>
        <p:txBody>
          <a:bodyPr wrap="square">
            <a:spAutoFit/>
          </a:bodyPr>
          <a:lstStyle/>
          <a:p>
            <a:pPr>
              <a:buFont typeface="Wingdings" panose="05000000000000000000" pitchFamily="2" charset="2"/>
              <a:buChar char="Ø"/>
            </a:pPr>
            <a:r>
              <a:rPr lang="en-GB" sz="1800" b="1" dirty="0" err="1">
                <a:solidFill>
                  <a:schemeClr val="accent4"/>
                </a:solidFill>
                <a:hlinkClick r:id="rId5">
                  <a:extLst>
                    <a:ext uri="{A12FA001-AC4F-418D-AE19-62706E023703}">
                      <ahyp:hlinkClr xmlns:ahyp="http://schemas.microsoft.com/office/drawing/2018/hyperlinkcolor" val="tx"/>
                    </a:ext>
                  </a:extLst>
                </a:hlinkClick>
              </a:rPr>
              <a:t>Rapport_olist_test</a:t>
            </a:r>
            <a:r>
              <a:rPr lang="en-GB" sz="1800" b="1" dirty="0">
                <a:solidFill>
                  <a:schemeClr val="accent4"/>
                </a:solidFill>
                <a:hlinkClick r:id="rId5">
                  <a:extLst>
                    <a:ext uri="{A12FA001-AC4F-418D-AE19-62706E023703}">
                      <ahyp:hlinkClr xmlns:ahyp="http://schemas.microsoft.com/office/drawing/2018/hyperlinkcolor" val="tx"/>
                    </a:ext>
                  </a:extLst>
                </a:hlinkClick>
              </a:rPr>
              <a:t> - Power BI</a:t>
            </a:r>
            <a:endParaRPr lang="fr-FR" sz="1800" b="1" dirty="0">
              <a:solidFill>
                <a:schemeClr val="accent4"/>
              </a:solidFill>
            </a:endParaRPr>
          </a:p>
        </p:txBody>
      </p:sp>
      <p:sp>
        <p:nvSpPr>
          <p:cNvPr id="9" name="TextBox 8">
            <a:extLst>
              <a:ext uri="{FF2B5EF4-FFF2-40B4-BE49-F238E27FC236}">
                <a16:creationId xmlns:a16="http://schemas.microsoft.com/office/drawing/2014/main" id="{11474848-062B-A0A3-9D8F-7CE8BFF2F961}"/>
              </a:ext>
            </a:extLst>
          </p:cNvPr>
          <p:cNvSpPr txBox="1"/>
          <p:nvPr/>
        </p:nvSpPr>
        <p:spPr>
          <a:xfrm>
            <a:off x="186122" y="3906860"/>
            <a:ext cx="1558636" cy="1200329"/>
          </a:xfrm>
          <a:prstGeom prst="rect">
            <a:avLst/>
          </a:prstGeom>
          <a:noFill/>
        </p:spPr>
        <p:txBody>
          <a:bodyPr wrap="square" rtlCol="0">
            <a:spAutoFit/>
          </a:bodyPr>
          <a:lstStyle/>
          <a:p>
            <a:r>
              <a:rPr lang="fr-FR" dirty="0"/>
              <a:t>Ne tient pas compte de la cotisation mensuelle ni de l’impact des mauvaises critiques</a:t>
            </a:r>
          </a:p>
        </p:txBody>
      </p:sp>
      <p:sp>
        <p:nvSpPr>
          <p:cNvPr id="10" name="TextBox 9">
            <a:extLst>
              <a:ext uri="{FF2B5EF4-FFF2-40B4-BE49-F238E27FC236}">
                <a16:creationId xmlns:a16="http://schemas.microsoft.com/office/drawing/2014/main" id="{A3BBA193-E56C-C3D9-674E-56299EA938DC}"/>
              </a:ext>
            </a:extLst>
          </p:cNvPr>
          <p:cNvSpPr txBox="1"/>
          <p:nvPr/>
        </p:nvSpPr>
        <p:spPr>
          <a:xfrm>
            <a:off x="186122" y="2905780"/>
            <a:ext cx="1853923" cy="523220"/>
          </a:xfrm>
          <a:prstGeom prst="rect">
            <a:avLst/>
          </a:prstGeom>
          <a:noFill/>
          <a:ln w="12700">
            <a:solidFill>
              <a:schemeClr val="accent4"/>
            </a:solidFill>
          </a:ln>
        </p:spPr>
        <p:txBody>
          <a:bodyPr wrap="square" rtlCol="0">
            <a:spAutoFit/>
          </a:bodyPr>
          <a:lstStyle/>
          <a:p>
            <a:r>
              <a:rPr lang="fr-FR" sz="2800" b="1" dirty="0"/>
              <a:t>CA </a:t>
            </a:r>
            <a:r>
              <a:rPr lang="fr-FR" sz="2800" b="1" dirty="0" err="1"/>
              <a:t>Tot</a:t>
            </a:r>
            <a:r>
              <a:rPr lang="fr-FR" sz="2800" b="1" dirty="0"/>
              <a:t> : 1,31 BRL</a:t>
            </a:r>
          </a:p>
        </p:txBody>
      </p:sp>
    </p:spTree>
    <p:extLst>
      <p:ext uri="{BB962C8B-B14F-4D97-AF65-F5344CB8AC3E}">
        <p14:creationId xmlns:p14="http://schemas.microsoft.com/office/powerpoint/2010/main" val="198400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a:bodyPr>
          <a:lstStyle/>
          <a:p>
            <a:pPr marL="0" indent="0">
              <a:buNone/>
            </a:pPr>
            <a:r>
              <a:rPr lang="fr-FR" dirty="0"/>
              <a:t>Conclusions et recommandations</a:t>
            </a:r>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908050" y="1892300"/>
            <a:ext cx="10639097" cy="4308094"/>
          </a:xfrm>
        </p:spPr>
        <p:txBody>
          <a:bodyPr>
            <a:normAutofit fontScale="32500" lnSpcReduction="20000"/>
          </a:bodyPr>
          <a:lstStyle/>
          <a:p>
            <a:pPr marL="0" indent="0">
              <a:buNone/>
            </a:pPr>
            <a:r>
              <a:rPr lang="fr-FR" sz="8000" dirty="0"/>
              <a:t>Au terme de cette analyse préliminaire, il est noté ce qui suit :</a:t>
            </a:r>
          </a:p>
          <a:p>
            <a:pPr>
              <a:buFont typeface="Wingdings" panose="05000000000000000000" pitchFamily="2" charset="2"/>
              <a:buChar char="Ø"/>
            </a:pPr>
            <a:r>
              <a:rPr lang="fr-FR" sz="8000" dirty="0"/>
              <a:t>Il est reconnu que la base de données n'a pas été nettoyée correctement et d'autres travaux peuvent être effectués.</a:t>
            </a:r>
          </a:p>
          <a:p>
            <a:pPr>
              <a:buFont typeface="Wingdings" panose="05000000000000000000" pitchFamily="2" charset="2"/>
              <a:buChar char="Ø"/>
            </a:pPr>
            <a:r>
              <a:rPr lang="fr-FR" sz="8000" dirty="0"/>
              <a:t>On note que 75% des commandes sont bien notées par le client.</a:t>
            </a:r>
          </a:p>
          <a:p>
            <a:pPr>
              <a:buFont typeface="Wingdings" panose="05000000000000000000" pitchFamily="2" charset="2"/>
              <a:buChar char="Ø"/>
            </a:pPr>
            <a:r>
              <a:rPr lang="fr-FR" sz="8000" dirty="0"/>
              <a:t>Il a été identifié que la mauvaise critique donnée par le client aux 25 % de commandes restantes pourrait être due aux causes suivantes :</a:t>
            </a:r>
          </a:p>
          <a:p>
            <a:pPr marL="1600200" lvl="1" indent="-1143000">
              <a:buAutoNum type="alphaLcParenR"/>
            </a:pPr>
            <a:r>
              <a:rPr lang="fr-FR" sz="7600" dirty="0"/>
              <a:t>La commande a été mal préparée, par exemple : mauvais produit, endommagé ou incomplet. Afin de mieux comprendre, une analyse des sentiments des commentaires des clients peut être recommandée. </a:t>
            </a:r>
          </a:p>
          <a:p>
            <a:pPr marL="1600200" lvl="1" indent="-1143000">
              <a:buAutoNum type="alphaLcParenR"/>
            </a:pPr>
            <a:r>
              <a:rPr lang="fr-FR" sz="7600" dirty="0"/>
              <a:t> La deuxième cause c'est le retard de livraison, il a été identifié que près de 8700 commandes ont été livrées en retard. OLIST peut trouver avec le Vendeur et son transporteur logistique un moyen d'améliorer les délais de livraison de la commande.</a:t>
            </a:r>
          </a:p>
          <a:p>
            <a:pPr marL="1600200" lvl="1" indent="-1143000">
              <a:buAutoNum type="alphaLcParenR"/>
            </a:pPr>
            <a:endParaRPr lang="fr-FR" sz="7600"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406328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a:bodyPr>
          <a:lstStyle/>
          <a:p>
            <a:pPr marL="0" indent="0">
              <a:buNone/>
            </a:pPr>
            <a:r>
              <a:rPr lang="fr-FR" dirty="0"/>
              <a:t>Conclusions et recommandations</a:t>
            </a:r>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1" y="1929384"/>
            <a:ext cx="10515600" cy="4251960"/>
          </a:xfrm>
        </p:spPr>
        <p:txBody>
          <a:bodyPr>
            <a:normAutofit fontScale="32500" lnSpcReduction="20000"/>
          </a:bodyPr>
          <a:lstStyle/>
          <a:p>
            <a:pPr>
              <a:buFont typeface="Wingdings" panose="05000000000000000000" pitchFamily="2" charset="2"/>
              <a:buChar char="Ø"/>
            </a:pPr>
            <a:r>
              <a:rPr lang="fr-FR" sz="8000" dirty="0"/>
              <a:t>Il n'est pas clairement expliqué par OLIST, comment le coût de réputation est géré. Sur la base de l'analyse actuelle, il a été constaté que le montant total dû à la faible opinion du client peut augmenter jusqu'à 2 millions de R$, ce qui est supérieur au chiffre d'affaires OLIST calculé de 1,3 million de R$. C'est sans compter les 80R$ de contribution mensuelle du vendeur à OLIST. Ceci est d'une importance capitale pour être clarifié par l'OLIST.</a:t>
            </a:r>
          </a:p>
          <a:p>
            <a:pPr>
              <a:buFont typeface="Wingdings" panose="05000000000000000000" pitchFamily="2" charset="2"/>
              <a:buChar char="Ø"/>
            </a:pPr>
            <a:r>
              <a:rPr lang="fr-FR" sz="8000" dirty="0"/>
              <a:t>Axes d’améliorations:</a:t>
            </a:r>
          </a:p>
          <a:p>
            <a:pPr marL="1371600" indent="-1371600">
              <a:buFont typeface="+mj-lt"/>
              <a:buAutoNum type="alphaLcParenR"/>
            </a:pPr>
            <a:r>
              <a:rPr lang="fr-FR" sz="8000" dirty="0"/>
              <a:t>Préciser différents critères d’évaluation afin de affiner les causes réelles d’une mauvaise critique: par exemple: qualité du produit, délai de livraison et communication entre les parties prenantes</a:t>
            </a:r>
          </a:p>
          <a:p>
            <a:pPr marL="1371600" indent="-1371600">
              <a:buFont typeface="+mj-lt"/>
              <a:buAutoNum type="alphaLcParenR"/>
            </a:pPr>
            <a:r>
              <a:rPr lang="fr-FR" sz="8000" dirty="0"/>
              <a:t>Une évaluation par produit vs par commande</a:t>
            </a:r>
          </a:p>
          <a:p>
            <a:pPr>
              <a:buFont typeface="Wingdings" panose="05000000000000000000" pitchFamily="2" charset="2"/>
              <a:buChar char="Ø"/>
            </a:pPr>
            <a:endParaRPr lang="fr-FR" dirty="0"/>
          </a:p>
          <a:p>
            <a:pPr>
              <a:buFont typeface="Wingdings" panose="05000000000000000000" pitchFamily="2" charset="2"/>
              <a:buChar char="Ø"/>
            </a:pPr>
            <a:r>
              <a:rPr lang="fr-FR" sz="9600" dirty="0"/>
              <a:t>Power BI Dashboard </a:t>
            </a:r>
            <a:r>
              <a:rPr lang="en-GB" sz="9600" b="1" dirty="0" err="1">
                <a:solidFill>
                  <a:schemeClr val="accent4"/>
                </a:solidFill>
                <a:hlinkClick r:id="rId2">
                  <a:extLst>
                    <a:ext uri="{A12FA001-AC4F-418D-AE19-62706E023703}">
                      <ahyp:hlinkClr xmlns:ahyp="http://schemas.microsoft.com/office/drawing/2018/hyperlinkcolor" val="tx"/>
                    </a:ext>
                  </a:extLst>
                </a:hlinkClick>
              </a:rPr>
              <a:t>Rapport_olist_test</a:t>
            </a:r>
            <a:r>
              <a:rPr lang="en-GB" sz="9600" b="1" dirty="0">
                <a:solidFill>
                  <a:schemeClr val="accent4"/>
                </a:solidFill>
                <a:hlinkClick r:id="rId2">
                  <a:extLst>
                    <a:ext uri="{A12FA001-AC4F-418D-AE19-62706E023703}">
                      <ahyp:hlinkClr xmlns:ahyp="http://schemas.microsoft.com/office/drawing/2018/hyperlinkcolor" val="tx"/>
                    </a:ext>
                  </a:extLst>
                </a:hlinkClick>
              </a:rPr>
              <a:t> - Power BI</a:t>
            </a:r>
            <a:endParaRPr lang="fr-FR" sz="9600" b="1" dirty="0">
              <a:solidFill>
                <a:schemeClr val="accent4"/>
              </a:solidFill>
            </a:endParaRP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66840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lstStyle/>
          <a:p>
            <a:r>
              <a:rPr lang="en-GB" dirty="0"/>
              <a:t>SOMMAIRE</a:t>
            </a:r>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1929384"/>
            <a:ext cx="10639097" cy="4251960"/>
          </a:xfrm>
        </p:spPr>
        <p:txBody>
          <a:bodyPr/>
          <a:lstStyle/>
          <a:p>
            <a:pPr>
              <a:buFont typeface="Wingdings" panose="05000000000000000000" pitchFamily="2" charset="2"/>
              <a:buChar char="Ø"/>
            </a:pPr>
            <a:r>
              <a:rPr lang="en-GB" dirty="0"/>
              <a:t> </a:t>
            </a:r>
            <a:r>
              <a:rPr lang="fr-FR" dirty="0"/>
              <a:t>Présentation d’</a:t>
            </a:r>
            <a:r>
              <a:rPr lang="fr-FR" dirty="0" err="1"/>
              <a:t>Olist</a:t>
            </a:r>
            <a:r>
              <a:rPr lang="fr-FR" dirty="0"/>
              <a:t> e-commerce</a:t>
            </a:r>
          </a:p>
          <a:p>
            <a:pPr>
              <a:buFont typeface="Wingdings" panose="05000000000000000000" pitchFamily="2" charset="2"/>
              <a:buChar char="Ø"/>
            </a:pPr>
            <a:r>
              <a:rPr lang="fr-FR" dirty="0"/>
              <a:t>Rappel de la mission et des objectifs</a:t>
            </a:r>
          </a:p>
          <a:p>
            <a:pPr>
              <a:buFont typeface="Wingdings" panose="05000000000000000000" pitchFamily="2" charset="2"/>
              <a:buChar char="Ø"/>
            </a:pPr>
            <a:r>
              <a:rPr lang="fr-FR" dirty="0"/>
              <a:t>Base de données</a:t>
            </a:r>
          </a:p>
          <a:p>
            <a:pPr>
              <a:buFont typeface="Wingdings" panose="05000000000000000000" pitchFamily="2" charset="2"/>
              <a:buChar char="Ø"/>
            </a:pPr>
            <a:r>
              <a:rPr lang="fr-FR" dirty="0"/>
              <a:t>Analyse des données</a:t>
            </a:r>
          </a:p>
          <a:p>
            <a:pPr>
              <a:buFont typeface="Wingdings" panose="05000000000000000000" pitchFamily="2" charset="2"/>
              <a:buChar char="Ø"/>
            </a:pPr>
            <a:r>
              <a:rPr lang="fr-FR" dirty="0"/>
              <a:t>Conclusions et recommandations</a:t>
            </a:r>
          </a:p>
          <a:p>
            <a:pPr>
              <a:buFont typeface="Wingdings" panose="05000000000000000000" pitchFamily="2" charset="2"/>
              <a:buChar char="Ø"/>
            </a:pPr>
            <a:endParaRPr lang="fr-FR"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55093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r>
              <a:rPr lang="fr-FR" dirty="0"/>
              <a:t>Présentation d’</a:t>
            </a:r>
            <a:r>
              <a:rPr lang="fr-FR" dirty="0" err="1"/>
              <a:t>Olist</a:t>
            </a:r>
            <a:r>
              <a:rPr lang="fr-FR" dirty="0"/>
              <a:t> e-commerce</a:t>
            </a:r>
            <a:br>
              <a:rPr lang="fr-FR" dirty="0"/>
            </a:br>
            <a:endParaRPr lang="fr-FR" sz="3100" dirty="0"/>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1929384"/>
            <a:ext cx="10639097" cy="4251960"/>
          </a:xfrm>
        </p:spPr>
        <p:txBody>
          <a:bodyPr/>
          <a:lstStyle/>
          <a:p>
            <a:pPr>
              <a:buFont typeface="Wingdings" panose="05000000000000000000" pitchFamily="2" charset="2"/>
              <a:buChar char="Ø"/>
            </a:pPr>
            <a:endParaRPr lang="fr-FR" dirty="0"/>
          </a:p>
          <a:p>
            <a:pPr>
              <a:buFont typeface="Wingdings" panose="05000000000000000000" pitchFamily="2" charset="2"/>
              <a:buChar char="Ø"/>
            </a:pPr>
            <a:endParaRPr lang="en-GB" dirty="0"/>
          </a:p>
        </p:txBody>
      </p:sp>
      <p:sp>
        <p:nvSpPr>
          <p:cNvPr id="9" name="Content Placeholder 2">
            <a:extLst>
              <a:ext uri="{FF2B5EF4-FFF2-40B4-BE49-F238E27FC236}">
                <a16:creationId xmlns:a16="http://schemas.microsoft.com/office/drawing/2014/main" id="{492DA99C-2F1F-7E71-B0D0-859E17710334}"/>
              </a:ext>
            </a:extLst>
          </p:cNvPr>
          <p:cNvSpPr txBox="1">
            <a:spLocks/>
          </p:cNvSpPr>
          <p:nvPr/>
        </p:nvSpPr>
        <p:spPr>
          <a:xfrm>
            <a:off x="838201" y="2024211"/>
            <a:ext cx="7135090" cy="42519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fr-FR" dirty="0" err="1"/>
              <a:t>Olist</a:t>
            </a:r>
            <a:r>
              <a:rPr lang="fr-FR" dirty="0"/>
              <a:t> entreprise de e-commerce basée au Brésil (type Amazon)</a:t>
            </a:r>
          </a:p>
          <a:p>
            <a:pPr>
              <a:buFont typeface="Wingdings" panose="05000000000000000000" pitchFamily="2" charset="2"/>
              <a:buChar char="Ø"/>
            </a:pPr>
            <a:r>
              <a:rPr lang="fr-FR" dirty="0"/>
              <a:t>Le chiffre d’affaire d’</a:t>
            </a:r>
            <a:r>
              <a:rPr lang="fr-FR" dirty="0" err="1"/>
              <a:t>Olist</a:t>
            </a:r>
            <a:r>
              <a:rPr lang="fr-FR" dirty="0"/>
              <a:t> </a:t>
            </a:r>
          </a:p>
          <a:p>
            <a:pPr>
              <a:lnSpc>
                <a:spcPct val="115000"/>
              </a:lnSpc>
            </a:pPr>
            <a:r>
              <a:rPr lang="fr-FR" sz="1800" i="1" u="sng" dirty="0">
                <a:latin typeface="Arial" panose="020B0604020202020204" pitchFamily="34" charset="0"/>
                <a:ea typeface="Arial" panose="020B0604020202020204" pitchFamily="34" charset="0"/>
              </a:rPr>
              <a:t>Coûts variables</a:t>
            </a:r>
            <a:endParaRPr lang="fr-FR" sz="1800" dirty="0">
              <a:latin typeface="Arial" panose="020B0604020202020204" pitchFamily="34" charset="0"/>
              <a:ea typeface="Arial" panose="020B0604020202020204" pitchFamily="34" charset="0"/>
            </a:endParaRPr>
          </a:p>
          <a:p>
            <a:pPr lvl="1">
              <a:lnSpc>
                <a:spcPct val="115000"/>
              </a:lnSpc>
            </a:pPr>
            <a:r>
              <a:rPr lang="fr-FR" sz="1400" dirty="0" err="1">
                <a:latin typeface="Arial" panose="020B0604020202020204" pitchFamily="34" charset="0"/>
                <a:ea typeface="Arial" panose="020B0604020202020204" pitchFamily="34" charset="0"/>
              </a:rPr>
              <a:t>Olist</a:t>
            </a:r>
            <a:r>
              <a:rPr lang="fr-FR" sz="1400" dirty="0">
                <a:latin typeface="Arial" panose="020B0604020202020204" pitchFamily="34" charset="0"/>
                <a:ea typeface="Arial" panose="020B0604020202020204" pitchFamily="34" charset="0"/>
              </a:rPr>
              <a:t> prélève 10% sur chaque produit vendu par un vendeur, si la commande a été livrée. </a:t>
            </a:r>
          </a:p>
          <a:p>
            <a:pPr>
              <a:lnSpc>
                <a:spcPct val="115000"/>
              </a:lnSpc>
            </a:pPr>
            <a:r>
              <a:rPr lang="fr-FR" sz="1800" i="1" u="sng" dirty="0">
                <a:latin typeface="Arial" panose="020B0604020202020204" pitchFamily="34" charset="0"/>
                <a:ea typeface="Arial" panose="020B0604020202020204" pitchFamily="34" charset="0"/>
              </a:rPr>
              <a:t>Coûts fixes</a:t>
            </a:r>
            <a:endParaRPr lang="fr-FR" sz="1800" dirty="0">
              <a:latin typeface="Arial" panose="020B0604020202020204" pitchFamily="34" charset="0"/>
              <a:ea typeface="Arial" panose="020B0604020202020204" pitchFamily="34" charset="0"/>
            </a:endParaRPr>
          </a:p>
          <a:p>
            <a:pPr lvl="1">
              <a:lnSpc>
                <a:spcPct val="115000"/>
              </a:lnSpc>
            </a:pPr>
            <a:r>
              <a:rPr lang="fr-FR" sz="1400" dirty="0">
                <a:latin typeface="Arial" panose="020B0604020202020204" pitchFamily="34" charset="0"/>
                <a:ea typeface="Arial" panose="020B0604020202020204" pitchFamily="34" charset="0"/>
              </a:rPr>
              <a:t> Les vendeurs doivent payer à </a:t>
            </a:r>
            <a:r>
              <a:rPr lang="fr-FR" sz="1400" dirty="0" err="1">
                <a:latin typeface="Arial" panose="020B0604020202020204" pitchFamily="34" charset="0"/>
                <a:ea typeface="Arial" panose="020B0604020202020204" pitchFamily="34" charset="0"/>
              </a:rPr>
              <a:t>Olist</a:t>
            </a:r>
            <a:r>
              <a:rPr lang="fr-FR" sz="1400" dirty="0">
                <a:latin typeface="Arial" panose="020B0604020202020204" pitchFamily="34" charset="0"/>
                <a:ea typeface="Arial" panose="020B0604020202020204" pitchFamily="34" charset="0"/>
              </a:rPr>
              <a:t> 80 BRL par mois pour utiliser la plateforme.</a:t>
            </a:r>
          </a:p>
          <a:p>
            <a:pPr>
              <a:lnSpc>
                <a:spcPct val="115000"/>
              </a:lnSpc>
              <a:buFont typeface="Wingdings" panose="05000000000000000000" pitchFamily="2" charset="2"/>
              <a:buChar char="Ø"/>
            </a:pPr>
            <a:r>
              <a:rPr lang="fr-FR" dirty="0" err="1"/>
              <a:t>Olist</a:t>
            </a:r>
            <a:r>
              <a:rPr lang="fr-FR" dirty="0"/>
              <a:t> évalue la satisfaction des clients à travers une note de 1 à 5. </a:t>
            </a:r>
          </a:p>
          <a:p>
            <a:pPr marL="0" indent="0">
              <a:buFont typeface="Arial" panose="020B0604020202020204" pitchFamily="34" charset="0"/>
              <a:buNone/>
            </a:pPr>
            <a:r>
              <a:rPr lang="fr-FR" dirty="0"/>
              <a:t> </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690058FF-F427-171F-63F9-C6500E7F951E}"/>
              </a:ext>
            </a:extLst>
          </p:cNvPr>
          <p:cNvPicPr>
            <a:picLocks noChangeAspect="1"/>
          </p:cNvPicPr>
          <p:nvPr/>
        </p:nvPicPr>
        <p:blipFill>
          <a:blip r:embed="rId2"/>
          <a:stretch>
            <a:fillRect/>
          </a:stretch>
        </p:blipFill>
        <p:spPr>
          <a:xfrm>
            <a:off x="8102594" y="2421325"/>
            <a:ext cx="3598722" cy="2871112"/>
          </a:xfrm>
          <a:prstGeom prst="rect">
            <a:avLst/>
          </a:prstGeom>
        </p:spPr>
      </p:pic>
    </p:spTree>
    <p:extLst>
      <p:ext uri="{BB962C8B-B14F-4D97-AF65-F5344CB8AC3E}">
        <p14:creationId xmlns:p14="http://schemas.microsoft.com/office/powerpoint/2010/main" val="16291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r>
              <a:rPr lang="fr-FR" dirty="0"/>
              <a:t>Rappel de la mission et des objectifs</a:t>
            </a:r>
            <a:br>
              <a:rPr lang="fr-FR" dirty="0"/>
            </a:br>
            <a:r>
              <a:rPr lang="fr-FR" sz="3100" dirty="0"/>
              <a:t>sous-titres</a:t>
            </a:r>
            <a:endParaRPr lang="en-GB" sz="3100" dirty="0"/>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2024211"/>
            <a:ext cx="10639097" cy="4251960"/>
          </a:xfrm>
        </p:spPr>
        <p:txBody>
          <a:bodyPr>
            <a:normAutofit/>
          </a:bodyPr>
          <a:lstStyle/>
          <a:p>
            <a:pPr>
              <a:lnSpc>
                <a:spcPct val="115000"/>
              </a:lnSpc>
              <a:buFont typeface="Wingdings" panose="05000000000000000000" pitchFamily="2" charset="2"/>
              <a:buChar char="Ø"/>
            </a:pPr>
            <a:r>
              <a:rPr lang="fr-FR" sz="3000" dirty="0"/>
              <a:t>Comment accroître la satisfaction des clients (afin d'augmenter la marge bénéficiaire) tout en maintenant un volume de commandes sain ? </a:t>
            </a:r>
          </a:p>
          <a:p>
            <a:pPr lvl="1">
              <a:lnSpc>
                <a:spcPct val="115000"/>
              </a:lnSpc>
              <a:buFont typeface="Wingdings" panose="05000000000000000000" pitchFamily="2" charset="2"/>
              <a:buChar char="Ø"/>
            </a:pPr>
            <a:r>
              <a:rPr lang="fr-FR" sz="2600" dirty="0"/>
              <a:t>Modélisation relationnelle de la base de données (BD) à partir de DF</a:t>
            </a:r>
          </a:p>
          <a:p>
            <a:pPr lvl="1">
              <a:lnSpc>
                <a:spcPct val="115000"/>
              </a:lnSpc>
              <a:buFont typeface="Wingdings" panose="05000000000000000000" pitchFamily="2" charset="2"/>
              <a:buChar char="Ø"/>
            </a:pPr>
            <a:r>
              <a:rPr lang="fr-FR" sz="2600" dirty="0"/>
              <a:t>Analyse et traitement de la BD</a:t>
            </a:r>
          </a:p>
          <a:p>
            <a:pPr marL="0" indent="0">
              <a:buNone/>
            </a:pPr>
            <a:r>
              <a:rPr lang="fr-FR" dirty="0"/>
              <a:t> </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5069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r>
              <a:rPr lang="fr-FR" dirty="0"/>
              <a:t>BASE de données</a:t>
            </a:r>
            <a:br>
              <a:rPr lang="fr-FR" dirty="0"/>
            </a:br>
            <a:r>
              <a:rPr lang="en-GB" sz="2700" b="1" dirty="0">
                <a:solidFill>
                  <a:srgbClr val="5F6368"/>
                </a:solidFill>
                <a:ea typeface="arial"/>
                <a:cs typeface="arial"/>
                <a:sym typeface="arial"/>
              </a:rPr>
              <a:t>Entity-Relationship Diagram</a:t>
            </a:r>
            <a:r>
              <a:rPr lang="en-GB" sz="2700" dirty="0">
                <a:solidFill>
                  <a:srgbClr val="4D5156"/>
                </a:solidFill>
                <a:ea typeface="arial"/>
                <a:cs typeface="arial"/>
                <a:sym typeface="arial"/>
              </a:rPr>
              <a:t> (</a:t>
            </a:r>
            <a:r>
              <a:rPr lang="en-GB" sz="2700" dirty="0" err="1">
                <a:solidFill>
                  <a:srgbClr val="4D5156"/>
                </a:solidFill>
                <a:ea typeface="arial"/>
                <a:cs typeface="arial"/>
                <a:sym typeface="arial"/>
              </a:rPr>
              <a:t>Modèle</a:t>
            </a:r>
            <a:r>
              <a:rPr lang="en-GB" sz="2700" dirty="0">
                <a:solidFill>
                  <a:srgbClr val="4D5156"/>
                </a:solidFill>
                <a:ea typeface="arial"/>
                <a:cs typeface="arial"/>
                <a:sym typeface="arial"/>
              </a:rPr>
              <a:t> </a:t>
            </a:r>
            <a:r>
              <a:rPr lang="en-GB" sz="2700" dirty="0" err="1">
                <a:solidFill>
                  <a:srgbClr val="4D5156"/>
                </a:solidFill>
                <a:ea typeface="arial"/>
                <a:cs typeface="arial"/>
                <a:sym typeface="arial"/>
              </a:rPr>
              <a:t>Entité</a:t>
            </a:r>
            <a:r>
              <a:rPr lang="en-GB" sz="2700" dirty="0">
                <a:solidFill>
                  <a:srgbClr val="4D5156"/>
                </a:solidFill>
                <a:ea typeface="arial"/>
                <a:cs typeface="arial"/>
                <a:sym typeface="arial"/>
              </a:rPr>
              <a:t>-association)</a:t>
            </a:r>
            <a:endParaRPr lang="fr-FR" sz="3100" dirty="0"/>
          </a:p>
        </p:txBody>
      </p:sp>
      <p:pic>
        <p:nvPicPr>
          <p:cNvPr id="57" name="Picture 56">
            <a:extLst>
              <a:ext uri="{FF2B5EF4-FFF2-40B4-BE49-F238E27FC236}">
                <a16:creationId xmlns:a16="http://schemas.microsoft.com/office/drawing/2014/main" id="{D75270E5-D945-2D0A-8446-CD7FC3CA29D0}"/>
              </a:ext>
            </a:extLst>
          </p:cNvPr>
          <p:cNvPicPr>
            <a:picLocks noChangeAspect="1"/>
          </p:cNvPicPr>
          <p:nvPr/>
        </p:nvPicPr>
        <p:blipFill>
          <a:blip r:embed="rId3"/>
          <a:stretch>
            <a:fillRect/>
          </a:stretch>
        </p:blipFill>
        <p:spPr>
          <a:xfrm>
            <a:off x="1092200" y="1883530"/>
            <a:ext cx="9715500" cy="4993785"/>
          </a:xfrm>
          <a:prstGeom prst="rect">
            <a:avLst/>
          </a:prstGeom>
        </p:spPr>
      </p:pic>
    </p:spTree>
    <p:extLst>
      <p:ext uri="{BB962C8B-B14F-4D97-AF65-F5344CB8AC3E}">
        <p14:creationId xmlns:p14="http://schemas.microsoft.com/office/powerpoint/2010/main" val="17730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a:bodyPr>
          <a:lstStyle/>
          <a:p>
            <a:r>
              <a:rPr lang="fr-FR" dirty="0"/>
              <a:t>Analyse des données</a:t>
            </a:r>
            <a:br>
              <a:rPr lang="fr-FR" sz="2000" dirty="0"/>
            </a:br>
            <a:r>
              <a:rPr lang="fr-FR" sz="2400" dirty="0"/>
              <a:t>Catégories de produits et commentaires</a:t>
            </a:r>
          </a:p>
        </p:txBody>
      </p:sp>
      <p:pic>
        <p:nvPicPr>
          <p:cNvPr id="13" name="Content Placeholder 12">
            <a:extLst>
              <a:ext uri="{FF2B5EF4-FFF2-40B4-BE49-F238E27FC236}">
                <a16:creationId xmlns:a16="http://schemas.microsoft.com/office/drawing/2014/main" id="{833CB689-24CF-778F-05BC-5FDCCEDB3531}"/>
              </a:ext>
            </a:extLst>
          </p:cNvPr>
          <p:cNvPicPr>
            <a:picLocks noGrp="1" noChangeAspect="1"/>
          </p:cNvPicPr>
          <p:nvPr>
            <p:ph sz="half" idx="1"/>
          </p:nvPr>
        </p:nvPicPr>
        <p:blipFill>
          <a:blip r:embed="rId3"/>
          <a:stretch>
            <a:fillRect/>
          </a:stretch>
        </p:blipFill>
        <p:spPr>
          <a:xfrm>
            <a:off x="700177" y="2038773"/>
            <a:ext cx="2458952" cy="2016496"/>
          </a:xfrm>
        </p:spPr>
      </p:pic>
      <p:pic>
        <p:nvPicPr>
          <p:cNvPr id="15" name="Picture 14">
            <a:extLst>
              <a:ext uri="{FF2B5EF4-FFF2-40B4-BE49-F238E27FC236}">
                <a16:creationId xmlns:a16="http://schemas.microsoft.com/office/drawing/2014/main" id="{9C4B30A1-51D6-78ED-5CF4-17512F5E1238}"/>
              </a:ext>
            </a:extLst>
          </p:cNvPr>
          <p:cNvPicPr>
            <a:picLocks noChangeAspect="1"/>
          </p:cNvPicPr>
          <p:nvPr/>
        </p:nvPicPr>
        <p:blipFill>
          <a:blip r:embed="rId4"/>
          <a:stretch>
            <a:fillRect/>
          </a:stretch>
        </p:blipFill>
        <p:spPr>
          <a:xfrm>
            <a:off x="700177" y="4095095"/>
            <a:ext cx="2346394" cy="2086630"/>
          </a:xfrm>
          <a:prstGeom prst="rect">
            <a:avLst/>
          </a:prstGeom>
        </p:spPr>
      </p:pic>
      <p:pic>
        <p:nvPicPr>
          <p:cNvPr id="22" name="Picture 21">
            <a:extLst>
              <a:ext uri="{FF2B5EF4-FFF2-40B4-BE49-F238E27FC236}">
                <a16:creationId xmlns:a16="http://schemas.microsoft.com/office/drawing/2014/main" id="{0B27B977-C5AF-4769-298A-B395FA610CAA}"/>
              </a:ext>
            </a:extLst>
          </p:cNvPr>
          <p:cNvPicPr>
            <a:picLocks noChangeAspect="1"/>
          </p:cNvPicPr>
          <p:nvPr/>
        </p:nvPicPr>
        <p:blipFill>
          <a:blip r:embed="rId5"/>
          <a:stretch>
            <a:fillRect/>
          </a:stretch>
        </p:blipFill>
        <p:spPr>
          <a:xfrm>
            <a:off x="3157059" y="2219670"/>
            <a:ext cx="9032871" cy="4292910"/>
          </a:xfrm>
          <a:prstGeom prst="rect">
            <a:avLst/>
          </a:prstGeom>
        </p:spPr>
      </p:pic>
      <p:sp>
        <p:nvSpPr>
          <p:cNvPr id="16" name="TextBox 15">
            <a:extLst>
              <a:ext uri="{FF2B5EF4-FFF2-40B4-BE49-F238E27FC236}">
                <a16:creationId xmlns:a16="http://schemas.microsoft.com/office/drawing/2014/main" id="{FE4B0476-8D08-8BE7-605C-73D77B98B590}"/>
              </a:ext>
            </a:extLst>
          </p:cNvPr>
          <p:cNvSpPr txBox="1"/>
          <p:nvPr/>
        </p:nvSpPr>
        <p:spPr>
          <a:xfrm>
            <a:off x="6448336" y="1944556"/>
            <a:ext cx="2732736" cy="369332"/>
          </a:xfrm>
          <a:prstGeom prst="rect">
            <a:avLst/>
          </a:prstGeom>
          <a:noFill/>
        </p:spPr>
        <p:txBody>
          <a:bodyPr wrap="none" rtlCol="0">
            <a:spAutoFit/>
          </a:bodyPr>
          <a:lstStyle/>
          <a:p>
            <a:r>
              <a:rPr lang="fr-FR" b="1" dirty="0"/>
              <a:t>Total des commentaires par catégorie de produit</a:t>
            </a:r>
          </a:p>
        </p:txBody>
      </p:sp>
      <p:sp>
        <p:nvSpPr>
          <p:cNvPr id="4" name="TextBox 3">
            <a:extLst>
              <a:ext uri="{FF2B5EF4-FFF2-40B4-BE49-F238E27FC236}">
                <a16:creationId xmlns:a16="http://schemas.microsoft.com/office/drawing/2014/main" id="{39F79C46-3F09-FB3E-F0C6-8D22B6BADBEE}"/>
              </a:ext>
            </a:extLst>
          </p:cNvPr>
          <p:cNvSpPr txBox="1"/>
          <p:nvPr/>
        </p:nvSpPr>
        <p:spPr>
          <a:xfrm>
            <a:off x="352336" y="6123543"/>
            <a:ext cx="2744155" cy="369332"/>
          </a:xfrm>
          <a:prstGeom prst="rect">
            <a:avLst/>
          </a:prstGeom>
          <a:noFill/>
        </p:spPr>
        <p:txBody>
          <a:bodyPr wrap="square">
            <a:spAutoFit/>
          </a:bodyPr>
          <a:lstStyle/>
          <a:p>
            <a:pPr>
              <a:buFont typeface="Wingdings" panose="05000000000000000000" pitchFamily="2" charset="2"/>
              <a:buChar char="Ø"/>
            </a:pPr>
            <a:r>
              <a:rPr lang="en-GB" sz="1800" b="1" dirty="0" err="1">
                <a:solidFill>
                  <a:schemeClr val="accent4"/>
                </a:solidFill>
                <a:hlinkClick r:id="rId6">
                  <a:extLst>
                    <a:ext uri="{A12FA001-AC4F-418D-AE19-62706E023703}">
                      <ahyp:hlinkClr xmlns:ahyp="http://schemas.microsoft.com/office/drawing/2018/hyperlinkcolor" val="tx"/>
                    </a:ext>
                  </a:extLst>
                </a:hlinkClick>
              </a:rPr>
              <a:t>Rapport_olist_test</a:t>
            </a:r>
            <a:r>
              <a:rPr lang="en-GB" sz="1800" b="1" dirty="0">
                <a:solidFill>
                  <a:schemeClr val="accent4"/>
                </a:solidFill>
                <a:hlinkClick r:id="rId6">
                  <a:extLst>
                    <a:ext uri="{A12FA001-AC4F-418D-AE19-62706E023703}">
                      <ahyp:hlinkClr xmlns:ahyp="http://schemas.microsoft.com/office/drawing/2018/hyperlinkcolor" val="tx"/>
                    </a:ext>
                  </a:extLst>
                </a:hlinkClick>
              </a:rPr>
              <a:t> - Power BI</a:t>
            </a:r>
            <a:endParaRPr lang="fr-FR" sz="1800" b="1" dirty="0">
              <a:solidFill>
                <a:schemeClr val="accent4"/>
              </a:solidFill>
            </a:endParaRPr>
          </a:p>
        </p:txBody>
      </p:sp>
    </p:spTree>
    <p:extLst>
      <p:ext uri="{BB962C8B-B14F-4D97-AF65-F5344CB8AC3E}">
        <p14:creationId xmlns:p14="http://schemas.microsoft.com/office/powerpoint/2010/main" val="390489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a:bodyPr>
          <a:lstStyle/>
          <a:p>
            <a:r>
              <a:rPr lang="fr-FR" dirty="0"/>
              <a:t>Analyse des données</a:t>
            </a:r>
            <a:br>
              <a:rPr lang="fr-FR" sz="2000" dirty="0"/>
            </a:br>
            <a:r>
              <a:rPr lang="en-GB" sz="2400" dirty="0"/>
              <a:t>Categories de </a:t>
            </a:r>
            <a:r>
              <a:rPr lang="en-GB" sz="2400" dirty="0" err="1"/>
              <a:t>produits</a:t>
            </a:r>
            <a:r>
              <a:rPr lang="en-GB" sz="2400" dirty="0"/>
              <a:t> avec </a:t>
            </a:r>
            <a:r>
              <a:rPr lang="en-GB" sz="2400" dirty="0" err="1"/>
              <a:t>commentaires</a:t>
            </a:r>
            <a:endParaRPr lang="en-GB" sz="2400" dirty="0"/>
          </a:p>
        </p:txBody>
      </p:sp>
      <p:pic>
        <p:nvPicPr>
          <p:cNvPr id="12" name="Picture 11">
            <a:extLst>
              <a:ext uri="{FF2B5EF4-FFF2-40B4-BE49-F238E27FC236}">
                <a16:creationId xmlns:a16="http://schemas.microsoft.com/office/drawing/2014/main" id="{39F77CFC-5B44-7A7C-75AB-13A02EE1D6BF}"/>
              </a:ext>
            </a:extLst>
          </p:cNvPr>
          <p:cNvPicPr>
            <a:picLocks noChangeAspect="1"/>
          </p:cNvPicPr>
          <p:nvPr/>
        </p:nvPicPr>
        <p:blipFill>
          <a:blip r:embed="rId3"/>
          <a:stretch>
            <a:fillRect/>
          </a:stretch>
        </p:blipFill>
        <p:spPr>
          <a:xfrm>
            <a:off x="363460" y="2444410"/>
            <a:ext cx="6119268" cy="3976710"/>
          </a:xfrm>
          <a:prstGeom prst="rect">
            <a:avLst/>
          </a:prstGeom>
        </p:spPr>
      </p:pic>
      <p:pic>
        <p:nvPicPr>
          <p:cNvPr id="14" name="Picture 13">
            <a:extLst>
              <a:ext uri="{FF2B5EF4-FFF2-40B4-BE49-F238E27FC236}">
                <a16:creationId xmlns:a16="http://schemas.microsoft.com/office/drawing/2014/main" id="{05436774-5476-CB35-4769-292174903BCF}"/>
              </a:ext>
            </a:extLst>
          </p:cNvPr>
          <p:cNvPicPr>
            <a:picLocks noChangeAspect="1"/>
          </p:cNvPicPr>
          <p:nvPr/>
        </p:nvPicPr>
        <p:blipFill>
          <a:blip r:embed="rId4"/>
          <a:stretch>
            <a:fillRect/>
          </a:stretch>
        </p:blipFill>
        <p:spPr>
          <a:xfrm>
            <a:off x="6880838" y="1993798"/>
            <a:ext cx="4279843" cy="4585916"/>
          </a:xfrm>
          <a:prstGeom prst="rect">
            <a:avLst/>
          </a:prstGeom>
        </p:spPr>
      </p:pic>
      <p:sp>
        <p:nvSpPr>
          <p:cNvPr id="15" name="TextBox 14">
            <a:extLst>
              <a:ext uri="{FF2B5EF4-FFF2-40B4-BE49-F238E27FC236}">
                <a16:creationId xmlns:a16="http://schemas.microsoft.com/office/drawing/2014/main" id="{3D3F3C0D-B049-532C-DCF4-8148C2E2271D}"/>
              </a:ext>
            </a:extLst>
          </p:cNvPr>
          <p:cNvSpPr txBox="1"/>
          <p:nvPr/>
        </p:nvSpPr>
        <p:spPr>
          <a:xfrm>
            <a:off x="2077697" y="1993798"/>
            <a:ext cx="3438314" cy="369332"/>
          </a:xfrm>
          <a:prstGeom prst="rect">
            <a:avLst/>
          </a:prstGeom>
          <a:noFill/>
        </p:spPr>
        <p:txBody>
          <a:bodyPr wrap="none" rtlCol="0">
            <a:spAutoFit/>
          </a:bodyPr>
          <a:lstStyle/>
          <a:p>
            <a:r>
              <a:rPr lang="fr-FR" b="1" dirty="0"/>
              <a:t>Total des commentaires par type et par catégorie de produit</a:t>
            </a:r>
          </a:p>
        </p:txBody>
      </p:sp>
      <p:sp>
        <p:nvSpPr>
          <p:cNvPr id="16" name="TextBox 15">
            <a:extLst>
              <a:ext uri="{FF2B5EF4-FFF2-40B4-BE49-F238E27FC236}">
                <a16:creationId xmlns:a16="http://schemas.microsoft.com/office/drawing/2014/main" id="{80A88CD9-09A1-E663-FD5E-54F5DD73F04B}"/>
              </a:ext>
            </a:extLst>
          </p:cNvPr>
          <p:cNvSpPr txBox="1"/>
          <p:nvPr/>
        </p:nvSpPr>
        <p:spPr>
          <a:xfrm>
            <a:off x="8053237" y="1809132"/>
            <a:ext cx="2755883" cy="369332"/>
          </a:xfrm>
          <a:prstGeom prst="rect">
            <a:avLst/>
          </a:prstGeom>
          <a:solidFill>
            <a:schemeClr val="bg1"/>
          </a:solidFill>
        </p:spPr>
        <p:txBody>
          <a:bodyPr wrap="none" rtlCol="0">
            <a:spAutoFit/>
          </a:bodyPr>
          <a:lstStyle/>
          <a:p>
            <a:r>
              <a:rPr lang="fr-FR" b="1" dirty="0"/>
              <a:t>Commentaires moyens par catégorie de produits</a:t>
            </a:r>
          </a:p>
        </p:txBody>
      </p:sp>
      <p:sp>
        <p:nvSpPr>
          <p:cNvPr id="3" name="TextBox 2">
            <a:extLst>
              <a:ext uri="{FF2B5EF4-FFF2-40B4-BE49-F238E27FC236}">
                <a16:creationId xmlns:a16="http://schemas.microsoft.com/office/drawing/2014/main" id="{3A7887DC-C03A-E86D-34F0-7D1B34281A7C}"/>
              </a:ext>
            </a:extLst>
          </p:cNvPr>
          <p:cNvSpPr txBox="1"/>
          <p:nvPr/>
        </p:nvSpPr>
        <p:spPr>
          <a:xfrm>
            <a:off x="248427" y="6308209"/>
            <a:ext cx="2252318" cy="369332"/>
          </a:xfrm>
          <a:prstGeom prst="rect">
            <a:avLst/>
          </a:prstGeom>
          <a:noFill/>
        </p:spPr>
        <p:txBody>
          <a:bodyPr wrap="square">
            <a:spAutoFit/>
          </a:bodyPr>
          <a:lstStyle/>
          <a:p>
            <a:pPr>
              <a:buFont typeface="Wingdings" panose="05000000000000000000" pitchFamily="2" charset="2"/>
              <a:buChar char="Ø"/>
            </a:pPr>
            <a:r>
              <a:rPr lang="en-GB" sz="1800" b="1" dirty="0" err="1">
                <a:solidFill>
                  <a:schemeClr val="accent4"/>
                </a:solidFill>
                <a:hlinkClick r:id="rId5">
                  <a:extLst>
                    <a:ext uri="{A12FA001-AC4F-418D-AE19-62706E023703}">
                      <ahyp:hlinkClr xmlns:ahyp="http://schemas.microsoft.com/office/drawing/2018/hyperlinkcolor" val="tx"/>
                    </a:ext>
                  </a:extLst>
                </a:hlinkClick>
              </a:rPr>
              <a:t>Rapport_olist_test</a:t>
            </a:r>
            <a:r>
              <a:rPr lang="en-GB" sz="1800" b="1" dirty="0">
                <a:solidFill>
                  <a:schemeClr val="accent4"/>
                </a:solidFill>
                <a:hlinkClick r:id="rId5">
                  <a:extLst>
                    <a:ext uri="{A12FA001-AC4F-418D-AE19-62706E023703}">
                      <ahyp:hlinkClr xmlns:ahyp="http://schemas.microsoft.com/office/drawing/2018/hyperlinkcolor" val="tx"/>
                    </a:ext>
                  </a:extLst>
                </a:hlinkClick>
              </a:rPr>
              <a:t> - Power BI</a:t>
            </a:r>
            <a:endParaRPr lang="fr-FR" sz="1800" b="1" dirty="0">
              <a:solidFill>
                <a:schemeClr val="accent4"/>
              </a:solidFill>
            </a:endParaRPr>
          </a:p>
        </p:txBody>
      </p:sp>
    </p:spTree>
    <p:extLst>
      <p:ext uri="{BB962C8B-B14F-4D97-AF65-F5344CB8AC3E}">
        <p14:creationId xmlns:p14="http://schemas.microsoft.com/office/powerpoint/2010/main" val="763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pPr marL="0" indent="0">
              <a:buNone/>
            </a:pPr>
            <a:r>
              <a:rPr lang="fr-FR" dirty="0"/>
              <a:t>Analyse des données</a:t>
            </a:r>
            <a:br>
              <a:rPr lang="fr-FR" dirty="0"/>
            </a:br>
            <a:r>
              <a:rPr lang="fr-FR" sz="3100" dirty="0" err="1"/>
              <a:t>Correlations</a:t>
            </a:r>
            <a:endParaRPr lang="fr-FR" sz="3100" dirty="0"/>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1929384"/>
            <a:ext cx="10639097" cy="4251960"/>
          </a:xfrm>
        </p:spPr>
        <p:txBody>
          <a:bodyPr/>
          <a:lstStyle/>
          <a:p>
            <a:pPr marL="0" indent="0">
              <a:buNone/>
            </a:pPr>
            <a:endParaRPr lang="fr-FR" dirty="0"/>
          </a:p>
          <a:p>
            <a:pPr>
              <a:buFont typeface="Wingdings" panose="05000000000000000000" pitchFamily="2" charset="2"/>
              <a:buChar char="Ø"/>
            </a:pPr>
            <a:endParaRPr lang="en-GB" dirty="0"/>
          </a:p>
        </p:txBody>
      </p:sp>
      <p:pic>
        <p:nvPicPr>
          <p:cNvPr id="4" name="Picture 3">
            <a:extLst>
              <a:ext uri="{FF2B5EF4-FFF2-40B4-BE49-F238E27FC236}">
                <a16:creationId xmlns:a16="http://schemas.microsoft.com/office/drawing/2014/main" id="{B71FE21A-6D06-CEDB-84F0-6F55419F5680}"/>
              </a:ext>
            </a:extLst>
          </p:cNvPr>
          <p:cNvPicPr>
            <a:picLocks noChangeAspect="1"/>
          </p:cNvPicPr>
          <p:nvPr/>
        </p:nvPicPr>
        <p:blipFill>
          <a:blip r:embed="rId3"/>
          <a:stretch>
            <a:fillRect/>
          </a:stretch>
        </p:blipFill>
        <p:spPr>
          <a:xfrm>
            <a:off x="776696" y="2170760"/>
            <a:ext cx="2249619" cy="4249280"/>
          </a:xfrm>
          <a:prstGeom prst="rect">
            <a:avLst/>
          </a:prstGeom>
        </p:spPr>
      </p:pic>
      <p:sp>
        <p:nvSpPr>
          <p:cNvPr id="5" name="TextBox 4">
            <a:extLst>
              <a:ext uri="{FF2B5EF4-FFF2-40B4-BE49-F238E27FC236}">
                <a16:creationId xmlns:a16="http://schemas.microsoft.com/office/drawing/2014/main" id="{261AF8A7-CE09-8A64-6755-F5455BA5F4C9}"/>
              </a:ext>
            </a:extLst>
          </p:cNvPr>
          <p:cNvSpPr txBox="1"/>
          <p:nvPr/>
        </p:nvSpPr>
        <p:spPr>
          <a:xfrm>
            <a:off x="811623" y="2170760"/>
            <a:ext cx="4963486" cy="646331"/>
          </a:xfrm>
          <a:prstGeom prst="rect">
            <a:avLst/>
          </a:prstGeom>
          <a:noFill/>
        </p:spPr>
        <p:txBody>
          <a:bodyPr wrap="square" rtlCol="0">
            <a:spAutoFit/>
          </a:bodyPr>
          <a:lstStyle/>
          <a:p>
            <a:r>
              <a:rPr lang="fr-FR" b="1" i="0" dirty="0">
                <a:solidFill>
                  <a:srgbClr val="212121"/>
                </a:solidFill>
                <a:effectLst/>
                <a:latin typeface="+mj-lt"/>
              </a:rPr>
              <a:t>corrélation entre les dimensions (taille, poids) et le score de la critique</a:t>
            </a:r>
            <a:endParaRPr lang="fr-FR" b="0" i="0" dirty="0">
              <a:solidFill>
                <a:srgbClr val="212121"/>
              </a:solidFill>
              <a:effectLst/>
              <a:latin typeface="+mj-lt"/>
            </a:endParaRPr>
          </a:p>
          <a:p>
            <a:endParaRPr lang="fr-FR" dirty="0"/>
          </a:p>
        </p:txBody>
      </p:sp>
      <p:pic>
        <p:nvPicPr>
          <p:cNvPr id="8" name="Picture 7">
            <a:extLst>
              <a:ext uri="{FF2B5EF4-FFF2-40B4-BE49-F238E27FC236}">
                <a16:creationId xmlns:a16="http://schemas.microsoft.com/office/drawing/2014/main" id="{1646E5F7-BCD7-7578-1C7D-5606AF1B6EDD}"/>
              </a:ext>
            </a:extLst>
          </p:cNvPr>
          <p:cNvPicPr>
            <a:picLocks noChangeAspect="1"/>
          </p:cNvPicPr>
          <p:nvPr/>
        </p:nvPicPr>
        <p:blipFill>
          <a:blip r:embed="rId4"/>
          <a:stretch>
            <a:fillRect/>
          </a:stretch>
        </p:blipFill>
        <p:spPr>
          <a:xfrm>
            <a:off x="1373352" y="2611378"/>
            <a:ext cx="3918969" cy="4050038"/>
          </a:xfrm>
          <a:prstGeom prst="rect">
            <a:avLst/>
          </a:prstGeom>
        </p:spPr>
      </p:pic>
      <p:sp>
        <p:nvSpPr>
          <p:cNvPr id="9" name="TextBox 8">
            <a:extLst>
              <a:ext uri="{FF2B5EF4-FFF2-40B4-BE49-F238E27FC236}">
                <a16:creationId xmlns:a16="http://schemas.microsoft.com/office/drawing/2014/main" id="{EA45AE20-DEAE-99CA-0A59-30AD8A70DF95}"/>
              </a:ext>
            </a:extLst>
          </p:cNvPr>
          <p:cNvSpPr txBox="1"/>
          <p:nvPr/>
        </p:nvSpPr>
        <p:spPr>
          <a:xfrm>
            <a:off x="6498173" y="2032260"/>
            <a:ext cx="4542360" cy="923330"/>
          </a:xfrm>
          <a:prstGeom prst="rect">
            <a:avLst/>
          </a:prstGeom>
          <a:noFill/>
        </p:spPr>
        <p:txBody>
          <a:bodyPr wrap="square" rtlCol="0">
            <a:spAutoFit/>
          </a:bodyPr>
          <a:lstStyle/>
          <a:p>
            <a:pPr algn="l"/>
            <a:r>
              <a:rPr lang="fr-FR" b="1" i="0" dirty="0">
                <a:solidFill>
                  <a:srgbClr val="212121"/>
                </a:solidFill>
                <a:effectLst/>
                <a:latin typeface="+mj-lt"/>
              </a:rPr>
              <a:t>corrélation entre le descriptif (longueur, nombre de photos) et le score de la critique</a:t>
            </a:r>
            <a:endParaRPr lang="fr-FR" b="0" i="0" dirty="0">
              <a:solidFill>
                <a:srgbClr val="212121"/>
              </a:solidFill>
              <a:effectLst/>
              <a:latin typeface="+mj-lt"/>
            </a:endParaRPr>
          </a:p>
          <a:p>
            <a:endParaRPr lang="fr-FR" dirty="0"/>
          </a:p>
        </p:txBody>
      </p:sp>
      <p:pic>
        <p:nvPicPr>
          <p:cNvPr id="11" name="Picture 10">
            <a:extLst>
              <a:ext uri="{FF2B5EF4-FFF2-40B4-BE49-F238E27FC236}">
                <a16:creationId xmlns:a16="http://schemas.microsoft.com/office/drawing/2014/main" id="{47AA48AB-64D7-3232-2428-8A73FCC207BA}"/>
              </a:ext>
            </a:extLst>
          </p:cNvPr>
          <p:cNvPicPr>
            <a:picLocks noChangeAspect="1"/>
          </p:cNvPicPr>
          <p:nvPr/>
        </p:nvPicPr>
        <p:blipFill>
          <a:blip r:embed="rId5"/>
          <a:stretch>
            <a:fillRect/>
          </a:stretch>
        </p:blipFill>
        <p:spPr>
          <a:xfrm>
            <a:off x="6881093" y="2611378"/>
            <a:ext cx="3466087" cy="4170668"/>
          </a:xfrm>
          <a:prstGeom prst="rect">
            <a:avLst/>
          </a:prstGeom>
        </p:spPr>
      </p:pic>
    </p:spTree>
    <p:extLst>
      <p:ext uri="{BB962C8B-B14F-4D97-AF65-F5344CB8AC3E}">
        <p14:creationId xmlns:p14="http://schemas.microsoft.com/office/powerpoint/2010/main" val="280536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A627-6C2A-197F-E6A8-FC1E3CD696E8}"/>
              </a:ext>
            </a:extLst>
          </p:cNvPr>
          <p:cNvSpPr>
            <a:spLocks noGrp="1"/>
          </p:cNvSpPr>
          <p:nvPr>
            <p:ph type="title"/>
          </p:nvPr>
        </p:nvSpPr>
        <p:spPr/>
        <p:txBody>
          <a:bodyPr>
            <a:normAutofit fontScale="90000"/>
          </a:bodyPr>
          <a:lstStyle/>
          <a:p>
            <a:pPr marL="0" indent="0">
              <a:buNone/>
            </a:pPr>
            <a:r>
              <a:rPr lang="fr-FR" dirty="0"/>
              <a:t>Analyse des données</a:t>
            </a:r>
            <a:br>
              <a:rPr lang="fr-FR" dirty="0"/>
            </a:br>
            <a:r>
              <a:rPr lang="fr-FR" sz="2700" dirty="0"/>
              <a:t>influence de la date de livraison et la critique du client </a:t>
            </a:r>
          </a:p>
        </p:txBody>
      </p:sp>
      <p:sp>
        <p:nvSpPr>
          <p:cNvPr id="3" name="Content Placeholder 2">
            <a:extLst>
              <a:ext uri="{FF2B5EF4-FFF2-40B4-BE49-F238E27FC236}">
                <a16:creationId xmlns:a16="http://schemas.microsoft.com/office/drawing/2014/main" id="{3DCA3ECD-EC83-9E11-05A9-98CB1069F98B}"/>
              </a:ext>
            </a:extLst>
          </p:cNvPr>
          <p:cNvSpPr>
            <a:spLocks noGrp="1"/>
          </p:cNvSpPr>
          <p:nvPr>
            <p:ph sz="half" idx="1"/>
          </p:nvPr>
        </p:nvSpPr>
        <p:spPr>
          <a:xfrm>
            <a:off x="838200" y="1929384"/>
            <a:ext cx="10639097" cy="4928616"/>
          </a:xfrm>
        </p:spPr>
        <p:txBody>
          <a:bodyPr/>
          <a:lstStyle/>
          <a:p>
            <a:pPr marL="0" indent="0">
              <a:buNone/>
            </a:pPr>
            <a:endParaRPr lang="fr-FR" dirty="0"/>
          </a:p>
          <a:p>
            <a:pPr>
              <a:buFont typeface="Wingdings" panose="05000000000000000000" pitchFamily="2" charset="2"/>
              <a:buChar char="Ø"/>
            </a:pPr>
            <a:endParaRPr lang="en-GB" dirty="0"/>
          </a:p>
        </p:txBody>
      </p:sp>
      <p:sp>
        <p:nvSpPr>
          <p:cNvPr id="5" name="TextBox 4">
            <a:extLst>
              <a:ext uri="{FF2B5EF4-FFF2-40B4-BE49-F238E27FC236}">
                <a16:creationId xmlns:a16="http://schemas.microsoft.com/office/drawing/2014/main" id="{261AF8A7-CE09-8A64-6755-F5455BA5F4C9}"/>
              </a:ext>
            </a:extLst>
          </p:cNvPr>
          <p:cNvSpPr txBox="1"/>
          <p:nvPr/>
        </p:nvSpPr>
        <p:spPr>
          <a:xfrm>
            <a:off x="2723604" y="1929384"/>
            <a:ext cx="4963486" cy="646331"/>
          </a:xfrm>
          <a:prstGeom prst="rect">
            <a:avLst/>
          </a:prstGeom>
          <a:noFill/>
        </p:spPr>
        <p:txBody>
          <a:bodyPr wrap="square" rtlCol="0">
            <a:spAutoFit/>
          </a:bodyPr>
          <a:lstStyle/>
          <a:p>
            <a:r>
              <a:rPr lang="fr-FR" b="1" i="0" dirty="0">
                <a:solidFill>
                  <a:srgbClr val="212121"/>
                </a:solidFill>
                <a:effectLst/>
                <a:latin typeface="+mj-lt"/>
              </a:rPr>
              <a:t>CHIFFRE D’AFFAIRE ET  MOYENNE DE la critique PAR VENDEUR (50 premier)</a:t>
            </a:r>
            <a:endParaRPr lang="fr-FR" b="0" i="0" dirty="0">
              <a:solidFill>
                <a:srgbClr val="212121"/>
              </a:solidFill>
              <a:effectLst/>
              <a:latin typeface="+mj-lt"/>
            </a:endParaRPr>
          </a:p>
          <a:p>
            <a:endParaRPr lang="fr-FR" dirty="0"/>
          </a:p>
        </p:txBody>
      </p:sp>
      <p:pic>
        <p:nvPicPr>
          <p:cNvPr id="7" name="Picture 6">
            <a:extLst>
              <a:ext uri="{FF2B5EF4-FFF2-40B4-BE49-F238E27FC236}">
                <a16:creationId xmlns:a16="http://schemas.microsoft.com/office/drawing/2014/main" id="{C79BF3BC-B3C5-0569-9302-C0D53CF926BC}"/>
              </a:ext>
            </a:extLst>
          </p:cNvPr>
          <p:cNvPicPr>
            <a:picLocks noChangeAspect="1"/>
          </p:cNvPicPr>
          <p:nvPr/>
        </p:nvPicPr>
        <p:blipFill>
          <a:blip r:embed="rId3"/>
          <a:stretch>
            <a:fillRect/>
          </a:stretch>
        </p:blipFill>
        <p:spPr>
          <a:xfrm>
            <a:off x="5350174" y="2340217"/>
            <a:ext cx="6684358" cy="4152658"/>
          </a:xfrm>
          <a:prstGeom prst="rect">
            <a:avLst/>
          </a:prstGeom>
        </p:spPr>
      </p:pic>
      <p:pic>
        <p:nvPicPr>
          <p:cNvPr id="9" name="Picture 8">
            <a:extLst>
              <a:ext uri="{FF2B5EF4-FFF2-40B4-BE49-F238E27FC236}">
                <a16:creationId xmlns:a16="http://schemas.microsoft.com/office/drawing/2014/main" id="{B88F0D58-CD94-161E-6667-414217ACF238}"/>
              </a:ext>
            </a:extLst>
          </p:cNvPr>
          <p:cNvPicPr>
            <a:picLocks noChangeAspect="1"/>
          </p:cNvPicPr>
          <p:nvPr/>
        </p:nvPicPr>
        <p:blipFill>
          <a:blip r:embed="rId4"/>
          <a:stretch>
            <a:fillRect/>
          </a:stretch>
        </p:blipFill>
        <p:spPr>
          <a:xfrm>
            <a:off x="1117611" y="2340217"/>
            <a:ext cx="4152658" cy="4152658"/>
          </a:xfrm>
          <a:prstGeom prst="rect">
            <a:avLst/>
          </a:prstGeom>
        </p:spPr>
      </p:pic>
      <p:sp>
        <p:nvSpPr>
          <p:cNvPr id="4" name="TextBox 3">
            <a:extLst>
              <a:ext uri="{FF2B5EF4-FFF2-40B4-BE49-F238E27FC236}">
                <a16:creationId xmlns:a16="http://schemas.microsoft.com/office/drawing/2014/main" id="{98DAF5A5-38C5-41C7-F496-EED34E686FB1}"/>
              </a:ext>
            </a:extLst>
          </p:cNvPr>
          <p:cNvSpPr txBox="1"/>
          <p:nvPr/>
        </p:nvSpPr>
        <p:spPr>
          <a:xfrm>
            <a:off x="352336" y="6367740"/>
            <a:ext cx="6096000" cy="369332"/>
          </a:xfrm>
          <a:prstGeom prst="rect">
            <a:avLst/>
          </a:prstGeom>
          <a:noFill/>
        </p:spPr>
        <p:txBody>
          <a:bodyPr wrap="square">
            <a:spAutoFit/>
          </a:bodyPr>
          <a:lstStyle/>
          <a:p>
            <a:pPr>
              <a:buFont typeface="Wingdings" panose="05000000000000000000" pitchFamily="2" charset="2"/>
              <a:buChar char="Ø"/>
            </a:pPr>
            <a:r>
              <a:rPr lang="en-GB" sz="1800" b="1" dirty="0" err="1">
                <a:solidFill>
                  <a:schemeClr val="accent4"/>
                </a:solidFill>
                <a:hlinkClick r:id="rId5">
                  <a:extLst>
                    <a:ext uri="{A12FA001-AC4F-418D-AE19-62706E023703}">
                      <ahyp:hlinkClr xmlns:ahyp="http://schemas.microsoft.com/office/drawing/2018/hyperlinkcolor" val="tx"/>
                    </a:ext>
                  </a:extLst>
                </a:hlinkClick>
              </a:rPr>
              <a:t>Rapport_olist_test</a:t>
            </a:r>
            <a:r>
              <a:rPr lang="en-GB" sz="1800" b="1" dirty="0">
                <a:solidFill>
                  <a:schemeClr val="accent4"/>
                </a:solidFill>
                <a:hlinkClick r:id="rId5">
                  <a:extLst>
                    <a:ext uri="{A12FA001-AC4F-418D-AE19-62706E023703}">
                      <ahyp:hlinkClr xmlns:ahyp="http://schemas.microsoft.com/office/drawing/2018/hyperlinkcolor" val="tx"/>
                    </a:ext>
                  </a:extLst>
                </a:hlinkClick>
              </a:rPr>
              <a:t> - Power BI</a:t>
            </a:r>
            <a:endParaRPr lang="fr-FR" sz="1800" b="1" dirty="0">
              <a:solidFill>
                <a:schemeClr val="accent4"/>
              </a:solidFill>
            </a:endParaRPr>
          </a:p>
        </p:txBody>
      </p:sp>
    </p:spTree>
    <p:extLst>
      <p:ext uri="{BB962C8B-B14F-4D97-AF65-F5344CB8AC3E}">
        <p14:creationId xmlns:p14="http://schemas.microsoft.com/office/powerpoint/2010/main" val="88825882"/>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Widescreen</PresentationFormat>
  <Paragraphs>80</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Slack-Lato</vt:lpstr>
      <vt:lpstr>The Hand Bold</vt:lpstr>
      <vt:lpstr>The Serif Hand Black</vt:lpstr>
      <vt:lpstr>Wingdings</vt:lpstr>
      <vt:lpstr>SketchyVTI</vt:lpstr>
      <vt:lpstr>Olist e-Commerce </vt:lpstr>
      <vt:lpstr>SOMMAIRE</vt:lpstr>
      <vt:lpstr>Présentation d’Olist e-commerce </vt:lpstr>
      <vt:lpstr>Rappel de la mission et des objectifs sous-titres</vt:lpstr>
      <vt:lpstr>BASE de données Entity-Relationship Diagram (Modèle Entité-association)</vt:lpstr>
      <vt:lpstr>Analyse des données Catégories de produits et commentaires</vt:lpstr>
      <vt:lpstr>Analyse des données Categories de produits avec commentaires</vt:lpstr>
      <vt:lpstr>Analyse des données Correlations</vt:lpstr>
      <vt:lpstr>Analyse des données influence de la date de livraison et la critique du client </vt:lpstr>
      <vt:lpstr>Analyse des données CHIFFRE D’AFFAIRE ET  MOYENNE DE la critique PAR VENDEUR (50 premier) </vt:lpstr>
      <vt:lpstr>Conclusions et recommandations</vt:lpstr>
      <vt:lpstr>Conclusions et 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e-Commerce </dc:title>
  <dc:creator>Victor ESTRADA</dc:creator>
  <cp:lastModifiedBy>Victor ESTRADA</cp:lastModifiedBy>
  <cp:revision>12</cp:revision>
  <dcterms:created xsi:type="dcterms:W3CDTF">2022-11-01T15:43:10Z</dcterms:created>
  <dcterms:modified xsi:type="dcterms:W3CDTF">2022-11-04T10:39:25Z</dcterms:modified>
</cp:coreProperties>
</file>