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3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41.png" ContentType="image/png"/>
  <Override PartName="/ppt/media/image6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0.jpeg" ContentType="image/jpe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910A4D-3D25-468C-A3CC-A1B009286CA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1C40F3-4690-4909-BEE0-9A0D3E6C97A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9B453D-E2E3-4E43-9519-823DF76A843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228FEC-3DB1-4607-A852-32D28202000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6B360B-764E-40D6-A5C8-77D8FB58D6D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3ED17-4444-48CB-AF4F-58195C03CE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A87D8-F317-488B-88ED-93A977E96FA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5084E5-BDB9-45E4-AD59-1D50415DB75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1BA84-736B-49D7-9735-90139BD0474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F468A-AF93-481D-B569-A87E0949517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B2B51-BD1B-4B2A-9910-2DAB92C1C18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FE1DD5-1684-4B51-9D4E-EB8D016EEDC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ADE61-D8BD-4249-AD18-9BB943416D9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5C19F4-52D8-48C4-BCC5-55A4AB591B1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A7593-F6A8-4845-8D48-71D5015A336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8914B-D7DB-4A6F-8385-7D8A225DCD1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8B316-B614-4A60-86FD-0109F49731D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97705F-E9D0-4EE2-B9AF-945C8C358F8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0A11F3-404F-46AA-9152-E5F11F02752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319A6F-308E-4E3E-B2BE-2159CBBBDC3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F5BD16-6724-4793-BB84-8CF5E34676A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991996-6947-4F17-B598-CBCB0BD3A8E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E19A31-6318-49BC-9A66-E6097EF56ED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561968-A852-48C6-A0B9-848BEE039A6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fr-FR" sz="52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0D23385-4272-45BC-A28A-83F4CC40CFF4}" type="slidenum">
              <a:rPr b="0" lang="fr" sz="1000" spc="-1" strike="noStrike">
                <a:solidFill>
                  <a:srgbClr val="adadad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EE91B2-F157-4C38-BC99-2BCE5B42851F}" type="slidenum">
              <a:rPr b="0" lang="fr" sz="1000" spc="-1" strike="noStrike">
                <a:solidFill>
                  <a:srgbClr val="adadad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hyperlink" Target="https://d-xagn5ur4fpn0.studio.eu-west-1.sagemaker.aws/canvas/default/models/New%20model%202023-1-12%2011:20%20AM" TargetMode="Externa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hyperlink" Target="https://amandinerolland-the-stonewall-rangers-stonewall-rangers-ix9sdz.streamlit.app/" TargetMode="External"/><Relationship Id="rId3" Type="http://schemas.openxmlformats.org/officeDocument/2006/relationships/image" Target="../media/image40.jpe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hyperlink" Target="https://app.powerbi.com/groups/me/reports/f6e22630-2efa-456f-95d3-7e2e293afed9/ReportSectionfd41b351936db1ecbbe7" TargetMode="External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020680"/>
            <a:ext cx="852012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49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900" spc="-1" strike="noStrike">
                <a:solidFill>
                  <a:srgbClr val="f1c232"/>
                </a:solidFill>
                <a:latin typeface="Arial"/>
                <a:ea typeface="Arial"/>
              </a:rPr>
              <a:t>Real Estate Market in “Ile de France”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20" spc="-1" strike="noStrike">
                <a:solidFill>
                  <a:srgbClr val="f1c232"/>
                </a:solidFill>
                <a:latin typeface="Arial"/>
                <a:ea typeface="Arial"/>
              </a:rPr>
              <a:t>Jan.11.2023</a:t>
            </a:r>
            <a:endParaRPr b="0" lang="fr-FR" sz="11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Google Shape;55;p13" descr=""/>
          <p:cNvPicPr/>
          <p:nvPr/>
        </p:nvPicPr>
        <p:blipFill>
          <a:blip r:embed="rId1"/>
          <a:stretch/>
        </p:blipFill>
        <p:spPr>
          <a:xfrm>
            <a:off x="3054960" y="531720"/>
            <a:ext cx="3033720" cy="87192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56;p13" descr=""/>
          <p:cNvPicPr/>
          <p:nvPr/>
        </p:nvPicPr>
        <p:blipFill>
          <a:blip r:embed="rId2"/>
          <a:stretch/>
        </p:blipFill>
        <p:spPr>
          <a:xfrm>
            <a:off x="3962880" y="3408480"/>
            <a:ext cx="1217880" cy="3754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57;p13" descr=""/>
          <p:cNvPicPr/>
          <p:nvPr/>
        </p:nvPicPr>
        <p:blipFill>
          <a:blip r:embed="rId3"/>
          <a:stretch/>
        </p:blipFill>
        <p:spPr>
          <a:xfrm>
            <a:off x="8329320" y="4668120"/>
            <a:ext cx="592560" cy="319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311760" y="2503080"/>
            <a:ext cx="8520120" cy="31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20" spc="-1" strike="noStrike">
                <a:solidFill>
                  <a:srgbClr val="f1c232"/>
                </a:solidFill>
                <a:latin typeface="Arial"/>
                <a:ea typeface="Arial"/>
              </a:rPr>
              <a:t>Amandine Rolland, Nathalie Guillou, Karim Mouzai, Zied Jouini</a:t>
            </a:r>
            <a:endParaRPr b="0" lang="fr-FR" sz="11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Sagemaker Canvas capabilities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139;p22" descr=""/>
          <p:cNvPicPr/>
          <p:nvPr/>
        </p:nvPicPr>
        <p:blipFill>
          <a:blip r:embed="rId1"/>
          <a:srcRect l="0" t="0" r="21665" b="0"/>
          <a:stretch/>
        </p:blipFill>
        <p:spPr>
          <a:xfrm>
            <a:off x="311760" y="2891880"/>
            <a:ext cx="3434760" cy="135288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140;p22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7673040" y="216360"/>
            <a:ext cx="1158840" cy="57240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141;p22" descr=""/>
          <p:cNvPicPr/>
          <p:nvPr/>
        </p:nvPicPr>
        <p:blipFill>
          <a:blip r:embed="rId4"/>
          <a:stretch/>
        </p:blipFill>
        <p:spPr>
          <a:xfrm>
            <a:off x="464040" y="475848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42;p22" descr=""/>
          <p:cNvPicPr/>
          <p:nvPr/>
        </p:nvPicPr>
        <p:blipFill>
          <a:blip r:embed="rId5"/>
          <a:stretch/>
        </p:blipFill>
        <p:spPr>
          <a:xfrm>
            <a:off x="8449920" y="475848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43;p22" descr=""/>
          <p:cNvPicPr/>
          <p:nvPr/>
        </p:nvPicPr>
        <p:blipFill>
          <a:blip r:embed="rId6"/>
          <a:stretch/>
        </p:blipFill>
        <p:spPr>
          <a:xfrm>
            <a:off x="4169880" y="4769640"/>
            <a:ext cx="1108800" cy="3420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44;p22" descr=""/>
          <p:cNvPicPr/>
          <p:nvPr/>
        </p:nvPicPr>
        <p:blipFill>
          <a:blip r:embed="rId7"/>
          <a:stretch/>
        </p:blipFill>
        <p:spPr>
          <a:xfrm>
            <a:off x="311760" y="1152360"/>
            <a:ext cx="3434760" cy="16707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45;p22" descr=""/>
          <p:cNvPicPr/>
          <p:nvPr/>
        </p:nvPicPr>
        <p:blipFill>
          <a:blip r:embed="rId8"/>
          <a:stretch/>
        </p:blipFill>
        <p:spPr>
          <a:xfrm>
            <a:off x="3951360" y="1152360"/>
            <a:ext cx="4039920" cy="16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Predictions</a:t>
            </a:r>
            <a:r>
              <a:rPr b="0" lang="fr" sz="28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51;p23" descr=""/>
          <p:cNvPicPr/>
          <p:nvPr/>
        </p:nvPicPr>
        <p:blipFill>
          <a:blip r:embed="rId1"/>
          <a:stretch/>
        </p:blipFill>
        <p:spPr>
          <a:xfrm>
            <a:off x="2715480" y="577080"/>
            <a:ext cx="3712680" cy="382068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52;p23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688800" y="577080"/>
            <a:ext cx="1114560" cy="58212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53;p23" descr=""/>
          <p:cNvPicPr/>
          <p:nvPr/>
        </p:nvPicPr>
        <p:blipFill>
          <a:blip r:embed="rId4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54;p23" descr=""/>
          <p:cNvPicPr/>
          <p:nvPr/>
        </p:nvPicPr>
        <p:blipFill>
          <a:blip r:embed="rId5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55;p23" descr=""/>
          <p:cNvPicPr/>
          <p:nvPr/>
        </p:nvPicPr>
        <p:blipFill>
          <a:blip r:embed="rId6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156;p23"/>
          <p:cNvSpPr/>
          <p:nvPr/>
        </p:nvSpPr>
        <p:spPr>
          <a:xfrm>
            <a:off x="383760" y="851760"/>
            <a:ext cx="299952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800" spc="-1" strike="noStrike">
                <a:solidFill>
                  <a:srgbClr val="ffab40"/>
                </a:solidFill>
                <a:latin typeface="Arial"/>
                <a:ea typeface="Arial"/>
              </a:rPr>
              <a:t>Missing values df 2014-2019</a:t>
            </a:r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Life of the project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2705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000"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Agile &amp; Scrum methods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80% of the time on collecting and cleaning data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Poor quality of the data and difficulty to harmonize sources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Missing Values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Faced technical limits (kernel outage, deepnote DOS, Error 403)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Difficulties to fine tune the model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Trial of AWS platform and ML products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better scalability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better reliability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faster execution time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adadad"/>
              </a:buClr>
              <a:buFont typeface="Arial"/>
              <a:buChar char="○"/>
            </a:pPr>
            <a:r>
              <a:rPr b="0" lang="fr" sz="1400" spc="-1" strike="noStrike">
                <a:solidFill>
                  <a:srgbClr val="adadad"/>
                </a:solidFill>
                <a:latin typeface="Arial"/>
                <a:ea typeface="Arial"/>
              </a:rPr>
              <a:t>increase in calculation horsepower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63;p24" descr=""/>
          <p:cNvPicPr/>
          <p:nvPr/>
        </p:nvPicPr>
        <p:blipFill>
          <a:blip r:embed="rId1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64;p24" descr=""/>
          <p:cNvPicPr/>
          <p:nvPr/>
        </p:nvPicPr>
        <p:blipFill>
          <a:blip r:embed="rId2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165;p24" descr=""/>
          <p:cNvPicPr/>
          <p:nvPr/>
        </p:nvPicPr>
        <p:blipFill>
          <a:blip r:embed="rId3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Questions ? Ask our team !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171;p25" descr=""/>
          <p:cNvPicPr/>
          <p:nvPr/>
        </p:nvPicPr>
        <p:blipFill>
          <a:blip r:embed="rId1"/>
          <a:stretch/>
        </p:blipFill>
        <p:spPr>
          <a:xfrm>
            <a:off x="553680" y="1279080"/>
            <a:ext cx="1641600" cy="18079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72;p25" descr=""/>
          <p:cNvPicPr/>
          <p:nvPr/>
        </p:nvPicPr>
        <p:blipFill>
          <a:blip r:embed="rId2"/>
          <a:stretch/>
        </p:blipFill>
        <p:spPr>
          <a:xfrm>
            <a:off x="2493000" y="2361960"/>
            <a:ext cx="1697760" cy="187596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73;p25" descr=""/>
          <p:cNvPicPr/>
          <p:nvPr/>
        </p:nvPicPr>
        <p:blipFill>
          <a:blip r:embed="rId3"/>
          <a:stretch/>
        </p:blipFill>
        <p:spPr>
          <a:xfrm>
            <a:off x="4488120" y="1231200"/>
            <a:ext cx="1892520" cy="210924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74;p25" descr=""/>
          <p:cNvPicPr/>
          <p:nvPr/>
        </p:nvPicPr>
        <p:blipFill>
          <a:blip r:embed="rId4"/>
          <a:stretch/>
        </p:blipFill>
        <p:spPr>
          <a:xfrm>
            <a:off x="6678000" y="2361960"/>
            <a:ext cx="1792080" cy="187596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175;p25" descr=""/>
          <p:cNvPicPr/>
          <p:nvPr/>
        </p:nvPicPr>
        <p:blipFill>
          <a:blip r:embed="rId5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176;p25" descr=""/>
          <p:cNvPicPr/>
          <p:nvPr/>
        </p:nvPicPr>
        <p:blipFill>
          <a:blip r:embed="rId6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177;p25" descr=""/>
          <p:cNvPicPr/>
          <p:nvPr/>
        </p:nvPicPr>
        <p:blipFill>
          <a:blip r:embed="rId7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Context and goals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rgbClr val="adadad"/>
                </a:solidFill>
                <a:latin typeface="Arial"/>
                <a:ea typeface="Arial"/>
              </a:rPr>
              <a:t>Company named after our Data Science Guru Peter StoneWall and his associate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rgbClr val="adadad"/>
                </a:solidFill>
                <a:latin typeface="Arial"/>
                <a:ea typeface="Arial"/>
              </a:rPr>
              <a:t>MBaye Citizen Kane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rgbClr val="adadad"/>
                </a:solidFill>
                <a:latin typeface="Arial"/>
                <a:ea typeface="Arial"/>
              </a:rPr>
              <a:t>Provide a complete dashboard with a global analysis of the real estate market in “Île-de-France”.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rgbClr val="adadad"/>
                </a:solidFill>
                <a:latin typeface="Arial"/>
                <a:ea typeface="Arial"/>
              </a:rPr>
              <a:t>Develop a Machine Learning model capable of predicting housing prices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rgbClr val="adadad"/>
                </a:solidFill>
                <a:latin typeface="Arial"/>
                <a:ea typeface="Arial"/>
              </a:rPr>
              <a:t> 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65;p14" descr=""/>
          <p:cNvPicPr/>
          <p:nvPr/>
        </p:nvPicPr>
        <p:blipFill>
          <a:blip r:embed="rId1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66;p14" descr=""/>
          <p:cNvPicPr/>
          <p:nvPr/>
        </p:nvPicPr>
        <p:blipFill>
          <a:blip r:embed="rId2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7;p14" descr=""/>
          <p:cNvPicPr/>
          <p:nvPr/>
        </p:nvPicPr>
        <p:blipFill>
          <a:blip r:embed="rId3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Technologies, techniques and tools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72705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Platforms : 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AWS Cloud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Storage : 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Amazon S3</a:t>
            </a:r>
            <a:r>
              <a:rPr b="0" lang="fr" sz="1800" spc="-1" strike="noStrike">
                <a:solidFill>
                  <a:srgbClr val="ffab40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Data Collection :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 Open Data, webscrapping BeautifulSoup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Data cleaning &amp; analysis : 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Python x Amazon Sagemaker Studio, Pandas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Modeling &amp; Machine Learning : 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Scikit-Learn,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Amazon Sagemaker Canvas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Data Visualization :</a:t>
            </a:r>
            <a:r>
              <a:rPr b="0" lang="fr" sz="1800" spc="-1" strike="noStrike">
                <a:solidFill>
                  <a:srgbClr val="f9cb9c"/>
                </a:solidFill>
                <a:latin typeface="Arial"/>
                <a:ea typeface="Arial"/>
              </a:rPr>
              <a:t> Microsoft Power BI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74;p15" descr=""/>
          <p:cNvPicPr/>
          <p:nvPr/>
        </p:nvPicPr>
        <p:blipFill>
          <a:blip r:embed="rId1"/>
          <a:srcRect l="16838" t="0" r="16763" b="0"/>
          <a:stretch/>
        </p:blipFill>
        <p:spPr>
          <a:xfrm>
            <a:off x="8054280" y="1661400"/>
            <a:ext cx="777600" cy="61200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75;p15" descr=""/>
          <p:cNvPicPr/>
          <p:nvPr/>
        </p:nvPicPr>
        <p:blipFill>
          <a:blip r:embed="rId2"/>
          <a:stretch/>
        </p:blipFill>
        <p:spPr>
          <a:xfrm>
            <a:off x="8054280" y="1017720"/>
            <a:ext cx="777600" cy="58212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76;p15" descr=""/>
          <p:cNvPicPr/>
          <p:nvPr/>
        </p:nvPicPr>
        <p:blipFill>
          <a:blip r:embed="rId3"/>
          <a:stretch/>
        </p:blipFill>
        <p:spPr>
          <a:xfrm>
            <a:off x="7865280" y="3809520"/>
            <a:ext cx="966600" cy="46080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77;p15" descr=""/>
          <p:cNvPicPr/>
          <p:nvPr/>
        </p:nvPicPr>
        <p:blipFill>
          <a:blip r:embed="rId4"/>
          <a:stretch/>
        </p:blipFill>
        <p:spPr>
          <a:xfrm>
            <a:off x="7865280" y="3179880"/>
            <a:ext cx="966600" cy="50508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78;p15" descr=""/>
          <p:cNvPicPr/>
          <p:nvPr/>
        </p:nvPicPr>
        <p:blipFill>
          <a:blip r:embed="rId5"/>
          <a:stretch/>
        </p:blipFill>
        <p:spPr>
          <a:xfrm>
            <a:off x="8085240" y="2334600"/>
            <a:ext cx="746640" cy="74664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79;p15" descr=""/>
          <p:cNvPicPr/>
          <p:nvPr/>
        </p:nvPicPr>
        <p:blipFill>
          <a:blip r:embed="rId6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80;p15" descr=""/>
          <p:cNvPicPr/>
          <p:nvPr/>
        </p:nvPicPr>
        <p:blipFill>
          <a:blip r:embed="rId7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81;p15" descr=""/>
          <p:cNvPicPr/>
          <p:nvPr/>
        </p:nvPicPr>
        <p:blipFill>
          <a:blip r:embed="rId8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Collaborative work spaces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Trello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 Google Drive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	</a:t>
            </a: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AWS S3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88;p16" descr=""/>
          <p:cNvPicPr/>
          <p:nvPr/>
        </p:nvPicPr>
        <p:blipFill>
          <a:blip r:embed="rId1"/>
          <a:stretch/>
        </p:blipFill>
        <p:spPr>
          <a:xfrm>
            <a:off x="311760" y="1549080"/>
            <a:ext cx="3211920" cy="1654560"/>
          </a:xfrm>
          <a:prstGeom prst="rect">
            <a:avLst/>
          </a:prstGeom>
          <a:ln w="0">
            <a:noFill/>
          </a:ln>
        </p:spPr>
      </p:pic>
      <p:grpSp>
        <p:nvGrpSpPr>
          <p:cNvPr id="101" name="Google Shape;89;p16"/>
          <p:cNvGrpSpPr/>
          <p:nvPr/>
        </p:nvGrpSpPr>
        <p:grpSpPr>
          <a:xfrm>
            <a:off x="3956040" y="1549080"/>
            <a:ext cx="1885680" cy="2830680"/>
            <a:chOff x="3956040" y="1549080"/>
            <a:chExt cx="1885680" cy="2830680"/>
          </a:xfrm>
        </p:grpSpPr>
        <p:pic>
          <p:nvPicPr>
            <p:cNvPr id="102" name="Google Shape;90;p16" descr=""/>
            <p:cNvPicPr/>
            <p:nvPr/>
          </p:nvPicPr>
          <p:blipFill>
            <a:blip r:embed="rId2"/>
            <a:stretch/>
          </p:blipFill>
          <p:spPr>
            <a:xfrm>
              <a:off x="3956040" y="1549080"/>
              <a:ext cx="1885680" cy="283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91;p16" descr=""/>
            <p:cNvPicPr/>
            <p:nvPr/>
          </p:nvPicPr>
          <p:blipFill>
            <a:blip r:embed="rId3"/>
            <a:stretch/>
          </p:blipFill>
          <p:spPr>
            <a:xfrm>
              <a:off x="5275080" y="4110120"/>
              <a:ext cx="566280" cy="269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4" name="Google Shape;92;p16" descr=""/>
          <p:cNvPicPr/>
          <p:nvPr/>
        </p:nvPicPr>
        <p:blipFill>
          <a:blip r:embed="rId4"/>
          <a:srcRect l="0" t="0" r="9802" b="0"/>
          <a:stretch/>
        </p:blipFill>
        <p:spPr>
          <a:xfrm>
            <a:off x="6273720" y="1549080"/>
            <a:ext cx="2558160" cy="214236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93;p16" descr=""/>
          <p:cNvPicPr/>
          <p:nvPr/>
        </p:nvPicPr>
        <p:blipFill>
          <a:blip r:embed="rId5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06" name="Google Shape;94;p16" descr=""/>
          <p:cNvPicPr/>
          <p:nvPr/>
        </p:nvPicPr>
        <p:blipFill>
          <a:blip r:embed="rId6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95;p16" descr=""/>
          <p:cNvPicPr/>
          <p:nvPr/>
        </p:nvPicPr>
        <p:blipFill>
          <a:blip r:embed="rId7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96;p16" descr="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1603800" y="3716280"/>
            <a:ext cx="1391760" cy="6631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97;p16"/>
          <p:cNvSpPr/>
          <p:nvPr/>
        </p:nvSpPr>
        <p:spPr>
          <a:xfrm>
            <a:off x="1454760" y="3315960"/>
            <a:ext cx="19522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400" spc="-1" strike="noStrike">
                <a:solidFill>
                  <a:srgbClr val="ffab40"/>
                </a:solidFill>
                <a:latin typeface="Arial"/>
                <a:ea typeface="Arial"/>
              </a:rPr>
              <a:t>Jump to dashboard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Dashboard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03;p17" descr=""/>
          <p:cNvPicPr/>
          <p:nvPr/>
        </p:nvPicPr>
        <p:blipFill>
          <a:blip r:embed="rId1"/>
          <a:stretch/>
        </p:blipFill>
        <p:spPr>
          <a:xfrm>
            <a:off x="1201680" y="1017720"/>
            <a:ext cx="674028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KNN regression : to fill NaN : nombre de pièces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Decision Tree Regression : price per square m (overfitting). Prix/m2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Use of Randomized Search to fine tune our model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Linear regression : to predict selling price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rgbClr val="adadad"/>
                </a:solidFill>
                <a:latin typeface="Arial"/>
                <a:ea typeface="Arial"/>
              </a:rPr>
              <a:t>But the best prediction model would have been Time Series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311760" y="416880"/>
            <a:ext cx="77076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Prediction models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10;p18" descr=""/>
          <p:cNvPicPr/>
          <p:nvPr/>
        </p:nvPicPr>
        <p:blipFill>
          <a:blip r:embed="rId1"/>
          <a:stretch/>
        </p:blipFill>
        <p:spPr>
          <a:xfrm>
            <a:off x="311760" y="4606200"/>
            <a:ext cx="1266840" cy="36396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11;p18" descr=""/>
          <p:cNvPicPr/>
          <p:nvPr/>
        </p:nvPicPr>
        <p:blipFill>
          <a:blip r:embed="rId2"/>
          <a:stretch/>
        </p:blipFill>
        <p:spPr>
          <a:xfrm>
            <a:off x="8297640" y="4606200"/>
            <a:ext cx="534240" cy="28764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12;p18" descr=""/>
          <p:cNvPicPr/>
          <p:nvPr/>
        </p:nvPicPr>
        <p:blipFill>
          <a:blip r:embed="rId3"/>
          <a:stretch/>
        </p:blipFill>
        <p:spPr>
          <a:xfrm>
            <a:off x="4017240" y="4617000"/>
            <a:ext cx="1108800" cy="3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64960" y="398520"/>
            <a:ext cx="770760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Prediction models : KNN Regressor / nb rooms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18;p19" descr=""/>
          <p:cNvPicPr/>
          <p:nvPr/>
        </p:nvPicPr>
        <p:blipFill>
          <a:blip r:embed="rId1"/>
          <a:srcRect l="0" t="46244" r="763" b="1077"/>
          <a:stretch/>
        </p:blipFill>
        <p:spPr>
          <a:xfrm>
            <a:off x="264960" y="1219680"/>
            <a:ext cx="7987680" cy="20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23;p20" descr=""/>
          <p:cNvPicPr/>
          <p:nvPr/>
        </p:nvPicPr>
        <p:blipFill>
          <a:blip r:embed="rId1"/>
          <a:stretch/>
        </p:blipFill>
        <p:spPr>
          <a:xfrm>
            <a:off x="442440" y="1057320"/>
            <a:ext cx="6295680" cy="302868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64960" y="398520"/>
            <a:ext cx="82958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Prediction models : Decision Tree Regressor price/m2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2005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Fine tune with Randomized Search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30;p21" descr=""/>
          <p:cNvPicPr/>
          <p:nvPr/>
        </p:nvPicPr>
        <p:blipFill>
          <a:blip r:embed="rId1"/>
          <a:stretch/>
        </p:blipFill>
        <p:spPr>
          <a:xfrm>
            <a:off x="371880" y="708120"/>
            <a:ext cx="7162560" cy="1904760"/>
          </a:xfrm>
          <a:prstGeom prst="rect">
            <a:avLst/>
          </a:prstGeom>
          <a:ln w="0">
            <a:noFill/>
          </a:ln>
        </p:spPr>
      </p:pic>
      <p:pic>
        <p:nvPicPr>
          <p:cNvPr id="123" name="Google Shape;131;p21" descr=""/>
          <p:cNvPicPr/>
          <p:nvPr/>
        </p:nvPicPr>
        <p:blipFill>
          <a:blip r:embed="rId2"/>
          <a:srcRect l="0" t="0" r="23451" b="0"/>
          <a:stretch/>
        </p:blipFill>
        <p:spPr>
          <a:xfrm>
            <a:off x="311760" y="3058920"/>
            <a:ext cx="3601440" cy="66636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71880" y="25718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ffab40"/>
                </a:solidFill>
                <a:latin typeface="Arial"/>
                <a:ea typeface="Arial"/>
              </a:rPr>
              <a:t>Best for k=14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33;p21" descr=""/>
          <p:cNvPicPr/>
          <p:nvPr/>
        </p:nvPicPr>
        <p:blipFill>
          <a:blip r:embed="rId3"/>
          <a:stretch/>
        </p:blipFill>
        <p:spPr>
          <a:xfrm>
            <a:off x="4093560" y="3058920"/>
            <a:ext cx="3966120" cy="120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revision>0</cp:revision>
  <dc:subject/>
  <dc:title/>
</cp:coreProperties>
</file>