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  <p:sldMasterId id="2147484584" r:id="rId2"/>
  </p:sldMasterIdLst>
  <p:notesMasterIdLst>
    <p:notesMasterId r:id="rId9"/>
  </p:notesMasterIdLst>
  <p:handoutMasterIdLst>
    <p:handoutMasterId r:id="rId10"/>
  </p:handoutMasterIdLst>
  <p:sldIdLst>
    <p:sldId id="3544" r:id="rId3"/>
    <p:sldId id="3393" r:id="rId4"/>
    <p:sldId id="3394" r:id="rId5"/>
    <p:sldId id="3420" r:id="rId6"/>
    <p:sldId id="3542" r:id="rId7"/>
    <p:sldId id="3543" r:id="rId8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7C50A70-E24F-433E-A5B6-0ED1D1329469}">
          <p14:sldIdLst>
            <p14:sldId id="3544"/>
            <p14:sldId id="3393"/>
            <p14:sldId id="3394"/>
            <p14:sldId id="3420"/>
            <p14:sldId id="3542"/>
            <p14:sldId id="354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FF"/>
    <a:srgbClr val="0066FF"/>
    <a:srgbClr val="006E9B"/>
    <a:srgbClr val="32BD4A"/>
    <a:srgbClr val="F89A36"/>
    <a:srgbClr val="6699FF"/>
    <a:srgbClr val="FF9900"/>
    <a:srgbClr val="00939B"/>
    <a:srgbClr val="00B5C3"/>
    <a:srgbClr val="003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20070" autoAdjust="0"/>
    <p:restoredTop sz="80092" autoAdjust="0"/>
  </p:normalViewPr>
  <p:slideViewPr>
    <p:cSldViewPr>
      <p:cViewPr>
        <p:scale>
          <a:sx n="90" d="100"/>
          <a:sy n="90" d="100"/>
        </p:scale>
        <p:origin x="-2148" y="-6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80" y="-10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l" defTabSz="966648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648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l" defTabSz="966648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648">
              <a:defRPr sz="1300"/>
            </a:lvl1pPr>
          </a:lstStyle>
          <a:p>
            <a:pPr>
              <a:defRPr/>
            </a:pPr>
            <a:fld id="{3B2C96B0-0B15-4A95-9E3D-4ED80B24EE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2567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l" defTabSz="966648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648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31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l" defTabSz="966648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648">
              <a:defRPr sz="1300"/>
            </a:lvl1pPr>
          </a:lstStyle>
          <a:p>
            <a:pPr>
              <a:defRPr/>
            </a:pPr>
            <a:fld id="{BEC68BBC-3F72-4EE5-A3E6-B26904F4D3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4174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4BA00DD-922B-4039-B0B2-29DFA17AD58C}" type="slidenum">
              <a:rPr lang="en-US" altLang="en-US" sz="1300" smtClean="0"/>
              <a:pPr algn="r" eaLnBrk="1" hangingPunct="1">
                <a:spcBef>
                  <a:spcPct val="0"/>
                </a:spcBef>
              </a:pPr>
              <a:t>0</a:t>
            </a:fld>
            <a:endParaRPr lang="en-US" altLang="en-US" sz="1300" dirty="0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4BA00DD-922B-4039-B0B2-29DFA17AD58C}" type="slidenum">
              <a:rPr lang="en-US" altLang="en-US" sz="1300" smtClean="0"/>
              <a:pPr algn="r" eaLnBrk="1" hangingPunct="1">
                <a:spcBef>
                  <a:spcPct val="0"/>
                </a:spcBef>
              </a:pPr>
              <a:t>5</a:t>
            </a:fld>
            <a:endParaRPr lang="en-US" altLang="en-US" sz="1300" dirty="0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6"/>
            <a:ext cx="7772400" cy="13747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86200" y="3657600"/>
            <a:ext cx="45720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6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16733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spcBef>
                <a:spcPct val="0"/>
              </a:spcBef>
              <a:defRPr sz="800"/>
            </a:lvl1pPr>
          </a:lstStyle>
          <a:p>
            <a:pPr>
              <a:spcBef>
                <a:spcPct val="50000"/>
              </a:spcBef>
              <a:defRPr/>
            </a:pPr>
            <a:endParaRPr lang="en-US" dirty="0"/>
          </a:p>
          <a:p>
            <a:pPr>
              <a:defRPr/>
            </a:pPr>
            <a:fld id="{DC9F6BF0-DFA5-426E-953C-4CD371C66636}" type="slidenum">
              <a:rPr lang="en-US" sz="900"/>
              <a:pPr>
                <a:defRPr/>
              </a:pPr>
              <a:t>‹#›</a:t>
            </a:fld>
            <a:endParaRPr lang="en-US" sz="9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>
          <a:xfrm>
            <a:off x="457200" y="6278563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856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spcBef>
                <a:spcPct val="0"/>
              </a:spcBef>
              <a:defRPr sz="800"/>
            </a:lvl1pPr>
          </a:lstStyle>
          <a:p>
            <a:pPr>
              <a:spcBef>
                <a:spcPct val="50000"/>
              </a:spcBef>
              <a:defRPr/>
            </a:pPr>
            <a:endParaRPr lang="en-US" dirty="0"/>
          </a:p>
          <a:p>
            <a:pPr>
              <a:defRPr/>
            </a:pPr>
            <a:fld id="{6986DD07-69EB-461C-A612-0FE954E24374}" type="slidenum">
              <a:rPr lang="en-US" sz="900"/>
              <a:pPr>
                <a:defRPr/>
              </a:pPr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297799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8683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1"/>
            <a:ext cx="4038600" cy="4754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371600"/>
            <a:ext cx="4038600" cy="2300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24289"/>
            <a:ext cx="4038600" cy="23018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spcBef>
                <a:spcPct val="0"/>
              </a:spcBef>
              <a:defRPr sz="800"/>
            </a:lvl1pPr>
          </a:lstStyle>
          <a:p>
            <a:pPr>
              <a:spcBef>
                <a:spcPct val="50000"/>
              </a:spcBef>
              <a:defRPr/>
            </a:pPr>
            <a:endParaRPr lang="en-US" dirty="0"/>
          </a:p>
          <a:p>
            <a:pPr>
              <a:defRPr/>
            </a:pPr>
            <a:fld id="{EDC5B608-3626-4F14-8F5E-B4D9C146179B}" type="slidenum">
              <a:rPr lang="en-US" sz="900"/>
              <a:pPr>
                <a:defRPr/>
              </a:pPr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934562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8683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1"/>
            <a:ext cx="4038600" cy="4754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1"/>
            <a:ext cx="4038600" cy="4754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spcBef>
                <a:spcPct val="0"/>
              </a:spcBef>
              <a:defRPr sz="800"/>
            </a:lvl1pPr>
          </a:lstStyle>
          <a:p>
            <a:pPr>
              <a:spcBef>
                <a:spcPct val="50000"/>
              </a:spcBef>
              <a:defRPr/>
            </a:pPr>
            <a:endParaRPr lang="en-US" dirty="0"/>
          </a:p>
          <a:p>
            <a:pPr>
              <a:defRPr/>
            </a:pPr>
            <a:fld id="{4CE69C62-DF2B-495E-B25B-7257B7FFDF1C}" type="slidenum">
              <a:rPr lang="en-US" sz="900"/>
              <a:pPr>
                <a:defRPr/>
              </a:pPr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1174403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8683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371601"/>
            <a:ext cx="8229600" cy="4754563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spcBef>
                <a:spcPct val="0"/>
              </a:spcBef>
              <a:defRPr sz="800"/>
            </a:lvl1pPr>
          </a:lstStyle>
          <a:p>
            <a:pPr>
              <a:spcBef>
                <a:spcPct val="50000"/>
              </a:spcBef>
              <a:defRPr/>
            </a:pPr>
            <a:endParaRPr lang="en-US" dirty="0"/>
          </a:p>
          <a:p>
            <a:pPr>
              <a:defRPr/>
            </a:pPr>
            <a:fld id="{D596002E-8F80-4E0F-BF22-35D34BDAFF7F}" type="slidenum">
              <a:rPr lang="en-US" sz="900"/>
              <a:pPr>
                <a:defRPr/>
              </a:pPr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1735971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1"/>
            <a:ext cx="4038600" cy="4754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371600"/>
            <a:ext cx="4038600" cy="2300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24289"/>
            <a:ext cx="4038600" cy="23018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spcBef>
                <a:spcPct val="0"/>
              </a:spcBef>
              <a:defRPr sz="800"/>
            </a:lvl1pPr>
          </a:lstStyle>
          <a:p>
            <a:pPr>
              <a:spcBef>
                <a:spcPct val="50000"/>
              </a:spcBef>
              <a:defRPr/>
            </a:pPr>
            <a:endParaRPr lang="en-US" dirty="0"/>
          </a:p>
          <a:p>
            <a:pPr>
              <a:defRPr/>
            </a:pPr>
            <a:fld id="{FC639D19-8BF4-4FAB-9C39-9A4695624743}" type="slidenum">
              <a:rPr lang="en-US" sz="900"/>
              <a:pPr>
                <a:defRPr/>
              </a:pPr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218010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D06E9-6BF4-4B5A-9C54-97D23166EB73}" type="datetimeFigureOut">
              <a:rPr lang="en-US"/>
              <a:pPr>
                <a:defRPr/>
              </a:pPr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525527-90C2-476D-83B1-451AAA5E82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1960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32B03E-832C-4B91-AB5F-196F53622D38}" type="datetimeFigureOut">
              <a:rPr lang="en-US"/>
              <a:pPr>
                <a:defRPr/>
              </a:pPr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B8E712-5773-4354-8439-F70320E4F21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4060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0D61F8-547B-45B9-B4D9-34E3A3808A27}" type="datetimeFigureOut">
              <a:rPr lang="en-US"/>
              <a:pPr>
                <a:defRPr/>
              </a:pPr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06D001-0DC5-4EC9-9F29-A2B0DDCBE1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9616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59E37F-1ACF-4EBC-8C6B-FFE9264D469D}" type="datetimeFigureOut">
              <a:rPr lang="en-US"/>
              <a:pPr>
                <a:defRPr/>
              </a:pPr>
              <a:t>1/9/2018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10CB99-C85F-4400-92FE-A3FBB3DF2CC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59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spcBef>
                <a:spcPct val="0"/>
              </a:spcBef>
              <a:defRPr sz="800"/>
            </a:lvl1pPr>
          </a:lstStyle>
          <a:p>
            <a:pPr>
              <a:spcBef>
                <a:spcPct val="50000"/>
              </a:spcBef>
              <a:defRPr/>
            </a:pPr>
            <a:endParaRPr lang="en-US" dirty="0"/>
          </a:p>
          <a:p>
            <a:pPr>
              <a:defRPr/>
            </a:pPr>
            <a:fld id="{DACE6872-0AD7-46AA-93CA-96D80A141400}" type="slidenum">
              <a:rPr lang="en-US" sz="900"/>
              <a:pPr>
                <a:defRPr/>
              </a:pPr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7110696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C5FAFB-3D98-464F-8FF2-8E89CC803078}" type="datetimeFigureOut">
              <a:rPr lang="en-US"/>
              <a:pPr>
                <a:defRPr/>
              </a:pPr>
              <a:t>1/9/2018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CBD731-AC55-458B-AF5C-2B8DC86D905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6598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5A59C9-B4DA-425E-8827-E464A8D8126F}" type="datetimeFigureOut">
              <a:rPr lang="en-US"/>
              <a:pPr>
                <a:defRPr/>
              </a:pPr>
              <a:t>1/9/2018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B740E4-8435-451F-9090-2CE48F2B562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7129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6A6D9F-2607-4086-9A3A-C3F419F5BFF8}" type="datetimeFigureOut">
              <a:rPr lang="en-US"/>
              <a:pPr>
                <a:defRPr/>
              </a:pPr>
              <a:t>1/9/2018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CFE2A-F838-4035-9E23-8910F95E6D7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5187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88B0A1-F5B6-41E8-AC1E-0469D08F069C}" type="datetimeFigureOut">
              <a:rPr lang="en-US"/>
              <a:pPr>
                <a:defRPr/>
              </a:pPr>
              <a:t>1/9/2018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307C55-259C-414F-81CA-26729F90E8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4381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AAE86C-C38F-40D8-89BD-D478FB3F6896}" type="datetimeFigureOut">
              <a:rPr lang="en-US"/>
              <a:pPr>
                <a:defRPr/>
              </a:pPr>
              <a:t>1/9/2018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B4E941-8880-480C-8AED-1653A74BFE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4414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D9C8EF-5467-4C68-976C-47837C0020BC}" type="datetimeFigureOut">
              <a:rPr lang="en-US"/>
              <a:pPr>
                <a:defRPr/>
              </a:pPr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D6AE13-EDB3-4ECA-8867-A1AD1457802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8886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661C8F-319B-4113-A03F-4C37FD0EA4F2}" type="datetimeFigureOut">
              <a:rPr lang="en-US"/>
              <a:pPr>
                <a:defRPr/>
              </a:pPr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5A1C45-6FC4-41F2-B8F9-655BD7B169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126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spcBef>
                <a:spcPct val="0"/>
              </a:spcBef>
              <a:defRPr sz="800"/>
            </a:lvl1pPr>
          </a:lstStyle>
          <a:p>
            <a:pPr>
              <a:spcBef>
                <a:spcPct val="50000"/>
              </a:spcBef>
              <a:defRPr/>
            </a:pPr>
            <a:endParaRPr lang="en-US" dirty="0"/>
          </a:p>
          <a:p>
            <a:pPr>
              <a:defRPr/>
            </a:pPr>
            <a:fld id="{D1B39558-C603-4154-B3C9-F7E178302BC2}" type="slidenum">
              <a:rPr lang="en-US" sz="900"/>
              <a:pPr>
                <a:defRPr/>
              </a:pPr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438537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1"/>
            <a:ext cx="4038600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1"/>
            <a:ext cx="4038600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spcBef>
                <a:spcPct val="0"/>
              </a:spcBef>
              <a:defRPr sz="800"/>
            </a:lvl1pPr>
          </a:lstStyle>
          <a:p>
            <a:pPr>
              <a:spcBef>
                <a:spcPct val="50000"/>
              </a:spcBef>
              <a:defRPr/>
            </a:pPr>
            <a:endParaRPr lang="en-US" dirty="0"/>
          </a:p>
          <a:p>
            <a:pPr>
              <a:defRPr/>
            </a:pPr>
            <a:fld id="{220A3C85-A83D-4B53-ACFA-58FAE312B012}" type="slidenum">
              <a:rPr lang="en-US" sz="900"/>
              <a:pPr>
                <a:defRPr/>
              </a:pPr>
              <a:t>‹#›</a:t>
            </a:fld>
            <a:endParaRPr lang="en-US" sz="9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>
          <a:xfrm>
            <a:off x="457200" y="6278563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787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spcBef>
                <a:spcPct val="0"/>
              </a:spcBef>
              <a:defRPr sz="800"/>
            </a:lvl1pPr>
          </a:lstStyle>
          <a:p>
            <a:pPr>
              <a:spcBef>
                <a:spcPct val="50000"/>
              </a:spcBef>
              <a:defRPr/>
            </a:pPr>
            <a:endParaRPr lang="en-US" dirty="0"/>
          </a:p>
          <a:p>
            <a:pPr>
              <a:defRPr/>
            </a:pPr>
            <a:fld id="{2D698C6E-8BE5-4184-A425-D2C36B20CD56}" type="slidenum">
              <a:rPr lang="en-US" sz="900"/>
              <a:pPr>
                <a:defRPr/>
              </a:pPr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364817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spcBef>
                <a:spcPct val="0"/>
              </a:spcBef>
              <a:defRPr sz="800"/>
            </a:lvl1pPr>
          </a:lstStyle>
          <a:p>
            <a:pPr>
              <a:spcBef>
                <a:spcPct val="50000"/>
              </a:spcBef>
              <a:defRPr/>
            </a:pPr>
            <a:endParaRPr lang="en-US" dirty="0"/>
          </a:p>
          <a:p>
            <a:pPr>
              <a:defRPr/>
            </a:pPr>
            <a:fld id="{1B5352B1-2538-4699-B878-16B52FEBD804}" type="slidenum">
              <a:rPr lang="en-US" sz="900"/>
              <a:pPr>
                <a:defRPr/>
              </a:pPr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384566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spcBef>
                <a:spcPct val="0"/>
              </a:spcBef>
              <a:defRPr sz="800"/>
            </a:lvl1pPr>
          </a:lstStyle>
          <a:p>
            <a:pPr>
              <a:spcBef>
                <a:spcPct val="50000"/>
              </a:spcBef>
              <a:defRPr/>
            </a:pPr>
            <a:endParaRPr lang="en-US" dirty="0"/>
          </a:p>
          <a:p>
            <a:pPr>
              <a:defRPr/>
            </a:pPr>
            <a:fld id="{8B352477-7916-49ED-A229-A6A177D8CF37}" type="slidenum">
              <a:rPr lang="en-US" sz="900"/>
              <a:pPr>
                <a:defRPr/>
              </a:pPr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787334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spcBef>
                <a:spcPct val="0"/>
              </a:spcBef>
              <a:defRPr sz="800"/>
            </a:lvl1pPr>
          </a:lstStyle>
          <a:p>
            <a:pPr>
              <a:spcBef>
                <a:spcPct val="50000"/>
              </a:spcBef>
              <a:defRPr/>
            </a:pPr>
            <a:endParaRPr lang="en-US" dirty="0"/>
          </a:p>
          <a:p>
            <a:pPr>
              <a:defRPr/>
            </a:pPr>
            <a:fld id="{AB2C69AD-223A-40F1-AC1B-7ACFF86EDEC3}" type="slidenum">
              <a:rPr lang="en-US" sz="900"/>
              <a:pPr>
                <a:defRPr/>
              </a:pPr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690226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spcBef>
                <a:spcPct val="0"/>
              </a:spcBef>
              <a:defRPr sz="800"/>
            </a:lvl1pPr>
          </a:lstStyle>
          <a:p>
            <a:pPr>
              <a:spcBef>
                <a:spcPct val="50000"/>
              </a:spcBef>
              <a:defRPr/>
            </a:pPr>
            <a:endParaRPr lang="en-US" dirty="0"/>
          </a:p>
          <a:p>
            <a:pPr>
              <a:defRPr/>
            </a:pPr>
            <a:fld id="{A1335322-580A-4C6B-B4E9-9F5BD93FB83C}" type="slidenum">
              <a:rPr lang="en-US" sz="900"/>
              <a:pPr>
                <a:defRPr/>
              </a:pPr>
              <a:t>‹#›</a:t>
            </a:fld>
            <a:endParaRPr lang="en-US" sz="9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>
          <a:xfrm>
            <a:off x="457200" y="6278563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864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7"/>
            <a:ext cx="8229600" cy="86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1"/>
            <a:ext cx="8229600" cy="475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57800" y="6324601"/>
            <a:ext cx="342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sz="800" dirty="0"/>
          </a:p>
          <a:p>
            <a:pPr>
              <a:spcBef>
                <a:spcPct val="0"/>
              </a:spcBef>
              <a:defRPr/>
            </a:pPr>
            <a:fld id="{71BDCF84-D611-43B9-8763-7400AA5C2265}" type="slidenum">
              <a:rPr lang="en-US"/>
              <a:pPr>
                <a:spcBef>
                  <a:spcPct val="0"/>
                </a:spcBef>
                <a:defRPr/>
              </a:pPr>
              <a:t>‹#›</a:t>
            </a:fld>
            <a:endParaRPr lang="en-US" dirty="0"/>
          </a:p>
        </p:txBody>
      </p:sp>
      <p:sp>
        <p:nvSpPr>
          <p:cNvPr id="1029" name="Line 7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>
            <a:solidFill>
              <a:srgbClr val="CECAA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" name="Line 8"/>
          <p:cNvSpPr>
            <a:spLocks noChangeShapeType="1"/>
          </p:cNvSpPr>
          <p:nvPr/>
        </p:nvSpPr>
        <p:spPr bwMode="auto">
          <a:xfrm>
            <a:off x="457200" y="6248400"/>
            <a:ext cx="8229600" cy="0"/>
          </a:xfrm>
          <a:prstGeom prst="line">
            <a:avLst/>
          </a:prstGeom>
          <a:noFill/>
          <a:ln w="9525">
            <a:solidFill>
              <a:srgbClr val="CECAA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31" name="TextBox 7"/>
          <p:cNvSpPr txBox="1">
            <a:spLocks noChangeArrowheads="1"/>
          </p:cNvSpPr>
          <p:nvPr userDrawn="1"/>
        </p:nvSpPr>
        <p:spPr bwMode="auto">
          <a:xfrm>
            <a:off x="388938" y="6343649"/>
            <a:ext cx="9044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>
                <a:solidFill>
                  <a:schemeClr val="bg1"/>
                </a:solidFill>
              </a:rPr>
              <a:t>11 Nov 2017</a:t>
            </a:r>
          </a:p>
          <a:p>
            <a:pPr algn="l" eaLnBrk="1" hangingPunct="1">
              <a:defRPr/>
            </a:pPr>
            <a:r>
              <a:rPr lang="en-US" sz="1000" dirty="0" smtClean="0">
                <a:solidFill>
                  <a:schemeClr val="bg1"/>
                </a:solidFill>
              </a:rPr>
              <a:t>Blockchain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660" r:id="rId1"/>
    <p:sldLayoutId id="2147485643" r:id="rId2"/>
    <p:sldLayoutId id="2147485644" r:id="rId3"/>
    <p:sldLayoutId id="2147485661" r:id="rId4"/>
    <p:sldLayoutId id="2147485645" r:id="rId5"/>
    <p:sldLayoutId id="2147485662" r:id="rId6"/>
    <p:sldLayoutId id="2147485663" r:id="rId7"/>
    <p:sldLayoutId id="2147485664" r:id="rId8"/>
    <p:sldLayoutId id="2147485665" r:id="rId9"/>
    <p:sldLayoutId id="2147485666" r:id="rId10"/>
    <p:sldLayoutId id="2147485667" r:id="rId11"/>
    <p:sldLayoutId id="2147485646" r:id="rId12"/>
    <p:sldLayoutId id="2147485647" r:id="rId13"/>
    <p:sldLayoutId id="2147485668" r:id="rId14"/>
    <p:sldLayoutId id="2147485648" r:id="rId15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1600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16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16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16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16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16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1483563-3C6E-4E9C-A750-15939102CB23}" type="datetimeFigureOut">
              <a:rPr lang="en-US"/>
              <a:pPr>
                <a:defRPr/>
              </a:pPr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D305A2A-E777-47B0-ADB6-F780107D88D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649" r:id="rId1"/>
    <p:sldLayoutId id="2147485650" r:id="rId2"/>
    <p:sldLayoutId id="2147485651" r:id="rId3"/>
    <p:sldLayoutId id="2147485652" r:id="rId4"/>
    <p:sldLayoutId id="2147485653" r:id="rId5"/>
    <p:sldLayoutId id="2147485654" r:id="rId6"/>
    <p:sldLayoutId id="2147485655" r:id="rId7"/>
    <p:sldLayoutId id="2147485656" r:id="rId8"/>
    <p:sldLayoutId id="2147485657" r:id="rId9"/>
    <p:sldLayoutId id="2147485658" r:id="rId10"/>
    <p:sldLayoutId id="214748565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2"/>
          <p:cNvSpPr>
            <a:spLocks noChangeArrowheads="1"/>
          </p:cNvSpPr>
          <p:nvPr/>
        </p:nvSpPr>
        <p:spPr bwMode="auto">
          <a:xfrm>
            <a:off x="533400" y="5562600"/>
            <a:ext cx="4711700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SzPct val="80000"/>
              <a:buFont typeface="Wingdings" pitchFamily="2" charset="2"/>
              <a:buChar char="§"/>
              <a:defRPr sz="2400">
                <a:solidFill>
                  <a:schemeClr val="bg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bg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SzPct val="80000"/>
              <a:buFont typeface="Wingdings" pitchFamily="2" charset="2"/>
              <a:buChar char="§"/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SzPct val="80000"/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SzPct val="80000"/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30000"/>
              </a:spcBef>
              <a:buClr>
                <a:schemeClr val="bg2"/>
              </a:buClr>
              <a:buSzTx/>
              <a:buFontTx/>
              <a:buNone/>
            </a:pPr>
            <a:endParaRPr lang="en-US" altLang="en-US" sz="1600" b="1" dirty="0" smtClean="0">
              <a:solidFill>
                <a:srgbClr val="FF9933"/>
              </a:solidFill>
            </a:endParaRPr>
          </a:p>
          <a:p>
            <a:pPr eaLnBrk="1" hangingPunct="1">
              <a:spcBef>
                <a:spcPct val="30000"/>
              </a:spcBef>
              <a:buClr>
                <a:schemeClr val="bg2"/>
              </a:buClr>
              <a:buSzTx/>
              <a:buFontTx/>
              <a:buNone/>
            </a:pPr>
            <a:endParaRPr lang="en-US" altLang="en-US" sz="1600" b="1" dirty="0">
              <a:solidFill>
                <a:srgbClr val="FF9933"/>
              </a:solidFill>
            </a:endParaRPr>
          </a:p>
          <a:p>
            <a:pPr eaLnBrk="1" hangingPunct="1">
              <a:spcBef>
                <a:spcPct val="30000"/>
              </a:spcBef>
              <a:buClr>
                <a:schemeClr val="bg2"/>
              </a:buClr>
              <a:buSzTx/>
              <a:buFontTx/>
              <a:buNone/>
            </a:pPr>
            <a:r>
              <a:rPr lang="en-US" altLang="en-US" sz="1600" b="1" dirty="0" smtClean="0">
                <a:solidFill>
                  <a:srgbClr val="FF9933"/>
                </a:solidFill>
              </a:rPr>
              <a:t>Slides</a:t>
            </a:r>
            <a:r>
              <a:rPr lang="en-US" altLang="en-US" sz="1600" b="1" dirty="0">
                <a:solidFill>
                  <a:srgbClr val="FF9933"/>
                </a:solidFill>
              </a:rPr>
              <a:t>: http://slideshare.net/LaBlogga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71800" y="3138607"/>
            <a:ext cx="7748650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</a:rPr>
              <a:t>5</a:t>
            </a:r>
            <a:r>
              <a:rPr lang="en-US" sz="3600" b="1" dirty="0" smtClean="0">
                <a:solidFill>
                  <a:schemeClr val="bg1"/>
                </a:solidFill>
              </a:rPr>
              <a:t>. Blockchain Payment Channels: Introduction</a:t>
            </a:r>
            <a:endParaRPr lang="en-US" sz="3600" b="1" dirty="0" smtClean="0">
              <a:solidFill>
                <a:schemeClr val="bg1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425" y="856944"/>
            <a:ext cx="6944695" cy="2191056"/>
          </a:xfrm>
          <a:prstGeom prst="rect">
            <a:avLst/>
          </a:prstGeom>
        </p:spPr>
      </p:pic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4890900" y="5308662"/>
            <a:ext cx="4019550" cy="68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>
              <a:defRPr/>
            </a:pPr>
            <a:r>
              <a:rPr lang="en-US" sz="2800" dirty="0">
                <a:solidFill>
                  <a:srgbClr val="777777"/>
                </a:solidFill>
                <a:latin typeface="+mj-lt"/>
                <a:ea typeface="ＭＳ Ｐゴシック" charset="-128"/>
                <a:cs typeface="+mj-cs"/>
              </a:rPr>
              <a:t/>
            </a:r>
            <a:br>
              <a:rPr lang="en-US" sz="2800" dirty="0">
                <a:solidFill>
                  <a:srgbClr val="777777"/>
                </a:solidFill>
                <a:latin typeface="+mj-lt"/>
                <a:ea typeface="ＭＳ Ｐゴシック" charset="-128"/>
                <a:cs typeface="+mj-cs"/>
              </a:rPr>
            </a:br>
            <a:r>
              <a:rPr lang="en-US" sz="1600" dirty="0" smtClean="0">
                <a:solidFill>
                  <a:schemeClr val="bg1"/>
                </a:solidFill>
              </a:rPr>
              <a:t>Melanie Swan</a:t>
            </a:r>
          </a:p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</a:rPr>
              <a:t>Philosophy, Purdue University</a:t>
            </a:r>
            <a:endParaRPr lang="en-US" sz="1600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sz="1600" dirty="0">
                <a:solidFill>
                  <a:schemeClr val="bg1"/>
                </a:solidFill>
              </a:rPr>
              <a:t>melanie@BlockchainStudies.org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328" y="5943600"/>
            <a:ext cx="1768972" cy="55778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821" y="6044184"/>
            <a:ext cx="1362879" cy="4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67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Networks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spcBef>
                <a:spcPct val="50000"/>
              </a:spcBef>
              <a:defRPr/>
            </a:pPr>
            <a:endParaRPr lang="en-US" smtClean="0"/>
          </a:p>
          <a:p>
            <a:pPr>
              <a:defRPr/>
            </a:pPr>
            <a:fld id="{EDC5B608-3626-4F14-8F5E-B4D9C146179B}" type="slidenum">
              <a:rPr lang="en-US" sz="900" smtClean="0"/>
              <a:pPr>
                <a:defRPr/>
              </a:pPr>
              <a:t>1</a:t>
            </a:fld>
            <a:endParaRPr lang="en-US" sz="9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965325" y="6327775"/>
            <a:ext cx="6172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eaLnBrk="0" hangingPunct="0">
              <a:spcBef>
                <a:spcPct val="20000"/>
              </a:spcBef>
              <a:buSzPct val="80000"/>
              <a:buFont typeface="Wingdings" pitchFamily="2" charset="2"/>
              <a:buChar char="§"/>
              <a:defRPr sz="2400">
                <a:solidFill>
                  <a:schemeClr val="bg1"/>
                </a:solidFill>
                <a:latin typeface="Arial" charset="0"/>
              </a:defRPr>
            </a:lvl1pPr>
            <a:lvl2pPr algn="l" eaLnBrk="0" hangingPunct="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bg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SzPct val="80000"/>
              <a:buFont typeface="Wingdings" pitchFamily="2" charset="2"/>
              <a:buChar char="§"/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SzPct val="80000"/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SzPct val="80000"/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Arial" charset="0"/>
              </a:defRPr>
            </a:lvl9pPr>
          </a:lstStyle>
          <a:p>
            <a:pPr marL="0" lvl="1" eaLnBrk="1" hangingPunct="1">
              <a:lnSpc>
                <a:spcPct val="80000"/>
              </a:lnSpc>
              <a:buNone/>
            </a:pPr>
            <a:r>
              <a:rPr lang="en-US" altLang="en-US" sz="800" i="1" dirty="0"/>
              <a:t>Source: http://www.amazon.com/Bitcoin-Blueprint-New-World-Currency/dp/1491920491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04668" y="2590801"/>
            <a:ext cx="1654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Decentralized (based on hubs)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4405" y="2590801"/>
            <a:ext cx="20868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Centralized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56521" y="2590801"/>
            <a:ext cx="18029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Distributed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(based on peers)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3352800"/>
            <a:ext cx="2438400" cy="1828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311" y="3352800"/>
            <a:ext cx="2415823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352800"/>
            <a:ext cx="2291645" cy="1828800"/>
          </a:xfrm>
          <a:prstGeom prst="rect">
            <a:avLst/>
          </a:prstGeom>
        </p:spPr>
      </p:pic>
      <p:sp>
        <p:nvSpPr>
          <p:cNvPr id="15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199" y="1371602"/>
            <a:ext cx="7680326" cy="838198"/>
          </a:xfrm>
        </p:spPr>
        <p:txBody>
          <a:bodyPr/>
          <a:lstStyle/>
          <a:p>
            <a:r>
              <a:rPr lang="en-US" dirty="0" smtClean="0"/>
              <a:t>Radical implication: every node is a peer who can provide services to other peers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860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P2P Network Nodes provide services </a:t>
            </a:r>
            <a:endParaRPr lang="en-US" i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spcBef>
                <a:spcPct val="50000"/>
              </a:spcBef>
              <a:defRPr/>
            </a:pPr>
            <a:endParaRPr lang="en-US" smtClean="0"/>
          </a:p>
          <a:p>
            <a:pPr>
              <a:defRPr/>
            </a:pPr>
            <a:fld id="{EDC5B608-3626-4F14-8F5E-B4D9C146179B}" type="slidenum">
              <a:rPr lang="en-US" sz="900" smtClean="0"/>
              <a:pPr>
                <a:defRPr/>
              </a:pPr>
              <a:t>2</a:t>
            </a:fld>
            <a:endParaRPr lang="en-US" sz="9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965325" y="6327775"/>
            <a:ext cx="6172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eaLnBrk="0" hangingPunct="0">
              <a:spcBef>
                <a:spcPct val="20000"/>
              </a:spcBef>
              <a:buSzPct val="80000"/>
              <a:buFont typeface="Wingdings" pitchFamily="2" charset="2"/>
              <a:buChar char="§"/>
              <a:defRPr sz="2400">
                <a:solidFill>
                  <a:schemeClr val="bg1"/>
                </a:solidFill>
                <a:latin typeface="Arial" charset="0"/>
              </a:defRPr>
            </a:lvl1pPr>
            <a:lvl2pPr algn="l" eaLnBrk="0" hangingPunct="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bg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SzPct val="80000"/>
              <a:buFont typeface="Wingdings" pitchFamily="2" charset="2"/>
              <a:buChar char="§"/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SzPct val="80000"/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SzPct val="80000"/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Arial" charset="0"/>
              </a:defRPr>
            </a:lvl9pPr>
          </a:lstStyle>
          <a:p>
            <a:pPr marL="0" lvl="1" eaLnBrk="1" hangingPunct="1">
              <a:lnSpc>
                <a:spcPct val="80000"/>
              </a:lnSpc>
              <a:buNone/>
            </a:pPr>
            <a:r>
              <a:rPr lang="en-US" altLang="en-US" sz="800" i="1" dirty="0"/>
              <a:t>Source: http://www.amazon.com/Bitcoin-Blueprint-New-World-Currency/dp/1491920491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52600" y="5481222"/>
            <a:ext cx="2471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Centralized bank </a:t>
            </a:r>
            <a:r>
              <a:rPr lang="en-US" sz="1400" dirty="0">
                <a:solidFill>
                  <a:schemeClr val="bg1"/>
                </a:solidFill>
              </a:rPr>
              <a:t>tracks payments between clients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1000" y="4171267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“Classic” Banking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95800" y="4171267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Peer Banking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199" y="1371602"/>
            <a:ext cx="7680326" cy="2027568"/>
          </a:xfrm>
        </p:spPr>
        <p:txBody>
          <a:bodyPr/>
          <a:lstStyle/>
          <a:p>
            <a:r>
              <a:rPr lang="en-US" dirty="0" smtClean="0"/>
              <a:t>Nodes deliver services to others, for a small fee </a:t>
            </a:r>
          </a:p>
          <a:p>
            <a:pPr lvl="1"/>
            <a:r>
              <a:rPr lang="en-US" dirty="0"/>
              <a:t>Transaction ledger hosting </a:t>
            </a:r>
            <a:r>
              <a:rPr lang="en-US" dirty="0" smtClean="0"/>
              <a:t>(~10,000 Bitcoind </a:t>
            </a:r>
            <a:r>
              <a:rPr lang="en-US" dirty="0"/>
              <a:t>nodes)</a:t>
            </a:r>
          </a:p>
          <a:p>
            <a:pPr lvl="1"/>
            <a:r>
              <a:rPr lang="en-US" dirty="0" smtClean="0"/>
              <a:t>Transaction confirmation and logging (mining)</a:t>
            </a:r>
          </a:p>
          <a:p>
            <a:pPr lvl="1"/>
            <a:r>
              <a:rPr lang="en-US" dirty="0" smtClean="0"/>
              <a:t>News services (“decentralized Reddit”: </a:t>
            </a:r>
            <a:r>
              <a:rPr lang="en-US" dirty="0" err="1" smtClean="0"/>
              <a:t>Steemit</a:t>
            </a:r>
            <a:r>
              <a:rPr lang="en-US" dirty="0" smtClean="0"/>
              <a:t>, Yours)</a:t>
            </a:r>
          </a:p>
          <a:p>
            <a:pPr lvl="1"/>
            <a:r>
              <a:rPr lang="en-US" dirty="0" smtClean="0"/>
              <a:t>Banking services (payment channels (netting offsets))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694" y="3657600"/>
            <a:ext cx="2362837" cy="181965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039" y="3657727"/>
            <a:ext cx="2410162" cy="181952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322625" y="5481222"/>
            <a:ext cx="2906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Network nodes store transaction record settled </a:t>
            </a:r>
            <a:r>
              <a:rPr lang="en-US" sz="1400" dirty="0">
                <a:solidFill>
                  <a:schemeClr val="bg1"/>
                </a:solidFill>
              </a:rPr>
              <a:t>by many </a:t>
            </a:r>
            <a:r>
              <a:rPr lang="en-US" sz="1400" dirty="0" smtClean="0">
                <a:solidFill>
                  <a:schemeClr val="bg1"/>
                </a:solidFill>
              </a:rPr>
              <a:t>individuals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75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Payment Channel?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1"/>
            <a:ext cx="8001000" cy="380999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One-to-one communication with another party </a:t>
            </a:r>
          </a:p>
          <a:p>
            <a:pPr marL="857250" lvl="1" indent="-457200"/>
            <a:r>
              <a:rPr lang="en-US" dirty="0" smtClean="0"/>
              <a:t>Anyone-to-anyone payments on any monetary system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Small group payments</a:t>
            </a:r>
          </a:p>
          <a:p>
            <a:pPr marL="857250" lvl="1" indent="-457200"/>
            <a:r>
              <a:rPr lang="en-US" dirty="0" smtClean="0"/>
              <a:t>Alice, Bob, bartender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Multi-hop payment graph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Smart network instantiates banking services directly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spcBef>
                <a:spcPct val="50000"/>
              </a:spcBef>
              <a:defRPr/>
            </a:pPr>
            <a:endParaRPr lang="en-US" smtClean="0"/>
          </a:p>
          <a:p>
            <a:pPr>
              <a:defRPr/>
            </a:pPr>
            <a:fld id="{EDC5B608-3626-4F14-8F5E-B4D9C146179B}" type="slidenum">
              <a:rPr lang="en-US" sz="900" smtClean="0"/>
              <a:pPr>
                <a:defRPr/>
              </a:pPr>
              <a:t>3</a:t>
            </a:fld>
            <a:endParaRPr lang="en-US" sz="9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4348716"/>
            <a:ext cx="4296375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43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Payment Channel impact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1"/>
            <a:ext cx="8305800" cy="4343399"/>
          </a:xfrm>
        </p:spPr>
        <p:txBody>
          <a:bodyPr/>
          <a:lstStyle/>
          <a:p>
            <a:r>
              <a:rPr lang="en-US" dirty="0" smtClean="0"/>
              <a:t>Digitized money and payments, and activity securely forward-committed in payment contracts</a:t>
            </a:r>
          </a:p>
          <a:p>
            <a:r>
              <a:rPr lang="en-US" dirty="0" smtClean="0"/>
              <a:t>Implication: economy could settle on the basis of net rather than gross flows</a:t>
            </a:r>
          </a:p>
          <a:p>
            <a:r>
              <a:rPr lang="en-US" dirty="0" smtClean="0"/>
              <a:t>A net-clearings contracts-for-difference economy could rethink crippling monolithic debt structures with streaming money disgorged in much smaller chunks</a:t>
            </a:r>
            <a:r>
              <a:rPr lang="en-US" dirty="0"/>
              <a:t> </a:t>
            </a:r>
            <a:r>
              <a:rPr lang="en-US" dirty="0" smtClean="0"/>
              <a:t>more closely tied to costs and repayment possibilities</a:t>
            </a:r>
          </a:p>
          <a:p>
            <a:r>
              <a:rPr lang="en-US" dirty="0" smtClean="0"/>
              <a:t>Pre-paid consumption and 30-60-90 day vendor credit terms models could be offset to facilitate a directed payment graph economy of just-in-time money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spcBef>
                <a:spcPct val="50000"/>
              </a:spcBef>
              <a:defRPr/>
            </a:pPr>
            <a:endParaRPr lang="en-US" smtClean="0"/>
          </a:p>
          <a:p>
            <a:pPr>
              <a:defRPr/>
            </a:pPr>
            <a:fld id="{EDC5B608-3626-4F14-8F5E-B4D9C146179B}" type="slidenum">
              <a:rPr lang="en-US" sz="900" smtClean="0"/>
              <a:pPr>
                <a:defRPr/>
              </a:pPr>
              <a:t>4</a:t>
            </a:fld>
            <a:endParaRPr lang="en-US" sz="9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445" y="533400"/>
            <a:ext cx="1324160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20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2"/>
          <p:cNvSpPr>
            <a:spLocks noChangeArrowheads="1"/>
          </p:cNvSpPr>
          <p:nvPr/>
        </p:nvSpPr>
        <p:spPr bwMode="auto">
          <a:xfrm>
            <a:off x="533400" y="5562600"/>
            <a:ext cx="4711700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SzPct val="80000"/>
              <a:buFont typeface="Wingdings" pitchFamily="2" charset="2"/>
              <a:buChar char="§"/>
              <a:defRPr sz="2400">
                <a:solidFill>
                  <a:schemeClr val="bg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bg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SzPct val="80000"/>
              <a:buFont typeface="Wingdings" pitchFamily="2" charset="2"/>
              <a:buChar char="§"/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SzPct val="80000"/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SzPct val="80000"/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30000"/>
              </a:spcBef>
              <a:buClr>
                <a:schemeClr val="bg2"/>
              </a:buClr>
              <a:buSzTx/>
              <a:buFontTx/>
              <a:buNone/>
            </a:pPr>
            <a:endParaRPr lang="en-US" altLang="en-US" sz="1600" b="1" dirty="0" smtClean="0">
              <a:solidFill>
                <a:srgbClr val="FF9933"/>
              </a:solidFill>
            </a:endParaRPr>
          </a:p>
          <a:p>
            <a:pPr eaLnBrk="1" hangingPunct="1">
              <a:spcBef>
                <a:spcPct val="30000"/>
              </a:spcBef>
              <a:buClr>
                <a:schemeClr val="bg2"/>
              </a:buClr>
              <a:buSzTx/>
              <a:buFontTx/>
              <a:buNone/>
            </a:pPr>
            <a:endParaRPr lang="en-US" altLang="en-US" sz="1600" b="1" dirty="0">
              <a:solidFill>
                <a:srgbClr val="FF9933"/>
              </a:solidFill>
            </a:endParaRPr>
          </a:p>
          <a:p>
            <a:pPr eaLnBrk="1" hangingPunct="1">
              <a:spcBef>
                <a:spcPct val="30000"/>
              </a:spcBef>
              <a:buClr>
                <a:schemeClr val="bg2"/>
              </a:buClr>
              <a:buSzTx/>
              <a:buFontTx/>
              <a:buNone/>
            </a:pPr>
            <a:r>
              <a:rPr lang="en-US" altLang="en-US" sz="1600" b="1" dirty="0" smtClean="0">
                <a:solidFill>
                  <a:srgbClr val="FF9933"/>
                </a:solidFill>
              </a:rPr>
              <a:t>Slides</a:t>
            </a:r>
            <a:r>
              <a:rPr lang="en-US" altLang="en-US" sz="1600" b="1" dirty="0">
                <a:solidFill>
                  <a:srgbClr val="FF9933"/>
                </a:solidFill>
              </a:rPr>
              <a:t>: http://slideshare.net/LaBlogga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71800" y="3138607"/>
            <a:ext cx="7748650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</a:rPr>
              <a:t>5</a:t>
            </a:r>
            <a:r>
              <a:rPr lang="en-US" sz="3600" b="1" dirty="0" smtClean="0">
                <a:solidFill>
                  <a:schemeClr val="bg1"/>
                </a:solidFill>
              </a:rPr>
              <a:t>. Blockchain Payment Channels: Introduction</a:t>
            </a:r>
            <a:endParaRPr lang="en-US" sz="3600" b="1" dirty="0" smtClean="0">
              <a:solidFill>
                <a:schemeClr val="bg1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425" y="856944"/>
            <a:ext cx="6944695" cy="2191056"/>
          </a:xfrm>
          <a:prstGeom prst="rect">
            <a:avLst/>
          </a:prstGeom>
        </p:spPr>
      </p:pic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4890900" y="5308662"/>
            <a:ext cx="4019550" cy="68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>
              <a:defRPr/>
            </a:pPr>
            <a:r>
              <a:rPr lang="en-US" sz="2800" dirty="0">
                <a:solidFill>
                  <a:srgbClr val="777777"/>
                </a:solidFill>
                <a:latin typeface="+mj-lt"/>
                <a:ea typeface="ＭＳ Ｐゴシック" charset="-128"/>
                <a:cs typeface="+mj-cs"/>
              </a:rPr>
              <a:t/>
            </a:r>
            <a:br>
              <a:rPr lang="en-US" sz="2800" dirty="0">
                <a:solidFill>
                  <a:srgbClr val="777777"/>
                </a:solidFill>
                <a:latin typeface="+mj-lt"/>
                <a:ea typeface="ＭＳ Ｐゴシック" charset="-128"/>
                <a:cs typeface="+mj-cs"/>
              </a:rPr>
            </a:br>
            <a:r>
              <a:rPr lang="en-US" sz="1600" dirty="0" smtClean="0">
                <a:solidFill>
                  <a:schemeClr val="bg1"/>
                </a:solidFill>
              </a:rPr>
              <a:t>Melanie Swan</a:t>
            </a:r>
          </a:p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</a:rPr>
              <a:t>Philosophy, Purdue University</a:t>
            </a:r>
            <a:endParaRPr lang="en-US" sz="1600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sz="1600" dirty="0">
                <a:solidFill>
                  <a:schemeClr val="bg1"/>
                </a:solidFill>
              </a:rPr>
              <a:t>melanie@BlockchainStudies.org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328" y="5943600"/>
            <a:ext cx="1768972" cy="55778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821" y="6044184"/>
            <a:ext cx="1362879" cy="4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80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190113</TotalTime>
  <Words>251</Words>
  <Application>Microsoft Office PowerPoint</Application>
  <PresentationFormat>On-screen Show (4:3)</PresentationFormat>
  <Paragraphs>54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Default Design</vt:lpstr>
      <vt:lpstr>Custom Design</vt:lpstr>
      <vt:lpstr>PowerPoint Presentation</vt:lpstr>
      <vt:lpstr>Distributed Networks</vt:lpstr>
      <vt:lpstr>P2P Network Nodes provide services </vt:lpstr>
      <vt:lpstr>What is a Payment Channel? </vt:lpstr>
      <vt:lpstr>Payment Channel impact</vt:lpstr>
      <vt:lpstr>PowerPoint Presentation</vt:lpstr>
    </vt:vector>
  </TitlesOfParts>
  <Company>P2P Credit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Markets 2.0</dc:title>
  <dc:creator>melanie swan</dc:creator>
  <cp:lastModifiedBy>lablogga</cp:lastModifiedBy>
  <cp:revision>4493</cp:revision>
  <cp:lastPrinted>2017-11-11T15:08:56Z</cp:lastPrinted>
  <dcterms:created xsi:type="dcterms:W3CDTF">2005-10-31T19:19:48Z</dcterms:created>
  <dcterms:modified xsi:type="dcterms:W3CDTF">2018-01-10T03:13:54Z</dcterms:modified>
</cp:coreProperties>
</file>