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7" r:id="rId5"/>
  </p:sldMasterIdLst>
  <p:notesMasterIdLst>
    <p:notesMasterId r:id="rId40"/>
  </p:notesMasterIdLst>
  <p:sldIdLst>
    <p:sldId id="265" r:id="rId6"/>
    <p:sldId id="266" r:id="rId7"/>
    <p:sldId id="268" r:id="rId8"/>
    <p:sldId id="272" r:id="rId9"/>
    <p:sldId id="274" r:id="rId10"/>
    <p:sldId id="275" r:id="rId11"/>
    <p:sldId id="269" r:id="rId12"/>
    <p:sldId id="271" r:id="rId13"/>
    <p:sldId id="301" r:id="rId14"/>
    <p:sldId id="273" r:id="rId15"/>
    <p:sldId id="276" r:id="rId16"/>
    <p:sldId id="277" r:id="rId17"/>
    <p:sldId id="279" r:id="rId18"/>
    <p:sldId id="278" r:id="rId19"/>
    <p:sldId id="300" r:id="rId20"/>
    <p:sldId id="280" r:id="rId21"/>
    <p:sldId id="284" r:id="rId22"/>
    <p:sldId id="285" r:id="rId23"/>
    <p:sldId id="286" r:id="rId24"/>
    <p:sldId id="287" r:id="rId25"/>
    <p:sldId id="294" r:id="rId26"/>
    <p:sldId id="282" r:id="rId27"/>
    <p:sldId id="283" r:id="rId28"/>
    <p:sldId id="298" r:id="rId29"/>
    <p:sldId id="288" r:id="rId30"/>
    <p:sldId id="299" r:id="rId31"/>
    <p:sldId id="291" r:id="rId32"/>
    <p:sldId id="290" r:id="rId33"/>
    <p:sldId id="292" r:id="rId34"/>
    <p:sldId id="293" r:id="rId35"/>
    <p:sldId id="295" r:id="rId36"/>
    <p:sldId id="296" r:id="rId37"/>
    <p:sldId id="270" r:id="rId38"/>
    <p:sldId id="297" r:id="rId3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D6"/>
    <a:srgbClr val="00929F"/>
    <a:srgbClr val="007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47" autoAdjust="0"/>
    <p:restoredTop sz="94660"/>
  </p:normalViewPr>
  <p:slideViewPr>
    <p:cSldViewPr>
      <p:cViewPr>
        <p:scale>
          <a:sx n="80" d="100"/>
          <a:sy n="80" d="100"/>
        </p:scale>
        <p:origin x="-1308" y="-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86ECD-2A5D-4A71-A58B-264DE890CE37}" type="datetimeFigureOut">
              <a:rPr lang="en-GB" smtClean="0"/>
              <a:pPr/>
              <a:t>29/01/2014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28E8F-82CE-42F3-9358-D8CDAEDD5FC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24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 hasCustomPrompt="1"/>
          </p:nvPr>
        </p:nvSpPr>
        <p:spPr>
          <a:xfrm>
            <a:off x="323528" y="951570"/>
            <a:ext cx="4032448" cy="1080120"/>
          </a:xfrm>
        </p:spPr>
        <p:txBody>
          <a:bodyPr anchor="t"/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Report heading goes here</a:t>
            </a:r>
            <a:endParaRPr lang="en-GB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23528" y="4840026"/>
            <a:ext cx="2556284" cy="216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Labs.mwrinfosecurity.com  |  © MWR Labs</a:t>
            </a:r>
          </a:p>
          <a:p>
            <a:endParaRPr lang="en-GB" sz="800" dirty="0" smtClean="0"/>
          </a:p>
          <a:p>
            <a:endParaRPr lang="en-GB" sz="800" dirty="0"/>
          </a:p>
        </p:txBody>
      </p:sp>
      <p:sp>
        <p:nvSpPr>
          <p:cNvPr id="11" name="Footer Placeholder 10"/>
          <p:cNvSpPr txBox="1">
            <a:spLocks/>
          </p:cNvSpPr>
          <p:nvPr userDrawn="1"/>
        </p:nvSpPr>
        <p:spPr>
          <a:xfrm>
            <a:off x="7164289" y="143694"/>
            <a:ext cx="1559903" cy="4231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rtl="0" fontAlgn="base">
              <a:spcBef>
                <a:spcPct val="50000"/>
              </a:spcBef>
              <a:spcAft>
                <a:spcPct val="0"/>
              </a:spcAft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8337600" algn="r"/>
              </a:tabLst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8337600" algn="r"/>
              </a:tabLst>
              <a:defRPr/>
            </a:pP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3528" y="2823778"/>
            <a:ext cx="3485641" cy="215624"/>
          </a:xfrm>
        </p:spPr>
        <p:txBody>
          <a:bodyPr>
            <a:normAutofit/>
          </a:bodyPr>
          <a:lstStyle>
            <a:lvl1pPr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2283718"/>
            <a:ext cx="3485641" cy="215624"/>
          </a:xfrm>
        </p:spPr>
        <p:txBody>
          <a:bodyPr>
            <a:noAutofit/>
          </a:bodyPr>
          <a:lstStyle>
            <a:lvl1pPr>
              <a:defRPr sz="1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Subheading for presentation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03729" y="249493"/>
            <a:ext cx="1892007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092" y="1455626"/>
            <a:ext cx="3023416" cy="3023416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 userDrawn="1"/>
        </p:nvSpPr>
        <p:spPr>
          <a:xfrm>
            <a:off x="215516" y="61915"/>
            <a:ext cx="2952328" cy="792088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C:\Data\WORD97\TEMPLATE\MWR\assets\mwr_Labs_rev_rg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540" y="271965"/>
            <a:ext cx="1010045" cy="54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934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812908"/>
            <a:ext cx="4032448" cy="32768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42001" y="1248603"/>
            <a:ext cx="4032009" cy="3456384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432000" indent="-216000"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1"/>
          </p:nvPr>
        </p:nvSpPr>
        <p:spPr>
          <a:xfrm>
            <a:off x="4716016" y="1248603"/>
            <a:ext cx="4032448" cy="3456384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432000" indent="-216000"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03200" y="1086585"/>
            <a:ext cx="396044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587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812908"/>
            <a:ext cx="4032448" cy="32768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42000" y="1248603"/>
            <a:ext cx="8370460" cy="3456384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432000" indent="-216000"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03200" y="1086585"/>
            <a:ext cx="396044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202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Mediu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816555"/>
            <a:ext cx="8370460" cy="327683"/>
          </a:xfrm>
        </p:spPr>
        <p:txBody>
          <a:bodyPr/>
          <a:lstStyle>
            <a:lvl1pPr>
              <a:defRPr sz="2000" b="0" baseline="0">
                <a:latin typeface="+MediumHeadin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42000" y="1248603"/>
            <a:ext cx="8352928" cy="3456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+MediumHeading"/>
              </a:defRPr>
            </a:lvl1pPr>
            <a:lvl2pPr>
              <a:defRPr sz="2000" baseline="0">
                <a:solidFill>
                  <a:schemeClr val="tx1"/>
                </a:solidFill>
                <a:latin typeface="+MediumBody"/>
              </a:defRPr>
            </a:lvl2pPr>
            <a:lvl3pPr marL="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 sz="2000" baseline="0">
                <a:solidFill>
                  <a:schemeClr val="tx1"/>
                </a:solidFill>
                <a:latin typeface="+MediumBodyBullet"/>
              </a:defRPr>
            </a:lvl3pPr>
            <a:lvl4pPr marL="504000" indent="-252000">
              <a:defRPr sz="2000" baseline="0">
                <a:solidFill>
                  <a:schemeClr val="tx1"/>
                </a:solidFill>
                <a:latin typeface="+MediumBodyBullet2"/>
              </a:defRPr>
            </a:lvl4pPr>
          </a:lstStyle>
          <a:p>
            <a:pPr lvl="0"/>
            <a:r>
              <a:rPr lang="en-US" dirty="0" smtClean="0"/>
              <a:t>Medium heading</a:t>
            </a:r>
          </a:p>
          <a:p>
            <a:pPr lvl="1"/>
            <a:r>
              <a:rPr lang="en-US" dirty="0" smtClean="0"/>
              <a:t>Medium text</a:t>
            </a:r>
          </a:p>
          <a:p>
            <a:pPr lvl="2"/>
            <a:r>
              <a:rPr lang="en-US" dirty="0" smtClean="0"/>
              <a:t>Medium text bullet</a:t>
            </a:r>
          </a:p>
          <a:p>
            <a:pPr lvl="3"/>
            <a:r>
              <a:rPr lang="en-US" dirty="0" smtClean="0"/>
              <a:t>Medium text bullet 2</a:t>
            </a:r>
          </a:p>
        </p:txBody>
      </p:sp>
    </p:spTree>
    <p:extLst>
      <p:ext uri="{BB962C8B-B14F-4D97-AF65-F5344CB8AC3E}">
        <p14:creationId xmlns:p14="http://schemas.microsoft.com/office/powerpoint/2010/main" val="3669211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816555"/>
            <a:ext cx="8370460" cy="327683"/>
          </a:xfrm>
        </p:spPr>
        <p:txBody>
          <a:bodyPr/>
          <a:lstStyle>
            <a:lvl1pPr>
              <a:defRPr sz="2400" b="0" baseline="0">
                <a:latin typeface="+LargeHeadin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42000" y="1221600"/>
            <a:ext cx="8352928" cy="3510390"/>
          </a:xfrm>
        </p:spPr>
        <p:txBody>
          <a:bodyPr>
            <a:normAutofit/>
          </a:bodyPr>
          <a:lstStyle>
            <a:lvl1pPr>
              <a:defRPr sz="2400" baseline="0">
                <a:latin typeface="+LargeHeading"/>
              </a:defRPr>
            </a:lvl1pPr>
            <a:lvl2pPr>
              <a:defRPr sz="2400" baseline="0">
                <a:solidFill>
                  <a:schemeClr val="tx1"/>
                </a:solidFill>
                <a:latin typeface="+LargeBody"/>
              </a:defRPr>
            </a:lvl2pPr>
            <a:lvl3pPr>
              <a:defRPr sz="2400" baseline="0">
                <a:solidFill>
                  <a:schemeClr val="tx1"/>
                </a:solidFill>
                <a:latin typeface="+LargeBodyBullet"/>
              </a:defRPr>
            </a:lvl3pPr>
            <a:lvl4pPr marL="504000" indent="-252000">
              <a:defRPr sz="2400" baseline="0">
                <a:solidFill>
                  <a:schemeClr val="tx1"/>
                </a:solidFill>
                <a:latin typeface="+LargeBodyBullet2"/>
              </a:defRPr>
            </a:lvl4pPr>
          </a:lstStyle>
          <a:p>
            <a:pPr lvl="0"/>
            <a:r>
              <a:rPr lang="en-US" dirty="0" smtClean="0"/>
              <a:t>Large text heading</a:t>
            </a:r>
          </a:p>
          <a:p>
            <a:pPr lvl="1"/>
            <a:r>
              <a:rPr lang="en-US" dirty="0" smtClean="0"/>
              <a:t>Large text</a:t>
            </a:r>
          </a:p>
          <a:p>
            <a:pPr lvl="2"/>
            <a:r>
              <a:rPr lang="en-US" dirty="0" smtClean="0"/>
              <a:t>Large text bullet</a:t>
            </a:r>
          </a:p>
          <a:p>
            <a:pPr lvl="3"/>
            <a:r>
              <a:rPr lang="en-US" dirty="0" smtClean="0"/>
              <a:t>Large text bullet 2</a:t>
            </a:r>
          </a:p>
        </p:txBody>
      </p:sp>
    </p:spTree>
    <p:extLst>
      <p:ext uri="{BB962C8B-B14F-4D97-AF65-F5344CB8AC3E}">
        <p14:creationId xmlns:p14="http://schemas.microsoft.com/office/powerpoint/2010/main" val="1906624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59532" y="1248966"/>
            <a:ext cx="8353425" cy="345638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1985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001" y="812908"/>
            <a:ext cx="4106471" cy="3276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00" y="1248603"/>
            <a:ext cx="8229600" cy="3456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 </a:t>
            </a:r>
            <a:r>
              <a:rPr lang="en-US" dirty="0" err="1" smtClean="0"/>
              <a:t>aljd</a:t>
            </a:r>
            <a:r>
              <a:rPr lang="en-US" dirty="0" smtClean="0"/>
              <a:t> </a:t>
            </a:r>
            <a:r>
              <a:rPr lang="en-US" dirty="0" err="1" smtClean="0"/>
              <a:t>hkljdh</a:t>
            </a:r>
            <a:r>
              <a:rPr lang="en-US" dirty="0" smtClean="0"/>
              <a:t> </a:t>
            </a:r>
            <a:r>
              <a:rPr lang="en-US" dirty="0" err="1" smtClean="0"/>
              <a:t>sdkljfgh</a:t>
            </a:r>
            <a:r>
              <a:rPr lang="en-US" dirty="0" smtClean="0"/>
              <a:t> </a:t>
            </a:r>
            <a:r>
              <a:rPr lang="en-US" dirty="0" err="1" smtClean="0"/>
              <a:t>sdklfjgh</a:t>
            </a:r>
            <a:r>
              <a:rPr lang="en-US" dirty="0" smtClean="0"/>
              <a:t> </a:t>
            </a:r>
            <a:r>
              <a:rPr lang="en-US" dirty="0" err="1" smtClean="0"/>
              <a:t>sdkljfgh</a:t>
            </a:r>
            <a:r>
              <a:rPr lang="en-US" dirty="0" smtClean="0"/>
              <a:t> </a:t>
            </a:r>
            <a:r>
              <a:rPr lang="en-US" dirty="0" err="1" smtClean="0"/>
              <a:t>sdkfgjh</a:t>
            </a:r>
            <a:r>
              <a:rPr lang="en-US" dirty="0" smtClean="0"/>
              <a:t> </a:t>
            </a:r>
            <a:r>
              <a:rPr lang="en-US" dirty="0" err="1" smtClean="0"/>
              <a:t>sdkfjgh</a:t>
            </a:r>
            <a:r>
              <a:rPr lang="en-US" dirty="0" smtClean="0"/>
              <a:t> </a:t>
            </a:r>
            <a:r>
              <a:rPr lang="en-US" dirty="0" err="1" smtClean="0"/>
              <a:t>dskfjgh</a:t>
            </a:r>
            <a:r>
              <a:rPr lang="en-US" dirty="0" smtClean="0"/>
              <a:t> </a:t>
            </a:r>
            <a:r>
              <a:rPr lang="en-US" dirty="0" err="1" smtClean="0"/>
              <a:t>sdkfjghsdkjfghsdkfjgh</a:t>
            </a:r>
            <a:endParaRPr lang="en-US" dirty="0" smtClean="0"/>
          </a:p>
          <a:p>
            <a:pPr lvl="3"/>
            <a:r>
              <a:rPr lang="en-US" dirty="0" smtClean="0"/>
              <a:t>Fourth level  </a:t>
            </a:r>
            <a:r>
              <a:rPr lang="en-US" dirty="0" err="1" smtClean="0"/>
              <a:t>aljd</a:t>
            </a:r>
            <a:r>
              <a:rPr lang="en-US" dirty="0" smtClean="0"/>
              <a:t> </a:t>
            </a:r>
            <a:r>
              <a:rPr lang="en-US" dirty="0" err="1" smtClean="0"/>
              <a:t>hkljdh</a:t>
            </a:r>
            <a:r>
              <a:rPr lang="en-US" dirty="0" smtClean="0"/>
              <a:t> </a:t>
            </a:r>
            <a:r>
              <a:rPr lang="en-US" dirty="0" err="1" smtClean="0"/>
              <a:t>sdkljfgh</a:t>
            </a:r>
            <a:r>
              <a:rPr lang="en-US" dirty="0" smtClean="0"/>
              <a:t> </a:t>
            </a:r>
            <a:r>
              <a:rPr lang="en-US" dirty="0" err="1" smtClean="0"/>
              <a:t>sdklfjgh</a:t>
            </a:r>
            <a:r>
              <a:rPr lang="en-US" dirty="0" smtClean="0"/>
              <a:t> </a:t>
            </a:r>
            <a:r>
              <a:rPr lang="en-US" dirty="0" err="1" smtClean="0"/>
              <a:t>sdkljfgh</a:t>
            </a:r>
            <a:r>
              <a:rPr lang="en-US" dirty="0" smtClean="0"/>
              <a:t> </a:t>
            </a:r>
            <a:r>
              <a:rPr lang="en-US" dirty="0" err="1" smtClean="0"/>
              <a:t>sdkfgjh</a:t>
            </a:r>
            <a:r>
              <a:rPr lang="en-US" dirty="0" smtClean="0"/>
              <a:t> </a:t>
            </a:r>
            <a:r>
              <a:rPr lang="en-US" dirty="0" err="1" smtClean="0"/>
              <a:t>sdkfjgh</a:t>
            </a:r>
            <a:r>
              <a:rPr lang="en-US" dirty="0" smtClean="0"/>
              <a:t> </a:t>
            </a:r>
            <a:r>
              <a:rPr lang="en-US" dirty="0" err="1" smtClean="0"/>
              <a:t>dskfjgh</a:t>
            </a:r>
            <a:r>
              <a:rPr lang="en-US" dirty="0" smtClean="0"/>
              <a:t> </a:t>
            </a:r>
            <a:r>
              <a:rPr lang="en-US" dirty="0" err="1" smtClean="0"/>
              <a:t>sdkfjghsdkjfghsdkfjgh</a:t>
            </a:r>
            <a:endParaRPr lang="en-US" dirty="0" smtClean="0"/>
          </a:p>
          <a:p>
            <a:pPr lvl="4"/>
            <a:r>
              <a:rPr lang="en-US" dirty="0" smtClean="0"/>
              <a:t>Fifth level </a:t>
            </a:r>
            <a:r>
              <a:rPr lang="en-US" dirty="0" err="1" smtClean="0"/>
              <a:t>aljd</a:t>
            </a:r>
            <a:r>
              <a:rPr lang="en-US" dirty="0" smtClean="0"/>
              <a:t> </a:t>
            </a:r>
            <a:r>
              <a:rPr lang="en-US" dirty="0" err="1" smtClean="0"/>
              <a:t>hkljdh</a:t>
            </a:r>
            <a:r>
              <a:rPr lang="en-US" dirty="0" smtClean="0"/>
              <a:t> </a:t>
            </a:r>
            <a:r>
              <a:rPr lang="en-US" dirty="0" err="1" smtClean="0"/>
              <a:t>sdkljfgh</a:t>
            </a:r>
            <a:r>
              <a:rPr lang="en-US" dirty="0" smtClean="0"/>
              <a:t> </a:t>
            </a:r>
            <a:r>
              <a:rPr lang="en-US" dirty="0" err="1" smtClean="0"/>
              <a:t>sdklfjgh</a:t>
            </a:r>
            <a:r>
              <a:rPr lang="en-US" dirty="0" smtClean="0"/>
              <a:t> </a:t>
            </a:r>
            <a:r>
              <a:rPr lang="en-US" dirty="0" err="1" smtClean="0"/>
              <a:t>sdkljfgh</a:t>
            </a:r>
            <a:r>
              <a:rPr lang="en-US" dirty="0" smtClean="0"/>
              <a:t> </a:t>
            </a:r>
            <a:r>
              <a:rPr lang="en-US" dirty="0" err="1" smtClean="0"/>
              <a:t>sdkfgjh</a:t>
            </a:r>
            <a:r>
              <a:rPr lang="en-US" dirty="0" smtClean="0"/>
              <a:t> </a:t>
            </a:r>
            <a:r>
              <a:rPr lang="en-US" dirty="0" err="1" smtClean="0"/>
              <a:t>sdkfjgh</a:t>
            </a:r>
            <a:r>
              <a:rPr lang="en-US" dirty="0" smtClean="0"/>
              <a:t> </a:t>
            </a:r>
            <a:r>
              <a:rPr lang="en-US" dirty="0" err="1" smtClean="0"/>
              <a:t>dskfjgh</a:t>
            </a:r>
            <a:r>
              <a:rPr lang="en-US" dirty="0" smtClean="0"/>
              <a:t> </a:t>
            </a:r>
            <a:r>
              <a:rPr lang="en-US" dirty="0" err="1" smtClean="0"/>
              <a:t>sdkfjghsdkjfghsdkfjgh</a:t>
            </a:r>
            <a:endParaRPr lang="en-US" dirty="0" smtClean="0"/>
          </a:p>
          <a:p>
            <a:pPr lvl="5"/>
            <a:r>
              <a:rPr lang="en-US" dirty="0" smtClean="0"/>
              <a:t>Sixth </a:t>
            </a:r>
            <a:r>
              <a:rPr lang="en-US" dirty="0" err="1" smtClean="0"/>
              <a:t>aljd</a:t>
            </a:r>
            <a:r>
              <a:rPr lang="en-US" dirty="0" smtClean="0"/>
              <a:t> </a:t>
            </a:r>
            <a:r>
              <a:rPr lang="en-US" dirty="0" err="1" smtClean="0"/>
              <a:t>hkljdh</a:t>
            </a:r>
            <a:r>
              <a:rPr lang="en-US" dirty="0" smtClean="0"/>
              <a:t> </a:t>
            </a:r>
            <a:r>
              <a:rPr lang="en-US" dirty="0" err="1" smtClean="0"/>
              <a:t>sdkljfgh</a:t>
            </a:r>
            <a:r>
              <a:rPr lang="en-US" dirty="0" smtClean="0"/>
              <a:t> </a:t>
            </a:r>
            <a:r>
              <a:rPr lang="en-US" dirty="0" err="1" smtClean="0"/>
              <a:t>sdklfjgh</a:t>
            </a:r>
            <a:r>
              <a:rPr lang="en-US" dirty="0" smtClean="0"/>
              <a:t> </a:t>
            </a:r>
            <a:r>
              <a:rPr lang="en-US" dirty="0" err="1" smtClean="0"/>
              <a:t>sdkljfgh</a:t>
            </a:r>
            <a:r>
              <a:rPr lang="en-US" dirty="0" smtClean="0"/>
              <a:t> </a:t>
            </a:r>
            <a:r>
              <a:rPr lang="en-US" dirty="0" err="1" smtClean="0"/>
              <a:t>sdkfgjh</a:t>
            </a:r>
            <a:r>
              <a:rPr lang="en-US" dirty="0" smtClean="0"/>
              <a:t> </a:t>
            </a:r>
            <a:r>
              <a:rPr lang="en-US" dirty="0" err="1" smtClean="0"/>
              <a:t>sdkfjgh</a:t>
            </a:r>
            <a:r>
              <a:rPr lang="en-US" dirty="0" smtClean="0"/>
              <a:t> </a:t>
            </a:r>
            <a:r>
              <a:rPr lang="en-US" dirty="0" err="1" smtClean="0"/>
              <a:t>dskfjgh</a:t>
            </a:r>
            <a:r>
              <a:rPr lang="en-US" dirty="0" smtClean="0"/>
              <a:t> </a:t>
            </a:r>
            <a:r>
              <a:rPr lang="en-US" dirty="0" err="1" smtClean="0"/>
              <a:t>sdkfjghsdkjfghsdkfjgh</a:t>
            </a:r>
            <a:endParaRPr lang="en-US" dirty="0" smtClean="0"/>
          </a:p>
          <a:p>
            <a:pPr lvl="6"/>
            <a:r>
              <a:rPr lang="en-US" dirty="0" smtClean="0"/>
              <a:t>Seventh </a:t>
            </a:r>
            <a:r>
              <a:rPr lang="en-US" dirty="0" err="1" smtClean="0"/>
              <a:t>aljd</a:t>
            </a:r>
            <a:r>
              <a:rPr lang="en-US" dirty="0" smtClean="0"/>
              <a:t> </a:t>
            </a:r>
            <a:r>
              <a:rPr lang="en-US" dirty="0" err="1" smtClean="0"/>
              <a:t>hkljdh</a:t>
            </a:r>
            <a:r>
              <a:rPr lang="en-US" dirty="0" smtClean="0"/>
              <a:t> </a:t>
            </a:r>
            <a:r>
              <a:rPr lang="en-US" dirty="0" err="1" smtClean="0"/>
              <a:t>sdkljfgh</a:t>
            </a:r>
            <a:r>
              <a:rPr lang="en-US" dirty="0" smtClean="0"/>
              <a:t> </a:t>
            </a:r>
            <a:r>
              <a:rPr lang="en-US" dirty="0" err="1" smtClean="0"/>
              <a:t>sdklfjgh</a:t>
            </a:r>
            <a:r>
              <a:rPr lang="en-US" dirty="0" smtClean="0"/>
              <a:t> </a:t>
            </a:r>
            <a:r>
              <a:rPr lang="en-US" dirty="0" err="1" smtClean="0"/>
              <a:t>sdkljfgh</a:t>
            </a:r>
            <a:r>
              <a:rPr lang="en-US" dirty="0" smtClean="0"/>
              <a:t> </a:t>
            </a:r>
            <a:r>
              <a:rPr lang="en-US" dirty="0" err="1" smtClean="0"/>
              <a:t>sdkfgjh</a:t>
            </a:r>
            <a:r>
              <a:rPr lang="en-US" dirty="0" smtClean="0"/>
              <a:t> </a:t>
            </a:r>
            <a:r>
              <a:rPr lang="en-US" dirty="0" err="1" smtClean="0"/>
              <a:t>sdkfjgh</a:t>
            </a:r>
            <a:r>
              <a:rPr lang="en-US" dirty="0" smtClean="0"/>
              <a:t> </a:t>
            </a:r>
            <a:r>
              <a:rPr lang="en-US" dirty="0" err="1" smtClean="0"/>
              <a:t>dskfjgh</a:t>
            </a:r>
            <a:r>
              <a:rPr lang="en-US" dirty="0" smtClean="0"/>
              <a:t> </a:t>
            </a:r>
            <a:r>
              <a:rPr lang="en-US" dirty="0" err="1" smtClean="0"/>
              <a:t>sdkfjghsdkjfghsdkfjgh</a:t>
            </a:r>
            <a:endParaRPr lang="en-US" dirty="0" smtClean="0"/>
          </a:p>
        </p:txBody>
      </p:sp>
      <p:sp>
        <p:nvSpPr>
          <p:cNvPr id="71" name="Line 32"/>
          <p:cNvSpPr>
            <a:spLocks noChangeShapeType="1"/>
          </p:cNvSpPr>
          <p:nvPr userDrawn="1"/>
        </p:nvSpPr>
        <p:spPr bwMode="auto">
          <a:xfrm>
            <a:off x="432000" y="4819500"/>
            <a:ext cx="8280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2" name="Footer Placeholder 10"/>
          <p:cNvSpPr txBox="1">
            <a:spLocks/>
          </p:cNvSpPr>
          <p:nvPr userDrawn="1"/>
        </p:nvSpPr>
        <p:spPr>
          <a:xfrm>
            <a:off x="432000" y="4829223"/>
            <a:ext cx="828000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rtl="0" fontAlgn="base">
              <a:spcBef>
                <a:spcPct val="50000"/>
              </a:spcBef>
              <a:spcAft>
                <a:spcPct val="0"/>
              </a:spcAft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8337600" algn="r"/>
              </a:tabLst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Labs.mwrinfosecurity.com  |  © MWR Labs	</a:t>
            </a:r>
            <a:fld id="{F1E720CA-43F3-42AB-BE88-E513F0EB50B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8337600" algn="r"/>
                </a:tabLst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5" name="Footer Placeholder 10"/>
          <p:cNvSpPr txBox="1">
            <a:spLocks/>
          </p:cNvSpPr>
          <p:nvPr userDrawn="1"/>
        </p:nvSpPr>
        <p:spPr>
          <a:xfrm>
            <a:off x="7164289" y="143694"/>
            <a:ext cx="1559903" cy="4231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rtl="0" fontAlgn="base">
              <a:spcBef>
                <a:spcPct val="50000"/>
              </a:spcBef>
              <a:spcAft>
                <a:spcPct val="0"/>
              </a:spcAft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8337600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UNRESTRICTED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8337600" algn="r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EXTERNAL</a:t>
            </a:r>
          </a:p>
        </p:txBody>
      </p:sp>
      <p:sp>
        <p:nvSpPr>
          <p:cNvPr id="79" name="Rectangle 78"/>
          <p:cNvSpPr/>
          <p:nvPr userDrawn="1"/>
        </p:nvSpPr>
        <p:spPr>
          <a:xfrm>
            <a:off x="0" y="0"/>
            <a:ext cx="108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noFill/>
              </a:ln>
            </a:endParaRPr>
          </a:p>
        </p:txBody>
      </p:sp>
      <p:pic>
        <p:nvPicPr>
          <p:cNvPr id="1026" name="Picture 2" descr="C:\Data\WORD97\TEMPLATE\MWR\assets\mwr_Labs_pos_rgb.png"/>
          <p:cNvPicPr>
            <a:picLocks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71964"/>
            <a:ext cx="1011600" cy="5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19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1" r:id="rId2"/>
    <p:sldLayoutId id="2147483654" r:id="rId3"/>
    <p:sldLayoutId id="2147483653" r:id="rId4"/>
    <p:sldLayoutId id="2147483652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u="none" kern="120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4000" indent="-2520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56000" indent="-252000" algn="l" defTabSz="914400" rtl="0" eaLnBrk="1" latinLnBrk="0" hangingPunct="1">
        <a:spcBef>
          <a:spcPts val="4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08000" indent="-2520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2520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000" indent="-252000" algn="l" defTabSz="914400" rtl="0" eaLnBrk="1" latinLnBrk="0" hangingPunct="1">
        <a:spcBef>
          <a:spcPts val="400"/>
        </a:spcBef>
        <a:buClr>
          <a:schemeClr val="accent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64000" indent="-2520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42000" y="812908"/>
            <a:ext cx="6570260" cy="3276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59532" y="1248603"/>
            <a:ext cx="8352468" cy="3456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sp>
        <p:nvSpPr>
          <p:cNvPr id="9" name="Line 32"/>
          <p:cNvSpPr>
            <a:spLocks noChangeShapeType="1"/>
          </p:cNvSpPr>
          <p:nvPr userDrawn="1"/>
        </p:nvSpPr>
        <p:spPr bwMode="auto">
          <a:xfrm>
            <a:off x="432000" y="4819500"/>
            <a:ext cx="82800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" name="Footer Placeholder 10"/>
          <p:cNvSpPr txBox="1">
            <a:spLocks/>
          </p:cNvSpPr>
          <p:nvPr userDrawn="1"/>
        </p:nvSpPr>
        <p:spPr>
          <a:xfrm>
            <a:off x="432000" y="4829223"/>
            <a:ext cx="828000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rtl="0" fontAlgn="base">
              <a:spcBef>
                <a:spcPct val="50000"/>
              </a:spcBef>
              <a:spcAft>
                <a:spcPct val="0"/>
              </a:spcAft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8337600" algn="r"/>
              </a:tabLst>
              <a:defRPr/>
            </a:pPr>
            <a:r>
              <a:rPr lang="en-GB" sz="800" dirty="0" smtClean="0">
                <a:solidFill>
                  <a:schemeClr val="bg1"/>
                </a:solidFill>
              </a:rPr>
              <a:t>Labs.mwrinfosecurity.com  |  © MWR Labs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fld id="{F1E720CA-43F3-42AB-BE88-E513F0EB50B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8337600" algn="r"/>
                </a:tabLst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10"/>
          <p:cNvSpPr txBox="1">
            <a:spLocks/>
          </p:cNvSpPr>
          <p:nvPr userDrawn="1"/>
        </p:nvSpPr>
        <p:spPr>
          <a:xfrm>
            <a:off x="7164289" y="143694"/>
            <a:ext cx="1559903" cy="4231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rtl="0" fontAlgn="base">
              <a:spcBef>
                <a:spcPct val="50000"/>
              </a:spcBef>
              <a:spcAft>
                <a:spcPct val="0"/>
              </a:spcAft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8337600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UNRESTRICTED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8337600" algn="r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EXTERNAL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08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noFill/>
              </a:ln>
            </a:endParaRPr>
          </a:p>
        </p:txBody>
      </p:sp>
      <p:pic>
        <p:nvPicPr>
          <p:cNvPr id="3074" name="Picture 2" descr="C:\Data\WORD97\TEMPLATE\MWR\assets\mwr_Labs_rev_rg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000" y="273600"/>
            <a:ext cx="1010045" cy="54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4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accent2"/>
          </a:solidFill>
          <a:latin typeface="Trebuchet MS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b="1" kern="1200" baseline="0">
          <a:solidFill>
            <a:schemeClr val="accent2"/>
          </a:solidFill>
          <a:latin typeface="Trebuchet MS" pitchFamily="34" charset="0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bg1"/>
          </a:solidFill>
          <a:latin typeface="Trebuchet MS" pitchFamily="34" charset="0"/>
          <a:ea typeface="+mn-ea"/>
          <a:cs typeface="+mn-cs"/>
        </a:defRPr>
      </a:lvl2pPr>
      <a:lvl3pPr marL="252000" indent="-2520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400" kern="1200">
          <a:solidFill>
            <a:schemeClr val="bg1"/>
          </a:solidFill>
          <a:latin typeface="Trebuchet MS" pitchFamily="34" charset="0"/>
          <a:ea typeface="+mn-ea"/>
          <a:cs typeface="+mn-cs"/>
        </a:defRPr>
      </a:lvl3pPr>
      <a:lvl4pPr marL="504000" indent="-2520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–"/>
        <a:defRPr sz="2400" kern="1200">
          <a:solidFill>
            <a:schemeClr val="bg1"/>
          </a:solidFill>
          <a:latin typeface="Trebuchet MS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GSM Hacking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30</a:t>
            </a:r>
            <a:r>
              <a:rPr lang="en-GB" baseline="30000" dirty="0" smtClean="0"/>
              <a:t>th</a:t>
            </a:r>
            <a:r>
              <a:rPr lang="en-GB" dirty="0" smtClean="0"/>
              <a:t> January 2014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Wireless Mobile Phone Communication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40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 Switching Subsystem?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42000" y="1248603"/>
            <a:ext cx="8334456" cy="3456384"/>
          </a:xfrm>
        </p:spPr>
        <p:txBody>
          <a:bodyPr>
            <a:normAutofit/>
          </a:bodyPr>
          <a:lstStyle/>
          <a:p>
            <a:pPr lvl="2"/>
            <a:r>
              <a:rPr lang="en-GB" dirty="0" smtClean="0"/>
              <a:t>The GSM core network components often not visible to attacker.</a:t>
            </a:r>
          </a:p>
          <a:p>
            <a:pPr lvl="2"/>
            <a:r>
              <a:rPr lang="en-GB" dirty="0"/>
              <a:t>Mobile Switching </a:t>
            </a:r>
            <a:r>
              <a:rPr lang="en-GB" dirty="0" smtClean="0"/>
              <a:t>Centre (MSC).</a:t>
            </a:r>
          </a:p>
          <a:p>
            <a:pPr lvl="2"/>
            <a:r>
              <a:rPr lang="en-GB" dirty="0"/>
              <a:t>Home Locality </a:t>
            </a:r>
            <a:r>
              <a:rPr lang="en-GB" dirty="0" smtClean="0"/>
              <a:t>Registrar (HLR).</a:t>
            </a:r>
          </a:p>
          <a:p>
            <a:pPr lvl="2"/>
            <a:r>
              <a:rPr lang="en-GB" dirty="0"/>
              <a:t>Visitor Locality </a:t>
            </a:r>
            <a:r>
              <a:rPr lang="en-GB" dirty="0" smtClean="0"/>
              <a:t>Registrar (VLR).</a:t>
            </a:r>
          </a:p>
          <a:p>
            <a:pPr lvl="2"/>
            <a:r>
              <a:rPr lang="en-GB" dirty="0"/>
              <a:t>Equipment Identity </a:t>
            </a:r>
            <a:r>
              <a:rPr lang="en-GB" dirty="0" smtClean="0"/>
              <a:t>Registrar (EIR).</a:t>
            </a:r>
          </a:p>
          <a:p>
            <a:pPr lvl="2"/>
            <a:r>
              <a:rPr lang="en-GB" dirty="0" smtClean="0"/>
              <a:t>These are components or databases that handle subscribers information, IMSI/encryption keys and perform processes like billing. </a:t>
            </a:r>
          </a:p>
          <a:p>
            <a:pPr lvl="2"/>
            <a:r>
              <a:rPr lang="en-GB" dirty="0"/>
              <a:t>A</a:t>
            </a:r>
            <a:r>
              <a:rPr lang="en-GB" dirty="0" smtClean="0"/>
              <a:t>lso where the call switching and routing takes place and connecting to other networks e.g. PSTN. 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245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GSM Logical Channels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42000" y="1248603"/>
            <a:ext cx="8334456" cy="3456384"/>
          </a:xfrm>
        </p:spPr>
        <p:txBody>
          <a:bodyPr>
            <a:normAutofit/>
          </a:bodyPr>
          <a:lstStyle/>
          <a:p>
            <a:pPr lvl="2"/>
            <a:r>
              <a:rPr lang="en-GB" dirty="0" smtClean="0"/>
              <a:t>GSM implements logical channels to allow for signalling between handset and network.</a:t>
            </a:r>
          </a:p>
          <a:p>
            <a:pPr lvl="2"/>
            <a:r>
              <a:rPr lang="en-GB" dirty="0" smtClean="0"/>
              <a:t>There is a defined Traffic </a:t>
            </a:r>
            <a:r>
              <a:rPr lang="en-GB" dirty="0"/>
              <a:t>Channel (</a:t>
            </a:r>
            <a:r>
              <a:rPr lang="en-GB" dirty="0" smtClean="0"/>
              <a:t>TCH) – Full-rate </a:t>
            </a:r>
            <a:r>
              <a:rPr lang="en-GB" dirty="0"/>
              <a:t>and </a:t>
            </a:r>
            <a:r>
              <a:rPr lang="en-GB" dirty="0" smtClean="0"/>
              <a:t>Half-rate channels are available as </a:t>
            </a:r>
            <a:r>
              <a:rPr lang="en-GB" dirty="0"/>
              <a:t>TCH/F </a:t>
            </a:r>
            <a:r>
              <a:rPr lang="en-GB" dirty="0" smtClean="0"/>
              <a:t>(</a:t>
            </a:r>
            <a:r>
              <a:rPr lang="en-GB" dirty="0" err="1" smtClean="0"/>
              <a:t>Bm</a:t>
            </a:r>
            <a:r>
              <a:rPr lang="en-GB" dirty="0" smtClean="0"/>
              <a:t>), </a:t>
            </a:r>
            <a:r>
              <a:rPr lang="en-GB" dirty="0"/>
              <a:t>TCH/H </a:t>
            </a:r>
            <a:r>
              <a:rPr lang="en-GB" dirty="0" smtClean="0"/>
              <a:t>(Lm).</a:t>
            </a:r>
          </a:p>
          <a:p>
            <a:pPr lvl="2"/>
            <a:r>
              <a:rPr lang="en-GB" dirty="0" smtClean="0"/>
              <a:t>There are Signalling </a:t>
            </a:r>
            <a:r>
              <a:rPr lang="en-GB" dirty="0"/>
              <a:t>channels (</a:t>
            </a:r>
            <a:r>
              <a:rPr lang="en-GB" dirty="0" err="1"/>
              <a:t>Dm</a:t>
            </a:r>
            <a:r>
              <a:rPr lang="en-GB" dirty="0" smtClean="0"/>
              <a:t>).</a:t>
            </a:r>
          </a:p>
          <a:p>
            <a:pPr lvl="2"/>
            <a:r>
              <a:rPr lang="en-GB" dirty="0" smtClean="0"/>
              <a:t>Many exploitable weaknesses </a:t>
            </a:r>
            <a:r>
              <a:rPr lang="en-GB" dirty="0"/>
              <a:t>in GSM are due </a:t>
            </a:r>
            <a:r>
              <a:rPr lang="en-GB" dirty="0" smtClean="0"/>
              <a:t>to “</a:t>
            </a:r>
            <a:r>
              <a:rPr lang="en-GB" dirty="0" err="1" smtClean="0"/>
              <a:t>inband</a:t>
            </a:r>
            <a:r>
              <a:rPr lang="en-GB" dirty="0" smtClean="0"/>
              <a:t>” signalling.</a:t>
            </a:r>
          </a:p>
          <a:p>
            <a:pPr lvl="2"/>
            <a:r>
              <a:rPr lang="en-GB" dirty="0" smtClean="0"/>
              <a:t>This same weakness is </a:t>
            </a:r>
            <a:r>
              <a:rPr lang="en-GB" dirty="0"/>
              <a:t>what </a:t>
            </a:r>
            <a:r>
              <a:rPr lang="en-GB" dirty="0" smtClean="0"/>
              <a:t>allows </a:t>
            </a:r>
            <a:r>
              <a:rPr lang="en-GB" dirty="0" err="1"/>
              <a:t>p</a:t>
            </a:r>
            <a:r>
              <a:rPr lang="en-GB" dirty="0" err="1" smtClean="0"/>
              <a:t>hreaker</a:t>
            </a:r>
            <a:r>
              <a:rPr lang="en-GB" dirty="0" smtClean="0"/>
              <a:t> </a:t>
            </a:r>
            <a:r>
              <a:rPr lang="en-GB" dirty="0"/>
              <a:t>“blue boxes” </a:t>
            </a:r>
            <a:r>
              <a:rPr lang="en-GB" dirty="0" smtClean="0"/>
              <a:t>to function </a:t>
            </a:r>
            <a:r>
              <a:rPr lang="en-GB" dirty="0"/>
              <a:t>and </a:t>
            </a:r>
            <a:r>
              <a:rPr lang="en-GB" dirty="0" smtClean="0"/>
              <a:t>the same classification created </a:t>
            </a:r>
            <a:r>
              <a:rPr lang="en-GB" dirty="0"/>
              <a:t>“format string attacks</a:t>
            </a:r>
            <a:r>
              <a:rPr lang="en-GB" dirty="0" smtClean="0"/>
              <a:t>.”</a:t>
            </a:r>
          </a:p>
          <a:p>
            <a:pPr lvl="2"/>
            <a:r>
              <a:rPr lang="en-GB" dirty="0" smtClean="0"/>
              <a:t>History repeats itself.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028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Broadcast Control Channel - BCH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42000" y="1248603"/>
            <a:ext cx="8334456" cy="3456384"/>
          </a:xfrm>
        </p:spPr>
        <p:txBody>
          <a:bodyPr>
            <a:normAutofit/>
          </a:bodyPr>
          <a:lstStyle/>
          <a:p>
            <a:pPr lvl="2"/>
            <a:r>
              <a:rPr lang="en-GB" dirty="0" smtClean="0"/>
              <a:t>The BCH is used by a MS to synchronize it’s oscillator and frequency with the BTS. </a:t>
            </a:r>
          </a:p>
          <a:p>
            <a:pPr lvl="2"/>
            <a:r>
              <a:rPr lang="en-GB" dirty="0" smtClean="0"/>
              <a:t>The BCH consists of sub-channels that assist with this process.</a:t>
            </a:r>
          </a:p>
          <a:p>
            <a:pPr lvl="2"/>
            <a:r>
              <a:rPr lang="en-GB" dirty="0" smtClean="0"/>
              <a:t>Broadcast Control - BCCH</a:t>
            </a:r>
          </a:p>
          <a:p>
            <a:pPr lvl="2"/>
            <a:r>
              <a:rPr lang="en-GB" dirty="0" smtClean="0"/>
              <a:t>Frequency Correction - FCCH</a:t>
            </a:r>
            <a:endParaRPr lang="en-GB" dirty="0"/>
          </a:p>
          <a:p>
            <a:pPr lvl="2"/>
            <a:r>
              <a:rPr lang="en-GB" dirty="0" smtClean="0"/>
              <a:t>Synchronization - SCH</a:t>
            </a:r>
            <a:endParaRPr lang="en-GB" dirty="0"/>
          </a:p>
          <a:p>
            <a:pPr lvl="2"/>
            <a:r>
              <a:rPr lang="en-GB" dirty="0" smtClean="0"/>
              <a:t>The channels are used during the preliminary stages of a MS being powered on and are integral part of “getting a signal”. </a:t>
            </a:r>
          </a:p>
        </p:txBody>
      </p:sp>
    </p:spTree>
    <p:extLst>
      <p:ext uri="{BB962C8B-B14F-4D97-AF65-F5344CB8AC3E}">
        <p14:creationId xmlns:p14="http://schemas.microsoft.com/office/powerpoint/2010/main" val="153814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Control Channel - CCCH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42000" y="1248603"/>
            <a:ext cx="8334456" cy="3456384"/>
          </a:xfrm>
        </p:spPr>
        <p:txBody>
          <a:bodyPr>
            <a:normAutofit fontScale="92500" lnSpcReduction="10000"/>
          </a:bodyPr>
          <a:lstStyle/>
          <a:p>
            <a:pPr lvl="2"/>
            <a:r>
              <a:rPr lang="en-GB" dirty="0" smtClean="0"/>
              <a:t>The CCCH is used by </a:t>
            </a:r>
            <a:r>
              <a:rPr lang="en-GB" dirty="0"/>
              <a:t>MS and BTS for communicating requests for resources </a:t>
            </a:r>
            <a:r>
              <a:rPr lang="en-GB" dirty="0" smtClean="0"/>
              <a:t>with network and </a:t>
            </a:r>
            <a:r>
              <a:rPr lang="en-GB" dirty="0"/>
              <a:t>handset</a:t>
            </a:r>
            <a:r>
              <a:rPr lang="en-GB" dirty="0" smtClean="0"/>
              <a:t>.</a:t>
            </a:r>
          </a:p>
          <a:p>
            <a:pPr lvl="2"/>
            <a:r>
              <a:rPr lang="en-GB" dirty="0" smtClean="0"/>
              <a:t>Also has a number of sub-channels responsible for tasks such as indicating that a subscriber is attempting to make a call.</a:t>
            </a:r>
            <a:endParaRPr lang="en-GB" dirty="0"/>
          </a:p>
          <a:p>
            <a:pPr lvl="2"/>
            <a:r>
              <a:rPr lang="en-GB" dirty="0" smtClean="0"/>
              <a:t>Random Access Channel - RACH</a:t>
            </a:r>
            <a:endParaRPr lang="en-GB" dirty="0"/>
          </a:p>
          <a:p>
            <a:pPr lvl="2"/>
            <a:r>
              <a:rPr lang="en-GB" dirty="0" smtClean="0"/>
              <a:t>Access </a:t>
            </a:r>
            <a:r>
              <a:rPr lang="en-GB" dirty="0"/>
              <a:t>Grant </a:t>
            </a:r>
            <a:r>
              <a:rPr lang="en-GB" dirty="0" smtClean="0"/>
              <a:t>Channel - </a:t>
            </a:r>
            <a:r>
              <a:rPr lang="en-GB" dirty="0"/>
              <a:t>AGCH</a:t>
            </a:r>
          </a:p>
          <a:p>
            <a:pPr lvl="2"/>
            <a:r>
              <a:rPr lang="en-GB" dirty="0" smtClean="0"/>
              <a:t>Paging Channel - </a:t>
            </a:r>
            <a:r>
              <a:rPr lang="en-GB" dirty="0"/>
              <a:t>PCH</a:t>
            </a:r>
          </a:p>
          <a:p>
            <a:pPr lvl="2"/>
            <a:r>
              <a:rPr lang="en-GB" dirty="0" smtClean="0"/>
              <a:t>Notification Channel - </a:t>
            </a:r>
            <a:r>
              <a:rPr lang="en-GB" dirty="0"/>
              <a:t>NCH</a:t>
            </a:r>
          </a:p>
          <a:p>
            <a:pPr lvl="2"/>
            <a:r>
              <a:rPr lang="en-GB" dirty="0" smtClean="0"/>
              <a:t>Temporary </a:t>
            </a:r>
            <a:r>
              <a:rPr lang="en-GB" dirty="0"/>
              <a:t>Mobile Subscriber Identity (TMSI) is used to help prevent tracking of a GSM user </a:t>
            </a:r>
            <a:r>
              <a:rPr lang="en-GB" dirty="0" smtClean="0"/>
              <a:t>and can be </a:t>
            </a:r>
            <a:r>
              <a:rPr lang="en-GB" dirty="0"/>
              <a:t>frequently </a:t>
            </a:r>
            <a:r>
              <a:rPr lang="en-GB" dirty="0" smtClean="0"/>
              <a:t>changed.</a:t>
            </a:r>
            <a:endParaRPr lang="en-GB" dirty="0"/>
          </a:p>
          <a:p>
            <a:pPr lvl="2"/>
            <a:r>
              <a:rPr lang="en-GB" dirty="0"/>
              <a:t>A TMSI access table exists on a BTS </a:t>
            </a:r>
            <a:r>
              <a:rPr lang="en-GB" dirty="0" smtClean="0"/>
              <a:t>with </a:t>
            </a:r>
            <a:r>
              <a:rPr lang="en-GB" dirty="0"/>
              <a:t>a configurable </a:t>
            </a:r>
            <a:r>
              <a:rPr lang="en-GB" dirty="0" smtClean="0"/>
              <a:t>lifetime.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0291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Dedicated Control Channels - DCCH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42000" y="1248603"/>
            <a:ext cx="8334456" cy="3456384"/>
          </a:xfrm>
        </p:spPr>
        <p:txBody>
          <a:bodyPr>
            <a:normAutofit/>
          </a:bodyPr>
          <a:lstStyle/>
          <a:p>
            <a:pPr lvl="2"/>
            <a:r>
              <a:rPr lang="en-GB" dirty="0" smtClean="0"/>
              <a:t>The DCCH and it’s associated sub-channels perform authentication requests, cipher selection &amp; signalling of call completion.</a:t>
            </a:r>
          </a:p>
          <a:p>
            <a:pPr lvl="2"/>
            <a:r>
              <a:rPr lang="en-GB" dirty="0" smtClean="0"/>
              <a:t>Standalone </a:t>
            </a:r>
            <a:r>
              <a:rPr lang="en-GB" dirty="0"/>
              <a:t>dedicated </a:t>
            </a:r>
            <a:r>
              <a:rPr lang="en-GB" dirty="0" smtClean="0"/>
              <a:t>control - </a:t>
            </a:r>
            <a:r>
              <a:rPr lang="en-GB" dirty="0"/>
              <a:t>SDCCH </a:t>
            </a:r>
          </a:p>
          <a:p>
            <a:pPr lvl="2"/>
            <a:r>
              <a:rPr lang="en-GB" dirty="0"/>
              <a:t>Slow associated control </a:t>
            </a:r>
            <a:r>
              <a:rPr lang="en-GB" dirty="0" smtClean="0"/>
              <a:t>- SACCH</a:t>
            </a:r>
            <a:endParaRPr lang="en-GB" dirty="0"/>
          </a:p>
          <a:p>
            <a:pPr lvl="2"/>
            <a:r>
              <a:rPr lang="en-GB" dirty="0"/>
              <a:t>Fast associated control </a:t>
            </a:r>
            <a:r>
              <a:rPr lang="en-GB" dirty="0" smtClean="0"/>
              <a:t>– FACCH</a:t>
            </a:r>
          </a:p>
          <a:p>
            <a:pPr lvl="2"/>
            <a:endParaRPr lang="en-GB" dirty="0"/>
          </a:p>
          <a:p>
            <a:pPr lvl="2"/>
            <a:r>
              <a:rPr lang="en-GB" dirty="0" smtClean="0"/>
              <a:t>Summary of the three control channels and purpose of each.</a:t>
            </a:r>
          </a:p>
          <a:p>
            <a:pPr lvl="2"/>
            <a:r>
              <a:rPr lang="en-GB" dirty="0" smtClean="0"/>
              <a:t>Attacker </a:t>
            </a:r>
            <a:r>
              <a:rPr lang="en-GB" dirty="0" smtClean="0"/>
              <a:t>could exploit </a:t>
            </a:r>
            <a:r>
              <a:rPr lang="en-GB" dirty="0"/>
              <a:t>GSM signalling weaknesses to access your data</a:t>
            </a:r>
            <a:r>
              <a:rPr lang="en-GB" dirty="0" smtClean="0"/>
              <a:t>. We will look at this in more detail. </a:t>
            </a:r>
            <a:endParaRPr lang="en-GB" dirty="0"/>
          </a:p>
          <a:p>
            <a:pPr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65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about Over-the-Air Encryption?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42000" y="1248603"/>
            <a:ext cx="8334456" cy="3456384"/>
          </a:xfrm>
        </p:spPr>
        <p:txBody>
          <a:bodyPr>
            <a:normAutofit/>
          </a:bodyPr>
          <a:lstStyle/>
          <a:p>
            <a:pPr lvl="2"/>
            <a:r>
              <a:rPr lang="en-GB" dirty="0" smtClean="0"/>
              <a:t>A number of over-the-air encryption algorithms exist. These are used to encrypt *some* of the GSM logical channels data (such as TCH). </a:t>
            </a:r>
          </a:p>
          <a:p>
            <a:pPr lvl="2"/>
            <a:r>
              <a:rPr lang="en-GB" dirty="0" smtClean="0"/>
              <a:t>A5/1 </a:t>
            </a:r>
            <a:r>
              <a:rPr lang="en-GB" dirty="0"/>
              <a:t>– publicly broken, rainbow tables exist.</a:t>
            </a:r>
          </a:p>
          <a:p>
            <a:pPr lvl="2"/>
            <a:r>
              <a:rPr lang="en-GB" dirty="0"/>
              <a:t>A5/2 – offers no real security.</a:t>
            </a:r>
          </a:p>
          <a:p>
            <a:pPr lvl="2"/>
            <a:r>
              <a:rPr lang="en-GB" dirty="0"/>
              <a:t>A5/3 – KASUMI Cipher, although some </a:t>
            </a:r>
            <a:r>
              <a:rPr lang="en-GB" dirty="0" smtClean="0"/>
              <a:t>man-in-the-middle </a:t>
            </a:r>
            <a:r>
              <a:rPr lang="en-GB" dirty="0"/>
              <a:t>attacks are known – it has not yet been </a:t>
            </a:r>
            <a:r>
              <a:rPr lang="en-GB" dirty="0" smtClean="0"/>
              <a:t>publicly broken in </a:t>
            </a:r>
            <a:r>
              <a:rPr lang="en-GB" dirty="0"/>
              <a:t>GSM</a:t>
            </a:r>
            <a:r>
              <a:rPr lang="en-GB" dirty="0" smtClean="0"/>
              <a:t>.</a:t>
            </a:r>
            <a:endParaRPr lang="en-GB" dirty="0"/>
          </a:p>
          <a:p>
            <a:pPr lvl="2"/>
            <a:r>
              <a:rPr lang="en-GB" dirty="0" smtClean="0"/>
              <a:t>A3/A8 - used during the authentication process.</a:t>
            </a:r>
          </a:p>
          <a:p>
            <a:pPr lvl="2"/>
            <a:r>
              <a:rPr lang="en-GB" dirty="0"/>
              <a:t>A</a:t>
            </a:r>
            <a:r>
              <a:rPr lang="en-GB" dirty="0" smtClean="0"/>
              <a:t>ttacker can attempt to “passively” analyse traffic looking for weak encryption or man-in-the-middle attacks to access data. </a:t>
            </a:r>
          </a:p>
        </p:txBody>
      </p:sp>
    </p:spTree>
    <p:extLst>
      <p:ext uri="{BB962C8B-B14F-4D97-AF65-F5344CB8AC3E}">
        <p14:creationId xmlns:p14="http://schemas.microsoft.com/office/powerpoint/2010/main" val="153733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That was a lot of Theory!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42000" y="1275606"/>
            <a:ext cx="4193996" cy="3429380"/>
          </a:xfrm>
        </p:spPr>
        <p:txBody>
          <a:bodyPr>
            <a:normAutofit/>
          </a:bodyPr>
          <a:lstStyle/>
          <a:p>
            <a:pPr lvl="2"/>
            <a:r>
              <a:rPr lang="en-GB" dirty="0" smtClean="0"/>
              <a:t>The GSM standards are thousands of documents.</a:t>
            </a:r>
          </a:p>
          <a:p>
            <a:pPr lvl="2"/>
            <a:r>
              <a:rPr lang="en-GB" dirty="0" smtClean="0"/>
              <a:t>There are dozens of great books that can help in your learning.</a:t>
            </a:r>
          </a:p>
          <a:p>
            <a:pPr lvl="2"/>
            <a:r>
              <a:rPr lang="en-GB" dirty="0" smtClean="0"/>
              <a:t>Let’s take a look at some of the more practical and interesting parts of GSM.</a:t>
            </a:r>
          </a:p>
          <a:p>
            <a:pPr lvl="2"/>
            <a:r>
              <a:rPr lang="en-GB" dirty="0" smtClean="0"/>
              <a:t>If you were an attacker – how do you start attacking?</a:t>
            </a:r>
          </a:p>
          <a:p>
            <a:pPr lvl="2"/>
            <a:endParaRPr lang="en-GB" dirty="0" smtClean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018" y="1383618"/>
            <a:ext cx="4408543" cy="334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63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Cell Site Diagnostics!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en-GB" dirty="0" smtClean="0"/>
              <a:t>Nokia </a:t>
            </a:r>
            <a:r>
              <a:rPr lang="en-GB" dirty="0" err="1" smtClean="0"/>
              <a:t>Netmonitor</a:t>
            </a:r>
            <a:endParaRPr lang="en-GB" dirty="0" smtClean="0"/>
          </a:p>
          <a:p>
            <a:pPr lvl="2"/>
            <a:r>
              <a:rPr lang="en-GB" dirty="0" smtClean="0"/>
              <a:t>Dedicated Hardware</a:t>
            </a:r>
          </a:p>
          <a:p>
            <a:pPr lvl="2"/>
            <a:r>
              <a:rPr lang="en-GB" dirty="0" err="1" smtClean="0"/>
              <a:t>Osmocom</a:t>
            </a:r>
            <a:r>
              <a:rPr lang="en-GB" dirty="0" smtClean="0"/>
              <a:t>-BB</a:t>
            </a:r>
          </a:p>
          <a:p>
            <a:pPr lvl="2"/>
            <a:r>
              <a:rPr lang="en-GB" dirty="0" smtClean="0"/>
              <a:t>Make your own!</a:t>
            </a:r>
            <a:endParaRPr lang="en-GB" dirty="0"/>
          </a:p>
        </p:txBody>
      </p:sp>
      <p:pic>
        <p:nvPicPr>
          <p:cNvPr id="8194" name="Picture 2" descr="http://img.talkandroid.com/uploads/2012/11/Cell-tower-Aug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1234407"/>
            <a:ext cx="5226737" cy="348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916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Nokia </a:t>
            </a:r>
            <a:r>
              <a:rPr lang="en-GB" dirty="0" err="1" smtClean="0"/>
              <a:t>Netmonitor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en-GB" dirty="0" smtClean="0"/>
              <a:t>Nokia shipped diagnostic tool in early phones.</a:t>
            </a:r>
          </a:p>
          <a:p>
            <a:pPr lvl="2"/>
            <a:r>
              <a:rPr lang="en-GB" dirty="0" smtClean="0"/>
              <a:t>Can be enabled on phone such as 3310 using cable.</a:t>
            </a:r>
          </a:p>
          <a:p>
            <a:pPr lvl="2"/>
            <a:r>
              <a:rPr lang="en-GB" dirty="0" smtClean="0"/>
              <a:t>Provides a cellular </a:t>
            </a:r>
            <a:r>
              <a:rPr lang="en-GB" dirty="0"/>
              <a:t>diagnostic tool!</a:t>
            </a:r>
          </a:p>
          <a:p>
            <a:pPr lvl="2"/>
            <a:r>
              <a:rPr lang="en-GB" dirty="0" smtClean="0"/>
              <a:t>ARFCN </a:t>
            </a:r>
            <a:r>
              <a:rPr lang="en-GB" dirty="0"/>
              <a:t>identification!</a:t>
            </a:r>
          </a:p>
          <a:p>
            <a:pPr lvl="2"/>
            <a:r>
              <a:rPr lang="en-GB" dirty="0"/>
              <a:t>Signalling channel display!</a:t>
            </a:r>
          </a:p>
          <a:p>
            <a:pPr lvl="2"/>
            <a:r>
              <a:rPr lang="en-GB" dirty="0"/>
              <a:t>Traffic capture!</a:t>
            </a:r>
          </a:p>
          <a:p>
            <a:pPr lvl="2"/>
            <a:r>
              <a:rPr lang="en-GB" dirty="0"/>
              <a:t>Very cool “feature” of Nokia </a:t>
            </a:r>
            <a:r>
              <a:rPr lang="en-GB" dirty="0" smtClean="0"/>
              <a:t>;)</a:t>
            </a:r>
          </a:p>
          <a:p>
            <a:pPr lvl="2"/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244" y="1311610"/>
            <a:ext cx="198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33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Dedicated Test 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en-GB" dirty="0" smtClean="0"/>
              <a:t>eBay is your friend.</a:t>
            </a:r>
          </a:p>
          <a:p>
            <a:pPr lvl="2"/>
            <a:r>
              <a:rPr lang="en-GB" dirty="0" smtClean="0"/>
              <a:t>GSM testing hardware prices vary wildly.</a:t>
            </a:r>
          </a:p>
          <a:p>
            <a:pPr lvl="2"/>
            <a:r>
              <a:rPr lang="en-GB" dirty="0" smtClean="0"/>
              <a:t>Open-source tools are now more flexible.</a:t>
            </a:r>
          </a:p>
          <a:p>
            <a:pPr lvl="2"/>
            <a:r>
              <a:rPr lang="en-GB" dirty="0" smtClean="0"/>
              <a:t>GSM testing hardware is often not very featured.</a:t>
            </a:r>
          </a:p>
          <a:p>
            <a:pPr lvl="2"/>
            <a:r>
              <a:rPr lang="en-GB" dirty="0" smtClean="0"/>
              <a:t>The price of dedicated hardware can be very high.</a:t>
            </a:r>
          </a:p>
          <a:p>
            <a:pPr lvl="2"/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295" y="879562"/>
            <a:ext cx="2245221" cy="377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15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GSM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June 2008 – </a:t>
            </a:r>
            <a:r>
              <a:rPr lang="en-GB" b="1" dirty="0"/>
              <a:t>2.9 BILLION </a:t>
            </a:r>
            <a:r>
              <a:rPr lang="en-GB" dirty="0"/>
              <a:t>subscribers use GSM</a:t>
            </a:r>
            <a:r>
              <a:rPr lang="en-GB" dirty="0" smtClean="0"/>
              <a:t>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Replaced Analogue “Total Access Communication System” in the UK. (TACS</a:t>
            </a:r>
            <a:r>
              <a:rPr lang="en-GB" dirty="0" smtClean="0"/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GSM is a European Wide Standard started </a:t>
            </a:r>
            <a:r>
              <a:rPr lang="en-GB" dirty="0" smtClean="0"/>
              <a:t>in 1982 </a:t>
            </a:r>
            <a:r>
              <a:rPr lang="en-GB" dirty="0"/>
              <a:t>by </a:t>
            </a:r>
            <a:r>
              <a:rPr lang="en-GB" dirty="0" err="1"/>
              <a:t>Groupe</a:t>
            </a:r>
            <a:r>
              <a:rPr lang="en-GB" dirty="0"/>
              <a:t> </a:t>
            </a:r>
            <a:r>
              <a:rPr lang="en-GB" dirty="0" err="1"/>
              <a:t>Spécial</a:t>
            </a:r>
            <a:r>
              <a:rPr lang="en-GB" dirty="0"/>
              <a:t> Mobile</a:t>
            </a:r>
            <a:r>
              <a:rPr lang="en-GB" dirty="0" smtClean="0"/>
              <a:t>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Digital standard with new Security attempting to address losses due to Fraud</a:t>
            </a:r>
            <a:r>
              <a:rPr lang="en-GB" dirty="0" smtClean="0"/>
              <a:t>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How vulnerable are GSM communications today?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99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Osmocom</a:t>
            </a:r>
            <a:r>
              <a:rPr lang="en-GB" dirty="0" smtClean="0"/>
              <a:t>-bb &amp; GNU-Plot – make your own tools!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347614"/>
            <a:ext cx="4608512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>
          <a:xfrm>
            <a:off x="342000" y="1248603"/>
            <a:ext cx="3797952" cy="3456384"/>
          </a:xfrm>
        </p:spPr>
        <p:txBody>
          <a:bodyPr>
            <a:normAutofit fontScale="92500"/>
          </a:bodyPr>
          <a:lstStyle/>
          <a:p>
            <a:pPr lvl="2"/>
            <a:r>
              <a:rPr lang="en-GB" dirty="0" err="1"/>
              <a:t>Osmocom</a:t>
            </a:r>
            <a:r>
              <a:rPr lang="en-GB" dirty="0"/>
              <a:t>-bb allows you to write tools </a:t>
            </a:r>
            <a:r>
              <a:rPr lang="en-GB" dirty="0" smtClean="0"/>
              <a:t>for MS </a:t>
            </a:r>
            <a:r>
              <a:rPr lang="en-GB" dirty="0"/>
              <a:t>baseband.</a:t>
            </a:r>
          </a:p>
          <a:p>
            <a:pPr lvl="2"/>
            <a:r>
              <a:rPr lang="en-GB" dirty="0"/>
              <a:t>Lots of useful diagnostics already available in the public repository</a:t>
            </a:r>
            <a:r>
              <a:rPr lang="en-GB" dirty="0" smtClean="0"/>
              <a:t>.</a:t>
            </a:r>
            <a:endParaRPr lang="en-GB" dirty="0"/>
          </a:p>
          <a:p>
            <a:pPr lvl="2"/>
            <a:r>
              <a:rPr lang="en-GB" dirty="0"/>
              <a:t>You can extend the code to visually represent the GSM spectrum or perform more detailed analysis of a GSM cell tower</a:t>
            </a:r>
            <a:r>
              <a:rPr lang="en-GB" dirty="0" smtClean="0"/>
              <a:t>.</a:t>
            </a:r>
            <a:endParaRPr lang="en-GB" dirty="0"/>
          </a:p>
          <a:p>
            <a:pPr lvl="2"/>
            <a:r>
              <a:rPr lang="en-GB" dirty="0"/>
              <a:t>Requires a &lt;£30 phone to use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2254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GSMTAP</a:t>
            </a:r>
            <a:endParaRPr lang="en-GB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8" y="1167594"/>
            <a:ext cx="45815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342000" y="1167594"/>
            <a:ext cx="3653936" cy="3537393"/>
          </a:xfrm>
        </p:spPr>
        <p:txBody>
          <a:bodyPr>
            <a:normAutofit/>
          </a:bodyPr>
          <a:lstStyle/>
          <a:p>
            <a:pPr lvl="2"/>
            <a:r>
              <a:rPr lang="en-GB" dirty="0" smtClean="0"/>
              <a:t>Useful to debug the radio interface.</a:t>
            </a:r>
          </a:p>
          <a:p>
            <a:pPr lvl="2"/>
            <a:r>
              <a:rPr lang="en-GB" dirty="0" smtClean="0"/>
              <a:t>GSMTAP encapsulates RF information and transmits it in a UDP encapsulated packet.</a:t>
            </a:r>
          </a:p>
          <a:p>
            <a:pPr lvl="2"/>
            <a:r>
              <a:rPr lang="en-GB" dirty="0" smtClean="0"/>
              <a:t>This allows us to “see” the air interface traffic from a BTS or MS. </a:t>
            </a:r>
          </a:p>
          <a:p>
            <a:pPr lvl="2"/>
            <a:r>
              <a:rPr lang="en-GB" dirty="0" smtClean="0"/>
              <a:t>Extremely useful capability when analysing GSM.</a:t>
            </a:r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11572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Mobile Phone – Power-On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GB" dirty="0"/>
              <a:t>MS starts a search for BCCH carriers performing RSSI measurements.</a:t>
            </a:r>
          </a:p>
          <a:p>
            <a:pPr lvl="2"/>
            <a:r>
              <a:rPr lang="en-GB" dirty="0"/>
              <a:t>After identifying the BCCH, the phone probes for presence of FCCH.</a:t>
            </a:r>
          </a:p>
          <a:p>
            <a:pPr lvl="2"/>
            <a:r>
              <a:rPr lang="en-GB" dirty="0"/>
              <a:t>The phone “syncs” and obtains information about the BTS it has identified.</a:t>
            </a:r>
          </a:p>
          <a:p>
            <a:pPr lvl="2"/>
            <a:r>
              <a:rPr lang="en-GB" dirty="0"/>
              <a:t>The phone now knows to monitor “neighbour cells” it has decoded from the transmission</a:t>
            </a:r>
            <a:r>
              <a:rPr lang="en-GB" dirty="0" smtClean="0"/>
              <a:t>.</a:t>
            </a:r>
          </a:p>
          <a:p>
            <a:pPr lvl="2"/>
            <a:r>
              <a:rPr lang="en-GB" dirty="0" smtClean="0"/>
              <a:t>This process is what is exploited by IMSI capture devices and fake BTS attack tools.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6888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IMSI Capture &amp;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en-GB" dirty="0"/>
              <a:t>During a Public Land Network Mobile (PLNM) Search(PLNMS) this is trivial. Only performed during MS </a:t>
            </a:r>
            <a:r>
              <a:rPr lang="en-GB" dirty="0" smtClean="0"/>
              <a:t>Power-on </a:t>
            </a:r>
            <a:r>
              <a:rPr lang="en-GB" dirty="0"/>
              <a:t>&amp; if no service can be found</a:t>
            </a:r>
            <a:r>
              <a:rPr lang="en-GB" dirty="0" smtClean="0"/>
              <a:t>.</a:t>
            </a:r>
            <a:endParaRPr lang="en-GB" dirty="0"/>
          </a:p>
          <a:p>
            <a:pPr lvl="2"/>
            <a:r>
              <a:rPr lang="en-GB" dirty="0"/>
              <a:t>MS has path loss criterion C1 and reselection criterion C2. These are dynamic variables used by the phone to determine if a “neighbour cell” has better radio conditions. These variables are taken dynamically and frequently</a:t>
            </a:r>
            <a:r>
              <a:rPr lang="en-GB" dirty="0" smtClean="0"/>
              <a:t>.</a:t>
            </a:r>
            <a:endParaRPr lang="en-GB" dirty="0"/>
          </a:p>
          <a:p>
            <a:pPr lvl="2"/>
            <a:r>
              <a:rPr lang="en-GB" dirty="0"/>
              <a:t>Manipulating C1 and C2 can force an MS to join our BTS without requiring the phone to </a:t>
            </a:r>
            <a:r>
              <a:rPr lang="en-GB" dirty="0" smtClean="0"/>
              <a:t>perform </a:t>
            </a:r>
            <a:r>
              <a:rPr lang="en-GB" dirty="0"/>
              <a:t>a PLMNS</a:t>
            </a:r>
            <a:r>
              <a:rPr lang="en-GB" dirty="0" smtClean="0"/>
              <a:t>.</a:t>
            </a:r>
          </a:p>
          <a:p>
            <a:pPr lvl="2"/>
            <a:r>
              <a:rPr lang="en-GB" dirty="0" smtClean="0"/>
              <a:t>The network can also request an IMEI during this update location request.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328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IMSI Capture – Packet Analysis</a:t>
            </a:r>
            <a:endParaRPr lang="en-GB" dirty="0"/>
          </a:p>
        </p:txBody>
      </p:sp>
      <p:pic>
        <p:nvPicPr>
          <p:cNvPr id="11266" name="Picture 2" descr="E:\gsm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38399"/>
            <a:ext cx="4541845" cy="363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E:\IME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659" y="1158232"/>
            <a:ext cx="4077381" cy="359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26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OpenBTS</a:t>
            </a:r>
            <a:r>
              <a:rPr lang="en-GB" dirty="0" smtClean="0"/>
              <a:t> - Architecture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11610"/>
            <a:ext cx="7527334" cy="3281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52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RF shielding - (R&amp;D at MWR)</a:t>
            </a:r>
            <a:endParaRPr lang="en-GB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347614"/>
            <a:ext cx="24638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 descr="E:\IMG_20140129_19555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01" y="1244220"/>
            <a:ext cx="4644516" cy="348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562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GreedyBTSv3.img - USRP E100 firmware image.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lvl="2"/>
            <a:r>
              <a:rPr lang="en-GB" dirty="0" err="1"/>
              <a:t>OpenBTS</a:t>
            </a:r>
            <a:r>
              <a:rPr lang="en-GB" dirty="0"/>
              <a:t> </a:t>
            </a:r>
            <a:r>
              <a:rPr lang="en-GB" dirty="0" smtClean="0"/>
              <a:t>w/Real-Time </a:t>
            </a:r>
            <a:r>
              <a:rPr lang="en-GB" dirty="0"/>
              <a:t>Asterisk configured to run on a USRP </a:t>
            </a:r>
            <a:r>
              <a:rPr lang="en-GB" dirty="0" smtClean="0"/>
              <a:t>E100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I modified and </a:t>
            </a:r>
            <a:r>
              <a:rPr lang="en-GB" dirty="0" smtClean="0"/>
              <a:t>built several </a:t>
            </a:r>
            <a:r>
              <a:rPr lang="en-GB" dirty="0"/>
              <a:t>packages from source to improve support for the E100 </a:t>
            </a:r>
            <a:r>
              <a:rPr lang="en-GB" dirty="0" smtClean="0"/>
              <a:t>platform.</a:t>
            </a:r>
            <a:endParaRPr lang="en-GB" dirty="0"/>
          </a:p>
          <a:p>
            <a:pPr lvl="2"/>
            <a:r>
              <a:rPr lang="en-GB" dirty="0" smtClean="0"/>
              <a:t>Minor </a:t>
            </a:r>
            <a:r>
              <a:rPr lang="en-GB" dirty="0"/>
              <a:t>patches to </a:t>
            </a:r>
            <a:r>
              <a:rPr lang="en-GB" dirty="0" err="1"/>
              <a:t>OpenBTS</a:t>
            </a:r>
            <a:r>
              <a:rPr lang="en-GB" dirty="0"/>
              <a:t> to remove unwanted </a:t>
            </a:r>
            <a:r>
              <a:rPr lang="en-GB" dirty="0" smtClean="0"/>
              <a:t>features such as message alerting.</a:t>
            </a:r>
            <a:endParaRPr lang="en-GB" dirty="0"/>
          </a:p>
          <a:p>
            <a:pPr lvl="2"/>
            <a:r>
              <a:rPr lang="en-GB" dirty="0"/>
              <a:t>A console interface script is </a:t>
            </a:r>
            <a:r>
              <a:rPr lang="en-GB" dirty="0" smtClean="0"/>
              <a:t>provided </a:t>
            </a:r>
            <a:r>
              <a:rPr lang="en-GB" dirty="0"/>
              <a:t>to simplify the process of attacking an MS from a </a:t>
            </a:r>
            <a:r>
              <a:rPr lang="en-GB" dirty="0" smtClean="0"/>
              <a:t>BTS by watching syslog and creating SQLite entries.</a:t>
            </a:r>
            <a:endParaRPr lang="en-GB" dirty="0"/>
          </a:p>
          <a:p>
            <a:pPr lvl="2"/>
            <a:r>
              <a:rPr lang="en-GB" dirty="0" smtClean="0"/>
              <a:t>Any captured </a:t>
            </a:r>
            <a:r>
              <a:rPr lang="en-GB" dirty="0"/>
              <a:t>phone </a:t>
            </a:r>
            <a:r>
              <a:rPr lang="en-GB" dirty="0" smtClean="0"/>
              <a:t>call </a:t>
            </a:r>
            <a:r>
              <a:rPr lang="en-GB" dirty="0"/>
              <a:t>&amp; SMS are “</a:t>
            </a:r>
            <a:r>
              <a:rPr lang="en-GB" dirty="0" err="1"/>
              <a:t>autorecorded</a:t>
            </a:r>
            <a:r>
              <a:rPr lang="en-GB" dirty="0" smtClean="0"/>
              <a:t>” to E100.</a:t>
            </a:r>
          </a:p>
          <a:p>
            <a:pPr lvl="2"/>
            <a:r>
              <a:rPr lang="en-GB" dirty="0" smtClean="0"/>
              <a:t>If internet is available to the E100, GPRS and data is auto configured. Packet analysis tools (</a:t>
            </a:r>
            <a:r>
              <a:rPr lang="en-GB" dirty="0" err="1" smtClean="0"/>
              <a:t>libpcap</a:t>
            </a:r>
            <a:r>
              <a:rPr lang="en-GB" dirty="0" smtClean="0"/>
              <a:t>/</a:t>
            </a:r>
            <a:r>
              <a:rPr lang="en-GB" dirty="0" err="1" smtClean="0"/>
              <a:t>tcpdump</a:t>
            </a:r>
            <a:r>
              <a:rPr lang="en-GB" dirty="0" smtClean="0"/>
              <a:t>) and </a:t>
            </a:r>
            <a:r>
              <a:rPr lang="en-GB" dirty="0" err="1" smtClean="0"/>
              <a:t>netfilter</a:t>
            </a:r>
            <a:r>
              <a:rPr lang="en-GB" dirty="0" smtClean="0"/>
              <a:t> support are also compiled into the image.</a:t>
            </a:r>
          </a:p>
          <a:p>
            <a:pPr lvl="2"/>
            <a:r>
              <a:rPr lang="en-GB" dirty="0" smtClean="0"/>
              <a:t>Fully embedded solution requires only an E100 and network connection.</a:t>
            </a:r>
          </a:p>
        </p:txBody>
      </p:sp>
    </p:spTree>
    <p:extLst>
      <p:ext uri="{BB962C8B-B14F-4D97-AF65-F5344CB8AC3E}">
        <p14:creationId xmlns:p14="http://schemas.microsoft.com/office/powerpoint/2010/main" val="376573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879561"/>
            <a:ext cx="6660740" cy="3909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73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42000" y="816555"/>
            <a:ext cx="8370460" cy="327683"/>
          </a:xfrm>
        </p:spPr>
        <p:txBody>
          <a:bodyPr/>
          <a:lstStyle/>
          <a:p>
            <a:r>
              <a:rPr lang="en-GB" dirty="0" smtClean="0"/>
              <a:t>Greedy BTS – Live Demo. </a:t>
            </a:r>
            <a:endParaRPr lang="en-GB" dirty="0"/>
          </a:p>
        </p:txBody>
      </p:sp>
      <p:pic>
        <p:nvPicPr>
          <p:cNvPr id="6146" name="Picture 2" descr="http://editorial.sidereel.com/Images/Posts/FG_stewie_victo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603" y="127560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2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GSM Architecture – An Overview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42000" y="1248603"/>
            <a:ext cx="3653936" cy="3456384"/>
          </a:xfrm>
        </p:spPr>
        <p:txBody>
          <a:bodyPr>
            <a:normAutofit lnSpcReduction="10000"/>
          </a:bodyPr>
          <a:lstStyle/>
          <a:p>
            <a:pPr lvl="2"/>
            <a:r>
              <a:rPr lang="en-GB" dirty="0" smtClean="0"/>
              <a:t>Mobile </a:t>
            </a:r>
            <a:r>
              <a:rPr lang="en-GB" dirty="0"/>
              <a:t>Station is </a:t>
            </a:r>
            <a:r>
              <a:rPr lang="en-GB" dirty="0" smtClean="0"/>
              <a:t>your phone.</a:t>
            </a:r>
            <a:endParaRPr lang="en-GB" dirty="0"/>
          </a:p>
          <a:p>
            <a:pPr lvl="2"/>
            <a:r>
              <a:rPr lang="en-GB" dirty="0"/>
              <a:t>BSS provides </a:t>
            </a:r>
            <a:r>
              <a:rPr lang="en-GB" dirty="0" smtClean="0"/>
              <a:t>the </a:t>
            </a:r>
            <a:r>
              <a:rPr lang="en-GB" dirty="0"/>
              <a:t>air </a:t>
            </a:r>
            <a:r>
              <a:rPr lang="en-GB" dirty="0" smtClean="0"/>
              <a:t>interface between network &amp; phone.</a:t>
            </a:r>
            <a:endParaRPr lang="en-GB" dirty="0"/>
          </a:p>
          <a:p>
            <a:pPr lvl="2"/>
            <a:r>
              <a:rPr lang="en-GB" dirty="0"/>
              <a:t>Network Switching Subsystem (NSS) provides authentication, identity, billing and more.</a:t>
            </a:r>
          </a:p>
          <a:p>
            <a:pPr lvl="2"/>
            <a:r>
              <a:rPr lang="en-GB" dirty="0" smtClean="0"/>
              <a:t>The </a:t>
            </a:r>
            <a:r>
              <a:rPr lang="en-GB" dirty="0"/>
              <a:t>architecture </a:t>
            </a:r>
            <a:r>
              <a:rPr lang="en-GB" dirty="0" smtClean="0"/>
              <a:t>here is a </a:t>
            </a:r>
            <a:r>
              <a:rPr lang="en-GB" dirty="0"/>
              <a:t>typical </a:t>
            </a:r>
            <a:r>
              <a:rPr lang="en-GB" dirty="0" smtClean="0"/>
              <a:t>GSM </a:t>
            </a:r>
            <a:r>
              <a:rPr lang="en-GB" dirty="0"/>
              <a:t>environment.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75" y="1203598"/>
            <a:ext cx="4428492" cy="345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8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42000" y="816555"/>
            <a:ext cx="8370460" cy="327683"/>
          </a:xfrm>
        </p:spPr>
        <p:txBody>
          <a:bodyPr/>
          <a:lstStyle/>
          <a:p>
            <a:r>
              <a:rPr lang="en-GB" dirty="0" smtClean="0"/>
              <a:t>MS -&gt; BTS Active Attacks 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/>
          </p:nvPr>
        </p:nvSpPr>
        <p:spPr>
          <a:xfrm>
            <a:off x="342000" y="1248603"/>
            <a:ext cx="8352928" cy="3456384"/>
          </a:xfrm>
        </p:spPr>
        <p:txBody>
          <a:bodyPr>
            <a:normAutofit/>
          </a:bodyPr>
          <a:lstStyle/>
          <a:p>
            <a:pPr lvl="2"/>
            <a:r>
              <a:rPr lang="en-GB" dirty="0" err="1" smtClean="0"/>
              <a:t>Osmocom</a:t>
            </a:r>
            <a:r>
              <a:rPr lang="en-GB" dirty="0" smtClean="0"/>
              <a:t>-bb allows for full control of the baseband!</a:t>
            </a:r>
          </a:p>
          <a:p>
            <a:pPr lvl="2"/>
            <a:r>
              <a:rPr lang="en-GB" dirty="0" smtClean="0"/>
              <a:t>Attacker can attempt MS -&gt; BTS injection attacks.</a:t>
            </a:r>
          </a:p>
          <a:p>
            <a:pPr lvl="2"/>
            <a:r>
              <a:rPr lang="en-GB" dirty="0" err="1" smtClean="0"/>
              <a:t>Osmocom</a:t>
            </a:r>
            <a:r>
              <a:rPr lang="en-GB" dirty="0" smtClean="0"/>
              <a:t>-bb provides a full-featured console mobile phone app!</a:t>
            </a:r>
          </a:p>
          <a:p>
            <a:pPr lvl="2"/>
            <a:r>
              <a:rPr lang="en-GB" dirty="0" smtClean="0"/>
              <a:t>You can perform uplink sniffing as well as injection of traffic.</a:t>
            </a:r>
          </a:p>
          <a:p>
            <a:pPr lvl="2"/>
            <a:r>
              <a:rPr lang="en-GB" dirty="0" smtClean="0"/>
              <a:t>A very flexible tool that can be repurposed for attack and analysis.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4690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RACH &amp; TMSI Paging Attacks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342000" y="1167594"/>
            <a:ext cx="8370460" cy="3537393"/>
          </a:xfrm>
        </p:spPr>
        <p:txBody>
          <a:bodyPr>
            <a:normAutofit/>
          </a:bodyPr>
          <a:lstStyle/>
          <a:p>
            <a:pPr lvl="2"/>
            <a:r>
              <a:rPr lang="en-GB" dirty="0"/>
              <a:t>Random Access requests have a finite resource.</a:t>
            </a:r>
          </a:p>
          <a:p>
            <a:pPr lvl="2"/>
            <a:r>
              <a:rPr lang="en-GB" dirty="0"/>
              <a:t>Attacker can continually request resources via RACH preventing users being able to place new </a:t>
            </a:r>
            <a:r>
              <a:rPr lang="en-GB" dirty="0" smtClean="0"/>
              <a:t>calls once all available resources are consumed.</a:t>
            </a:r>
            <a:endParaRPr lang="en-GB" dirty="0"/>
          </a:p>
          <a:p>
            <a:pPr lvl="2"/>
            <a:r>
              <a:rPr lang="en-GB" dirty="0"/>
              <a:t>TMSI is vulnerable to a race condition when the BTS is paging, attacker can answer all pages preventing legitimate communication</a:t>
            </a:r>
            <a:r>
              <a:rPr lang="en-GB" dirty="0" smtClean="0"/>
              <a:t>.</a:t>
            </a:r>
          </a:p>
          <a:p>
            <a:pPr lvl="2"/>
            <a:r>
              <a:rPr lang="en-GB" dirty="0" smtClean="0"/>
              <a:t>An attacker responds to pages made by the BTS to identify a particular phone causing the original request to be unanswered.</a:t>
            </a:r>
            <a:endParaRPr lang="en-GB" dirty="0"/>
          </a:p>
          <a:p>
            <a:pPr lvl="2"/>
            <a:r>
              <a:rPr lang="en-GB" dirty="0"/>
              <a:t>Both attacks can be implemented in </a:t>
            </a:r>
            <a:r>
              <a:rPr lang="en-GB" dirty="0" err="1" smtClean="0"/>
              <a:t>osmocom</a:t>
            </a:r>
            <a:r>
              <a:rPr lang="en-GB" dirty="0" smtClean="0"/>
              <a:t>-bb.</a:t>
            </a:r>
          </a:p>
          <a:p>
            <a:pPr lvl="2"/>
            <a:r>
              <a:rPr lang="en-GB" dirty="0" smtClean="0"/>
              <a:t>Both attacks could be used to perform a “</a:t>
            </a:r>
            <a:r>
              <a:rPr lang="en-GB" dirty="0" err="1" smtClean="0"/>
              <a:t>DoS</a:t>
            </a:r>
            <a:r>
              <a:rPr lang="en-GB" dirty="0" smtClean="0"/>
              <a:t>” of a BTS. 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95151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Passive &amp; Sniffing Attacks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GB" dirty="0"/>
              <a:t>GNU/Radio is used to capture the RF of a GSM ARFCN.</a:t>
            </a:r>
          </a:p>
          <a:p>
            <a:pPr lvl="2"/>
            <a:r>
              <a:rPr lang="en-GB" dirty="0"/>
              <a:t>GSM receiver and toolkit exists for doing capture of GSM bursts &amp; decoding of the data</a:t>
            </a:r>
            <a:r>
              <a:rPr lang="en-GB" dirty="0" smtClean="0"/>
              <a:t>.</a:t>
            </a:r>
          </a:p>
          <a:p>
            <a:pPr lvl="2"/>
            <a:r>
              <a:rPr lang="en-GB" dirty="0" smtClean="0"/>
              <a:t>Software Defined Radio is drastically reducing in price point.</a:t>
            </a:r>
            <a:endParaRPr lang="en-GB" dirty="0"/>
          </a:p>
          <a:p>
            <a:pPr lvl="2"/>
            <a:r>
              <a:rPr lang="en-GB" dirty="0" smtClean="0"/>
              <a:t>£20&lt; RTLSDR </a:t>
            </a:r>
            <a:r>
              <a:rPr lang="en-GB" dirty="0"/>
              <a:t>dongles can be used to capture GSM traffic.</a:t>
            </a:r>
          </a:p>
          <a:p>
            <a:pPr lvl="2"/>
            <a:r>
              <a:rPr lang="en-GB" dirty="0"/>
              <a:t>Purely passive analysis allows for identification of call requests. TCH channel uses </a:t>
            </a:r>
            <a:r>
              <a:rPr lang="en-GB" dirty="0" smtClean="0"/>
              <a:t>encryption.</a:t>
            </a:r>
            <a:endParaRPr lang="en-GB" dirty="0"/>
          </a:p>
          <a:p>
            <a:pPr lvl="2"/>
            <a:r>
              <a:rPr lang="en-GB" dirty="0"/>
              <a:t>Kraken tool can decrypt </a:t>
            </a:r>
            <a:r>
              <a:rPr lang="en-GB" dirty="0" smtClean="0"/>
              <a:t>A5/1, </a:t>
            </a:r>
            <a:r>
              <a:rPr lang="en-GB" dirty="0"/>
              <a:t>requires 1.6TB rainbow tables. </a:t>
            </a:r>
            <a:endParaRPr lang="en-GB" dirty="0" smtClean="0"/>
          </a:p>
          <a:p>
            <a:pPr lvl="2"/>
            <a:r>
              <a:rPr lang="en-GB" dirty="0" smtClean="0"/>
              <a:t>A5/2 </a:t>
            </a:r>
            <a:r>
              <a:rPr lang="en-GB" dirty="0"/>
              <a:t>is </a:t>
            </a:r>
            <a:r>
              <a:rPr lang="en-GB" dirty="0" smtClean="0"/>
              <a:t>very weak </a:t>
            </a:r>
            <a:r>
              <a:rPr lang="en-GB" dirty="0"/>
              <a:t>encryption &amp; </a:t>
            </a:r>
            <a:r>
              <a:rPr lang="en-GB" dirty="0" smtClean="0"/>
              <a:t>rarely enabled.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7477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Information sent over your mobile phone may not be as secure as you think.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Detection of GSM attacks is still in it’s infancy, some tools are beginning to surface which detect greedy-BTS but they will require “active” use.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If you are transmitting sensitive information such as usernames or passwords consider using a non-wireless technology.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2G GSM technology has a number of weaknesses that means the technology cannot be trusted for sensitive data.</a:t>
            </a:r>
            <a:endParaRPr lang="en-GB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459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879562"/>
            <a:ext cx="6570260" cy="327683"/>
          </a:xfrm>
        </p:spPr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lvl="1" algn="ctr"/>
            <a:r>
              <a:rPr lang="en-GB" dirty="0" smtClean="0"/>
              <a:t>Thank you for all the hard work done by members of the open-source and security research communities in making GSM more accessible for analysis.</a:t>
            </a:r>
          </a:p>
          <a:p>
            <a:pPr lvl="1"/>
            <a:endParaRPr lang="en-GB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7583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in a phone? Mobile Station (MS).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42000" y="1248603"/>
            <a:ext cx="8370460" cy="3456384"/>
          </a:xfrm>
        </p:spPr>
        <p:txBody>
          <a:bodyPr>
            <a:normAutofit/>
          </a:bodyPr>
          <a:lstStyle/>
          <a:p>
            <a:pPr lvl="2"/>
            <a:r>
              <a:rPr lang="en-GB" dirty="0" smtClean="0"/>
              <a:t>International </a:t>
            </a:r>
            <a:r>
              <a:rPr lang="en-GB" dirty="0"/>
              <a:t>mobile station equipment identity (IMEI)</a:t>
            </a:r>
          </a:p>
          <a:p>
            <a:pPr lvl="2"/>
            <a:r>
              <a:rPr lang="en-GB" dirty="0"/>
              <a:t>Contains MS manufacturer &amp; date made.</a:t>
            </a:r>
          </a:p>
          <a:p>
            <a:pPr lvl="2"/>
            <a:r>
              <a:rPr lang="en-GB" dirty="0"/>
              <a:t>SIM card contains subscriber information.</a:t>
            </a:r>
          </a:p>
          <a:p>
            <a:pPr lvl="2"/>
            <a:r>
              <a:rPr lang="en-GB" dirty="0"/>
              <a:t>International mobile subscriber identity (IMSI).</a:t>
            </a:r>
          </a:p>
          <a:p>
            <a:pPr lvl="2"/>
            <a:r>
              <a:rPr lang="en-GB" dirty="0"/>
              <a:t>Mobile Country Code – MCC - 3 digits.</a:t>
            </a:r>
          </a:p>
          <a:p>
            <a:pPr lvl="2"/>
            <a:r>
              <a:rPr lang="en-GB" dirty="0"/>
              <a:t>Mobile Network Code – MNC – 2 digits.</a:t>
            </a:r>
          </a:p>
          <a:p>
            <a:pPr lvl="2"/>
            <a:r>
              <a:rPr lang="en-GB" dirty="0"/>
              <a:t>Mobile Subscriber Identification Number – MSIN – (max 10).</a:t>
            </a:r>
          </a:p>
          <a:p>
            <a:pPr lvl="2"/>
            <a:r>
              <a:rPr lang="en-GB" dirty="0"/>
              <a:t>SIM card also holds encryption keys.</a:t>
            </a:r>
          </a:p>
          <a:p>
            <a:pPr lvl="2"/>
            <a:r>
              <a:rPr lang="en-GB" dirty="0"/>
              <a:t>Your phone contains a baseband processor and </a:t>
            </a:r>
            <a:r>
              <a:rPr lang="en-GB" dirty="0" smtClean="0"/>
              <a:t>RTOS used by GSM.</a:t>
            </a:r>
          </a:p>
          <a:p>
            <a:pPr lvl="2"/>
            <a:endParaRPr lang="en-GB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799478"/>
            <a:ext cx="1602264" cy="261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93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SIM card?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42000" y="1248603"/>
            <a:ext cx="3977972" cy="1215135"/>
          </a:xfrm>
        </p:spPr>
        <p:txBody>
          <a:bodyPr>
            <a:normAutofit/>
          </a:bodyPr>
          <a:lstStyle/>
          <a:p>
            <a:pPr lvl="2"/>
            <a:r>
              <a:rPr lang="en-GB" dirty="0" smtClean="0"/>
              <a:t>Described in GSM 11.14.</a:t>
            </a:r>
          </a:p>
          <a:p>
            <a:pPr lvl="2"/>
            <a:r>
              <a:rPr lang="en-GB" dirty="0" smtClean="0"/>
              <a:t>Subscriber Identity Module.</a:t>
            </a:r>
          </a:p>
          <a:p>
            <a:pPr lvl="2"/>
            <a:r>
              <a:rPr lang="en-GB" dirty="0" smtClean="0"/>
              <a:t>Stores the IMSI and Ki key.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146" y="807554"/>
            <a:ext cx="4400489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359532" y="2463738"/>
            <a:ext cx="5472608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000" b="1" u="none" kern="1200">
                <a:solidFill>
                  <a:schemeClr val="accent2"/>
                </a:solidFill>
                <a:latin typeface="+MediumHeading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 baseline="0">
                <a:solidFill>
                  <a:schemeClr val="tx1"/>
                </a:solidFill>
                <a:latin typeface="+MediumBody"/>
                <a:ea typeface="+mn-ea"/>
                <a:cs typeface="+mn-cs"/>
              </a:defRPr>
            </a:lvl2pPr>
            <a:lvl3pPr marL="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 sz="2000" kern="1200" baseline="0">
                <a:solidFill>
                  <a:schemeClr val="tx1"/>
                </a:solidFill>
                <a:latin typeface="+MediumBodyBullet"/>
                <a:ea typeface="+mn-ea"/>
                <a:cs typeface="+mn-cs"/>
              </a:defRPr>
            </a:lvl3pPr>
            <a:lvl4pPr marL="504000" indent="-2520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ediumBodyBullet2"/>
                <a:ea typeface="+mn-ea"/>
                <a:cs typeface="+mn-cs"/>
              </a:defRPr>
            </a:lvl4pPr>
            <a:lvl5pPr marL="756000" indent="-252000" algn="l" defTabSz="914400" rtl="0" eaLnBrk="1" latinLnBrk="0" hangingPunct="1">
              <a:spcBef>
                <a:spcPts val="4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8000" indent="-2520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2520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12000" indent="-252000" algn="l" defTabSz="914400" rtl="0" eaLnBrk="1" latinLnBrk="0" hangingPunct="1">
              <a:spcBef>
                <a:spcPts val="4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4000" indent="-2520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GB" dirty="0" smtClean="0"/>
              <a:t>Ki </a:t>
            </a:r>
            <a:r>
              <a:rPr lang="en-GB" dirty="0"/>
              <a:t>key is needed for network authentication &amp; </a:t>
            </a:r>
            <a:r>
              <a:rPr lang="en-GB" dirty="0" smtClean="0"/>
              <a:t>Air encryption.</a:t>
            </a:r>
          </a:p>
          <a:p>
            <a:pPr lvl="2"/>
            <a:r>
              <a:rPr lang="en-GB" dirty="0"/>
              <a:t>Programmable card can be used which has a writeable Ki key</a:t>
            </a:r>
            <a:r>
              <a:rPr lang="en-GB" dirty="0" smtClean="0"/>
              <a:t>.</a:t>
            </a:r>
          </a:p>
          <a:p>
            <a:pPr lvl="2"/>
            <a:r>
              <a:rPr lang="en-GB" dirty="0"/>
              <a:t>GSM test cards with a writeable Ki key can be bought online.</a:t>
            </a:r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404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ISO7816, SIM Toolkit &amp; weaknesses?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42000" y="1248603"/>
            <a:ext cx="8334456" cy="3456384"/>
          </a:xfrm>
        </p:spPr>
        <p:txBody>
          <a:bodyPr>
            <a:normAutofit lnSpcReduction="10000"/>
          </a:bodyPr>
          <a:lstStyle/>
          <a:p>
            <a:pPr lvl="2"/>
            <a:r>
              <a:rPr lang="en-GB" dirty="0" smtClean="0"/>
              <a:t>ISO7816 defines a physical smart card standard. </a:t>
            </a:r>
          </a:p>
          <a:p>
            <a:pPr lvl="2"/>
            <a:r>
              <a:rPr lang="en-GB" dirty="0" smtClean="0"/>
              <a:t>SIM Application Toolkit (STK) is implemented by GSM smart cards.</a:t>
            </a:r>
          </a:p>
          <a:p>
            <a:pPr lvl="2"/>
            <a:r>
              <a:rPr lang="en-GB" dirty="0" smtClean="0"/>
              <a:t>COMP128v1 </a:t>
            </a:r>
            <a:r>
              <a:rPr lang="en-GB" dirty="0"/>
              <a:t>is an encryption algorithm found to be </a:t>
            </a:r>
            <a:r>
              <a:rPr lang="en-GB" dirty="0" smtClean="0"/>
              <a:t>flawed.</a:t>
            </a:r>
          </a:p>
          <a:p>
            <a:pPr lvl="2"/>
            <a:r>
              <a:rPr lang="en-GB" dirty="0"/>
              <a:t>A </a:t>
            </a:r>
            <a:r>
              <a:rPr lang="en-GB" dirty="0" smtClean="0"/>
              <a:t>“stop” </a:t>
            </a:r>
            <a:r>
              <a:rPr lang="en-GB" dirty="0"/>
              <a:t>condition was found that </a:t>
            </a:r>
            <a:r>
              <a:rPr lang="en-GB" dirty="0" smtClean="0"/>
              <a:t>allows Ki to be brute forced.</a:t>
            </a:r>
          </a:p>
          <a:p>
            <a:pPr lvl="2"/>
            <a:r>
              <a:rPr lang="en-GB" dirty="0" smtClean="0"/>
              <a:t>COMP128v1 attack takes 12-24 hours and requires physical card.</a:t>
            </a:r>
          </a:p>
          <a:p>
            <a:pPr lvl="2"/>
            <a:r>
              <a:rPr lang="en-GB" dirty="0" smtClean="0"/>
              <a:t>COMP128v3 is used more widely today and COMP128v1 is rare.</a:t>
            </a:r>
          </a:p>
          <a:p>
            <a:pPr lvl="2"/>
            <a:r>
              <a:rPr lang="en-GB" dirty="0"/>
              <a:t>Chinese vendors sell cheap COMP128v1 </a:t>
            </a:r>
            <a:r>
              <a:rPr lang="en-GB" dirty="0" smtClean="0"/>
              <a:t>multi-SIM cards </a:t>
            </a:r>
            <a:r>
              <a:rPr lang="en-GB" dirty="0"/>
              <a:t>&amp; cloner</a:t>
            </a:r>
            <a:r>
              <a:rPr lang="en-GB" dirty="0" smtClean="0"/>
              <a:t>.</a:t>
            </a:r>
          </a:p>
          <a:p>
            <a:pPr lvl="2"/>
            <a:r>
              <a:rPr lang="en-GB" dirty="0"/>
              <a:t>GSM application provides authentication </a:t>
            </a:r>
            <a:r>
              <a:rPr lang="en-GB" dirty="0" smtClean="0"/>
              <a:t>APDU's.</a:t>
            </a:r>
          </a:p>
          <a:p>
            <a:pPr lvl="2"/>
            <a:r>
              <a:rPr lang="en-GB" dirty="0"/>
              <a:t>For more information on SIM attacks THC have a SIM </a:t>
            </a:r>
            <a:r>
              <a:rPr lang="en-GB" dirty="0" smtClean="0"/>
              <a:t>Toolkit Research </a:t>
            </a:r>
            <a:r>
              <a:rPr lang="en-GB" dirty="0"/>
              <a:t>Group project that contains a lot more information!</a:t>
            </a:r>
            <a:endParaRPr lang="en-GB" dirty="0" smtClean="0"/>
          </a:p>
          <a:p>
            <a:pPr lvl="2"/>
            <a:endParaRPr lang="en-GB" dirty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599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a Base Transceiver System (BTS)?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42000" y="1248603"/>
            <a:ext cx="8370460" cy="3456384"/>
          </a:xfrm>
        </p:spPr>
        <p:txBody>
          <a:bodyPr>
            <a:normAutofit/>
          </a:bodyPr>
          <a:lstStyle/>
          <a:p>
            <a:pPr lvl="2"/>
            <a:r>
              <a:rPr lang="en-GB" dirty="0"/>
              <a:t>T</a:t>
            </a:r>
            <a:r>
              <a:rPr lang="en-GB" dirty="0" smtClean="0"/>
              <a:t>ransmitter </a:t>
            </a:r>
            <a:r>
              <a:rPr lang="en-GB" dirty="0"/>
              <a:t>and receiver equipment, such as antennas and amplifiers</a:t>
            </a:r>
            <a:r>
              <a:rPr lang="en-GB" dirty="0" smtClean="0"/>
              <a:t>.</a:t>
            </a:r>
          </a:p>
          <a:p>
            <a:pPr lvl="2"/>
            <a:r>
              <a:rPr lang="en-GB" dirty="0"/>
              <a:t>Has components for doing digital signal processing (DSP</a:t>
            </a:r>
            <a:r>
              <a:rPr lang="en-GB" dirty="0" smtClean="0"/>
              <a:t>)</a:t>
            </a:r>
          </a:p>
          <a:p>
            <a:pPr lvl="2"/>
            <a:r>
              <a:rPr lang="en-GB" dirty="0"/>
              <a:t>Contains functions for Radio Resource management</a:t>
            </a:r>
            <a:r>
              <a:rPr lang="en-GB" dirty="0" smtClean="0"/>
              <a:t>.</a:t>
            </a:r>
          </a:p>
          <a:p>
            <a:pPr lvl="2"/>
            <a:r>
              <a:rPr lang="en-GB" dirty="0"/>
              <a:t>Provides the air (UM) interface to a MS</a:t>
            </a:r>
            <a:r>
              <a:rPr lang="en-GB" dirty="0" smtClean="0"/>
              <a:t>.</a:t>
            </a:r>
          </a:p>
          <a:p>
            <a:pPr lvl="2"/>
            <a:r>
              <a:rPr lang="en-GB" dirty="0" smtClean="0"/>
              <a:t>This is part of a typical “cell tower” that is used by GSM.</a:t>
            </a:r>
          </a:p>
          <a:p>
            <a:pPr lvl="2"/>
            <a:r>
              <a:rPr lang="en-GB" dirty="0" smtClean="0"/>
              <a:t>BTS provides the radio signalling between a network and phone.</a:t>
            </a:r>
          </a:p>
          <a:p>
            <a:pPr lvl="2"/>
            <a:r>
              <a:rPr lang="en-GB" dirty="0" smtClean="0"/>
              <a:t>Base Station Subsystem (BSS) has additional component Base Station Controller that provides logic &amp; intelligence. </a:t>
            </a:r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925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Radio &amp; Cellular?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42000" y="1248603"/>
            <a:ext cx="3535312" cy="3456384"/>
          </a:xfrm>
        </p:spPr>
        <p:txBody>
          <a:bodyPr>
            <a:normAutofit fontScale="92500" lnSpcReduction="10000"/>
          </a:bodyPr>
          <a:lstStyle/>
          <a:p>
            <a:pPr lvl="2"/>
            <a:r>
              <a:rPr lang="en-GB" dirty="0" smtClean="0"/>
              <a:t>The spectrum is divided into “channels” with uplink and downlink frequencies. </a:t>
            </a:r>
          </a:p>
          <a:p>
            <a:pPr lvl="2"/>
            <a:r>
              <a:rPr lang="en-GB" dirty="0" smtClean="0"/>
              <a:t>GSM uses Absolute Radio Frequency Channel Number (ARFCN).</a:t>
            </a:r>
          </a:p>
          <a:p>
            <a:pPr lvl="2"/>
            <a:r>
              <a:rPr lang="en-GB" dirty="0" smtClean="0"/>
              <a:t>Cellular Network means channels can be re-used within different spatial areas. </a:t>
            </a:r>
          </a:p>
          <a:p>
            <a:pPr lvl="2"/>
            <a:r>
              <a:rPr lang="en-GB" dirty="0" smtClean="0"/>
              <a:t>This is how a small number of frequencies can provide a national network!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312" y="1311610"/>
            <a:ext cx="4855901" cy="320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http://upload.wikimedia.org/wikipedia/commons/thumb/e/ee/Frequency_reuse.svg/400px-Frequency_reus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123478"/>
            <a:ext cx="1427152" cy="11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upload.wikimedia.org/wikipedia/commons/thumb/e/ee/Frequency_reuse.svg/400px-Frequency_reus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3477"/>
            <a:ext cx="1427152" cy="11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upload.wikimedia.org/wikipedia/commons/thumb/e/ee/Frequency_reuse.svg/400px-Frequency_reus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148" y="123476"/>
            <a:ext cx="1427152" cy="11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96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42000" y="816555"/>
            <a:ext cx="8370460" cy="3276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 baseline="0">
                <a:solidFill>
                  <a:schemeClr val="accent2"/>
                </a:solidFill>
                <a:latin typeface="+MediumHeading"/>
                <a:ea typeface="+mj-ea"/>
                <a:cs typeface="+mj-cs"/>
              </a:defRPr>
            </a:lvl1pPr>
          </a:lstStyle>
          <a:p>
            <a:r>
              <a:rPr lang="en-GB" smtClean="0"/>
              <a:t>Radio &amp; Cellular? </a:t>
            </a:r>
            <a:endParaRPr lang="en-GB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42000" y="1248603"/>
            <a:ext cx="3535312" cy="3456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000" b="1" u="none" kern="1200">
                <a:solidFill>
                  <a:schemeClr val="accent2"/>
                </a:solidFill>
                <a:latin typeface="+MediumHeading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 baseline="0">
                <a:solidFill>
                  <a:schemeClr val="tx1"/>
                </a:solidFill>
                <a:latin typeface="+MediumBody"/>
                <a:ea typeface="+mn-ea"/>
                <a:cs typeface="+mn-cs"/>
              </a:defRPr>
            </a:lvl2pPr>
            <a:lvl3pPr marL="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 sz="2000" kern="1200" baseline="0">
                <a:solidFill>
                  <a:schemeClr val="tx1"/>
                </a:solidFill>
                <a:latin typeface="+MediumBodyBullet"/>
                <a:ea typeface="+mn-ea"/>
                <a:cs typeface="+mn-cs"/>
              </a:defRPr>
            </a:lvl3pPr>
            <a:lvl4pPr marL="504000" indent="-2520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ediumBodyBullet2"/>
                <a:ea typeface="+mn-ea"/>
                <a:cs typeface="+mn-cs"/>
              </a:defRPr>
            </a:lvl4pPr>
            <a:lvl5pPr marL="756000" indent="-252000" algn="l" defTabSz="914400" rtl="0" eaLnBrk="1" latinLnBrk="0" hangingPunct="1">
              <a:spcBef>
                <a:spcPts val="4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8000" indent="-2520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2520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12000" indent="-252000" algn="l" defTabSz="914400" rtl="0" eaLnBrk="1" latinLnBrk="0" hangingPunct="1">
              <a:spcBef>
                <a:spcPts val="4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4000" indent="-2520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GB" dirty="0"/>
              <a:t>GSM communicates using Time Division Multiple Access / Frequency Division Multiple Access (TDMA/FDMA) principles.</a:t>
            </a:r>
          </a:p>
          <a:p>
            <a:pPr lvl="2"/>
            <a:r>
              <a:rPr lang="en-GB" dirty="0" smtClean="0"/>
              <a:t>Space Division Multiple Access gives </a:t>
            </a:r>
            <a:r>
              <a:rPr lang="en-GB" dirty="0"/>
              <a:t>the </a:t>
            </a:r>
            <a:r>
              <a:rPr lang="en-GB" dirty="0" smtClean="0"/>
              <a:t>cellular concept.</a:t>
            </a:r>
          </a:p>
          <a:p>
            <a:pPr lvl="2"/>
            <a:r>
              <a:rPr lang="en-GB" dirty="0"/>
              <a:t>Traffic is transmitted as “bursts</a:t>
            </a:r>
            <a:r>
              <a:rPr lang="en-GB" dirty="0" smtClean="0"/>
              <a:t>”.</a:t>
            </a:r>
          </a:p>
          <a:p>
            <a:pPr lvl="2"/>
            <a:r>
              <a:rPr lang="en-GB" dirty="0"/>
              <a:t>Radio modulation is using Gaussian Minimum Shift Keying (GMSK).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</p:txBody>
      </p:sp>
      <p:pic>
        <p:nvPicPr>
          <p:cNvPr id="8" name="Picture 4" descr="http://upload.wikimedia.org/wikipedia/commons/thumb/e/ee/Frequency_reuse.svg/400px-Frequency_reus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8" y="1144238"/>
            <a:ext cx="4176464" cy="337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3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WR Labs ppt">
      <a:dk1>
        <a:srgbClr val="231F20"/>
      </a:dk1>
      <a:lt1>
        <a:srgbClr val="FFFFFF"/>
      </a:lt1>
      <a:dk2>
        <a:srgbClr val="C60C30"/>
      </a:dk2>
      <a:lt2>
        <a:srgbClr val="DCDDDE"/>
      </a:lt2>
      <a:accent1>
        <a:srgbClr val="6D6F71"/>
      </a:accent1>
      <a:accent2>
        <a:srgbClr val="E37222"/>
      </a:accent2>
      <a:accent3>
        <a:srgbClr val="B1B1B6"/>
      </a:accent3>
      <a:accent4>
        <a:srgbClr val="009295"/>
      </a:accent4>
      <a:accent5>
        <a:srgbClr val="142F66"/>
      </a:accent5>
      <a:accent6>
        <a:srgbClr val="007698"/>
      </a:accent6>
      <a:hlink>
        <a:srgbClr val="E37222"/>
      </a:hlink>
      <a:folHlink>
        <a:srgbClr val="E5B53B"/>
      </a:folHlink>
    </a:clrScheme>
    <a:fontScheme name="MWR pp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solidFill>
            <a:schemeClr val="accent3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MWR Labs ppt">
      <a:dk1>
        <a:srgbClr val="231F20"/>
      </a:dk1>
      <a:lt1>
        <a:srgbClr val="FFFFFF"/>
      </a:lt1>
      <a:dk2>
        <a:srgbClr val="C60C30"/>
      </a:dk2>
      <a:lt2>
        <a:srgbClr val="DEDEE0"/>
      </a:lt2>
      <a:accent1>
        <a:srgbClr val="68727B"/>
      </a:accent1>
      <a:accent2>
        <a:srgbClr val="E37222"/>
      </a:accent2>
      <a:accent3>
        <a:srgbClr val="A7A8B0"/>
      </a:accent3>
      <a:accent4>
        <a:srgbClr val="009295"/>
      </a:accent4>
      <a:accent5>
        <a:srgbClr val="142F66"/>
      </a:accent5>
      <a:accent6>
        <a:srgbClr val="007698"/>
      </a:accent6>
      <a:hlink>
        <a:srgbClr val="E37222"/>
      </a:hlink>
      <a:folHlink>
        <a:srgbClr val="E5B5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9e2baec3-ed1d-452c-9879-78adcbf3ba18" Revision="1" Stencil="System.MyShapes" StencilVersion="1.0"/>
</Control>
</file>

<file path=customXml/item2.xml><?xml version="1.0" encoding="utf-8"?>
<Control xmlns="http://schemas.microsoft.com/VisualStudio/2011/storyboarding/control">
  <Id Name="9e2baec3-ed1d-452c-9879-78adcbf3ba18" Revision="1" Stencil="System.MyShapes" StencilVersion="1.0"/>
</Control>
</file>

<file path=customXml/item3.xml><?xml version="1.0" encoding="utf-8"?>
<Control xmlns="http://schemas.microsoft.com/VisualStudio/2011/storyboarding/control">
  <Id Name="9e2baec3-ed1d-452c-9879-78adcbf3ba18" Revision="1" Stencil="System.MyShapes" StencilVersion="1.0"/>
</Control>
</file>

<file path=customXml/itemProps1.xml><?xml version="1.0" encoding="utf-8"?>
<ds:datastoreItem xmlns:ds="http://schemas.openxmlformats.org/officeDocument/2006/customXml" ds:itemID="{59373F25-BDE8-40D4-990E-697D25214E8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00E51AE-D107-42AC-BE86-8C4BA02D1A2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1297F98-EFE4-4908-815B-A08D61B1738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5299</TotalTime>
  <Words>2009</Words>
  <Application>Microsoft Office PowerPoint</Application>
  <PresentationFormat>On-screen Show (16:9)</PresentationFormat>
  <Paragraphs>206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Custom Design</vt:lpstr>
      <vt:lpstr>GSM Hacking</vt:lpstr>
      <vt:lpstr>Introduction to GSM</vt:lpstr>
      <vt:lpstr>GSM Architecture – An Overview</vt:lpstr>
      <vt:lpstr>What’s in a phone? Mobile Station (MS).</vt:lpstr>
      <vt:lpstr>What is a SIM card?</vt:lpstr>
      <vt:lpstr>ISO7816, SIM Toolkit &amp; weaknesses?</vt:lpstr>
      <vt:lpstr>What’s a Base Transceiver System (BTS)? </vt:lpstr>
      <vt:lpstr>Radio &amp; Cellular? </vt:lpstr>
      <vt:lpstr>PowerPoint Presentation</vt:lpstr>
      <vt:lpstr>Network Switching Subsystem?</vt:lpstr>
      <vt:lpstr>GSM Logical Channels</vt:lpstr>
      <vt:lpstr>Broadcast Control Channel - BCH</vt:lpstr>
      <vt:lpstr>Common Control Channel - CCCH</vt:lpstr>
      <vt:lpstr>Dedicated Control Channels - DCCH</vt:lpstr>
      <vt:lpstr>What about Over-the-Air Encryption?</vt:lpstr>
      <vt:lpstr>That was a lot of Theory!</vt:lpstr>
      <vt:lpstr>Cell Site Diagnostics!</vt:lpstr>
      <vt:lpstr>Nokia Netmonitor </vt:lpstr>
      <vt:lpstr>Dedicated Test Hardware</vt:lpstr>
      <vt:lpstr>Osmocom-bb &amp; GNU-Plot – make your own tools!</vt:lpstr>
      <vt:lpstr>GSMTAP</vt:lpstr>
      <vt:lpstr>Mobile Phone – Power-On Process</vt:lpstr>
      <vt:lpstr>IMSI Capture &amp; Detection</vt:lpstr>
      <vt:lpstr>IMSI Capture – Packet Analysis</vt:lpstr>
      <vt:lpstr>OpenBTS - Architecture</vt:lpstr>
      <vt:lpstr>RF shielding - (R&amp;D at MWR)</vt:lpstr>
      <vt:lpstr>GreedyBTSv3.img - USRP E100 firmware image.</vt:lpstr>
      <vt:lpstr>PowerPoint Presentation</vt:lpstr>
      <vt:lpstr>Greedy BTS – Live Demo. </vt:lpstr>
      <vt:lpstr>MS -&gt; BTS Active Attacks </vt:lpstr>
      <vt:lpstr>RACH &amp; TMSI Paging Attacks</vt:lpstr>
      <vt:lpstr>Passive &amp; Sniffing Attacks</vt:lpstr>
      <vt:lpstr>Conclusion</vt:lpstr>
      <vt:lpstr>Questions</vt:lpstr>
    </vt:vector>
  </TitlesOfParts>
  <Company>CDEV Computing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Devrell</dc:creator>
  <cp:lastModifiedBy>matthew</cp:lastModifiedBy>
  <cp:revision>153</cp:revision>
  <dcterms:created xsi:type="dcterms:W3CDTF">2013-04-28T12:00:39Z</dcterms:created>
  <dcterms:modified xsi:type="dcterms:W3CDTF">2014-01-29T20:21:57Z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button idQ="doc:_MWR_Internal_PowerPoint_template.pptm__ApplyBrandColours_1" visible="true" label="'MWR Internal PowerPoint template.pptm'!ApplyBrandColours" imageMso="MsnLogo" onAction="'MWR Internal PowerPoint template.pptm'!ApplyBrandColours"/>
      </mso:documentControls>
    </mso:qat>
  </mso:ribbon>
</mso:customUI>
</file>