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73" r:id="rId4"/>
    <p:sldId id="259" r:id="rId5"/>
    <p:sldId id="276" r:id="rId6"/>
    <p:sldId id="258" r:id="rId7"/>
    <p:sldId id="279" r:id="rId8"/>
    <p:sldId id="260" r:id="rId9"/>
    <p:sldId id="275" r:id="rId10"/>
    <p:sldId id="277" r:id="rId11"/>
    <p:sldId id="278" r:id="rId12"/>
    <p:sldId id="281" r:id="rId13"/>
    <p:sldId id="282" r:id="rId14"/>
    <p:sldId id="283" r:id="rId15"/>
    <p:sldId id="284" r:id="rId16"/>
    <p:sldId id="280" r:id="rId17"/>
    <p:sldId id="285" r:id="rId18"/>
    <p:sldId id="287" r:id="rId19"/>
    <p:sldId id="286" r:id="rId2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Montserrat SemiBold" panose="00000700000000000000" pitchFamily="2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1CB224-A5D3-471D-B008-15293B8B33BA}">
  <a:tblStyle styleId="{6C1CB224-A5D3-471D-B008-15293B8B33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14" autoAdjust="0"/>
  </p:normalViewPr>
  <p:slideViewPr>
    <p:cSldViewPr snapToGrid="0">
      <p:cViewPr varScale="1">
        <p:scale>
          <a:sx n="109" d="100"/>
          <a:sy n="109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BCAFE-DE86-4E99-868A-AB2FA722AD31}" type="doc">
      <dgm:prSet loTypeId="urn:microsoft.com/office/officeart/2005/8/layout/radial4" loCatId="relationship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D"/>
        </a:p>
      </dgm:t>
    </dgm:pt>
    <dgm:pt modelId="{9C9ECDBF-EF75-4A60-A7D7-0A65AFCBFB40}">
      <dgm:prSet phldrT="[Text]"/>
      <dgm:spPr/>
      <dgm:t>
        <a:bodyPr/>
        <a:lstStyle/>
        <a:p>
          <a:r>
            <a:rPr lang="en-US" dirty="0"/>
            <a:t>Mobile Application</a:t>
          </a:r>
          <a:endParaRPr lang="en-ID" dirty="0"/>
        </a:p>
      </dgm:t>
    </dgm:pt>
    <dgm:pt modelId="{99A63F29-C82C-4936-A91B-62B2B0845254}" type="parTrans" cxnId="{3A263E80-226C-4F29-AB62-C66756F326D3}">
      <dgm:prSet/>
      <dgm:spPr/>
      <dgm:t>
        <a:bodyPr/>
        <a:lstStyle/>
        <a:p>
          <a:endParaRPr lang="en-ID"/>
        </a:p>
      </dgm:t>
    </dgm:pt>
    <dgm:pt modelId="{E10934FC-B633-4030-8346-EAD95ABCA538}" type="sibTrans" cxnId="{3A263E80-226C-4F29-AB62-C66756F326D3}">
      <dgm:prSet/>
      <dgm:spPr/>
      <dgm:t>
        <a:bodyPr/>
        <a:lstStyle/>
        <a:p>
          <a:endParaRPr lang="en-ID"/>
        </a:p>
      </dgm:t>
    </dgm:pt>
    <dgm:pt modelId="{81A34817-97B5-4772-B60F-86A165C4B7BB}">
      <dgm:prSet phldrT="[Text]"/>
      <dgm:spPr/>
      <dgm:t>
        <a:bodyPr/>
        <a:lstStyle/>
        <a:p>
          <a:r>
            <a:rPr lang="en-US" dirty="0"/>
            <a:t>Anti Tampering</a:t>
          </a:r>
          <a:endParaRPr lang="en-ID" dirty="0"/>
        </a:p>
      </dgm:t>
    </dgm:pt>
    <dgm:pt modelId="{EE15E873-3071-4A2C-8751-2C41D00957E8}" type="parTrans" cxnId="{79B8C9CC-A277-4F3F-AC30-4FAD44E189C9}">
      <dgm:prSet/>
      <dgm:spPr/>
      <dgm:t>
        <a:bodyPr/>
        <a:lstStyle/>
        <a:p>
          <a:endParaRPr lang="en-ID"/>
        </a:p>
      </dgm:t>
    </dgm:pt>
    <dgm:pt modelId="{21A6815F-CFB1-4183-BBA0-05B435AFE9C7}" type="sibTrans" cxnId="{79B8C9CC-A277-4F3F-AC30-4FAD44E189C9}">
      <dgm:prSet/>
      <dgm:spPr/>
      <dgm:t>
        <a:bodyPr/>
        <a:lstStyle/>
        <a:p>
          <a:endParaRPr lang="en-ID"/>
        </a:p>
      </dgm:t>
    </dgm:pt>
    <dgm:pt modelId="{645AEDC4-8D20-486E-BBF3-2E43EFEA1D66}">
      <dgm:prSet phldrT="[Text]"/>
      <dgm:spPr/>
      <dgm:t>
        <a:bodyPr/>
        <a:lstStyle/>
        <a:p>
          <a:r>
            <a:rPr lang="en-US" dirty="0"/>
            <a:t>Root and Jailbreak Detection</a:t>
          </a:r>
          <a:endParaRPr lang="en-ID" dirty="0"/>
        </a:p>
      </dgm:t>
    </dgm:pt>
    <dgm:pt modelId="{2C463BD2-C40C-4CAB-A1C4-857B3CF65CC2}" type="parTrans" cxnId="{D6957323-FD1C-4391-B40F-971E9E6B436C}">
      <dgm:prSet/>
      <dgm:spPr/>
      <dgm:t>
        <a:bodyPr/>
        <a:lstStyle/>
        <a:p>
          <a:endParaRPr lang="en-ID"/>
        </a:p>
      </dgm:t>
    </dgm:pt>
    <dgm:pt modelId="{41DFF4A7-C76D-45DC-BF2A-55B1597DC82C}" type="sibTrans" cxnId="{D6957323-FD1C-4391-B40F-971E9E6B436C}">
      <dgm:prSet/>
      <dgm:spPr/>
      <dgm:t>
        <a:bodyPr/>
        <a:lstStyle/>
        <a:p>
          <a:endParaRPr lang="en-ID"/>
        </a:p>
      </dgm:t>
    </dgm:pt>
    <dgm:pt modelId="{43171B4C-9D83-45DA-BE3F-8CD9F740ABBA}">
      <dgm:prSet phldrT="[Text]"/>
      <dgm:spPr/>
      <dgm:t>
        <a:bodyPr/>
        <a:lstStyle/>
        <a:p>
          <a:r>
            <a:rPr lang="en-US" dirty="0"/>
            <a:t>Anti Debugging/hooking</a:t>
          </a:r>
          <a:endParaRPr lang="en-ID" dirty="0"/>
        </a:p>
      </dgm:t>
    </dgm:pt>
    <dgm:pt modelId="{3CB0DDAB-12ED-407E-AFAC-67A0CD18A921}" type="parTrans" cxnId="{188C1B8B-F822-4D12-95B3-8F5228E7461B}">
      <dgm:prSet/>
      <dgm:spPr/>
      <dgm:t>
        <a:bodyPr/>
        <a:lstStyle/>
        <a:p>
          <a:endParaRPr lang="en-ID"/>
        </a:p>
      </dgm:t>
    </dgm:pt>
    <dgm:pt modelId="{92682979-E187-4034-9DC0-D27E5B614246}" type="sibTrans" cxnId="{188C1B8B-F822-4D12-95B3-8F5228E7461B}">
      <dgm:prSet/>
      <dgm:spPr/>
      <dgm:t>
        <a:bodyPr/>
        <a:lstStyle/>
        <a:p>
          <a:endParaRPr lang="en-ID"/>
        </a:p>
      </dgm:t>
    </dgm:pt>
    <dgm:pt modelId="{FB7575B8-2AF8-4C4A-8C6C-D1782518FCD1}">
      <dgm:prSet phldrT="[Text]"/>
      <dgm:spPr/>
      <dgm:t>
        <a:bodyPr/>
        <a:lstStyle/>
        <a:p>
          <a:r>
            <a:rPr lang="en-US" dirty="0"/>
            <a:t>Code Integrity Checks</a:t>
          </a:r>
          <a:endParaRPr lang="en-ID" dirty="0"/>
        </a:p>
      </dgm:t>
    </dgm:pt>
    <dgm:pt modelId="{02B7D188-C92D-4E41-ADD8-E795D0E3690C}" type="parTrans" cxnId="{91CC5EF1-4D5D-4330-B3BD-55223E1680B6}">
      <dgm:prSet/>
      <dgm:spPr/>
      <dgm:t>
        <a:bodyPr/>
        <a:lstStyle/>
        <a:p>
          <a:endParaRPr lang="en-ID"/>
        </a:p>
      </dgm:t>
    </dgm:pt>
    <dgm:pt modelId="{CC2ED2EF-30B6-4CD8-AEB3-783D3B1114A8}" type="sibTrans" cxnId="{91CC5EF1-4D5D-4330-B3BD-55223E1680B6}">
      <dgm:prSet/>
      <dgm:spPr/>
      <dgm:t>
        <a:bodyPr/>
        <a:lstStyle/>
        <a:p>
          <a:endParaRPr lang="en-ID"/>
        </a:p>
      </dgm:t>
    </dgm:pt>
    <dgm:pt modelId="{A390905E-173C-4B26-B79D-EBE8E3C04B2F}">
      <dgm:prSet phldrT="[Text]"/>
      <dgm:spPr/>
      <dgm:t>
        <a:bodyPr/>
        <a:lstStyle/>
        <a:p>
          <a:r>
            <a:rPr lang="en-US" dirty="0"/>
            <a:t>Obfuscation</a:t>
          </a:r>
          <a:endParaRPr lang="en-ID" dirty="0"/>
        </a:p>
      </dgm:t>
    </dgm:pt>
    <dgm:pt modelId="{37284ECB-C33F-4D96-B527-B0724A2E6D85}" type="parTrans" cxnId="{EC22202E-A443-4EA1-AC1E-DDB827DEB1D5}">
      <dgm:prSet/>
      <dgm:spPr/>
      <dgm:t>
        <a:bodyPr/>
        <a:lstStyle/>
        <a:p>
          <a:endParaRPr lang="en-ID"/>
        </a:p>
      </dgm:t>
    </dgm:pt>
    <dgm:pt modelId="{51CC3CC4-1320-4625-9923-26DB249C24C7}" type="sibTrans" cxnId="{EC22202E-A443-4EA1-AC1E-DDB827DEB1D5}">
      <dgm:prSet/>
      <dgm:spPr/>
      <dgm:t>
        <a:bodyPr/>
        <a:lstStyle/>
        <a:p>
          <a:endParaRPr lang="en-ID"/>
        </a:p>
      </dgm:t>
    </dgm:pt>
    <dgm:pt modelId="{FF8335E5-8696-4132-B279-80BA998D92FF}">
      <dgm:prSet phldrT="[Text]"/>
      <dgm:spPr/>
      <dgm:t>
        <a:bodyPr/>
        <a:lstStyle/>
        <a:p>
          <a:r>
            <a:rPr lang="en-US" dirty="0"/>
            <a:t>Emulator Detection</a:t>
          </a:r>
          <a:endParaRPr lang="en-ID" dirty="0"/>
        </a:p>
      </dgm:t>
    </dgm:pt>
    <dgm:pt modelId="{0CE94C89-FFBF-4400-B78D-0A9B3314B4FD}" type="parTrans" cxnId="{5BEC6956-2DF5-4C7A-BC1E-35DCB3E27600}">
      <dgm:prSet/>
      <dgm:spPr/>
      <dgm:t>
        <a:bodyPr/>
        <a:lstStyle/>
        <a:p>
          <a:endParaRPr lang="en-ID"/>
        </a:p>
      </dgm:t>
    </dgm:pt>
    <dgm:pt modelId="{5422C6D7-426E-4C2D-BE69-05D58AAA0C0A}" type="sibTrans" cxnId="{5BEC6956-2DF5-4C7A-BC1E-35DCB3E27600}">
      <dgm:prSet/>
      <dgm:spPr/>
      <dgm:t>
        <a:bodyPr/>
        <a:lstStyle/>
        <a:p>
          <a:endParaRPr lang="en-ID"/>
        </a:p>
      </dgm:t>
    </dgm:pt>
    <dgm:pt modelId="{B1B43EAE-E770-4A99-8D87-3A19B5859AAD}" type="pres">
      <dgm:prSet presAssocID="{535BCAFE-DE86-4E99-868A-AB2FA722AD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80901EE-929E-41CA-A80E-7E658AA66624}" type="pres">
      <dgm:prSet presAssocID="{9C9ECDBF-EF75-4A60-A7D7-0A65AFCBFB40}" presName="centerShape" presStyleLbl="node0" presStyleIdx="0" presStyleCnt="1" custLinFactNeighborX="588" custLinFactNeighborY="-735"/>
      <dgm:spPr/>
    </dgm:pt>
    <dgm:pt modelId="{C25BE238-E909-487D-805D-4740CB062616}" type="pres">
      <dgm:prSet presAssocID="{02B7D188-C92D-4E41-ADD8-E795D0E3690C}" presName="parTrans" presStyleLbl="bgSibTrans2D1" presStyleIdx="0" presStyleCnt="6"/>
      <dgm:spPr/>
    </dgm:pt>
    <dgm:pt modelId="{BD1EE2D9-D2B7-4B71-8C04-F50E8DB150F9}" type="pres">
      <dgm:prSet presAssocID="{FB7575B8-2AF8-4C4A-8C6C-D1782518FCD1}" presName="node" presStyleLbl="node1" presStyleIdx="0" presStyleCnt="6">
        <dgm:presLayoutVars>
          <dgm:bulletEnabled val="1"/>
        </dgm:presLayoutVars>
      </dgm:prSet>
      <dgm:spPr/>
    </dgm:pt>
    <dgm:pt modelId="{9B8721BE-42F4-465A-A774-5CEDD8A5A448}" type="pres">
      <dgm:prSet presAssocID="{EE15E873-3071-4A2C-8751-2C41D00957E8}" presName="parTrans" presStyleLbl="bgSibTrans2D1" presStyleIdx="1" presStyleCnt="6"/>
      <dgm:spPr/>
    </dgm:pt>
    <dgm:pt modelId="{915EF920-B011-405E-849A-6AAD72B3E9AB}" type="pres">
      <dgm:prSet presAssocID="{81A34817-97B5-4772-B60F-86A165C4B7BB}" presName="node" presStyleLbl="node1" presStyleIdx="1" presStyleCnt="6">
        <dgm:presLayoutVars>
          <dgm:bulletEnabled val="1"/>
        </dgm:presLayoutVars>
      </dgm:prSet>
      <dgm:spPr/>
    </dgm:pt>
    <dgm:pt modelId="{D804E71F-30D0-4C15-B02E-21A42A226698}" type="pres">
      <dgm:prSet presAssocID="{2C463BD2-C40C-4CAB-A1C4-857B3CF65CC2}" presName="parTrans" presStyleLbl="bgSibTrans2D1" presStyleIdx="2" presStyleCnt="6"/>
      <dgm:spPr/>
    </dgm:pt>
    <dgm:pt modelId="{B3F1F83A-1CA5-4BFB-B65F-125C07E91FDE}" type="pres">
      <dgm:prSet presAssocID="{645AEDC4-8D20-486E-BBF3-2E43EFEA1D66}" presName="node" presStyleLbl="node1" presStyleIdx="2" presStyleCnt="6">
        <dgm:presLayoutVars>
          <dgm:bulletEnabled val="1"/>
        </dgm:presLayoutVars>
      </dgm:prSet>
      <dgm:spPr/>
    </dgm:pt>
    <dgm:pt modelId="{469E9127-41D1-401B-B4F8-C218787DC82D}" type="pres">
      <dgm:prSet presAssocID="{0CE94C89-FFBF-4400-B78D-0A9B3314B4FD}" presName="parTrans" presStyleLbl="bgSibTrans2D1" presStyleIdx="3" presStyleCnt="6"/>
      <dgm:spPr/>
    </dgm:pt>
    <dgm:pt modelId="{41171938-D46C-407E-BF33-19127020E4F2}" type="pres">
      <dgm:prSet presAssocID="{FF8335E5-8696-4132-B279-80BA998D92FF}" presName="node" presStyleLbl="node1" presStyleIdx="3" presStyleCnt="6">
        <dgm:presLayoutVars>
          <dgm:bulletEnabled val="1"/>
        </dgm:presLayoutVars>
      </dgm:prSet>
      <dgm:spPr/>
    </dgm:pt>
    <dgm:pt modelId="{D1E01274-6B09-44D0-9DDE-E93F616DFBC3}" type="pres">
      <dgm:prSet presAssocID="{3CB0DDAB-12ED-407E-AFAC-67A0CD18A921}" presName="parTrans" presStyleLbl="bgSibTrans2D1" presStyleIdx="4" presStyleCnt="6"/>
      <dgm:spPr/>
    </dgm:pt>
    <dgm:pt modelId="{931C0623-A7FB-4152-92B0-6F3850F8DECC}" type="pres">
      <dgm:prSet presAssocID="{43171B4C-9D83-45DA-BE3F-8CD9F740ABBA}" presName="node" presStyleLbl="node1" presStyleIdx="4" presStyleCnt="6">
        <dgm:presLayoutVars>
          <dgm:bulletEnabled val="1"/>
        </dgm:presLayoutVars>
      </dgm:prSet>
      <dgm:spPr/>
    </dgm:pt>
    <dgm:pt modelId="{D47B7800-E3C3-4ACC-82E7-AD552B03DFE7}" type="pres">
      <dgm:prSet presAssocID="{37284ECB-C33F-4D96-B527-B0724A2E6D85}" presName="parTrans" presStyleLbl="bgSibTrans2D1" presStyleIdx="5" presStyleCnt="6"/>
      <dgm:spPr/>
    </dgm:pt>
    <dgm:pt modelId="{58BBB1DF-7C9F-462D-BCF6-9B417372286A}" type="pres">
      <dgm:prSet presAssocID="{A390905E-173C-4B26-B79D-EBE8E3C04B2F}" presName="node" presStyleLbl="node1" presStyleIdx="5" presStyleCnt="6">
        <dgm:presLayoutVars>
          <dgm:bulletEnabled val="1"/>
        </dgm:presLayoutVars>
      </dgm:prSet>
      <dgm:spPr/>
    </dgm:pt>
  </dgm:ptLst>
  <dgm:cxnLst>
    <dgm:cxn modelId="{D6957323-FD1C-4391-B40F-971E9E6B436C}" srcId="{9C9ECDBF-EF75-4A60-A7D7-0A65AFCBFB40}" destId="{645AEDC4-8D20-486E-BBF3-2E43EFEA1D66}" srcOrd="2" destOrd="0" parTransId="{2C463BD2-C40C-4CAB-A1C4-857B3CF65CC2}" sibTransId="{41DFF4A7-C76D-45DC-BF2A-55B1597DC82C}"/>
    <dgm:cxn modelId="{CE81F025-4852-426F-AF17-0D100F07B870}" type="presOf" srcId="{3CB0DDAB-12ED-407E-AFAC-67A0CD18A921}" destId="{D1E01274-6B09-44D0-9DDE-E93F616DFBC3}" srcOrd="0" destOrd="0" presId="urn:microsoft.com/office/officeart/2005/8/layout/radial4"/>
    <dgm:cxn modelId="{EC22202E-A443-4EA1-AC1E-DDB827DEB1D5}" srcId="{9C9ECDBF-EF75-4A60-A7D7-0A65AFCBFB40}" destId="{A390905E-173C-4B26-B79D-EBE8E3C04B2F}" srcOrd="5" destOrd="0" parTransId="{37284ECB-C33F-4D96-B527-B0724A2E6D85}" sibTransId="{51CC3CC4-1320-4625-9923-26DB249C24C7}"/>
    <dgm:cxn modelId="{1E9E562E-EC71-4678-A761-14F372968010}" type="presOf" srcId="{02B7D188-C92D-4E41-ADD8-E795D0E3690C}" destId="{C25BE238-E909-487D-805D-4740CB062616}" srcOrd="0" destOrd="0" presId="urn:microsoft.com/office/officeart/2005/8/layout/radial4"/>
    <dgm:cxn modelId="{A547D039-FC01-49B6-8FB7-F601C2835121}" type="presOf" srcId="{EE15E873-3071-4A2C-8751-2C41D00957E8}" destId="{9B8721BE-42F4-465A-A774-5CEDD8A5A448}" srcOrd="0" destOrd="0" presId="urn:microsoft.com/office/officeart/2005/8/layout/radial4"/>
    <dgm:cxn modelId="{251F0A5B-E685-4F0E-994B-CE775F97F05B}" type="presOf" srcId="{37284ECB-C33F-4D96-B527-B0724A2E6D85}" destId="{D47B7800-E3C3-4ACC-82E7-AD552B03DFE7}" srcOrd="0" destOrd="0" presId="urn:microsoft.com/office/officeart/2005/8/layout/radial4"/>
    <dgm:cxn modelId="{408E6F47-880B-4AE0-86D1-6281C05229FD}" type="presOf" srcId="{FF8335E5-8696-4132-B279-80BA998D92FF}" destId="{41171938-D46C-407E-BF33-19127020E4F2}" srcOrd="0" destOrd="0" presId="urn:microsoft.com/office/officeart/2005/8/layout/radial4"/>
    <dgm:cxn modelId="{E9815E4A-DD5A-4E88-8C17-5E01E07A2866}" type="presOf" srcId="{9C9ECDBF-EF75-4A60-A7D7-0A65AFCBFB40}" destId="{980901EE-929E-41CA-A80E-7E658AA66624}" srcOrd="0" destOrd="0" presId="urn:microsoft.com/office/officeart/2005/8/layout/radial4"/>
    <dgm:cxn modelId="{18411872-625F-4F09-AF0E-97E860D95AF9}" type="presOf" srcId="{535BCAFE-DE86-4E99-868A-AB2FA722AD31}" destId="{B1B43EAE-E770-4A99-8D87-3A19B5859AAD}" srcOrd="0" destOrd="0" presId="urn:microsoft.com/office/officeart/2005/8/layout/radial4"/>
    <dgm:cxn modelId="{5BEC6956-2DF5-4C7A-BC1E-35DCB3E27600}" srcId="{9C9ECDBF-EF75-4A60-A7D7-0A65AFCBFB40}" destId="{FF8335E5-8696-4132-B279-80BA998D92FF}" srcOrd="3" destOrd="0" parTransId="{0CE94C89-FFBF-4400-B78D-0A9B3314B4FD}" sibTransId="{5422C6D7-426E-4C2D-BE69-05D58AAA0C0A}"/>
    <dgm:cxn modelId="{3A263E80-226C-4F29-AB62-C66756F326D3}" srcId="{535BCAFE-DE86-4E99-868A-AB2FA722AD31}" destId="{9C9ECDBF-EF75-4A60-A7D7-0A65AFCBFB40}" srcOrd="0" destOrd="0" parTransId="{99A63F29-C82C-4936-A91B-62B2B0845254}" sibTransId="{E10934FC-B633-4030-8346-EAD95ABCA538}"/>
    <dgm:cxn modelId="{5EB62283-DE27-46E6-8B9C-3793C888A66A}" type="presOf" srcId="{81A34817-97B5-4772-B60F-86A165C4B7BB}" destId="{915EF920-B011-405E-849A-6AAD72B3E9AB}" srcOrd="0" destOrd="0" presId="urn:microsoft.com/office/officeart/2005/8/layout/radial4"/>
    <dgm:cxn modelId="{188C1B8B-F822-4D12-95B3-8F5228E7461B}" srcId="{9C9ECDBF-EF75-4A60-A7D7-0A65AFCBFB40}" destId="{43171B4C-9D83-45DA-BE3F-8CD9F740ABBA}" srcOrd="4" destOrd="0" parTransId="{3CB0DDAB-12ED-407E-AFAC-67A0CD18A921}" sibTransId="{92682979-E187-4034-9DC0-D27E5B614246}"/>
    <dgm:cxn modelId="{FFAEAB92-633D-451F-B54E-0074A1F28B58}" type="presOf" srcId="{0CE94C89-FFBF-4400-B78D-0A9B3314B4FD}" destId="{469E9127-41D1-401B-B4F8-C218787DC82D}" srcOrd="0" destOrd="0" presId="urn:microsoft.com/office/officeart/2005/8/layout/radial4"/>
    <dgm:cxn modelId="{70784EB8-68CE-48EE-8A28-A06BB81B1A6F}" type="presOf" srcId="{FB7575B8-2AF8-4C4A-8C6C-D1782518FCD1}" destId="{BD1EE2D9-D2B7-4B71-8C04-F50E8DB150F9}" srcOrd="0" destOrd="0" presId="urn:microsoft.com/office/officeart/2005/8/layout/radial4"/>
    <dgm:cxn modelId="{170FB5BE-0435-414C-B4EF-37C5E809A1C8}" type="presOf" srcId="{645AEDC4-8D20-486E-BBF3-2E43EFEA1D66}" destId="{B3F1F83A-1CA5-4BFB-B65F-125C07E91FDE}" srcOrd="0" destOrd="0" presId="urn:microsoft.com/office/officeart/2005/8/layout/radial4"/>
    <dgm:cxn modelId="{79B8C9CC-A277-4F3F-AC30-4FAD44E189C9}" srcId="{9C9ECDBF-EF75-4A60-A7D7-0A65AFCBFB40}" destId="{81A34817-97B5-4772-B60F-86A165C4B7BB}" srcOrd="1" destOrd="0" parTransId="{EE15E873-3071-4A2C-8751-2C41D00957E8}" sibTransId="{21A6815F-CFB1-4183-BBA0-05B435AFE9C7}"/>
    <dgm:cxn modelId="{C76363D0-A49E-4919-8862-FAB0F38F303B}" type="presOf" srcId="{43171B4C-9D83-45DA-BE3F-8CD9F740ABBA}" destId="{931C0623-A7FB-4152-92B0-6F3850F8DECC}" srcOrd="0" destOrd="0" presId="urn:microsoft.com/office/officeart/2005/8/layout/radial4"/>
    <dgm:cxn modelId="{7095FCD6-A3B8-4BA3-A8E4-B88F216BBDE7}" type="presOf" srcId="{2C463BD2-C40C-4CAB-A1C4-857B3CF65CC2}" destId="{D804E71F-30D0-4C15-B02E-21A42A226698}" srcOrd="0" destOrd="0" presId="urn:microsoft.com/office/officeart/2005/8/layout/radial4"/>
    <dgm:cxn modelId="{384B7CE8-6F01-4899-8ECC-F6C5D3248280}" type="presOf" srcId="{A390905E-173C-4B26-B79D-EBE8E3C04B2F}" destId="{58BBB1DF-7C9F-462D-BCF6-9B417372286A}" srcOrd="0" destOrd="0" presId="urn:microsoft.com/office/officeart/2005/8/layout/radial4"/>
    <dgm:cxn modelId="{91CC5EF1-4D5D-4330-B3BD-55223E1680B6}" srcId="{9C9ECDBF-EF75-4A60-A7D7-0A65AFCBFB40}" destId="{FB7575B8-2AF8-4C4A-8C6C-D1782518FCD1}" srcOrd="0" destOrd="0" parTransId="{02B7D188-C92D-4E41-ADD8-E795D0E3690C}" sibTransId="{CC2ED2EF-30B6-4CD8-AEB3-783D3B1114A8}"/>
    <dgm:cxn modelId="{13908310-52AC-497D-880F-D01B555FA984}" type="presParOf" srcId="{B1B43EAE-E770-4A99-8D87-3A19B5859AAD}" destId="{980901EE-929E-41CA-A80E-7E658AA66624}" srcOrd="0" destOrd="0" presId="urn:microsoft.com/office/officeart/2005/8/layout/radial4"/>
    <dgm:cxn modelId="{072552D9-E2D8-4EBA-926B-DACF5E355716}" type="presParOf" srcId="{B1B43EAE-E770-4A99-8D87-3A19B5859AAD}" destId="{C25BE238-E909-487D-805D-4740CB062616}" srcOrd="1" destOrd="0" presId="urn:microsoft.com/office/officeart/2005/8/layout/radial4"/>
    <dgm:cxn modelId="{A5E0A2A8-1D9E-42F5-B3D5-C2E75BD3FE54}" type="presParOf" srcId="{B1B43EAE-E770-4A99-8D87-3A19B5859AAD}" destId="{BD1EE2D9-D2B7-4B71-8C04-F50E8DB150F9}" srcOrd="2" destOrd="0" presId="urn:microsoft.com/office/officeart/2005/8/layout/radial4"/>
    <dgm:cxn modelId="{914B3F5A-28E3-40A3-848D-80ABFBB63146}" type="presParOf" srcId="{B1B43EAE-E770-4A99-8D87-3A19B5859AAD}" destId="{9B8721BE-42F4-465A-A774-5CEDD8A5A448}" srcOrd="3" destOrd="0" presId="urn:microsoft.com/office/officeart/2005/8/layout/radial4"/>
    <dgm:cxn modelId="{D1726EFB-C152-414F-B3B5-8616ACB07785}" type="presParOf" srcId="{B1B43EAE-E770-4A99-8D87-3A19B5859AAD}" destId="{915EF920-B011-405E-849A-6AAD72B3E9AB}" srcOrd="4" destOrd="0" presId="urn:microsoft.com/office/officeart/2005/8/layout/radial4"/>
    <dgm:cxn modelId="{0C6EAFCB-1B9E-44DE-83D2-126A16ACCE99}" type="presParOf" srcId="{B1B43EAE-E770-4A99-8D87-3A19B5859AAD}" destId="{D804E71F-30D0-4C15-B02E-21A42A226698}" srcOrd="5" destOrd="0" presId="urn:microsoft.com/office/officeart/2005/8/layout/radial4"/>
    <dgm:cxn modelId="{E4B0709F-A86D-4859-9B65-2F119864FB8B}" type="presParOf" srcId="{B1B43EAE-E770-4A99-8D87-3A19B5859AAD}" destId="{B3F1F83A-1CA5-4BFB-B65F-125C07E91FDE}" srcOrd="6" destOrd="0" presId="urn:microsoft.com/office/officeart/2005/8/layout/radial4"/>
    <dgm:cxn modelId="{48BF68BC-6135-4F45-991D-EA1D07124E21}" type="presParOf" srcId="{B1B43EAE-E770-4A99-8D87-3A19B5859AAD}" destId="{469E9127-41D1-401B-B4F8-C218787DC82D}" srcOrd="7" destOrd="0" presId="urn:microsoft.com/office/officeart/2005/8/layout/radial4"/>
    <dgm:cxn modelId="{0CD8A983-78FC-46BE-A69D-EC28E3921001}" type="presParOf" srcId="{B1B43EAE-E770-4A99-8D87-3A19B5859AAD}" destId="{41171938-D46C-407E-BF33-19127020E4F2}" srcOrd="8" destOrd="0" presId="urn:microsoft.com/office/officeart/2005/8/layout/radial4"/>
    <dgm:cxn modelId="{E5810CB3-2A34-4638-B6FD-20B8E7FE6292}" type="presParOf" srcId="{B1B43EAE-E770-4A99-8D87-3A19B5859AAD}" destId="{D1E01274-6B09-44D0-9DDE-E93F616DFBC3}" srcOrd="9" destOrd="0" presId="urn:microsoft.com/office/officeart/2005/8/layout/radial4"/>
    <dgm:cxn modelId="{1F1DA04A-D777-4B98-BEED-7D4E5D4FCEF8}" type="presParOf" srcId="{B1B43EAE-E770-4A99-8D87-3A19B5859AAD}" destId="{931C0623-A7FB-4152-92B0-6F3850F8DECC}" srcOrd="10" destOrd="0" presId="urn:microsoft.com/office/officeart/2005/8/layout/radial4"/>
    <dgm:cxn modelId="{EFE08B1E-5307-4B4D-A123-789AF06CCAA8}" type="presParOf" srcId="{B1B43EAE-E770-4A99-8D87-3A19B5859AAD}" destId="{D47B7800-E3C3-4ACC-82E7-AD552B03DFE7}" srcOrd="11" destOrd="0" presId="urn:microsoft.com/office/officeart/2005/8/layout/radial4"/>
    <dgm:cxn modelId="{F7F82954-127E-47EF-A032-B608AE7E6128}" type="presParOf" srcId="{B1B43EAE-E770-4A99-8D87-3A19B5859AAD}" destId="{58BBB1DF-7C9F-462D-BCF6-9B417372286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D8C1D-026C-4195-BBD2-5E2E35B15C00}" type="doc">
      <dgm:prSet loTypeId="urn:microsoft.com/office/officeart/2005/8/layout/process3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6522B8B-9581-46D0-909A-B2976DAE6C12}">
      <dgm:prSet phldrT="[Text]" custT="1"/>
      <dgm:spPr/>
      <dgm:t>
        <a:bodyPr/>
        <a:lstStyle/>
        <a:p>
          <a:pPr algn="ctr">
            <a:buClr>
              <a:schemeClr val="dk1"/>
            </a:buClr>
            <a:buSzPts val="1400"/>
          </a:pPr>
          <a:r>
            <a:rPr lang="en-US" sz="700" b="0" i="0" u="none" strike="noStrike" cap="none">
              <a:latin typeface="Montserrat"/>
              <a:ea typeface="Montserrat"/>
              <a:cs typeface="Montserrat"/>
              <a:sym typeface="Montserrat"/>
            </a:rPr>
            <a:t>Trend serangan dalam tahun terakhir </a:t>
          </a:r>
          <a:endParaRPr lang="en-US" sz="700" dirty="0"/>
        </a:p>
      </dgm:t>
    </dgm:pt>
    <dgm:pt modelId="{59FF8376-2DCF-431A-B2C6-7348DAC1AE86}" type="parTrans" cxnId="{1E55ED36-11C4-4EBE-915A-40BB01F1F0E1}">
      <dgm:prSet/>
      <dgm:spPr/>
      <dgm:t>
        <a:bodyPr/>
        <a:lstStyle/>
        <a:p>
          <a:endParaRPr lang="en-US"/>
        </a:p>
      </dgm:t>
    </dgm:pt>
    <dgm:pt modelId="{2334CADF-6347-4409-B4E7-4248690592E3}" type="sibTrans" cxnId="{1E55ED36-11C4-4EBE-915A-40BB01F1F0E1}">
      <dgm:prSet/>
      <dgm:spPr/>
      <dgm:t>
        <a:bodyPr/>
        <a:lstStyle/>
        <a:p>
          <a:endParaRPr lang="en-US"/>
        </a:p>
      </dgm:t>
    </dgm:pt>
    <dgm:pt modelId="{9F4E27F8-252D-4302-A027-FBA302D95335}">
      <dgm:prSet/>
      <dgm:spPr/>
      <dgm:t>
        <a:bodyPr/>
        <a:lstStyle/>
        <a:p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Laporan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threat intelligence</a:t>
          </a:r>
        </a:p>
      </dgm:t>
    </dgm:pt>
    <dgm:pt modelId="{CD1988BE-D115-40AE-A411-6DE5CF2B29F2}" type="parTrans" cxnId="{92AEBB99-EC3A-4F2F-BEA1-873E705B0753}">
      <dgm:prSet/>
      <dgm:spPr/>
      <dgm:t>
        <a:bodyPr/>
        <a:lstStyle/>
        <a:p>
          <a:endParaRPr lang="en-US"/>
        </a:p>
      </dgm:t>
    </dgm:pt>
    <dgm:pt modelId="{8C059C1A-EA29-4A04-BB89-75CCF5E8BD1E}" type="sibTrans" cxnId="{92AEBB99-EC3A-4F2F-BEA1-873E705B0753}">
      <dgm:prSet/>
      <dgm:spPr/>
      <dgm:t>
        <a:bodyPr/>
        <a:lstStyle/>
        <a:p>
          <a:endParaRPr lang="en-US"/>
        </a:p>
      </dgm:t>
    </dgm:pt>
    <dgm:pt modelId="{1CC77C98-1264-4E92-9BBF-1AE1797AA697}">
      <dgm:prSet/>
      <dgm:spPr/>
      <dgm:t>
        <a:bodyPr/>
        <a:lstStyle/>
        <a:p>
          <a:r>
            <a:rPr lang="en-US" b="0" i="0" u="none" strike="noStrike" cap="none">
              <a:latin typeface="Montserrat"/>
              <a:ea typeface="Montserrat"/>
              <a:cs typeface="Montserrat"/>
              <a:sym typeface="Montserrat"/>
            </a:rPr>
            <a:t>Laporan monitoring serangan dari IDSIRTII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40DDE465-F9A9-4988-84A8-52E057A0FF36}" type="parTrans" cxnId="{0FFAEED1-9895-4B62-B229-5000B1F3905F}">
      <dgm:prSet/>
      <dgm:spPr/>
      <dgm:t>
        <a:bodyPr/>
        <a:lstStyle/>
        <a:p>
          <a:endParaRPr lang="en-US"/>
        </a:p>
      </dgm:t>
    </dgm:pt>
    <dgm:pt modelId="{EF2BAD3C-FAFF-43CE-8BD9-AC14FA238747}" type="sibTrans" cxnId="{0FFAEED1-9895-4B62-B229-5000B1F3905F}">
      <dgm:prSet/>
      <dgm:spPr/>
      <dgm:t>
        <a:bodyPr/>
        <a:lstStyle/>
        <a:p>
          <a:endParaRPr lang="en-US"/>
        </a:p>
      </dgm:t>
    </dgm:pt>
    <dgm:pt modelId="{F8C8D2D5-AF93-41E5-90C5-09F3137C1776}">
      <dgm:prSet/>
      <dgm:spPr/>
      <dgm:t>
        <a:bodyPr/>
        <a:lstStyle/>
        <a:p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Teknik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yang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banyak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oleh malware</a:t>
          </a:r>
        </a:p>
      </dgm:t>
    </dgm:pt>
    <dgm:pt modelId="{AD5B2FA4-4F59-44B1-ABA6-034958E108BE}" type="parTrans" cxnId="{9B4128A6-EE29-475D-86DB-A3B0F5C84D5C}">
      <dgm:prSet/>
      <dgm:spPr/>
      <dgm:t>
        <a:bodyPr/>
        <a:lstStyle/>
        <a:p>
          <a:endParaRPr lang="en-US"/>
        </a:p>
      </dgm:t>
    </dgm:pt>
    <dgm:pt modelId="{EB619F07-4D52-468E-9253-74888F7CA2E2}" type="sibTrans" cxnId="{9B4128A6-EE29-475D-86DB-A3B0F5C84D5C}">
      <dgm:prSet/>
      <dgm:spPr/>
      <dgm:t>
        <a:bodyPr/>
        <a:lstStyle/>
        <a:p>
          <a:endParaRPr lang="en-US"/>
        </a:p>
      </dgm:t>
    </dgm:pt>
    <dgm:pt modelId="{FE55545C-39E7-49FA-B997-F0F77321E786}">
      <dgm:prSet/>
      <dgm:spPr/>
      <dgm:t>
        <a:bodyPr/>
        <a:lstStyle/>
        <a:p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Jalan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saja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yang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oleh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penyerang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masuk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71E02B6A-F79C-4C45-A6EB-4B02DBA1058D}" type="parTrans" cxnId="{AC8626D5-D3DF-4774-AFFD-28B7FC7143DC}">
      <dgm:prSet/>
      <dgm:spPr/>
      <dgm:t>
        <a:bodyPr/>
        <a:lstStyle/>
        <a:p>
          <a:endParaRPr lang="en-US"/>
        </a:p>
      </dgm:t>
    </dgm:pt>
    <dgm:pt modelId="{66A0CFFC-A1DF-4CE0-8FBC-0C7990FA2FD2}" type="sibTrans" cxnId="{AC8626D5-D3DF-4774-AFFD-28B7FC7143DC}">
      <dgm:prSet/>
      <dgm:spPr/>
      <dgm:t>
        <a:bodyPr/>
        <a:lstStyle/>
        <a:p>
          <a:endParaRPr lang="en-US"/>
        </a:p>
      </dgm:t>
    </dgm:pt>
    <dgm:pt modelId="{855B37C6-902D-40F9-922E-8463B9211C87}">
      <dgm:prSet/>
      <dgm:spPr/>
      <dgm:t>
        <a:bodyPr/>
        <a:lstStyle/>
        <a:p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CVE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saja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yang di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exploitasi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secara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ganas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dalam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beberapa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bulan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terakhir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A0668BD3-3A96-425C-9862-695B2969A5E7}" type="parTrans" cxnId="{B4D32D20-0459-48D5-85CD-305427927EF6}">
      <dgm:prSet/>
      <dgm:spPr/>
      <dgm:t>
        <a:bodyPr/>
        <a:lstStyle/>
        <a:p>
          <a:endParaRPr lang="en-US"/>
        </a:p>
      </dgm:t>
    </dgm:pt>
    <dgm:pt modelId="{0C857445-DF03-4129-BFAD-E7253A4B6F75}" type="sibTrans" cxnId="{B4D32D20-0459-48D5-85CD-305427927EF6}">
      <dgm:prSet/>
      <dgm:spPr/>
      <dgm:t>
        <a:bodyPr/>
        <a:lstStyle/>
        <a:p>
          <a:endParaRPr lang="en-US"/>
        </a:p>
      </dgm:t>
    </dgm:pt>
    <dgm:pt modelId="{67DD8B11-A2F4-4962-84A6-0C3FC2D76C00}">
      <dgm:prSet/>
      <dgm:spPr/>
      <dgm:t>
        <a:bodyPr/>
        <a:lstStyle/>
        <a:p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Teknik yang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biasanya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oleh state-backed threat actor</a:t>
          </a:r>
        </a:p>
      </dgm:t>
    </dgm:pt>
    <dgm:pt modelId="{0B600804-1FFB-4BAC-B6E0-DFDB5F8F9F12}" type="parTrans" cxnId="{E6071540-E2E2-4497-8127-32A966A0EC35}">
      <dgm:prSet/>
      <dgm:spPr/>
      <dgm:t>
        <a:bodyPr/>
        <a:lstStyle/>
        <a:p>
          <a:endParaRPr lang="en-US"/>
        </a:p>
      </dgm:t>
    </dgm:pt>
    <dgm:pt modelId="{F01AB0B8-7FDB-4286-8B3D-73DB27669001}" type="sibTrans" cxnId="{E6071540-E2E2-4497-8127-32A966A0EC35}">
      <dgm:prSet/>
      <dgm:spPr/>
      <dgm:t>
        <a:bodyPr/>
        <a:lstStyle/>
        <a:p>
          <a:endParaRPr lang="en-US"/>
        </a:p>
      </dgm:t>
    </dgm:pt>
    <dgm:pt modelId="{E940F128-C4B5-4377-9481-5C0F443B2CA6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Tools/Script deteksi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B8C325CC-8E19-4BC9-BF63-8D6286721972}" type="parTrans" cxnId="{2C49B5E4-609C-4E47-BF30-5F7F6BDDC090}">
      <dgm:prSet/>
      <dgm:spPr/>
      <dgm:t>
        <a:bodyPr/>
        <a:lstStyle/>
        <a:p>
          <a:endParaRPr lang="en-US"/>
        </a:p>
      </dgm:t>
    </dgm:pt>
    <dgm:pt modelId="{666A7EFA-AABC-4D05-92C4-8AFE71EC2F9D}" type="sibTrans" cxnId="{2C49B5E4-609C-4E47-BF30-5F7F6BDDC090}">
      <dgm:prSet/>
      <dgm:spPr/>
      <dgm:t>
        <a:bodyPr/>
        <a:lstStyle/>
        <a:p>
          <a:endParaRPr lang="en-US"/>
        </a:p>
      </dgm:t>
    </dgm:pt>
    <dgm:pt modelId="{532A17EA-3D9F-4E64-A5CA-C7EFBA307E32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Tools/Script deteksi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3BA9FF6B-F9A8-4A10-8FDE-032B540CE078}" type="parTrans" cxnId="{9198A2B0-1B4B-4B7D-8DFB-9B91D95A0BAD}">
      <dgm:prSet/>
      <dgm:spPr/>
      <dgm:t>
        <a:bodyPr/>
        <a:lstStyle/>
        <a:p>
          <a:endParaRPr lang="en-US"/>
        </a:p>
      </dgm:t>
    </dgm:pt>
    <dgm:pt modelId="{07BA5A71-8C5C-4786-86FF-9C2C71F6B579}" type="sibTrans" cxnId="{9198A2B0-1B4B-4B7D-8DFB-9B91D95A0BAD}">
      <dgm:prSet/>
      <dgm:spPr/>
      <dgm:t>
        <a:bodyPr/>
        <a:lstStyle/>
        <a:p>
          <a:endParaRPr lang="en-US"/>
        </a:p>
      </dgm:t>
    </dgm:pt>
    <dgm:pt modelId="{F1FA5548-1C1D-445C-AE87-F27B53A5BB4C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Tools/script simulasi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45B797FC-D37F-4CDB-845D-985102C55203}" type="sibTrans" cxnId="{FCD441C1-5511-420C-BD7E-2DA7042526F8}">
      <dgm:prSet/>
      <dgm:spPr/>
      <dgm:t>
        <a:bodyPr/>
        <a:lstStyle/>
        <a:p>
          <a:endParaRPr lang="en-US"/>
        </a:p>
      </dgm:t>
    </dgm:pt>
    <dgm:pt modelId="{7A902A07-3853-4C4D-B745-720AD8F0564C}" type="parTrans" cxnId="{FCD441C1-5511-420C-BD7E-2DA7042526F8}">
      <dgm:prSet/>
      <dgm:spPr/>
      <dgm:t>
        <a:bodyPr/>
        <a:lstStyle/>
        <a:p>
          <a:endParaRPr lang="en-US"/>
        </a:p>
      </dgm:t>
    </dgm:pt>
    <dgm:pt modelId="{028B4C6F-E0B0-4B78-A292-7F09697054DF}">
      <dgm:prSet/>
      <dgm:spPr/>
      <dgm:t>
        <a:bodyPr/>
        <a:lstStyle/>
        <a:p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membatu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redteam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melakukan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tekniknya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E9241ABB-DD21-440C-9CC2-E5BB88F1163F}" type="sibTrans" cxnId="{BFAC815B-CDAA-4FD5-B988-DCE5FCC37076}">
      <dgm:prSet/>
      <dgm:spPr/>
      <dgm:t>
        <a:bodyPr/>
        <a:lstStyle/>
        <a:p>
          <a:endParaRPr lang="en-US"/>
        </a:p>
      </dgm:t>
    </dgm:pt>
    <dgm:pt modelId="{EF2735EC-E1C2-4FBD-B472-09225BD78C33}" type="parTrans" cxnId="{BFAC815B-CDAA-4FD5-B988-DCE5FCC37076}">
      <dgm:prSet/>
      <dgm:spPr/>
      <dgm:t>
        <a:bodyPr/>
        <a:lstStyle/>
        <a:p>
          <a:endParaRPr lang="en-US"/>
        </a:p>
      </dgm:t>
    </dgm:pt>
    <dgm:pt modelId="{8550E21B-1147-4C40-A466-5DA07E940478}">
      <dgm:prSet/>
      <dgm:spPr/>
      <dgm:t>
        <a:bodyPr/>
        <a:lstStyle/>
        <a:p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membatu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redteam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melakukan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tekniknya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9F781E11-1003-4D91-9388-2AF492435523}" type="parTrans" cxnId="{E0BBAF26-27B0-452B-861D-CBD551836E66}">
      <dgm:prSet/>
      <dgm:spPr/>
      <dgm:t>
        <a:bodyPr/>
        <a:lstStyle/>
        <a:p>
          <a:endParaRPr lang="en-US"/>
        </a:p>
      </dgm:t>
    </dgm:pt>
    <dgm:pt modelId="{85C86061-0BBE-4068-86EA-F1C37D1C8F75}" type="sibTrans" cxnId="{E0BBAF26-27B0-452B-861D-CBD551836E66}">
      <dgm:prSet/>
      <dgm:spPr/>
      <dgm:t>
        <a:bodyPr/>
        <a:lstStyle/>
        <a:p>
          <a:endParaRPr lang="en-US"/>
        </a:p>
      </dgm:t>
    </dgm:pt>
    <dgm:pt modelId="{7819E8D8-8213-4497-9CC3-46496E09D688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 untuk deteksi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E9AA00B3-2674-4709-B8FB-89CDFE42DFD4}" type="parTrans" cxnId="{602600F0-D877-4811-BF54-760E9FDDA7B1}">
      <dgm:prSet/>
      <dgm:spPr/>
      <dgm:t>
        <a:bodyPr/>
        <a:lstStyle/>
        <a:p>
          <a:endParaRPr lang="en-US"/>
        </a:p>
      </dgm:t>
    </dgm:pt>
    <dgm:pt modelId="{7C11D303-DB5D-4D8B-BB9B-BA023A8C8D86}" type="sibTrans" cxnId="{602600F0-D877-4811-BF54-760E9FDDA7B1}">
      <dgm:prSet/>
      <dgm:spPr/>
      <dgm:t>
        <a:bodyPr/>
        <a:lstStyle/>
        <a:p>
          <a:endParaRPr lang="en-US"/>
        </a:p>
      </dgm:t>
    </dgm:pt>
    <dgm:pt modelId="{48C6123D-FF8A-4C14-AAA2-60C5D16C5C81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Lab simulasi serangan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54CA6C60-877F-4B0D-8647-0553C1071897}" type="parTrans" cxnId="{15A68B89-C82A-4409-AA8A-7A6BA2CE8874}">
      <dgm:prSet/>
      <dgm:spPr/>
      <dgm:t>
        <a:bodyPr/>
        <a:lstStyle/>
        <a:p>
          <a:endParaRPr lang="en-US"/>
        </a:p>
      </dgm:t>
    </dgm:pt>
    <dgm:pt modelId="{BAE19460-EEE9-4FE0-91F5-2FF81EB1F9D7}" type="sibTrans" cxnId="{15A68B89-C82A-4409-AA8A-7A6BA2CE8874}">
      <dgm:prSet/>
      <dgm:spPr/>
      <dgm:t>
        <a:bodyPr/>
        <a:lstStyle/>
        <a:p>
          <a:endParaRPr lang="en-US"/>
        </a:p>
      </dgm:t>
    </dgm:pt>
    <dgm:pt modelId="{5AAB1D8F-A5F9-4446-87DA-5ACD1C946F98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 untuk melakukan exploitasi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3715E6CF-4644-4CC7-9720-0AEE165852BB}" type="parTrans" cxnId="{9BE698B3-0C28-49C0-8CBD-2E40D4B2F6C0}">
      <dgm:prSet/>
      <dgm:spPr/>
      <dgm:t>
        <a:bodyPr/>
        <a:lstStyle/>
        <a:p>
          <a:endParaRPr lang="en-US"/>
        </a:p>
      </dgm:t>
    </dgm:pt>
    <dgm:pt modelId="{F426DCBD-3D40-4C9C-8337-3FBB859E325F}" type="sibTrans" cxnId="{9BE698B3-0C28-49C0-8CBD-2E40D4B2F6C0}">
      <dgm:prSet/>
      <dgm:spPr/>
      <dgm:t>
        <a:bodyPr/>
        <a:lstStyle/>
        <a:p>
          <a:endParaRPr lang="en-US"/>
        </a:p>
      </dgm:t>
    </dgm:pt>
    <dgm:pt modelId="{B29552A4-E911-4EF5-884D-D5022C9FB759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Lab simulasi serangan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8DC382C1-286D-4A7D-8E71-EF7EA431B344}" type="parTrans" cxnId="{61C25A7C-38F2-4421-8A73-AEFA98F8AA8F}">
      <dgm:prSet/>
      <dgm:spPr/>
      <dgm:t>
        <a:bodyPr/>
        <a:lstStyle/>
        <a:p>
          <a:endParaRPr lang="en-US"/>
        </a:p>
      </dgm:t>
    </dgm:pt>
    <dgm:pt modelId="{E817161C-FBAC-48B0-A927-ECCE65B5D76A}" type="sibTrans" cxnId="{61C25A7C-38F2-4421-8A73-AEFA98F8AA8F}">
      <dgm:prSet/>
      <dgm:spPr/>
      <dgm:t>
        <a:bodyPr/>
        <a:lstStyle/>
        <a:p>
          <a:endParaRPr lang="en-US"/>
        </a:p>
      </dgm:t>
    </dgm:pt>
    <dgm:pt modelId="{4E4BD0C6-4869-4423-A177-9DE4D2F33B56}">
      <dgm:prSet/>
      <dgm:spPr/>
      <dgm:t>
        <a:bodyPr/>
        <a:lstStyle/>
        <a:p>
          <a:r>
            <a:rPr lang="en-GB" b="0" i="0" u="none" strike="noStrike" cap="none">
              <a:latin typeface="Montserrat"/>
              <a:ea typeface="Montserrat"/>
              <a:cs typeface="Montserrat"/>
              <a:sym typeface="Montserrat"/>
            </a:rPr>
            <a:t>Tools untuk membantu red team/pentester melakukannya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D52CD01A-89D7-415B-B4AE-A3D0EF1D19CC}" type="parTrans" cxnId="{424C098D-C479-4D9F-BBB5-7DD2FA8D1BE9}">
      <dgm:prSet/>
      <dgm:spPr/>
      <dgm:t>
        <a:bodyPr/>
        <a:lstStyle/>
        <a:p>
          <a:endParaRPr lang="en-US"/>
        </a:p>
      </dgm:t>
    </dgm:pt>
    <dgm:pt modelId="{70E4EC04-F16B-4E94-8BC2-2012FEF99756}" type="sibTrans" cxnId="{424C098D-C479-4D9F-BBB5-7DD2FA8D1BE9}">
      <dgm:prSet/>
      <dgm:spPr/>
      <dgm:t>
        <a:bodyPr/>
        <a:lstStyle/>
        <a:p>
          <a:endParaRPr lang="en-US"/>
        </a:p>
      </dgm:t>
    </dgm:pt>
    <dgm:pt modelId="{77226707-9157-4E55-A683-1D235C66D35C}">
      <dgm:prSet/>
      <dgm:spPr/>
      <dgm:t>
        <a:bodyPr/>
        <a:lstStyle/>
        <a:p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b="0" i="0" u="none" strike="noStrike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b="0" i="0" u="none" strike="noStrike" cap="none" dirty="0" err="1">
              <a:latin typeface="Montserrat"/>
              <a:ea typeface="Montserrat"/>
              <a:cs typeface="Montserrat"/>
              <a:sym typeface="Montserrat"/>
            </a:rPr>
            <a:t>deteksi</a:t>
          </a:r>
          <a:endParaRPr lang="en-US" b="0" i="0" u="none" strike="noStrike" cap="none" dirty="0">
            <a:latin typeface="Montserrat"/>
            <a:ea typeface="Montserrat"/>
            <a:cs typeface="Montserrat"/>
            <a:sym typeface="Montserrat"/>
          </a:endParaRPr>
        </a:p>
      </dgm:t>
    </dgm:pt>
    <dgm:pt modelId="{34D665FA-FB57-4C5B-86C2-BC55E5798F9F}" type="parTrans" cxnId="{B9909D21-1CBA-4D9A-B0E5-A73683C4E982}">
      <dgm:prSet/>
      <dgm:spPr/>
      <dgm:t>
        <a:bodyPr/>
        <a:lstStyle/>
        <a:p>
          <a:endParaRPr lang="en-US"/>
        </a:p>
      </dgm:t>
    </dgm:pt>
    <dgm:pt modelId="{8DC8A115-0222-485C-9415-DCC84A8611A2}" type="sibTrans" cxnId="{B9909D21-1CBA-4D9A-B0E5-A73683C4E982}">
      <dgm:prSet/>
      <dgm:spPr/>
      <dgm:t>
        <a:bodyPr/>
        <a:lstStyle/>
        <a:p>
          <a:endParaRPr lang="en-US"/>
        </a:p>
      </dgm:t>
    </dgm:pt>
    <dgm:pt modelId="{758760F3-65A7-4BAD-842D-8BF866D3DF74}" type="pres">
      <dgm:prSet presAssocID="{8BFD8C1D-026C-4195-BBD2-5E2E35B15C00}" presName="linearFlow" presStyleCnt="0">
        <dgm:presLayoutVars>
          <dgm:dir/>
          <dgm:animLvl val="lvl"/>
          <dgm:resizeHandles val="exact"/>
        </dgm:presLayoutVars>
      </dgm:prSet>
      <dgm:spPr/>
    </dgm:pt>
    <dgm:pt modelId="{5EB6B0D0-DB17-4F75-BA7B-433D129733C5}" type="pres">
      <dgm:prSet presAssocID="{D6522B8B-9581-46D0-909A-B2976DAE6C12}" presName="composite" presStyleCnt="0"/>
      <dgm:spPr/>
    </dgm:pt>
    <dgm:pt modelId="{97A59E26-EA36-4A26-80C5-F7F3B1770387}" type="pres">
      <dgm:prSet presAssocID="{D6522B8B-9581-46D0-909A-B2976DAE6C12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F5A5F2E-2164-42C6-9C09-B1A54247F85C}" type="pres">
      <dgm:prSet presAssocID="{D6522B8B-9581-46D0-909A-B2976DAE6C12}" presName="parSh" presStyleLbl="node1" presStyleIdx="0" presStyleCnt="5"/>
      <dgm:spPr/>
    </dgm:pt>
    <dgm:pt modelId="{DE5600CD-5407-4283-B4F4-6A953B59EA3F}" type="pres">
      <dgm:prSet presAssocID="{D6522B8B-9581-46D0-909A-B2976DAE6C12}" presName="desTx" presStyleLbl="fgAcc1" presStyleIdx="0" presStyleCnt="5">
        <dgm:presLayoutVars>
          <dgm:bulletEnabled val="1"/>
        </dgm:presLayoutVars>
      </dgm:prSet>
      <dgm:spPr/>
    </dgm:pt>
    <dgm:pt modelId="{94D1CF92-FFC1-4066-B86F-5563171C5167}" type="pres">
      <dgm:prSet presAssocID="{2334CADF-6347-4409-B4E7-4248690592E3}" presName="sibTrans" presStyleLbl="sibTrans2D1" presStyleIdx="0" presStyleCnt="4"/>
      <dgm:spPr/>
    </dgm:pt>
    <dgm:pt modelId="{619A2899-E40D-48BD-A37E-EF4A270B65A6}" type="pres">
      <dgm:prSet presAssocID="{2334CADF-6347-4409-B4E7-4248690592E3}" presName="connTx" presStyleLbl="sibTrans2D1" presStyleIdx="0" presStyleCnt="4"/>
      <dgm:spPr/>
    </dgm:pt>
    <dgm:pt modelId="{F40EFBF4-8B0F-4AAF-ADBD-DADD2FBFB5A7}" type="pres">
      <dgm:prSet presAssocID="{F8C8D2D5-AF93-41E5-90C5-09F3137C1776}" presName="composite" presStyleCnt="0"/>
      <dgm:spPr/>
    </dgm:pt>
    <dgm:pt modelId="{37617595-D8F5-4EDA-8F52-549A745778A7}" type="pres">
      <dgm:prSet presAssocID="{F8C8D2D5-AF93-41E5-90C5-09F3137C177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623A495-1C9F-4E2F-B54D-1BA8C8359EC7}" type="pres">
      <dgm:prSet presAssocID="{F8C8D2D5-AF93-41E5-90C5-09F3137C1776}" presName="parSh" presStyleLbl="node1" presStyleIdx="1" presStyleCnt="5"/>
      <dgm:spPr/>
    </dgm:pt>
    <dgm:pt modelId="{22CB5A2F-E5FB-46DA-B970-C79D332AB513}" type="pres">
      <dgm:prSet presAssocID="{F8C8D2D5-AF93-41E5-90C5-09F3137C1776}" presName="desTx" presStyleLbl="fgAcc1" presStyleIdx="1" presStyleCnt="5">
        <dgm:presLayoutVars>
          <dgm:bulletEnabled val="1"/>
        </dgm:presLayoutVars>
      </dgm:prSet>
      <dgm:spPr/>
    </dgm:pt>
    <dgm:pt modelId="{2E528324-197A-4074-A6DD-2EC4F3D12572}" type="pres">
      <dgm:prSet presAssocID="{EB619F07-4D52-468E-9253-74888F7CA2E2}" presName="sibTrans" presStyleLbl="sibTrans2D1" presStyleIdx="1" presStyleCnt="4"/>
      <dgm:spPr/>
    </dgm:pt>
    <dgm:pt modelId="{2CD5DD22-76B2-4385-BD98-20C69B4F74E5}" type="pres">
      <dgm:prSet presAssocID="{EB619F07-4D52-468E-9253-74888F7CA2E2}" presName="connTx" presStyleLbl="sibTrans2D1" presStyleIdx="1" presStyleCnt="4"/>
      <dgm:spPr/>
    </dgm:pt>
    <dgm:pt modelId="{5337CE1C-2657-4CD3-9915-6200C6725A20}" type="pres">
      <dgm:prSet presAssocID="{FE55545C-39E7-49FA-B997-F0F77321E786}" presName="composite" presStyleCnt="0"/>
      <dgm:spPr/>
    </dgm:pt>
    <dgm:pt modelId="{888AE7EE-826B-4E00-88AE-B1578CCB50D9}" type="pres">
      <dgm:prSet presAssocID="{FE55545C-39E7-49FA-B997-F0F77321E78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F0737BC-8273-4D3B-B229-CBC5996FB0B4}" type="pres">
      <dgm:prSet presAssocID="{FE55545C-39E7-49FA-B997-F0F77321E786}" presName="parSh" presStyleLbl="node1" presStyleIdx="2" presStyleCnt="5"/>
      <dgm:spPr/>
    </dgm:pt>
    <dgm:pt modelId="{C1E6A0B3-D8B3-4A31-B976-455C29126A20}" type="pres">
      <dgm:prSet presAssocID="{FE55545C-39E7-49FA-B997-F0F77321E786}" presName="desTx" presStyleLbl="fgAcc1" presStyleIdx="2" presStyleCnt="5">
        <dgm:presLayoutVars>
          <dgm:bulletEnabled val="1"/>
        </dgm:presLayoutVars>
      </dgm:prSet>
      <dgm:spPr/>
    </dgm:pt>
    <dgm:pt modelId="{8DDEE718-F60D-48FC-9602-4F802A991A82}" type="pres">
      <dgm:prSet presAssocID="{66A0CFFC-A1DF-4CE0-8FBC-0C7990FA2FD2}" presName="sibTrans" presStyleLbl="sibTrans2D1" presStyleIdx="2" presStyleCnt="4"/>
      <dgm:spPr/>
    </dgm:pt>
    <dgm:pt modelId="{5DC938F2-C965-4DF6-9082-B8AB7811326B}" type="pres">
      <dgm:prSet presAssocID="{66A0CFFC-A1DF-4CE0-8FBC-0C7990FA2FD2}" presName="connTx" presStyleLbl="sibTrans2D1" presStyleIdx="2" presStyleCnt="4"/>
      <dgm:spPr/>
    </dgm:pt>
    <dgm:pt modelId="{A4FE766F-8BFD-445B-996F-F30026D1024F}" type="pres">
      <dgm:prSet presAssocID="{855B37C6-902D-40F9-922E-8463B9211C87}" presName="composite" presStyleCnt="0"/>
      <dgm:spPr/>
    </dgm:pt>
    <dgm:pt modelId="{AA1E670C-5D98-4C83-9B6B-51CC73DC499E}" type="pres">
      <dgm:prSet presAssocID="{855B37C6-902D-40F9-922E-8463B9211C87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4D8974C-A10F-4666-961D-B4DCA613DE46}" type="pres">
      <dgm:prSet presAssocID="{855B37C6-902D-40F9-922E-8463B9211C87}" presName="parSh" presStyleLbl="node1" presStyleIdx="3" presStyleCnt="5"/>
      <dgm:spPr/>
    </dgm:pt>
    <dgm:pt modelId="{D2DCA349-EA38-423B-AC07-15C6096CEB22}" type="pres">
      <dgm:prSet presAssocID="{855B37C6-902D-40F9-922E-8463B9211C87}" presName="desTx" presStyleLbl="fgAcc1" presStyleIdx="3" presStyleCnt="5">
        <dgm:presLayoutVars>
          <dgm:bulletEnabled val="1"/>
        </dgm:presLayoutVars>
      </dgm:prSet>
      <dgm:spPr/>
    </dgm:pt>
    <dgm:pt modelId="{8C72EB04-EE2D-4D77-99F7-831862E221A5}" type="pres">
      <dgm:prSet presAssocID="{0C857445-DF03-4129-BFAD-E7253A4B6F75}" presName="sibTrans" presStyleLbl="sibTrans2D1" presStyleIdx="3" presStyleCnt="4"/>
      <dgm:spPr/>
    </dgm:pt>
    <dgm:pt modelId="{3466651C-91D5-467C-8C03-1CDB826D299A}" type="pres">
      <dgm:prSet presAssocID="{0C857445-DF03-4129-BFAD-E7253A4B6F75}" presName="connTx" presStyleLbl="sibTrans2D1" presStyleIdx="3" presStyleCnt="4"/>
      <dgm:spPr/>
    </dgm:pt>
    <dgm:pt modelId="{9A29ABF9-4040-4BB1-9793-91A133B6EFCC}" type="pres">
      <dgm:prSet presAssocID="{67DD8B11-A2F4-4962-84A6-0C3FC2D76C00}" presName="composite" presStyleCnt="0"/>
      <dgm:spPr/>
    </dgm:pt>
    <dgm:pt modelId="{B9ED8E90-D2C8-40C9-8D2B-1F8B0D273BB3}" type="pres">
      <dgm:prSet presAssocID="{67DD8B11-A2F4-4962-84A6-0C3FC2D76C00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E56AD98-E3CA-47CE-9B51-6E1FA0A8B1F7}" type="pres">
      <dgm:prSet presAssocID="{67DD8B11-A2F4-4962-84A6-0C3FC2D76C00}" presName="parSh" presStyleLbl="node1" presStyleIdx="4" presStyleCnt="5"/>
      <dgm:spPr/>
    </dgm:pt>
    <dgm:pt modelId="{F58A0841-7E2A-408E-81E2-9D1F03382EF2}" type="pres">
      <dgm:prSet presAssocID="{67DD8B11-A2F4-4962-84A6-0C3FC2D76C00}" presName="desTx" presStyleLbl="fgAcc1" presStyleIdx="4" presStyleCnt="5">
        <dgm:presLayoutVars>
          <dgm:bulletEnabled val="1"/>
        </dgm:presLayoutVars>
      </dgm:prSet>
      <dgm:spPr/>
    </dgm:pt>
  </dgm:ptLst>
  <dgm:cxnLst>
    <dgm:cxn modelId="{3DFC5103-9BDB-4435-A21B-8B0C3804E6E7}" type="presOf" srcId="{2334CADF-6347-4409-B4E7-4248690592E3}" destId="{94D1CF92-FFC1-4066-B86F-5563171C5167}" srcOrd="0" destOrd="0" presId="urn:microsoft.com/office/officeart/2005/8/layout/process3"/>
    <dgm:cxn modelId="{6BF0E610-EAF4-43A4-9692-128C10E18D99}" type="presOf" srcId="{77226707-9157-4E55-A683-1D235C66D35C}" destId="{F58A0841-7E2A-408E-81E2-9D1F03382EF2}" srcOrd="0" destOrd="2" presId="urn:microsoft.com/office/officeart/2005/8/layout/process3"/>
    <dgm:cxn modelId="{35633013-87E2-434E-8C98-617BDC299481}" type="presOf" srcId="{9F4E27F8-252D-4302-A027-FBA302D95335}" destId="{DE5600CD-5407-4283-B4F4-6A953B59EA3F}" srcOrd="0" destOrd="0" presId="urn:microsoft.com/office/officeart/2005/8/layout/process3"/>
    <dgm:cxn modelId="{B320D913-B512-4415-9268-CBDE70FC5B9A}" type="presOf" srcId="{8BFD8C1D-026C-4195-BBD2-5E2E35B15C00}" destId="{758760F3-65A7-4BAD-842D-8BF866D3DF74}" srcOrd="0" destOrd="0" presId="urn:microsoft.com/office/officeart/2005/8/layout/process3"/>
    <dgm:cxn modelId="{F128EF1B-C4B4-4AD9-AECB-93902AD4E876}" type="presOf" srcId="{F1FA5548-1C1D-445C-AE87-F27B53A5BB4C}" destId="{22CB5A2F-E5FB-46DA-B970-C79D332AB513}" srcOrd="0" destOrd="1" presId="urn:microsoft.com/office/officeart/2005/8/layout/process3"/>
    <dgm:cxn modelId="{D59F5E1C-1A2B-4F31-A0FD-ADD317BB8AF2}" type="presOf" srcId="{8550E21B-1147-4C40-A466-5DA07E940478}" destId="{C1E6A0B3-D8B3-4A31-B976-455C29126A20}" srcOrd="0" destOrd="1" presId="urn:microsoft.com/office/officeart/2005/8/layout/process3"/>
    <dgm:cxn modelId="{2FE2291E-F139-4D45-8266-9E4383410C8A}" type="presOf" srcId="{1CC77C98-1264-4E92-9BBF-1AE1797AA697}" destId="{DE5600CD-5407-4283-B4F4-6A953B59EA3F}" srcOrd="0" destOrd="1" presId="urn:microsoft.com/office/officeart/2005/8/layout/process3"/>
    <dgm:cxn modelId="{B4D32D20-0459-48D5-85CD-305427927EF6}" srcId="{8BFD8C1D-026C-4195-BBD2-5E2E35B15C00}" destId="{855B37C6-902D-40F9-922E-8463B9211C87}" srcOrd="3" destOrd="0" parTransId="{A0668BD3-3A96-425C-9862-695B2969A5E7}" sibTransId="{0C857445-DF03-4129-BFAD-E7253A4B6F75}"/>
    <dgm:cxn modelId="{B9909D21-1CBA-4D9A-B0E5-A73683C4E982}" srcId="{67DD8B11-A2F4-4962-84A6-0C3FC2D76C00}" destId="{77226707-9157-4E55-A683-1D235C66D35C}" srcOrd="2" destOrd="0" parTransId="{34D665FA-FB57-4C5B-86C2-BC55E5798F9F}" sibTransId="{8DC8A115-0222-485C-9415-DCC84A8611A2}"/>
    <dgm:cxn modelId="{6F33B621-72A0-48D8-BD66-28F16775DB1C}" type="presOf" srcId="{F8C8D2D5-AF93-41E5-90C5-09F3137C1776}" destId="{3623A495-1C9F-4E2F-B54D-1BA8C8359EC7}" srcOrd="1" destOrd="0" presId="urn:microsoft.com/office/officeart/2005/8/layout/process3"/>
    <dgm:cxn modelId="{E0BBAF26-27B0-452B-861D-CBD551836E66}" srcId="{FE55545C-39E7-49FA-B997-F0F77321E786}" destId="{8550E21B-1147-4C40-A466-5DA07E940478}" srcOrd="1" destOrd="0" parTransId="{9F781E11-1003-4D91-9388-2AF492435523}" sibTransId="{85C86061-0BBE-4068-86EA-F1C37D1C8F75}"/>
    <dgm:cxn modelId="{F010C02B-97C7-4EB8-BE36-592F68F83D2C}" type="presOf" srcId="{532A17EA-3D9F-4E64-A5CA-C7EFBA307E32}" destId="{C1E6A0B3-D8B3-4A31-B976-455C29126A20}" srcOrd="0" destOrd="0" presId="urn:microsoft.com/office/officeart/2005/8/layout/process3"/>
    <dgm:cxn modelId="{E37ECF32-CC3D-4B5A-B828-78F93D7CC8A6}" type="presOf" srcId="{66A0CFFC-A1DF-4CE0-8FBC-0C7990FA2FD2}" destId="{5DC938F2-C965-4DF6-9082-B8AB7811326B}" srcOrd="1" destOrd="0" presId="urn:microsoft.com/office/officeart/2005/8/layout/process3"/>
    <dgm:cxn modelId="{1E55ED36-11C4-4EBE-915A-40BB01F1F0E1}" srcId="{8BFD8C1D-026C-4195-BBD2-5E2E35B15C00}" destId="{D6522B8B-9581-46D0-909A-B2976DAE6C12}" srcOrd="0" destOrd="0" parTransId="{59FF8376-2DCF-431A-B2C6-7348DAC1AE86}" sibTransId="{2334CADF-6347-4409-B4E7-4248690592E3}"/>
    <dgm:cxn modelId="{41F12C37-4B73-4D6A-8928-14839D3B8261}" type="presOf" srcId="{48C6123D-FF8A-4C14-AAA2-60C5D16C5C81}" destId="{D2DCA349-EA38-423B-AC07-15C6096CEB22}" srcOrd="0" destOrd="1" presId="urn:microsoft.com/office/officeart/2005/8/layout/process3"/>
    <dgm:cxn modelId="{E6071540-E2E2-4497-8127-32A966A0EC35}" srcId="{8BFD8C1D-026C-4195-BBD2-5E2E35B15C00}" destId="{67DD8B11-A2F4-4962-84A6-0C3FC2D76C00}" srcOrd="4" destOrd="0" parTransId="{0B600804-1FFB-4BAC-B6E0-DFDB5F8F9F12}" sibTransId="{F01AB0B8-7FDB-4286-8B3D-73DB27669001}"/>
    <dgm:cxn modelId="{BFAC815B-CDAA-4FD5-B988-DCE5FCC37076}" srcId="{F8C8D2D5-AF93-41E5-90C5-09F3137C1776}" destId="{028B4C6F-E0B0-4B78-A292-7F09697054DF}" srcOrd="2" destOrd="0" parTransId="{EF2735EC-E1C2-4FBD-B472-09225BD78C33}" sibTransId="{E9241ABB-DD21-440C-9CC2-E5BB88F1163F}"/>
    <dgm:cxn modelId="{3175A24F-A84B-4E52-82E2-E4D33382D5AB}" type="presOf" srcId="{B29552A4-E911-4EF5-884D-D5022C9FB759}" destId="{F58A0841-7E2A-408E-81E2-9D1F03382EF2}" srcOrd="0" destOrd="0" presId="urn:microsoft.com/office/officeart/2005/8/layout/process3"/>
    <dgm:cxn modelId="{C5AE1E75-86B7-462C-AC75-401A2F6AC730}" type="presOf" srcId="{7819E8D8-8213-4497-9CC3-46496E09D688}" destId="{D2DCA349-EA38-423B-AC07-15C6096CEB22}" srcOrd="0" destOrd="0" presId="urn:microsoft.com/office/officeart/2005/8/layout/process3"/>
    <dgm:cxn modelId="{61C25A7C-38F2-4421-8A73-AEFA98F8AA8F}" srcId="{67DD8B11-A2F4-4962-84A6-0C3FC2D76C00}" destId="{B29552A4-E911-4EF5-884D-D5022C9FB759}" srcOrd="0" destOrd="0" parTransId="{8DC382C1-286D-4A7D-8E71-EF7EA431B344}" sibTransId="{E817161C-FBAC-48B0-A927-ECCE65B5D76A}"/>
    <dgm:cxn modelId="{A91A3880-333D-4FEE-9371-8DAAA24237E8}" type="presOf" srcId="{F8C8D2D5-AF93-41E5-90C5-09F3137C1776}" destId="{37617595-D8F5-4EDA-8F52-549A745778A7}" srcOrd="0" destOrd="0" presId="urn:microsoft.com/office/officeart/2005/8/layout/process3"/>
    <dgm:cxn modelId="{67619D88-4231-4519-A86A-A32E684DB266}" type="presOf" srcId="{5AAB1D8F-A5F9-4446-87DA-5ACD1C946F98}" destId="{D2DCA349-EA38-423B-AC07-15C6096CEB22}" srcOrd="0" destOrd="2" presId="urn:microsoft.com/office/officeart/2005/8/layout/process3"/>
    <dgm:cxn modelId="{15A68B89-C82A-4409-AA8A-7A6BA2CE8874}" srcId="{855B37C6-902D-40F9-922E-8463B9211C87}" destId="{48C6123D-FF8A-4C14-AAA2-60C5D16C5C81}" srcOrd="1" destOrd="0" parTransId="{54CA6C60-877F-4B0D-8647-0553C1071897}" sibTransId="{BAE19460-EEE9-4FE0-91F5-2FF81EB1F9D7}"/>
    <dgm:cxn modelId="{CE2D028A-513B-455A-A3C3-458711AD792C}" type="presOf" srcId="{66A0CFFC-A1DF-4CE0-8FBC-0C7990FA2FD2}" destId="{8DDEE718-F60D-48FC-9602-4F802A991A82}" srcOrd="0" destOrd="0" presId="urn:microsoft.com/office/officeart/2005/8/layout/process3"/>
    <dgm:cxn modelId="{7A61D18B-2D76-441F-8411-00A825AAB12D}" type="presOf" srcId="{67DD8B11-A2F4-4962-84A6-0C3FC2D76C00}" destId="{B9ED8E90-D2C8-40C9-8D2B-1F8B0D273BB3}" srcOrd="0" destOrd="0" presId="urn:microsoft.com/office/officeart/2005/8/layout/process3"/>
    <dgm:cxn modelId="{A6A4B98C-79A3-4874-B9C3-FE4A08E9B1F1}" type="presOf" srcId="{D6522B8B-9581-46D0-909A-B2976DAE6C12}" destId="{97A59E26-EA36-4A26-80C5-F7F3B1770387}" srcOrd="0" destOrd="0" presId="urn:microsoft.com/office/officeart/2005/8/layout/process3"/>
    <dgm:cxn modelId="{424C098D-C479-4D9F-BBB5-7DD2FA8D1BE9}" srcId="{67DD8B11-A2F4-4962-84A6-0C3FC2D76C00}" destId="{4E4BD0C6-4869-4423-A177-9DE4D2F33B56}" srcOrd="1" destOrd="0" parTransId="{D52CD01A-89D7-415B-B4AE-A3D0EF1D19CC}" sibTransId="{70E4EC04-F16B-4E94-8BC2-2012FEF99756}"/>
    <dgm:cxn modelId="{E14AD38F-20F8-403F-9E99-E650CA5C7040}" type="presOf" srcId="{0C857445-DF03-4129-BFAD-E7253A4B6F75}" destId="{3466651C-91D5-467C-8C03-1CDB826D299A}" srcOrd="1" destOrd="0" presId="urn:microsoft.com/office/officeart/2005/8/layout/process3"/>
    <dgm:cxn modelId="{064AEA98-E776-4BF2-AAEC-63746CFC1B46}" type="presOf" srcId="{EB619F07-4D52-468E-9253-74888F7CA2E2}" destId="{2E528324-197A-4074-A6DD-2EC4F3D12572}" srcOrd="0" destOrd="0" presId="urn:microsoft.com/office/officeart/2005/8/layout/process3"/>
    <dgm:cxn modelId="{92AEBB99-EC3A-4F2F-BEA1-873E705B0753}" srcId="{D6522B8B-9581-46D0-909A-B2976DAE6C12}" destId="{9F4E27F8-252D-4302-A027-FBA302D95335}" srcOrd="0" destOrd="0" parTransId="{CD1988BE-D115-40AE-A411-6DE5CF2B29F2}" sibTransId="{8C059C1A-EA29-4A04-BB89-75CCF5E8BD1E}"/>
    <dgm:cxn modelId="{4C02049B-E072-41ED-9DAB-5273B22360A2}" type="presOf" srcId="{D6522B8B-9581-46D0-909A-B2976DAE6C12}" destId="{0F5A5F2E-2164-42C6-9C09-B1A54247F85C}" srcOrd="1" destOrd="0" presId="urn:microsoft.com/office/officeart/2005/8/layout/process3"/>
    <dgm:cxn modelId="{9B4128A6-EE29-475D-86DB-A3B0F5C84D5C}" srcId="{8BFD8C1D-026C-4195-BBD2-5E2E35B15C00}" destId="{F8C8D2D5-AF93-41E5-90C5-09F3137C1776}" srcOrd="1" destOrd="0" parTransId="{AD5B2FA4-4F59-44B1-ABA6-034958E108BE}" sibTransId="{EB619F07-4D52-468E-9253-74888F7CA2E2}"/>
    <dgm:cxn modelId="{0C8C66A8-0A52-4F3F-BDAC-42BB33D3E1D6}" type="presOf" srcId="{FE55545C-39E7-49FA-B997-F0F77321E786}" destId="{888AE7EE-826B-4E00-88AE-B1578CCB50D9}" srcOrd="0" destOrd="0" presId="urn:microsoft.com/office/officeart/2005/8/layout/process3"/>
    <dgm:cxn modelId="{578CEDA9-B07B-4CB4-9BEC-92D778A7D692}" type="presOf" srcId="{028B4C6F-E0B0-4B78-A292-7F09697054DF}" destId="{22CB5A2F-E5FB-46DA-B970-C79D332AB513}" srcOrd="0" destOrd="2" presId="urn:microsoft.com/office/officeart/2005/8/layout/process3"/>
    <dgm:cxn modelId="{9198A2B0-1B4B-4B7D-8DFB-9B91D95A0BAD}" srcId="{FE55545C-39E7-49FA-B997-F0F77321E786}" destId="{532A17EA-3D9F-4E64-A5CA-C7EFBA307E32}" srcOrd="0" destOrd="0" parTransId="{3BA9FF6B-F9A8-4A10-8FDE-032B540CE078}" sibTransId="{07BA5A71-8C5C-4786-86FF-9C2C71F6B579}"/>
    <dgm:cxn modelId="{9BE698B3-0C28-49C0-8CBD-2E40D4B2F6C0}" srcId="{855B37C6-902D-40F9-922E-8463B9211C87}" destId="{5AAB1D8F-A5F9-4446-87DA-5ACD1C946F98}" srcOrd="2" destOrd="0" parTransId="{3715E6CF-4644-4CC7-9720-0AEE165852BB}" sibTransId="{F426DCBD-3D40-4C9C-8337-3FBB859E325F}"/>
    <dgm:cxn modelId="{449062BD-BDBE-465E-BB58-6081C7466752}" type="presOf" srcId="{4E4BD0C6-4869-4423-A177-9DE4D2F33B56}" destId="{F58A0841-7E2A-408E-81E2-9D1F03382EF2}" srcOrd="0" destOrd="1" presId="urn:microsoft.com/office/officeart/2005/8/layout/process3"/>
    <dgm:cxn modelId="{48A7D3BD-30FE-41C3-A7CB-FBA5AD8FE86E}" type="presOf" srcId="{FE55545C-39E7-49FA-B997-F0F77321E786}" destId="{0F0737BC-8273-4D3B-B229-CBC5996FB0B4}" srcOrd="1" destOrd="0" presId="urn:microsoft.com/office/officeart/2005/8/layout/process3"/>
    <dgm:cxn modelId="{0832D4BD-4121-430F-8E28-20BF0DEA4A43}" type="presOf" srcId="{EB619F07-4D52-468E-9253-74888F7CA2E2}" destId="{2CD5DD22-76B2-4385-BD98-20C69B4F74E5}" srcOrd="1" destOrd="0" presId="urn:microsoft.com/office/officeart/2005/8/layout/process3"/>
    <dgm:cxn modelId="{FCD441C1-5511-420C-BD7E-2DA7042526F8}" srcId="{F8C8D2D5-AF93-41E5-90C5-09F3137C1776}" destId="{F1FA5548-1C1D-445C-AE87-F27B53A5BB4C}" srcOrd="1" destOrd="0" parTransId="{7A902A07-3853-4C4D-B745-720AD8F0564C}" sibTransId="{45B797FC-D37F-4CDB-845D-985102C55203}"/>
    <dgm:cxn modelId="{8E0C81C7-0DE7-4675-88F9-62A25CBDD78B}" type="presOf" srcId="{855B37C6-902D-40F9-922E-8463B9211C87}" destId="{AA1E670C-5D98-4C83-9B6B-51CC73DC499E}" srcOrd="0" destOrd="0" presId="urn:microsoft.com/office/officeart/2005/8/layout/process3"/>
    <dgm:cxn modelId="{AA79D1CD-7B40-4070-BEA0-8F62A160FF11}" type="presOf" srcId="{67DD8B11-A2F4-4962-84A6-0C3FC2D76C00}" destId="{6E56AD98-E3CA-47CE-9B51-6E1FA0A8B1F7}" srcOrd="1" destOrd="0" presId="urn:microsoft.com/office/officeart/2005/8/layout/process3"/>
    <dgm:cxn modelId="{0FFAEED1-9895-4B62-B229-5000B1F3905F}" srcId="{D6522B8B-9581-46D0-909A-B2976DAE6C12}" destId="{1CC77C98-1264-4E92-9BBF-1AE1797AA697}" srcOrd="1" destOrd="0" parTransId="{40DDE465-F9A9-4988-84A8-52E057A0FF36}" sibTransId="{EF2BAD3C-FAFF-43CE-8BD9-AC14FA238747}"/>
    <dgm:cxn modelId="{AC8626D5-D3DF-4774-AFFD-28B7FC7143DC}" srcId="{8BFD8C1D-026C-4195-BBD2-5E2E35B15C00}" destId="{FE55545C-39E7-49FA-B997-F0F77321E786}" srcOrd="2" destOrd="0" parTransId="{71E02B6A-F79C-4C45-A6EB-4B02DBA1058D}" sibTransId="{66A0CFFC-A1DF-4CE0-8FBC-0C7990FA2FD2}"/>
    <dgm:cxn modelId="{38220EDF-3EF4-40CD-8508-6E3CBCFBE887}" type="presOf" srcId="{855B37C6-902D-40F9-922E-8463B9211C87}" destId="{44D8974C-A10F-4666-961D-B4DCA613DE46}" srcOrd="1" destOrd="0" presId="urn:microsoft.com/office/officeart/2005/8/layout/process3"/>
    <dgm:cxn modelId="{AD06AAE0-C3AE-4039-8132-C49DAE5DD907}" type="presOf" srcId="{0C857445-DF03-4129-BFAD-E7253A4B6F75}" destId="{8C72EB04-EE2D-4D77-99F7-831862E221A5}" srcOrd="0" destOrd="0" presId="urn:microsoft.com/office/officeart/2005/8/layout/process3"/>
    <dgm:cxn modelId="{2C49B5E4-609C-4E47-BF30-5F7F6BDDC090}" srcId="{F8C8D2D5-AF93-41E5-90C5-09F3137C1776}" destId="{E940F128-C4B5-4377-9481-5C0F443B2CA6}" srcOrd="0" destOrd="0" parTransId="{B8C325CC-8E19-4BC9-BF63-8D6286721972}" sibTransId="{666A7EFA-AABC-4D05-92C4-8AFE71EC2F9D}"/>
    <dgm:cxn modelId="{3F8140E6-C2E2-4487-B629-0D850C9E5901}" type="presOf" srcId="{2334CADF-6347-4409-B4E7-4248690592E3}" destId="{619A2899-E40D-48BD-A37E-EF4A270B65A6}" srcOrd="1" destOrd="0" presId="urn:microsoft.com/office/officeart/2005/8/layout/process3"/>
    <dgm:cxn modelId="{602600F0-D877-4811-BF54-760E9FDDA7B1}" srcId="{855B37C6-902D-40F9-922E-8463B9211C87}" destId="{7819E8D8-8213-4497-9CC3-46496E09D688}" srcOrd="0" destOrd="0" parTransId="{E9AA00B3-2674-4709-B8FB-89CDFE42DFD4}" sibTransId="{7C11D303-DB5D-4D8B-BB9B-BA023A8C8D86}"/>
    <dgm:cxn modelId="{5DB917F9-63FD-4183-8233-57FD16A20FAF}" type="presOf" srcId="{E940F128-C4B5-4377-9481-5C0F443B2CA6}" destId="{22CB5A2F-E5FB-46DA-B970-C79D332AB513}" srcOrd="0" destOrd="0" presId="urn:microsoft.com/office/officeart/2005/8/layout/process3"/>
    <dgm:cxn modelId="{5232BDB0-ACBA-473F-8BC9-095EF7EA905E}" type="presParOf" srcId="{758760F3-65A7-4BAD-842D-8BF866D3DF74}" destId="{5EB6B0D0-DB17-4F75-BA7B-433D129733C5}" srcOrd="0" destOrd="0" presId="urn:microsoft.com/office/officeart/2005/8/layout/process3"/>
    <dgm:cxn modelId="{86C2B195-0659-4ABC-B7FD-C23D78552901}" type="presParOf" srcId="{5EB6B0D0-DB17-4F75-BA7B-433D129733C5}" destId="{97A59E26-EA36-4A26-80C5-F7F3B1770387}" srcOrd="0" destOrd="0" presId="urn:microsoft.com/office/officeart/2005/8/layout/process3"/>
    <dgm:cxn modelId="{1F791817-2407-4584-9412-C6343C8178AB}" type="presParOf" srcId="{5EB6B0D0-DB17-4F75-BA7B-433D129733C5}" destId="{0F5A5F2E-2164-42C6-9C09-B1A54247F85C}" srcOrd="1" destOrd="0" presId="urn:microsoft.com/office/officeart/2005/8/layout/process3"/>
    <dgm:cxn modelId="{0014698B-E949-4E65-8351-1A8E6B3B838D}" type="presParOf" srcId="{5EB6B0D0-DB17-4F75-BA7B-433D129733C5}" destId="{DE5600CD-5407-4283-B4F4-6A953B59EA3F}" srcOrd="2" destOrd="0" presId="urn:microsoft.com/office/officeart/2005/8/layout/process3"/>
    <dgm:cxn modelId="{C9EB80C5-A298-4091-AFD8-4EC67FAE5223}" type="presParOf" srcId="{758760F3-65A7-4BAD-842D-8BF866D3DF74}" destId="{94D1CF92-FFC1-4066-B86F-5563171C5167}" srcOrd="1" destOrd="0" presId="urn:microsoft.com/office/officeart/2005/8/layout/process3"/>
    <dgm:cxn modelId="{DB5C7C17-8157-4995-8C34-D6C320149597}" type="presParOf" srcId="{94D1CF92-FFC1-4066-B86F-5563171C5167}" destId="{619A2899-E40D-48BD-A37E-EF4A270B65A6}" srcOrd="0" destOrd="0" presId="urn:microsoft.com/office/officeart/2005/8/layout/process3"/>
    <dgm:cxn modelId="{EDF9E7D2-FC7C-46C0-A2B6-5FABD297382E}" type="presParOf" srcId="{758760F3-65A7-4BAD-842D-8BF866D3DF74}" destId="{F40EFBF4-8B0F-4AAF-ADBD-DADD2FBFB5A7}" srcOrd="2" destOrd="0" presId="urn:microsoft.com/office/officeart/2005/8/layout/process3"/>
    <dgm:cxn modelId="{B7B8046B-31F9-4CF5-BA52-366CCBE30B29}" type="presParOf" srcId="{F40EFBF4-8B0F-4AAF-ADBD-DADD2FBFB5A7}" destId="{37617595-D8F5-4EDA-8F52-549A745778A7}" srcOrd="0" destOrd="0" presId="urn:microsoft.com/office/officeart/2005/8/layout/process3"/>
    <dgm:cxn modelId="{1226020E-D502-436A-9510-5E7799FF62EA}" type="presParOf" srcId="{F40EFBF4-8B0F-4AAF-ADBD-DADD2FBFB5A7}" destId="{3623A495-1C9F-4E2F-B54D-1BA8C8359EC7}" srcOrd="1" destOrd="0" presId="urn:microsoft.com/office/officeart/2005/8/layout/process3"/>
    <dgm:cxn modelId="{2CB7501C-01F8-44A1-8765-29EC280295A9}" type="presParOf" srcId="{F40EFBF4-8B0F-4AAF-ADBD-DADD2FBFB5A7}" destId="{22CB5A2F-E5FB-46DA-B970-C79D332AB513}" srcOrd="2" destOrd="0" presId="urn:microsoft.com/office/officeart/2005/8/layout/process3"/>
    <dgm:cxn modelId="{7E400A40-BB81-42A8-B43D-DCBD52D280CA}" type="presParOf" srcId="{758760F3-65A7-4BAD-842D-8BF866D3DF74}" destId="{2E528324-197A-4074-A6DD-2EC4F3D12572}" srcOrd="3" destOrd="0" presId="urn:microsoft.com/office/officeart/2005/8/layout/process3"/>
    <dgm:cxn modelId="{956A9087-BD8F-4D25-9B71-ABB9322863FC}" type="presParOf" srcId="{2E528324-197A-4074-A6DD-2EC4F3D12572}" destId="{2CD5DD22-76B2-4385-BD98-20C69B4F74E5}" srcOrd="0" destOrd="0" presId="urn:microsoft.com/office/officeart/2005/8/layout/process3"/>
    <dgm:cxn modelId="{3BAA0E24-7A9B-4504-A065-CFA69AE495AE}" type="presParOf" srcId="{758760F3-65A7-4BAD-842D-8BF866D3DF74}" destId="{5337CE1C-2657-4CD3-9915-6200C6725A20}" srcOrd="4" destOrd="0" presId="urn:microsoft.com/office/officeart/2005/8/layout/process3"/>
    <dgm:cxn modelId="{918F8F29-E593-4778-A61C-EEA4F80FA02A}" type="presParOf" srcId="{5337CE1C-2657-4CD3-9915-6200C6725A20}" destId="{888AE7EE-826B-4E00-88AE-B1578CCB50D9}" srcOrd="0" destOrd="0" presId="urn:microsoft.com/office/officeart/2005/8/layout/process3"/>
    <dgm:cxn modelId="{BEB4156D-76C3-4ED9-9B72-DE7B2C38D8B1}" type="presParOf" srcId="{5337CE1C-2657-4CD3-9915-6200C6725A20}" destId="{0F0737BC-8273-4D3B-B229-CBC5996FB0B4}" srcOrd="1" destOrd="0" presId="urn:microsoft.com/office/officeart/2005/8/layout/process3"/>
    <dgm:cxn modelId="{950A6D43-E866-4FE0-A11A-0E906399A27F}" type="presParOf" srcId="{5337CE1C-2657-4CD3-9915-6200C6725A20}" destId="{C1E6A0B3-D8B3-4A31-B976-455C29126A20}" srcOrd="2" destOrd="0" presId="urn:microsoft.com/office/officeart/2005/8/layout/process3"/>
    <dgm:cxn modelId="{208FAD3B-2535-47CF-8D64-1E9F5D9EFAE6}" type="presParOf" srcId="{758760F3-65A7-4BAD-842D-8BF866D3DF74}" destId="{8DDEE718-F60D-48FC-9602-4F802A991A82}" srcOrd="5" destOrd="0" presId="urn:microsoft.com/office/officeart/2005/8/layout/process3"/>
    <dgm:cxn modelId="{44C27899-06BF-432D-87E9-0B485C22F772}" type="presParOf" srcId="{8DDEE718-F60D-48FC-9602-4F802A991A82}" destId="{5DC938F2-C965-4DF6-9082-B8AB7811326B}" srcOrd="0" destOrd="0" presId="urn:microsoft.com/office/officeart/2005/8/layout/process3"/>
    <dgm:cxn modelId="{1BF22410-40EC-4CDD-B9DB-1EB22B87322B}" type="presParOf" srcId="{758760F3-65A7-4BAD-842D-8BF866D3DF74}" destId="{A4FE766F-8BFD-445B-996F-F30026D1024F}" srcOrd="6" destOrd="0" presId="urn:microsoft.com/office/officeart/2005/8/layout/process3"/>
    <dgm:cxn modelId="{BEB0A2DA-0855-48EF-92E3-66F784A737CD}" type="presParOf" srcId="{A4FE766F-8BFD-445B-996F-F30026D1024F}" destId="{AA1E670C-5D98-4C83-9B6B-51CC73DC499E}" srcOrd="0" destOrd="0" presId="urn:microsoft.com/office/officeart/2005/8/layout/process3"/>
    <dgm:cxn modelId="{ED2446E2-1D0E-456E-928A-87F7140A30F1}" type="presParOf" srcId="{A4FE766F-8BFD-445B-996F-F30026D1024F}" destId="{44D8974C-A10F-4666-961D-B4DCA613DE46}" srcOrd="1" destOrd="0" presId="urn:microsoft.com/office/officeart/2005/8/layout/process3"/>
    <dgm:cxn modelId="{2393FC67-06B3-4BA3-84F4-90C1753EEFAE}" type="presParOf" srcId="{A4FE766F-8BFD-445B-996F-F30026D1024F}" destId="{D2DCA349-EA38-423B-AC07-15C6096CEB22}" srcOrd="2" destOrd="0" presId="urn:microsoft.com/office/officeart/2005/8/layout/process3"/>
    <dgm:cxn modelId="{4B3598F8-7934-481E-B892-F308A9931490}" type="presParOf" srcId="{758760F3-65A7-4BAD-842D-8BF866D3DF74}" destId="{8C72EB04-EE2D-4D77-99F7-831862E221A5}" srcOrd="7" destOrd="0" presId="urn:microsoft.com/office/officeart/2005/8/layout/process3"/>
    <dgm:cxn modelId="{C2D223FD-BF57-4901-8F6E-35EBE59E3F6E}" type="presParOf" srcId="{8C72EB04-EE2D-4D77-99F7-831862E221A5}" destId="{3466651C-91D5-467C-8C03-1CDB826D299A}" srcOrd="0" destOrd="0" presId="urn:microsoft.com/office/officeart/2005/8/layout/process3"/>
    <dgm:cxn modelId="{6869108A-EE2B-48CB-AABD-4F07275C7F83}" type="presParOf" srcId="{758760F3-65A7-4BAD-842D-8BF866D3DF74}" destId="{9A29ABF9-4040-4BB1-9793-91A133B6EFCC}" srcOrd="8" destOrd="0" presId="urn:microsoft.com/office/officeart/2005/8/layout/process3"/>
    <dgm:cxn modelId="{7FAC9BDD-24EA-4254-9A53-C53C03101A09}" type="presParOf" srcId="{9A29ABF9-4040-4BB1-9793-91A133B6EFCC}" destId="{B9ED8E90-D2C8-40C9-8D2B-1F8B0D273BB3}" srcOrd="0" destOrd="0" presId="urn:microsoft.com/office/officeart/2005/8/layout/process3"/>
    <dgm:cxn modelId="{8D9B69E9-837F-404C-8D14-9CB5BA59619C}" type="presParOf" srcId="{9A29ABF9-4040-4BB1-9793-91A133B6EFCC}" destId="{6E56AD98-E3CA-47CE-9B51-6E1FA0A8B1F7}" srcOrd="1" destOrd="0" presId="urn:microsoft.com/office/officeart/2005/8/layout/process3"/>
    <dgm:cxn modelId="{29E38361-FE76-4016-940E-A96C27DC7E0A}" type="presParOf" srcId="{9A29ABF9-4040-4BB1-9793-91A133B6EFCC}" destId="{F58A0841-7E2A-408E-81E2-9D1F03382E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01EE-929E-41CA-A80E-7E658AA66624}">
      <dsp:nvSpPr>
        <dsp:cNvPr id="0" name=""/>
        <dsp:cNvSpPr/>
      </dsp:nvSpPr>
      <dsp:spPr>
        <a:xfrm>
          <a:off x="1435128" y="1488610"/>
          <a:ext cx="1036746" cy="10367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Mobile Application</a:t>
          </a:r>
          <a:endParaRPr lang="en-ID" sz="1100" kern="1200" dirty="0"/>
        </a:p>
      </dsp:txBody>
      <dsp:txXfrm>
        <a:off x="1586956" y="1640438"/>
        <a:ext cx="733090" cy="733090"/>
      </dsp:txXfrm>
    </dsp:sp>
    <dsp:sp modelId="{C25BE238-E909-487D-805D-4740CB062616}">
      <dsp:nvSpPr>
        <dsp:cNvPr id="0" name=""/>
        <dsp:cNvSpPr/>
      </dsp:nvSpPr>
      <dsp:spPr>
        <a:xfrm rot="10750056">
          <a:off x="363198" y="1874993"/>
          <a:ext cx="1013081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1EE2D9-D2B7-4B71-8C04-F50E8DB150F9}">
      <dsp:nvSpPr>
        <dsp:cNvPr id="0" name=""/>
        <dsp:cNvSpPr/>
      </dsp:nvSpPr>
      <dsp:spPr>
        <a:xfrm>
          <a:off x="390" y="1739799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Code Integrity Checks</a:t>
          </a:r>
          <a:endParaRPr lang="en-ID" sz="600" kern="1200" dirty="0"/>
        </a:p>
      </dsp:txBody>
      <dsp:txXfrm>
        <a:off x="17395" y="1756804"/>
        <a:ext cx="691712" cy="546567"/>
      </dsp:txXfrm>
    </dsp:sp>
    <dsp:sp modelId="{9B8721BE-42F4-465A-A774-5CEDD8A5A448}">
      <dsp:nvSpPr>
        <dsp:cNvPr id="0" name=""/>
        <dsp:cNvSpPr/>
      </dsp:nvSpPr>
      <dsp:spPr>
        <a:xfrm rot="12895418">
          <a:off x="573659" y="1243879"/>
          <a:ext cx="997015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5EF920-B011-405E-849A-6AAD72B3E9AB}">
      <dsp:nvSpPr>
        <dsp:cNvPr id="0" name=""/>
        <dsp:cNvSpPr/>
      </dsp:nvSpPr>
      <dsp:spPr>
        <a:xfrm>
          <a:off x="300571" y="815938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Anti Tampering</a:t>
          </a:r>
          <a:endParaRPr lang="en-ID" sz="600" kern="1200" dirty="0"/>
        </a:p>
      </dsp:txBody>
      <dsp:txXfrm>
        <a:off x="317576" y="832943"/>
        <a:ext cx="691712" cy="546567"/>
      </dsp:txXfrm>
    </dsp:sp>
    <dsp:sp modelId="{D804E71F-30D0-4C15-B02E-21A42A226698}">
      <dsp:nvSpPr>
        <dsp:cNvPr id="0" name=""/>
        <dsp:cNvSpPr/>
      </dsp:nvSpPr>
      <dsp:spPr>
        <a:xfrm rot="15065374">
          <a:off x="1118027" y="851196"/>
          <a:ext cx="980273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F1F83A-1CA5-4BFB-B65F-125C07E91FDE}">
      <dsp:nvSpPr>
        <dsp:cNvPr id="0" name=""/>
        <dsp:cNvSpPr/>
      </dsp:nvSpPr>
      <dsp:spPr>
        <a:xfrm>
          <a:off x="1086454" y="244961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Root and Jailbreak Detection</a:t>
          </a:r>
          <a:endParaRPr lang="en-ID" sz="600" kern="1200" dirty="0"/>
        </a:p>
      </dsp:txBody>
      <dsp:txXfrm>
        <a:off x="1103459" y="261966"/>
        <a:ext cx="691712" cy="546567"/>
      </dsp:txXfrm>
    </dsp:sp>
    <dsp:sp modelId="{469E9127-41D1-401B-B4F8-C218787DC82D}">
      <dsp:nvSpPr>
        <dsp:cNvPr id="0" name=""/>
        <dsp:cNvSpPr/>
      </dsp:nvSpPr>
      <dsp:spPr>
        <a:xfrm rot="17256758">
          <a:off x="1789407" y="849457"/>
          <a:ext cx="969326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171938-D46C-407E-BF33-19127020E4F2}">
      <dsp:nvSpPr>
        <dsp:cNvPr id="0" name=""/>
        <dsp:cNvSpPr/>
      </dsp:nvSpPr>
      <dsp:spPr>
        <a:xfrm>
          <a:off x="2057859" y="244961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Emulator Detection</a:t>
          </a:r>
          <a:endParaRPr lang="en-ID" sz="600" kern="1200" dirty="0"/>
        </a:p>
      </dsp:txBody>
      <dsp:txXfrm>
        <a:off x="2074864" y="261966"/>
        <a:ext cx="691712" cy="546567"/>
      </dsp:txXfrm>
    </dsp:sp>
    <dsp:sp modelId="{D1E01274-6B09-44D0-9DDE-E93F616DFBC3}">
      <dsp:nvSpPr>
        <dsp:cNvPr id="0" name=""/>
        <dsp:cNvSpPr/>
      </dsp:nvSpPr>
      <dsp:spPr>
        <a:xfrm rot="19457437">
          <a:off x="2329139" y="1241138"/>
          <a:ext cx="968509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1C0623-A7FB-4152-92B0-6F3850F8DECC}">
      <dsp:nvSpPr>
        <dsp:cNvPr id="0" name=""/>
        <dsp:cNvSpPr/>
      </dsp:nvSpPr>
      <dsp:spPr>
        <a:xfrm>
          <a:off x="2843742" y="815938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Anti Debugging/hooking</a:t>
          </a:r>
          <a:endParaRPr lang="en-ID" sz="600" kern="1200" dirty="0"/>
        </a:p>
      </dsp:txBody>
      <dsp:txXfrm>
        <a:off x="2860747" y="832943"/>
        <a:ext cx="691712" cy="546567"/>
      </dsp:txXfrm>
    </dsp:sp>
    <dsp:sp modelId="{D47B7800-E3C3-4ACC-82E7-AD552B03DFE7}">
      <dsp:nvSpPr>
        <dsp:cNvPr id="0" name=""/>
        <dsp:cNvSpPr/>
      </dsp:nvSpPr>
      <dsp:spPr>
        <a:xfrm rot="51132">
          <a:off x="2528686" y="1875077"/>
          <a:ext cx="978151" cy="295472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BBB1DF-7C9F-462D-BCF6-9B417372286A}">
      <dsp:nvSpPr>
        <dsp:cNvPr id="0" name=""/>
        <dsp:cNvSpPr/>
      </dsp:nvSpPr>
      <dsp:spPr>
        <a:xfrm>
          <a:off x="3143922" y="1739799"/>
          <a:ext cx="725722" cy="5805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Obfuscation</a:t>
          </a:r>
          <a:endParaRPr lang="en-ID" sz="600" kern="1200" dirty="0"/>
        </a:p>
      </dsp:txBody>
      <dsp:txXfrm>
        <a:off x="3160927" y="1756804"/>
        <a:ext cx="691712" cy="546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A5F2E-2164-42C6-9C09-B1A54247F85C}">
      <dsp:nvSpPr>
        <dsp:cNvPr id="0" name=""/>
        <dsp:cNvSpPr/>
      </dsp:nvSpPr>
      <dsp:spPr>
        <a:xfrm>
          <a:off x="4957" y="1033549"/>
          <a:ext cx="1118611" cy="60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26670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400"/>
            <a:buNone/>
          </a:pPr>
          <a:r>
            <a:rPr lang="en-US" sz="7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Trend serangan dalam tahun terakhir </a:t>
          </a:r>
          <a:endParaRPr lang="en-US" sz="700" kern="1200" dirty="0"/>
        </a:p>
      </dsp:txBody>
      <dsp:txXfrm>
        <a:off x="4957" y="1033549"/>
        <a:ext cx="1118611" cy="403190"/>
      </dsp:txXfrm>
    </dsp:sp>
    <dsp:sp modelId="{DE5600CD-5407-4283-B4F4-6A953B59EA3F}">
      <dsp:nvSpPr>
        <dsp:cNvPr id="0" name=""/>
        <dsp:cNvSpPr/>
      </dsp:nvSpPr>
      <dsp:spPr>
        <a:xfrm>
          <a:off x="234071" y="1436739"/>
          <a:ext cx="1118611" cy="56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Laporan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threat intelligence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Laporan monitoring serangan dari IDSIRTII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250648" y="1453316"/>
        <a:ext cx="1085457" cy="532833"/>
      </dsp:txXfrm>
    </dsp:sp>
    <dsp:sp modelId="{94D1CF92-FFC1-4066-B86F-5563171C5167}">
      <dsp:nvSpPr>
        <dsp:cNvPr id="0" name=""/>
        <dsp:cNvSpPr/>
      </dsp:nvSpPr>
      <dsp:spPr>
        <a:xfrm>
          <a:off x="1293147" y="1095893"/>
          <a:ext cx="359504" cy="27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3147" y="1151593"/>
        <a:ext cx="275954" cy="167101"/>
      </dsp:txXfrm>
    </dsp:sp>
    <dsp:sp modelId="{3623A495-1C9F-4E2F-B54D-1BA8C8359EC7}">
      <dsp:nvSpPr>
        <dsp:cNvPr id="0" name=""/>
        <dsp:cNvSpPr/>
      </dsp:nvSpPr>
      <dsp:spPr>
        <a:xfrm>
          <a:off x="1801879" y="1033549"/>
          <a:ext cx="1118611" cy="60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Teknik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yang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banyak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oleh malware</a:t>
          </a:r>
        </a:p>
      </dsp:txBody>
      <dsp:txXfrm>
        <a:off x="1801879" y="1033549"/>
        <a:ext cx="1118611" cy="403190"/>
      </dsp:txXfrm>
    </dsp:sp>
    <dsp:sp modelId="{22CB5A2F-E5FB-46DA-B970-C79D332AB513}">
      <dsp:nvSpPr>
        <dsp:cNvPr id="0" name=""/>
        <dsp:cNvSpPr/>
      </dsp:nvSpPr>
      <dsp:spPr>
        <a:xfrm>
          <a:off x="2030992" y="1436739"/>
          <a:ext cx="1118611" cy="56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Tools/Script deteksi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Tools/script simulasi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membatu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redteam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melakukan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tekniknya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2047569" y="1453316"/>
        <a:ext cx="1085457" cy="532833"/>
      </dsp:txXfrm>
    </dsp:sp>
    <dsp:sp modelId="{2E528324-197A-4074-A6DD-2EC4F3D12572}">
      <dsp:nvSpPr>
        <dsp:cNvPr id="0" name=""/>
        <dsp:cNvSpPr/>
      </dsp:nvSpPr>
      <dsp:spPr>
        <a:xfrm>
          <a:off x="3090068" y="1095893"/>
          <a:ext cx="359504" cy="27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0068" y="1151593"/>
        <a:ext cx="275954" cy="167101"/>
      </dsp:txXfrm>
    </dsp:sp>
    <dsp:sp modelId="{0F0737BC-8273-4D3B-B229-CBC5996FB0B4}">
      <dsp:nvSpPr>
        <dsp:cNvPr id="0" name=""/>
        <dsp:cNvSpPr/>
      </dsp:nvSpPr>
      <dsp:spPr>
        <a:xfrm>
          <a:off x="3598801" y="1033549"/>
          <a:ext cx="1118611" cy="60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Jalan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saja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yang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oleh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penyerang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masuk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3598801" y="1033549"/>
        <a:ext cx="1118611" cy="403190"/>
      </dsp:txXfrm>
    </dsp:sp>
    <dsp:sp modelId="{C1E6A0B3-D8B3-4A31-B976-455C29126A20}">
      <dsp:nvSpPr>
        <dsp:cNvPr id="0" name=""/>
        <dsp:cNvSpPr/>
      </dsp:nvSpPr>
      <dsp:spPr>
        <a:xfrm>
          <a:off x="3827914" y="1436739"/>
          <a:ext cx="1118611" cy="56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Tools/Script deteksi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membatu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redteam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melakukan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tekniknya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3844491" y="1453316"/>
        <a:ext cx="1085457" cy="532833"/>
      </dsp:txXfrm>
    </dsp:sp>
    <dsp:sp modelId="{8DDEE718-F60D-48FC-9602-4F802A991A82}">
      <dsp:nvSpPr>
        <dsp:cNvPr id="0" name=""/>
        <dsp:cNvSpPr/>
      </dsp:nvSpPr>
      <dsp:spPr>
        <a:xfrm>
          <a:off x="4886990" y="1095893"/>
          <a:ext cx="359504" cy="27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86990" y="1151593"/>
        <a:ext cx="275954" cy="167101"/>
      </dsp:txXfrm>
    </dsp:sp>
    <dsp:sp modelId="{44D8974C-A10F-4666-961D-B4DCA613DE46}">
      <dsp:nvSpPr>
        <dsp:cNvPr id="0" name=""/>
        <dsp:cNvSpPr/>
      </dsp:nvSpPr>
      <dsp:spPr>
        <a:xfrm>
          <a:off x="5395723" y="1033549"/>
          <a:ext cx="1118611" cy="60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CVE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apa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saja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yang di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exploitasi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secara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ganas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dalam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beberapa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bulan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terakhir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5395723" y="1033549"/>
        <a:ext cx="1118611" cy="403190"/>
      </dsp:txXfrm>
    </dsp:sp>
    <dsp:sp modelId="{D2DCA349-EA38-423B-AC07-15C6096CEB22}">
      <dsp:nvSpPr>
        <dsp:cNvPr id="0" name=""/>
        <dsp:cNvSpPr/>
      </dsp:nvSpPr>
      <dsp:spPr>
        <a:xfrm>
          <a:off x="5624836" y="1436739"/>
          <a:ext cx="1118611" cy="56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 untuk deteksi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Lab simulasi serangan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 untuk melakukan exploitasi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5641413" y="1453316"/>
        <a:ext cx="1085457" cy="532833"/>
      </dsp:txXfrm>
    </dsp:sp>
    <dsp:sp modelId="{8C72EB04-EE2D-4D77-99F7-831862E221A5}">
      <dsp:nvSpPr>
        <dsp:cNvPr id="0" name=""/>
        <dsp:cNvSpPr/>
      </dsp:nvSpPr>
      <dsp:spPr>
        <a:xfrm>
          <a:off x="6683912" y="1095893"/>
          <a:ext cx="359504" cy="2785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83912" y="1151593"/>
        <a:ext cx="275954" cy="167101"/>
      </dsp:txXfrm>
    </dsp:sp>
    <dsp:sp modelId="{6E56AD98-E3CA-47CE-9B51-6E1FA0A8B1F7}">
      <dsp:nvSpPr>
        <dsp:cNvPr id="0" name=""/>
        <dsp:cNvSpPr/>
      </dsp:nvSpPr>
      <dsp:spPr>
        <a:xfrm>
          <a:off x="7192645" y="1033549"/>
          <a:ext cx="1118611" cy="6047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" tIns="42672" rIns="42672" bIns="22860" numCol="1" spcCol="1270" anchor="t" anchorCtr="0">
          <a:noAutofit/>
        </a:bodyPr>
        <a:lstStyle/>
        <a:p>
          <a:pPr marL="0" lvl="0" indent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Teknik yang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biasanya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US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digunakan</a:t>
          </a:r>
          <a:r>
            <a:rPr lang="en-US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oleh state-backed threat actor</a:t>
          </a:r>
        </a:p>
      </dsp:txBody>
      <dsp:txXfrm>
        <a:off x="7192645" y="1033549"/>
        <a:ext cx="1118611" cy="403190"/>
      </dsp:txXfrm>
    </dsp:sp>
    <dsp:sp modelId="{F58A0841-7E2A-408E-81E2-9D1F03382EF2}">
      <dsp:nvSpPr>
        <dsp:cNvPr id="0" name=""/>
        <dsp:cNvSpPr/>
      </dsp:nvSpPr>
      <dsp:spPr>
        <a:xfrm>
          <a:off x="7421758" y="1436739"/>
          <a:ext cx="1118611" cy="5659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Lab simulasi serangan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>
              <a:latin typeface="Montserrat"/>
              <a:ea typeface="Montserrat"/>
              <a:cs typeface="Montserrat"/>
              <a:sym typeface="Montserrat"/>
            </a:rPr>
            <a:t>Tools untuk membantu red team/pentester melakukannya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Tools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untuk</a:t>
          </a:r>
          <a:r>
            <a:rPr lang="en-GB" sz="600" b="0" i="0" u="none" strike="noStrike" kern="1200" cap="none" dirty="0">
              <a:latin typeface="Montserrat"/>
              <a:ea typeface="Montserrat"/>
              <a:cs typeface="Montserrat"/>
              <a:sym typeface="Montserrat"/>
            </a:rPr>
            <a:t> </a:t>
          </a:r>
          <a:r>
            <a:rPr lang="en-GB" sz="600" b="0" i="0" u="none" strike="noStrike" kern="1200" cap="none" dirty="0" err="1">
              <a:latin typeface="Montserrat"/>
              <a:ea typeface="Montserrat"/>
              <a:cs typeface="Montserrat"/>
              <a:sym typeface="Montserrat"/>
            </a:rPr>
            <a:t>deteksi</a:t>
          </a:r>
          <a:endParaRPr lang="en-US" sz="600" b="0" i="0" u="none" strike="noStrike" kern="1200" cap="none" dirty="0">
            <a:latin typeface="Montserrat"/>
            <a:ea typeface="Montserrat"/>
            <a:cs typeface="Montserrat"/>
            <a:sym typeface="Montserrat"/>
          </a:endParaRPr>
        </a:p>
      </dsp:txBody>
      <dsp:txXfrm>
        <a:off x="7438335" y="1453316"/>
        <a:ext cx="1085457" cy="532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0c1179a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60c1179a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Command n control -&gt; Tools post exploitation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target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 </a:t>
            </a:r>
          </a:p>
          <a:p>
            <a:r>
              <a:rPr lang="en-ID" dirty="0"/>
              <a:t>- attacker exploit website -&gt; upload </a:t>
            </a:r>
            <a:r>
              <a:rPr lang="en-ID" dirty="0" err="1"/>
              <a:t>webshell</a:t>
            </a:r>
            <a:r>
              <a:rPr lang="en-ID" dirty="0"/>
              <a:t> -&gt; execute download beacon </a:t>
            </a:r>
            <a:r>
              <a:rPr lang="en-ID" dirty="0" err="1"/>
              <a:t>dari</a:t>
            </a:r>
            <a:r>
              <a:rPr lang="en-ID" dirty="0"/>
              <a:t> C2 dan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system </a:t>
            </a:r>
            <a:r>
              <a:rPr lang="en-ID" dirty="0" err="1"/>
              <a:t>dengan</a:t>
            </a:r>
            <a:r>
              <a:rPr lang="en-ID" dirty="0"/>
              <a:t> C2.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83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0FC3-E2C7-E113-50A4-DE145CA48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B15DD-A250-8CF3-E239-DFC626465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926DE-FCB0-55E9-628F-ECC94F70B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Command n control -&gt; Tools post exploitation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target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 </a:t>
            </a:r>
          </a:p>
          <a:p>
            <a:r>
              <a:rPr lang="en-ID" dirty="0"/>
              <a:t>- attacker exploit website -&gt; upload </a:t>
            </a:r>
            <a:r>
              <a:rPr lang="en-ID" dirty="0" err="1"/>
              <a:t>webshell</a:t>
            </a:r>
            <a:r>
              <a:rPr lang="en-ID" dirty="0"/>
              <a:t> -&gt; execute download beacon </a:t>
            </a:r>
            <a:r>
              <a:rPr lang="en-ID" dirty="0" err="1"/>
              <a:t>dari</a:t>
            </a:r>
            <a:r>
              <a:rPr lang="en-ID" dirty="0"/>
              <a:t> C2 dan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system </a:t>
            </a:r>
            <a:r>
              <a:rPr lang="en-ID" dirty="0" err="1"/>
              <a:t>dengan</a:t>
            </a:r>
            <a:r>
              <a:rPr lang="en-ID" dirty="0"/>
              <a:t> C2.</a:t>
            </a:r>
          </a:p>
          <a:p>
            <a:r>
              <a:rPr lang="nn-NO" sz="1100" dirty="0"/>
              <a:t>infrastruktur dimana dia tidak akan ketemu C2 aslinya Ketika di kunjungi oleh blue team analysis karena sudah ada pengamanan. Misal dikunjungi langsung web nya : menampilkan blog normal. Tapi kalua di request dg cara tertentu oleh agent/beacons nya, maka akan di teruskan ke c2.</a:t>
            </a:r>
          </a:p>
          <a:p>
            <a:endParaRPr lang="nn-NO" sz="1100" dirty="0"/>
          </a:p>
          <a:p>
            <a:r>
              <a:rPr lang="nn-NO" sz="1100" dirty="0"/>
              <a:t>Cuman ini lebih ke arah bangun infrastruktur, Install c2, memanfaatkan konsep untuk mempersulit analysis. Mungkin nggak boleh di jadikan skripsi karena sifatnya hanya mengatur2 saja. </a:t>
            </a:r>
          </a:p>
          <a:p>
            <a:endParaRPr lang="nn-NO" sz="1100" dirty="0"/>
          </a:p>
          <a:p>
            <a:r>
              <a:rPr lang="nn-NO" sz="1100" dirty="0"/>
              <a:t>Tapi ini hal yang paling krusial. karena bypass AV, bypass EDR, bypass monitoring security threat, atau setidaknya memperlama infrastruktur untuk ditandai oleh security tools.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2792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90A67-5076-D06D-12F7-EFAFA204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51E67-0B68-CA97-CEEF-FF5E3A159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F072A-4532-1C5F-1C28-6F04705C8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Command n control -&gt; Tools post exploitation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target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serangan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. </a:t>
            </a:r>
          </a:p>
          <a:p>
            <a:r>
              <a:rPr lang="en-ID" dirty="0"/>
              <a:t>- attacker exploit website -&gt; upload </a:t>
            </a:r>
            <a:r>
              <a:rPr lang="en-ID" dirty="0" err="1"/>
              <a:t>webshell</a:t>
            </a:r>
            <a:r>
              <a:rPr lang="en-ID" dirty="0"/>
              <a:t> -&gt; execute download beacon </a:t>
            </a:r>
            <a:r>
              <a:rPr lang="en-ID" dirty="0" err="1"/>
              <a:t>dari</a:t>
            </a:r>
            <a:r>
              <a:rPr lang="en-ID" dirty="0"/>
              <a:t> C2 dan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system </a:t>
            </a:r>
            <a:r>
              <a:rPr lang="en-ID" dirty="0" err="1"/>
              <a:t>dengan</a:t>
            </a:r>
            <a:r>
              <a:rPr lang="en-ID" dirty="0"/>
              <a:t> C2.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634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To be honest, barrier security entry level </a:t>
            </a:r>
            <a:r>
              <a:rPr lang="en-US" sz="1100" dirty="0" err="1"/>
              <a:t>agak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ID" sz="1100" dirty="0"/>
              <a:t>. (</a:t>
            </a:r>
            <a:r>
              <a:rPr lang="en-ID" sz="1100" dirty="0" err="1"/>
              <a:t>Sekarang</a:t>
            </a:r>
            <a:r>
              <a:rPr lang="en-ID" sz="1100" dirty="0"/>
              <a:t> dev juga </a:t>
            </a:r>
            <a:r>
              <a:rPr lang="en-ID" sz="1100" dirty="0" err="1"/>
              <a:t>sih</a:t>
            </a:r>
            <a:r>
              <a:rPr lang="en-ID" sz="1100" dirty="0"/>
              <a:t>,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sudah</a:t>
            </a:r>
            <a:r>
              <a:rPr lang="en-ID" sz="1100" dirty="0"/>
              <a:t> </a:t>
            </a:r>
            <a:r>
              <a:rPr lang="en-ID" sz="1100" dirty="0" err="1"/>
              <a:t>ada</a:t>
            </a:r>
            <a:r>
              <a:rPr lang="en-ID" sz="1100" dirty="0"/>
              <a:t> ai, senior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lgsung</a:t>
            </a:r>
            <a:r>
              <a:rPr lang="en-ID" sz="1100" dirty="0"/>
              <a:t> </a:t>
            </a:r>
            <a:r>
              <a:rPr lang="en-ID" sz="1100" dirty="0" err="1"/>
              <a:t>minta</a:t>
            </a:r>
            <a:r>
              <a:rPr lang="en-ID" sz="1100" dirty="0"/>
              <a:t> </a:t>
            </a:r>
            <a:r>
              <a:rPr lang="en-ID" sz="1100" dirty="0" err="1"/>
              <a:t>bantuan</a:t>
            </a:r>
            <a:r>
              <a:rPr lang="en-ID" sz="1100" dirty="0"/>
              <a:t> AI </a:t>
            </a:r>
            <a:r>
              <a:rPr lang="en-ID" sz="1100" dirty="0" err="1"/>
              <a:t>daripada</a:t>
            </a:r>
            <a:r>
              <a:rPr lang="en-ID" sz="1100" dirty="0"/>
              <a:t> </a:t>
            </a:r>
            <a:r>
              <a:rPr lang="en-ID" sz="1100" dirty="0" err="1"/>
              <a:t>nyari</a:t>
            </a:r>
            <a:r>
              <a:rPr lang="en-ID" sz="1100" dirty="0"/>
              <a:t> junior.)</a:t>
            </a:r>
          </a:p>
          <a:p>
            <a:r>
              <a:rPr lang="en-US" sz="1100" dirty="0" err="1"/>
              <a:t>Posisi</a:t>
            </a:r>
            <a:r>
              <a:rPr lang="en-US" sz="1100" dirty="0"/>
              <a:t> security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krusial</a:t>
            </a:r>
            <a:r>
              <a:rPr lang="en-US" sz="1100" dirty="0"/>
              <a:t> dan </a:t>
            </a:r>
            <a:r>
              <a:rPr lang="en-US" sz="1100" dirty="0" err="1"/>
              <a:t>rawan</a:t>
            </a:r>
            <a:r>
              <a:rPr lang="en-US" sz="1100" dirty="0"/>
              <a:t>,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butuh</a:t>
            </a:r>
            <a:r>
              <a:rPr lang="en-US" sz="1100" dirty="0"/>
              <a:t> orang yang </a:t>
            </a:r>
            <a:r>
              <a:rPr lang="en-US" sz="1100" dirty="0" err="1"/>
              <a:t>terpercaya</a:t>
            </a:r>
            <a:r>
              <a:rPr lang="en-US" sz="1100" dirty="0"/>
              <a:t>. Jadi </a:t>
            </a:r>
            <a:r>
              <a:rPr lang="en-US" sz="1100" dirty="0" err="1"/>
              <a:t>biasanya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buka</a:t>
            </a:r>
            <a:r>
              <a:rPr lang="en-US" sz="1100" dirty="0"/>
              <a:t> </a:t>
            </a:r>
            <a:r>
              <a:rPr lang="en-US" sz="1100" dirty="0" err="1"/>
              <a:t>lowongannya</a:t>
            </a:r>
            <a:r>
              <a:rPr lang="en-US" sz="1100" dirty="0"/>
              <a:t> </a:t>
            </a:r>
            <a:r>
              <a:rPr lang="en-US" sz="1100" dirty="0" err="1"/>
              <a:t>cuma</a:t>
            </a:r>
            <a:r>
              <a:rPr lang="en-US" sz="1100" dirty="0"/>
              <a:t> via </a:t>
            </a:r>
            <a:r>
              <a:rPr lang="en-US" sz="1100" dirty="0" err="1"/>
              <a:t>referensi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circle </a:t>
            </a:r>
            <a:r>
              <a:rPr lang="en-US" sz="1100" dirty="0" err="1"/>
              <a:t>tertentu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. </a:t>
            </a:r>
            <a:r>
              <a:rPr lang="en-US" sz="1100" dirty="0" err="1"/>
              <a:t>Buat</a:t>
            </a:r>
            <a:r>
              <a:rPr lang="en-US" sz="1100" dirty="0"/>
              <a:t> filter.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posisi</a:t>
            </a:r>
            <a:r>
              <a:rPr lang="en-US" sz="1100" dirty="0"/>
              <a:t> yang </a:t>
            </a:r>
            <a:r>
              <a:rPr lang="en-US" sz="1100" dirty="0" err="1"/>
              <a:t>sebetulnya</a:t>
            </a:r>
            <a:r>
              <a:rPr lang="en-US" sz="1100" dirty="0"/>
              <a:t> opening, </a:t>
            </a:r>
            <a:r>
              <a:rPr lang="en-US" sz="1100" dirty="0" err="1"/>
              <a:t>tapi</a:t>
            </a:r>
            <a:r>
              <a:rPr lang="en-US" sz="1100" dirty="0"/>
              <a:t> </a:t>
            </a:r>
            <a:r>
              <a:rPr lang="en-US" sz="1100" dirty="0" err="1"/>
              <a:t>nggak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di public di website.</a:t>
            </a:r>
          </a:p>
          <a:p>
            <a:r>
              <a:rPr lang="en-US" sz="1100" dirty="0"/>
              <a:t>Saran </a:t>
            </a:r>
            <a:r>
              <a:rPr lang="en-US" sz="1100" dirty="0" err="1"/>
              <a:t>saya</a:t>
            </a:r>
            <a:r>
              <a:rPr lang="en-US" sz="1100" dirty="0"/>
              <a:t>, </a:t>
            </a:r>
            <a:r>
              <a:rPr lang="en-US" sz="1100" dirty="0" err="1"/>
              <a:t>masuk</a:t>
            </a:r>
            <a:r>
              <a:rPr lang="en-US" sz="1100" dirty="0"/>
              <a:t> </a:t>
            </a:r>
            <a:r>
              <a:rPr lang="en-US" sz="1100" dirty="0" err="1"/>
              <a:t>jadi</a:t>
            </a:r>
            <a:r>
              <a:rPr lang="en-US" sz="1100" dirty="0"/>
              <a:t> intern,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ikut</a:t>
            </a:r>
            <a:r>
              <a:rPr lang="en-US" sz="1100" dirty="0"/>
              <a:t> bootcamp </a:t>
            </a:r>
            <a:r>
              <a:rPr lang="en-US" sz="1100" dirty="0" err="1"/>
              <a:t>milik</a:t>
            </a:r>
            <a:r>
              <a:rPr lang="en-US" sz="1100" dirty="0"/>
              <a:t> </a:t>
            </a:r>
            <a:r>
              <a:rPr lang="en-US" sz="1100" dirty="0" err="1"/>
              <a:t>perusahaan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memang</a:t>
            </a:r>
            <a:r>
              <a:rPr lang="en-US" sz="1100" dirty="0"/>
              <a:t> </a:t>
            </a:r>
            <a:r>
              <a:rPr lang="en-US" sz="1100" dirty="0" err="1"/>
              <a:t>bergerak</a:t>
            </a:r>
            <a:r>
              <a:rPr lang="en-US" sz="1100" dirty="0"/>
              <a:t> di cybersecurity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dulu</a:t>
            </a:r>
            <a:r>
              <a:rPr lang="en-US" sz="1100" dirty="0"/>
              <a:t>. </a:t>
            </a:r>
            <a:r>
              <a:rPr lang="en-US" sz="1100" dirty="0" err="1"/>
              <a:t>Biasanya</a:t>
            </a:r>
            <a:r>
              <a:rPr lang="en-US" sz="1100" dirty="0"/>
              <a:t>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lanjut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sana.</a:t>
            </a:r>
          </a:p>
          <a:p>
            <a:r>
              <a:rPr lang="en-US" sz="1100" dirty="0"/>
              <a:t>Ambil cert yang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menunjukkan</a:t>
            </a:r>
            <a:r>
              <a:rPr lang="en-US" sz="1100" dirty="0"/>
              <a:t> skill </a:t>
            </a:r>
            <a:r>
              <a:rPr lang="en-US" sz="1100" dirty="0" err="1"/>
              <a:t>kamu</a:t>
            </a:r>
            <a:r>
              <a:rPr lang="en-US" sz="1100" dirty="0"/>
              <a:t>. Ini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bantu</a:t>
            </a:r>
            <a:r>
              <a:rPr lang="en-US" sz="1100" dirty="0"/>
              <a:t> </a:t>
            </a:r>
            <a:r>
              <a:rPr lang="en-US" sz="1100" dirty="0" err="1"/>
              <a:t>kamu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mudah</a:t>
            </a:r>
            <a:r>
              <a:rPr lang="en-US" sz="1100" dirty="0"/>
              <a:t> di </a:t>
            </a:r>
            <a:r>
              <a:rPr lang="en-US" sz="1100" dirty="0" err="1"/>
              <a:t>lirik</a:t>
            </a:r>
            <a:r>
              <a:rPr lang="en-US" sz="1100" dirty="0"/>
              <a:t> HR</a:t>
            </a:r>
          </a:p>
          <a:p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ID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8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DDEA1-9C5D-D737-689A-39B208289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E45CC-34AD-7598-2112-C6E9E2BA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567B5-2558-F64A-B809-2314F7290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435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8b79e973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8b79e973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C887C793-D6C6-9D67-C948-CDF201B04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8b79e9735_0_36:notes">
            <a:extLst>
              <a:ext uri="{FF2B5EF4-FFF2-40B4-BE49-F238E27FC236}">
                <a16:creationId xmlns:a16="http://schemas.microsoft.com/office/drawing/2014/main" id="{B0BED3FF-8726-9C58-576B-28C75E2DD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18b79e9735_0_36:notes">
            <a:extLst>
              <a:ext uri="{FF2B5EF4-FFF2-40B4-BE49-F238E27FC236}">
                <a16:creationId xmlns:a16="http://schemas.microsoft.com/office/drawing/2014/main" id="{2F457D1D-AE98-9447-75E5-3434E5010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3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8b79e97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8b79e97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DFE01AAD-DC9E-5F31-A575-0744966D1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8b79e9735_0_32:notes">
            <a:extLst>
              <a:ext uri="{FF2B5EF4-FFF2-40B4-BE49-F238E27FC236}">
                <a16:creationId xmlns:a16="http://schemas.microsoft.com/office/drawing/2014/main" id="{9FE9C1E0-0E1B-E55A-34A9-F8EC9D228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8b79e9735_0_32:notes">
            <a:extLst>
              <a:ext uri="{FF2B5EF4-FFF2-40B4-BE49-F238E27FC236}">
                <a16:creationId xmlns:a16="http://schemas.microsoft.com/office/drawing/2014/main" id="{67FC0E51-12B4-55EB-C3A9-B4C6CF80D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9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18b79e973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18b79e973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486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0804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250" y="693600"/>
            <a:ext cx="5707200" cy="32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250" y="3974100"/>
            <a:ext cx="5707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19581"/>
            <a:ext cx="65760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284000" y="2826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804275"/>
            <a:ext cx="64767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9500"/>
            <a:ext cx="2260200" cy="134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4005498"/>
            <a:ext cx="64767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5055279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583300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5055275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1583300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30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464675" y="1337600"/>
            <a:ext cx="2966100" cy="32664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77175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5039701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2"/>
          </p:nvPr>
        </p:nvSpPr>
        <p:spPr>
          <a:xfrm>
            <a:off x="720000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jayadkesar/Wifi-Deauth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ithub.com/talsec/Free-RASP-Flutter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pwind.io/feed/how-adversaries-use-telegram-to-evade-detection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maxlikessecurity.medium.com/hacking-tutorial-google-sheets-command-and-control-c2-server-999e4dbc89f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sirt.or.id/berita/golang-malware-telegram-c2" TargetMode="External"/><Relationship Id="rId5" Type="http://schemas.openxmlformats.org/officeDocument/2006/relationships/hyperlink" Target="https://www.netskope.com/fr/blog/telegram-abused-as-c2-channel-for-new-golang-backdoor" TargetMode="External"/><Relationship Id="rId4" Type="http://schemas.openxmlformats.org/officeDocument/2006/relationships/hyperlink" Target="https://www.activecountermeasures.com/threat-hunting-a-telegram-c2-channe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rsfaisall/mastering-modern-red-teaming-infrastructure-part-2-building-stealthy-c2-infrastructure-with-312aec7e1e4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s://www.ired.team/offensive-security/red-team-infrastructure/automating-red-team-infrastructure-with-terrafor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xvix/Xss-Exploit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endmicro.com/vinfo/id/security/research-and-analysis/threat-reports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idsirtii.or.id/halaman/tentang/laporan-hasil-monitoring.html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attack.mitre.org/groups/G008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BlackHatOfficialYT/playlists" TargetMode="External"/><Relationship Id="rId2" Type="http://schemas.openxmlformats.org/officeDocument/2006/relationships/hyperlink" Target="https://www.youtube.com/@DEFCONConference/playlist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ctrTitle"/>
          </p:nvPr>
        </p:nvSpPr>
        <p:spPr>
          <a:xfrm>
            <a:off x="717250" y="693600"/>
            <a:ext cx="5707200" cy="1527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Cybersecurity</a:t>
            </a:r>
            <a:endParaRPr dirty="0"/>
          </a:p>
        </p:txBody>
      </p:sp>
      <p:sp>
        <p:nvSpPr>
          <p:cNvPr id="51" name="Google Shape;51;p15"/>
          <p:cNvSpPr txBox="1"/>
          <p:nvPr/>
        </p:nvSpPr>
        <p:spPr>
          <a:xfrm>
            <a:off x="3072384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7566655" y="1095796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6424576" y="1095796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7566655" y="2141700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6424576" y="2141700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7566655" y="3187604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6424576" y="3187604"/>
            <a:ext cx="860100" cy="860100"/>
          </a:xfrm>
          <a:prstGeom prst="roundRect">
            <a:avLst>
              <a:gd name="adj" fmla="val 125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8" name="Google Shape;58;p15"/>
          <p:cNvGrpSpPr/>
          <p:nvPr/>
        </p:nvGrpSpPr>
        <p:grpSpPr>
          <a:xfrm>
            <a:off x="6682199" y="1368098"/>
            <a:ext cx="344854" cy="315495"/>
            <a:chOff x="1032026" y="1605107"/>
            <a:chExt cx="344854" cy="315495"/>
          </a:xfrm>
        </p:grpSpPr>
        <p:sp>
          <p:nvSpPr>
            <p:cNvPr id="59" name="Google Shape;59;p15"/>
            <p:cNvSpPr/>
            <p:nvPr/>
          </p:nvSpPr>
          <p:spPr>
            <a:xfrm>
              <a:off x="1098809" y="1605107"/>
              <a:ext cx="210126" cy="108854"/>
            </a:xfrm>
            <a:custGeom>
              <a:avLst/>
              <a:gdLst/>
              <a:ahLst/>
              <a:cxnLst/>
              <a:rect l="l" t="t" r="r" b="b"/>
              <a:pathLst>
                <a:path w="6513" h="3374" extrusionOk="0">
                  <a:moveTo>
                    <a:pt x="2641" y="1"/>
                  </a:moveTo>
                  <a:cubicBezTo>
                    <a:pt x="2123" y="1"/>
                    <a:pt x="1677" y="322"/>
                    <a:pt x="1517" y="786"/>
                  </a:cubicBezTo>
                  <a:lnTo>
                    <a:pt x="1445" y="1000"/>
                  </a:lnTo>
                  <a:lnTo>
                    <a:pt x="1213" y="1000"/>
                  </a:lnTo>
                  <a:cubicBezTo>
                    <a:pt x="607" y="1018"/>
                    <a:pt x="107" y="1482"/>
                    <a:pt x="54" y="2088"/>
                  </a:cubicBezTo>
                  <a:cubicBezTo>
                    <a:pt x="0" y="2784"/>
                    <a:pt x="571" y="3373"/>
                    <a:pt x="1267" y="3373"/>
                  </a:cubicBezTo>
                  <a:lnTo>
                    <a:pt x="2962" y="3373"/>
                  </a:lnTo>
                  <a:lnTo>
                    <a:pt x="2962" y="1946"/>
                  </a:lnTo>
                  <a:lnTo>
                    <a:pt x="3587" y="1946"/>
                  </a:lnTo>
                  <a:lnTo>
                    <a:pt x="3587" y="3373"/>
                  </a:lnTo>
                  <a:lnTo>
                    <a:pt x="5781" y="3373"/>
                  </a:lnTo>
                  <a:cubicBezTo>
                    <a:pt x="6174" y="3373"/>
                    <a:pt x="6513" y="3052"/>
                    <a:pt x="6477" y="2642"/>
                  </a:cubicBezTo>
                  <a:cubicBezTo>
                    <a:pt x="6459" y="2285"/>
                    <a:pt x="6174" y="2017"/>
                    <a:pt x="5799" y="1999"/>
                  </a:cubicBezTo>
                  <a:lnTo>
                    <a:pt x="5567" y="1999"/>
                  </a:lnTo>
                  <a:lnTo>
                    <a:pt x="5514" y="1749"/>
                  </a:lnTo>
                  <a:cubicBezTo>
                    <a:pt x="5424" y="1321"/>
                    <a:pt x="5032" y="1000"/>
                    <a:pt x="4586" y="1000"/>
                  </a:cubicBezTo>
                  <a:cubicBezTo>
                    <a:pt x="4461" y="1000"/>
                    <a:pt x="4336" y="1018"/>
                    <a:pt x="4211" y="1071"/>
                  </a:cubicBezTo>
                  <a:lnTo>
                    <a:pt x="3890" y="1214"/>
                  </a:lnTo>
                  <a:lnTo>
                    <a:pt x="3801" y="875"/>
                  </a:lnTo>
                  <a:cubicBezTo>
                    <a:pt x="3658" y="358"/>
                    <a:pt x="3176" y="1"/>
                    <a:pt x="2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315807" y="1662115"/>
              <a:ext cx="46103" cy="33424"/>
            </a:xfrm>
            <a:custGeom>
              <a:avLst/>
              <a:gdLst/>
              <a:ahLst/>
              <a:cxnLst/>
              <a:rect l="l" t="t" r="r" b="b"/>
              <a:pathLst>
                <a:path w="1429" h="1036" extrusionOk="0">
                  <a:moveTo>
                    <a:pt x="1" y="0"/>
                  </a:moveTo>
                  <a:cubicBezTo>
                    <a:pt x="233" y="250"/>
                    <a:pt x="376" y="571"/>
                    <a:pt x="376" y="928"/>
                  </a:cubicBezTo>
                  <a:cubicBezTo>
                    <a:pt x="376" y="964"/>
                    <a:pt x="358" y="999"/>
                    <a:pt x="358" y="1035"/>
                  </a:cubicBezTo>
                  <a:lnTo>
                    <a:pt x="1428" y="1035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045834" y="1662115"/>
              <a:ext cx="316076" cy="217030"/>
            </a:xfrm>
            <a:custGeom>
              <a:avLst/>
              <a:gdLst/>
              <a:ahLst/>
              <a:cxnLst/>
              <a:rect l="l" t="t" r="r" b="b"/>
              <a:pathLst>
                <a:path w="9797" h="6727" extrusionOk="0">
                  <a:moveTo>
                    <a:pt x="18" y="0"/>
                  </a:moveTo>
                  <a:lnTo>
                    <a:pt x="18" y="1035"/>
                  </a:lnTo>
                  <a:lnTo>
                    <a:pt x="1178" y="1035"/>
                  </a:lnTo>
                  <a:cubicBezTo>
                    <a:pt x="1107" y="839"/>
                    <a:pt x="1071" y="625"/>
                    <a:pt x="1071" y="411"/>
                  </a:cubicBezTo>
                  <a:cubicBezTo>
                    <a:pt x="1071" y="268"/>
                    <a:pt x="1089" y="125"/>
                    <a:pt x="1107" y="0"/>
                  </a:cubicBezTo>
                  <a:close/>
                  <a:moveTo>
                    <a:pt x="1" y="1035"/>
                  </a:moveTo>
                  <a:lnTo>
                    <a:pt x="1" y="1660"/>
                  </a:lnTo>
                  <a:lnTo>
                    <a:pt x="18" y="1660"/>
                  </a:lnTo>
                  <a:lnTo>
                    <a:pt x="18" y="1035"/>
                  </a:lnTo>
                  <a:close/>
                  <a:moveTo>
                    <a:pt x="18" y="1660"/>
                  </a:moveTo>
                  <a:lnTo>
                    <a:pt x="18" y="6370"/>
                  </a:lnTo>
                  <a:lnTo>
                    <a:pt x="3676" y="6370"/>
                  </a:lnTo>
                  <a:lnTo>
                    <a:pt x="4033" y="6727"/>
                  </a:lnTo>
                  <a:lnTo>
                    <a:pt x="5710" y="6727"/>
                  </a:lnTo>
                  <a:lnTo>
                    <a:pt x="6067" y="6370"/>
                  </a:lnTo>
                  <a:lnTo>
                    <a:pt x="9796" y="6370"/>
                  </a:lnTo>
                  <a:lnTo>
                    <a:pt x="9796" y="1660"/>
                  </a:lnTo>
                  <a:lnTo>
                    <a:pt x="8529" y="1660"/>
                  </a:lnTo>
                  <a:cubicBezTo>
                    <a:pt x="8297" y="2016"/>
                    <a:pt x="7887" y="2248"/>
                    <a:pt x="7441" y="2248"/>
                  </a:cubicBezTo>
                  <a:lnTo>
                    <a:pt x="5229" y="2248"/>
                  </a:lnTo>
                  <a:lnTo>
                    <a:pt x="5229" y="3212"/>
                  </a:lnTo>
                  <a:lnTo>
                    <a:pt x="5603" y="2873"/>
                  </a:lnTo>
                  <a:lnTo>
                    <a:pt x="6031" y="3337"/>
                  </a:lnTo>
                  <a:lnTo>
                    <a:pt x="4907" y="4318"/>
                  </a:lnTo>
                  <a:lnTo>
                    <a:pt x="3801" y="3337"/>
                  </a:lnTo>
                  <a:lnTo>
                    <a:pt x="4212" y="2873"/>
                  </a:lnTo>
                  <a:lnTo>
                    <a:pt x="4604" y="3212"/>
                  </a:lnTo>
                  <a:lnTo>
                    <a:pt x="4604" y="2248"/>
                  </a:lnTo>
                  <a:lnTo>
                    <a:pt x="2891" y="2248"/>
                  </a:lnTo>
                  <a:cubicBezTo>
                    <a:pt x="2356" y="2248"/>
                    <a:pt x="1874" y="2016"/>
                    <a:pt x="1535" y="16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32026" y="1887759"/>
              <a:ext cx="344854" cy="32843"/>
            </a:xfrm>
            <a:custGeom>
              <a:avLst/>
              <a:gdLst/>
              <a:ahLst/>
              <a:cxnLst/>
              <a:rect l="l" t="t" r="r" b="b"/>
              <a:pathLst>
                <a:path w="10689" h="1018" extrusionOk="0">
                  <a:moveTo>
                    <a:pt x="0" y="1"/>
                  </a:moveTo>
                  <a:lnTo>
                    <a:pt x="0" y="357"/>
                  </a:lnTo>
                  <a:lnTo>
                    <a:pt x="678" y="1018"/>
                  </a:lnTo>
                  <a:lnTo>
                    <a:pt x="10010" y="1018"/>
                  </a:lnTo>
                  <a:lnTo>
                    <a:pt x="10688" y="357"/>
                  </a:lnTo>
                  <a:lnTo>
                    <a:pt x="10688" y="1"/>
                  </a:lnTo>
                  <a:lnTo>
                    <a:pt x="6834" y="1"/>
                  </a:lnTo>
                  <a:lnTo>
                    <a:pt x="6477" y="357"/>
                  </a:lnTo>
                  <a:lnTo>
                    <a:pt x="4283" y="357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7824278" y="3445517"/>
            <a:ext cx="344854" cy="344273"/>
            <a:chOff x="6270423" y="3778180"/>
            <a:chExt cx="344854" cy="344273"/>
          </a:xfrm>
        </p:grpSpPr>
        <p:sp>
          <p:nvSpPr>
            <p:cNvPr id="64" name="Google Shape;64;p15"/>
            <p:cNvSpPr/>
            <p:nvPr/>
          </p:nvSpPr>
          <p:spPr>
            <a:xfrm>
              <a:off x="6365985" y="3883517"/>
              <a:ext cx="32843" cy="82366"/>
            </a:xfrm>
            <a:custGeom>
              <a:avLst/>
              <a:gdLst/>
              <a:ahLst/>
              <a:cxnLst/>
              <a:rect l="l" t="t" r="r" b="b"/>
              <a:pathLst>
                <a:path w="1018" h="2553" extrusionOk="0">
                  <a:moveTo>
                    <a:pt x="714" y="1"/>
                  </a:moveTo>
                  <a:cubicBezTo>
                    <a:pt x="678" y="19"/>
                    <a:pt x="643" y="37"/>
                    <a:pt x="607" y="54"/>
                  </a:cubicBezTo>
                  <a:cubicBezTo>
                    <a:pt x="215" y="251"/>
                    <a:pt x="0" y="483"/>
                    <a:pt x="0" y="715"/>
                  </a:cubicBezTo>
                  <a:cubicBezTo>
                    <a:pt x="0" y="1428"/>
                    <a:pt x="393" y="2053"/>
                    <a:pt x="857" y="2552"/>
                  </a:cubicBezTo>
                  <a:lnTo>
                    <a:pt x="1017" y="1981"/>
                  </a:lnTo>
                  <a:cubicBezTo>
                    <a:pt x="821" y="1714"/>
                    <a:pt x="714" y="1375"/>
                    <a:pt x="714" y="1018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478226" y="3969884"/>
              <a:ext cx="137051" cy="152569"/>
            </a:xfrm>
            <a:custGeom>
              <a:avLst/>
              <a:gdLst/>
              <a:ahLst/>
              <a:cxnLst/>
              <a:rect l="l" t="t" r="r" b="b"/>
              <a:pathLst>
                <a:path w="4248" h="4729" extrusionOk="0">
                  <a:moveTo>
                    <a:pt x="1125" y="0"/>
                  </a:moveTo>
                  <a:cubicBezTo>
                    <a:pt x="786" y="429"/>
                    <a:pt x="358" y="785"/>
                    <a:pt x="1" y="1053"/>
                  </a:cubicBezTo>
                  <a:lnTo>
                    <a:pt x="2409" y="1053"/>
                  </a:lnTo>
                  <a:lnTo>
                    <a:pt x="1910" y="4729"/>
                  </a:lnTo>
                  <a:lnTo>
                    <a:pt x="4247" y="4729"/>
                  </a:lnTo>
                  <a:lnTo>
                    <a:pt x="3569" y="714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486292" y="3883517"/>
              <a:ext cx="33424" cy="82366"/>
            </a:xfrm>
            <a:custGeom>
              <a:avLst/>
              <a:gdLst/>
              <a:ahLst/>
              <a:cxnLst/>
              <a:rect l="l" t="t" r="r" b="b"/>
              <a:pathLst>
                <a:path w="1036" h="2553" extrusionOk="0">
                  <a:moveTo>
                    <a:pt x="322" y="1"/>
                  </a:moveTo>
                  <a:lnTo>
                    <a:pt x="322" y="1018"/>
                  </a:lnTo>
                  <a:cubicBezTo>
                    <a:pt x="322" y="1375"/>
                    <a:pt x="197" y="1714"/>
                    <a:pt x="1" y="1981"/>
                  </a:cubicBezTo>
                  <a:lnTo>
                    <a:pt x="161" y="2552"/>
                  </a:lnTo>
                  <a:cubicBezTo>
                    <a:pt x="643" y="2053"/>
                    <a:pt x="1035" y="1428"/>
                    <a:pt x="1035" y="715"/>
                  </a:cubicBezTo>
                  <a:cubicBezTo>
                    <a:pt x="1035" y="483"/>
                    <a:pt x="803" y="251"/>
                    <a:pt x="429" y="54"/>
                  </a:cubicBezTo>
                  <a:cubicBezTo>
                    <a:pt x="393" y="37"/>
                    <a:pt x="357" y="19"/>
                    <a:pt x="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352757" y="4024569"/>
              <a:ext cx="180186" cy="97884"/>
            </a:xfrm>
            <a:custGeom>
              <a:avLst/>
              <a:gdLst/>
              <a:ahLst/>
              <a:cxnLst/>
              <a:rect l="l" t="t" r="r" b="b"/>
              <a:pathLst>
                <a:path w="5585" h="3034" extrusionOk="0">
                  <a:moveTo>
                    <a:pt x="3122" y="1035"/>
                  </a:moveTo>
                  <a:lnTo>
                    <a:pt x="3122" y="1660"/>
                  </a:lnTo>
                  <a:lnTo>
                    <a:pt x="2462" y="1660"/>
                  </a:lnTo>
                  <a:lnTo>
                    <a:pt x="2462" y="1035"/>
                  </a:lnTo>
                  <a:close/>
                  <a:moveTo>
                    <a:pt x="0" y="0"/>
                  </a:moveTo>
                  <a:lnTo>
                    <a:pt x="410" y="3034"/>
                  </a:lnTo>
                  <a:lnTo>
                    <a:pt x="5174" y="3034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270423" y="3969884"/>
              <a:ext cx="137051" cy="152569"/>
            </a:xfrm>
            <a:custGeom>
              <a:avLst/>
              <a:gdLst/>
              <a:ahLst/>
              <a:cxnLst/>
              <a:rect l="l" t="t" r="r" b="b"/>
              <a:pathLst>
                <a:path w="4248" h="4729" extrusionOk="0">
                  <a:moveTo>
                    <a:pt x="3105" y="0"/>
                  </a:moveTo>
                  <a:lnTo>
                    <a:pt x="661" y="714"/>
                  </a:lnTo>
                  <a:lnTo>
                    <a:pt x="1" y="4729"/>
                  </a:lnTo>
                  <a:lnTo>
                    <a:pt x="2320" y="4729"/>
                  </a:lnTo>
                  <a:lnTo>
                    <a:pt x="1838" y="1053"/>
                  </a:lnTo>
                  <a:lnTo>
                    <a:pt x="4247" y="1053"/>
                  </a:lnTo>
                  <a:cubicBezTo>
                    <a:pt x="3872" y="785"/>
                    <a:pt x="3462" y="429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355629" y="3778180"/>
              <a:ext cx="174443" cy="104240"/>
            </a:xfrm>
            <a:custGeom>
              <a:avLst/>
              <a:gdLst/>
              <a:ahLst/>
              <a:cxnLst/>
              <a:rect l="l" t="t" r="r" b="b"/>
              <a:pathLst>
                <a:path w="5407" h="3231" extrusionOk="0">
                  <a:moveTo>
                    <a:pt x="2694" y="1"/>
                  </a:moveTo>
                  <a:cubicBezTo>
                    <a:pt x="2694" y="1"/>
                    <a:pt x="72" y="607"/>
                    <a:pt x="0" y="3230"/>
                  </a:cubicBezTo>
                  <a:cubicBezTo>
                    <a:pt x="161" y="3052"/>
                    <a:pt x="375" y="2891"/>
                    <a:pt x="643" y="2749"/>
                  </a:cubicBezTo>
                  <a:cubicBezTo>
                    <a:pt x="1196" y="2481"/>
                    <a:pt x="1927" y="2338"/>
                    <a:pt x="2694" y="2338"/>
                  </a:cubicBezTo>
                  <a:cubicBezTo>
                    <a:pt x="3462" y="2338"/>
                    <a:pt x="4193" y="2481"/>
                    <a:pt x="4746" y="2749"/>
                  </a:cubicBezTo>
                  <a:cubicBezTo>
                    <a:pt x="5014" y="2891"/>
                    <a:pt x="5246" y="3052"/>
                    <a:pt x="5407" y="3230"/>
                  </a:cubicBezTo>
                  <a:cubicBezTo>
                    <a:pt x="5317" y="607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409733" y="3873742"/>
              <a:ext cx="66816" cy="76010"/>
            </a:xfrm>
            <a:custGeom>
              <a:avLst/>
              <a:gdLst/>
              <a:ahLst/>
              <a:cxnLst/>
              <a:rect l="l" t="t" r="r" b="b"/>
              <a:pathLst>
                <a:path w="2071" h="2356" extrusionOk="0">
                  <a:moveTo>
                    <a:pt x="1035" y="1"/>
                  </a:moveTo>
                  <a:cubicBezTo>
                    <a:pt x="678" y="1"/>
                    <a:pt x="322" y="36"/>
                    <a:pt x="0" y="108"/>
                  </a:cubicBezTo>
                  <a:lnTo>
                    <a:pt x="0" y="1321"/>
                  </a:lnTo>
                  <a:cubicBezTo>
                    <a:pt x="0" y="1606"/>
                    <a:pt x="107" y="1856"/>
                    <a:pt x="304" y="2053"/>
                  </a:cubicBezTo>
                  <a:cubicBezTo>
                    <a:pt x="500" y="2249"/>
                    <a:pt x="750" y="2356"/>
                    <a:pt x="1035" y="2356"/>
                  </a:cubicBezTo>
                  <a:cubicBezTo>
                    <a:pt x="1606" y="2356"/>
                    <a:pt x="2070" y="1892"/>
                    <a:pt x="2070" y="1321"/>
                  </a:cubicBezTo>
                  <a:lnTo>
                    <a:pt x="2070" y="108"/>
                  </a:lnTo>
                  <a:cubicBezTo>
                    <a:pt x="1749" y="36"/>
                    <a:pt x="1392" y="1"/>
                    <a:pt x="1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6410894" y="3962399"/>
              <a:ext cx="63912" cy="40328"/>
            </a:xfrm>
            <a:custGeom>
              <a:avLst/>
              <a:gdLst/>
              <a:ahLst/>
              <a:cxnLst/>
              <a:rect l="l" t="t" r="r" b="b"/>
              <a:pathLst>
                <a:path w="1981" h="1250" extrusionOk="0">
                  <a:moveTo>
                    <a:pt x="1820" y="0"/>
                  </a:moveTo>
                  <a:cubicBezTo>
                    <a:pt x="1570" y="143"/>
                    <a:pt x="1285" y="232"/>
                    <a:pt x="981" y="232"/>
                  </a:cubicBezTo>
                  <a:cubicBezTo>
                    <a:pt x="696" y="232"/>
                    <a:pt x="411" y="161"/>
                    <a:pt x="161" y="18"/>
                  </a:cubicBezTo>
                  <a:lnTo>
                    <a:pt x="0" y="589"/>
                  </a:lnTo>
                  <a:cubicBezTo>
                    <a:pt x="393" y="910"/>
                    <a:pt x="785" y="1142"/>
                    <a:pt x="981" y="1249"/>
                  </a:cubicBezTo>
                  <a:cubicBezTo>
                    <a:pt x="1196" y="1142"/>
                    <a:pt x="1570" y="910"/>
                    <a:pt x="1981" y="589"/>
                  </a:cubicBezTo>
                  <a:lnTo>
                    <a:pt x="18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6680473" y="3445469"/>
            <a:ext cx="348306" cy="344370"/>
          </a:xfrm>
          <a:custGeom>
            <a:avLst/>
            <a:gdLst/>
            <a:ahLst/>
            <a:cxnLst/>
            <a:rect l="l" t="t" r="r" b="b"/>
            <a:pathLst>
              <a:path w="10796" h="10674" extrusionOk="0">
                <a:moveTo>
                  <a:pt x="4158" y="2945"/>
                </a:moveTo>
                <a:lnTo>
                  <a:pt x="4604" y="3391"/>
                </a:lnTo>
                <a:lnTo>
                  <a:pt x="3961" y="4033"/>
                </a:lnTo>
                <a:lnTo>
                  <a:pt x="4604" y="4693"/>
                </a:lnTo>
                <a:lnTo>
                  <a:pt x="4158" y="5122"/>
                </a:lnTo>
                <a:lnTo>
                  <a:pt x="3087" y="4033"/>
                </a:lnTo>
                <a:lnTo>
                  <a:pt x="4158" y="2945"/>
                </a:lnTo>
                <a:close/>
                <a:moveTo>
                  <a:pt x="6656" y="2945"/>
                </a:moveTo>
                <a:lnTo>
                  <a:pt x="7726" y="4033"/>
                </a:lnTo>
                <a:lnTo>
                  <a:pt x="6656" y="5122"/>
                </a:lnTo>
                <a:lnTo>
                  <a:pt x="6210" y="4693"/>
                </a:lnTo>
                <a:lnTo>
                  <a:pt x="6852" y="4033"/>
                </a:lnTo>
                <a:lnTo>
                  <a:pt x="6210" y="3391"/>
                </a:lnTo>
                <a:lnTo>
                  <a:pt x="6656" y="2945"/>
                </a:lnTo>
                <a:close/>
                <a:moveTo>
                  <a:pt x="5585" y="2909"/>
                </a:moveTo>
                <a:lnTo>
                  <a:pt x="6156" y="3177"/>
                </a:lnTo>
                <a:lnTo>
                  <a:pt x="5228" y="5157"/>
                </a:lnTo>
                <a:lnTo>
                  <a:pt x="4657" y="4890"/>
                </a:lnTo>
                <a:lnTo>
                  <a:pt x="5585" y="2909"/>
                </a:lnTo>
                <a:close/>
                <a:moveTo>
                  <a:pt x="4514" y="1"/>
                </a:moveTo>
                <a:cubicBezTo>
                  <a:pt x="3551" y="1"/>
                  <a:pt x="2659" y="572"/>
                  <a:pt x="2266" y="1446"/>
                </a:cubicBezTo>
                <a:cubicBezTo>
                  <a:pt x="1695" y="1500"/>
                  <a:pt x="1178" y="1767"/>
                  <a:pt x="785" y="2178"/>
                </a:cubicBezTo>
                <a:cubicBezTo>
                  <a:pt x="357" y="2606"/>
                  <a:pt x="107" y="3159"/>
                  <a:pt x="89" y="3766"/>
                </a:cubicBezTo>
                <a:cubicBezTo>
                  <a:pt x="0" y="5193"/>
                  <a:pt x="1142" y="6353"/>
                  <a:pt x="2570" y="6353"/>
                </a:cubicBezTo>
                <a:lnTo>
                  <a:pt x="2587" y="6353"/>
                </a:lnTo>
                <a:lnTo>
                  <a:pt x="2587" y="7548"/>
                </a:lnTo>
                <a:lnTo>
                  <a:pt x="1892" y="7548"/>
                </a:lnTo>
                <a:cubicBezTo>
                  <a:pt x="1767" y="7173"/>
                  <a:pt x="1428" y="6906"/>
                  <a:pt x="1017" y="6906"/>
                </a:cubicBezTo>
                <a:cubicBezTo>
                  <a:pt x="500" y="6906"/>
                  <a:pt x="72" y="7334"/>
                  <a:pt x="72" y="7852"/>
                </a:cubicBezTo>
                <a:cubicBezTo>
                  <a:pt x="72" y="8369"/>
                  <a:pt x="500" y="8797"/>
                  <a:pt x="1017" y="8797"/>
                </a:cubicBezTo>
                <a:cubicBezTo>
                  <a:pt x="1428" y="8797"/>
                  <a:pt x="1892" y="8155"/>
                  <a:pt x="1892" y="8155"/>
                </a:cubicBezTo>
                <a:lnTo>
                  <a:pt x="3212" y="8155"/>
                </a:lnTo>
                <a:lnTo>
                  <a:pt x="3212" y="6353"/>
                </a:lnTo>
                <a:lnTo>
                  <a:pt x="4158" y="6353"/>
                </a:lnTo>
                <a:lnTo>
                  <a:pt x="4158" y="9422"/>
                </a:lnTo>
                <a:lnTo>
                  <a:pt x="3480" y="9422"/>
                </a:lnTo>
                <a:cubicBezTo>
                  <a:pt x="3341" y="9059"/>
                  <a:pt x="2986" y="8796"/>
                  <a:pt x="2574" y="8796"/>
                </a:cubicBezTo>
                <a:cubicBezTo>
                  <a:pt x="2561" y="8796"/>
                  <a:pt x="2547" y="8797"/>
                  <a:pt x="2534" y="8797"/>
                </a:cubicBezTo>
                <a:cubicBezTo>
                  <a:pt x="2070" y="8815"/>
                  <a:pt x="1677" y="9190"/>
                  <a:pt x="1642" y="9654"/>
                </a:cubicBezTo>
                <a:cubicBezTo>
                  <a:pt x="1606" y="10207"/>
                  <a:pt x="2034" y="10671"/>
                  <a:pt x="2587" y="10671"/>
                </a:cubicBezTo>
                <a:cubicBezTo>
                  <a:pt x="2998" y="10671"/>
                  <a:pt x="3337" y="10421"/>
                  <a:pt x="3480" y="10046"/>
                </a:cubicBezTo>
                <a:lnTo>
                  <a:pt x="4782" y="10046"/>
                </a:lnTo>
                <a:lnTo>
                  <a:pt x="4782" y="6371"/>
                </a:lnTo>
                <a:lnTo>
                  <a:pt x="6031" y="6371"/>
                </a:lnTo>
                <a:lnTo>
                  <a:pt x="6031" y="10046"/>
                </a:lnTo>
                <a:lnTo>
                  <a:pt x="7351" y="10046"/>
                </a:lnTo>
                <a:cubicBezTo>
                  <a:pt x="7469" y="10400"/>
                  <a:pt x="7809" y="10674"/>
                  <a:pt x="8207" y="10674"/>
                </a:cubicBezTo>
                <a:cubicBezTo>
                  <a:pt x="8231" y="10674"/>
                  <a:pt x="8255" y="10673"/>
                  <a:pt x="8279" y="10671"/>
                </a:cubicBezTo>
                <a:cubicBezTo>
                  <a:pt x="8743" y="10653"/>
                  <a:pt x="9136" y="10278"/>
                  <a:pt x="9171" y="9814"/>
                </a:cubicBezTo>
                <a:cubicBezTo>
                  <a:pt x="9207" y="9261"/>
                  <a:pt x="8779" y="8797"/>
                  <a:pt x="8226" y="8797"/>
                </a:cubicBezTo>
                <a:cubicBezTo>
                  <a:pt x="7815" y="8797"/>
                  <a:pt x="7476" y="9065"/>
                  <a:pt x="7351" y="9422"/>
                </a:cubicBezTo>
                <a:lnTo>
                  <a:pt x="6656" y="9422"/>
                </a:lnTo>
                <a:lnTo>
                  <a:pt x="6656" y="6371"/>
                </a:lnTo>
                <a:lnTo>
                  <a:pt x="7601" y="6371"/>
                </a:lnTo>
                <a:lnTo>
                  <a:pt x="7601" y="8173"/>
                </a:lnTo>
                <a:lnTo>
                  <a:pt x="8922" y="8173"/>
                </a:lnTo>
                <a:cubicBezTo>
                  <a:pt x="9046" y="8530"/>
                  <a:pt x="9403" y="8797"/>
                  <a:pt x="9796" y="8797"/>
                </a:cubicBezTo>
                <a:cubicBezTo>
                  <a:pt x="10331" y="8797"/>
                  <a:pt x="10742" y="8369"/>
                  <a:pt x="10742" y="7852"/>
                </a:cubicBezTo>
                <a:cubicBezTo>
                  <a:pt x="10742" y="7334"/>
                  <a:pt x="10331" y="6906"/>
                  <a:pt x="9796" y="6906"/>
                </a:cubicBezTo>
                <a:cubicBezTo>
                  <a:pt x="9403" y="6906"/>
                  <a:pt x="8922" y="7530"/>
                  <a:pt x="8922" y="7530"/>
                </a:cubicBezTo>
                <a:lnTo>
                  <a:pt x="8244" y="7530"/>
                </a:lnTo>
                <a:lnTo>
                  <a:pt x="8244" y="6353"/>
                </a:lnTo>
                <a:lnTo>
                  <a:pt x="8975" y="6353"/>
                </a:lnTo>
                <a:cubicBezTo>
                  <a:pt x="9992" y="6353"/>
                  <a:pt x="10795" y="5532"/>
                  <a:pt x="10759" y="4515"/>
                </a:cubicBezTo>
                <a:cubicBezTo>
                  <a:pt x="10724" y="4105"/>
                  <a:pt x="10563" y="3694"/>
                  <a:pt x="10260" y="3391"/>
                </a:cubicBezTo>
                <a:cubicBezTo>
                  <a:pt x="9992" y="3123"/>
                  <a:pt x="9653" y="2945"/>
                  <a:pt x="9296" y="2891"/>
                </a:cubicBezTo>
                <a:cubicBezTo>
                  <a:pt x="9011" y="2035"/>
                  <a:pt x="8208" y="1428"/>
                  <a:pt x="7280" y="1428"/>
                </a:cubicBezTo>
                <a:cubicBezTo>
                  <a:pt x="7119" y="1428"/>
                  <a:pt x="6941" y="1446"/>
                  <a:pt x="6780" y="1482"/>
                </a:cubicBezTo>
                <a:cubicBezTo>
                  <a:pt x="6406" y="590"/>
                  <a:pt x="5514" y="1"/>
                  <a:pt x="4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7824569" y="2399613"/>
            <a:ext cx="344273" cy="344273"/>
            <a:chOff x="4025405" y="2684449"/>
            <a:chExt cx="344273" cy="344273"/>
          </a:xfrm>
        </p:grpSpPr>
        <p:sp>
          <p:nvSpPr>
            <p:cNvPr id="74" name="Google Shape;74;p15"/>
            <p:cNvSpPr/>
            <p:nvPr/>
          </p:nvSpPr>
          <p:spPr>
            <a:xfrm>
              <a:off x="4207882" y="2789238"/>
              <a:ext cx="161796" cy="239485"/>
            </a:xfrm>
            <a:custGeom>
              <a:avLst/>
              <a:gdLst/>
              <a:ahLst/>
              <a:cxnLst/>
              <a:rect l="l" t="t" r="r" b="b"/>
              <a:pathLst>
                <a:path w="5015" h="7423" extrusionOk="0">
                  <a:moveTo>
                    <a:pt x="4211" y="0"/>
                  </a:moveTo>
                  <a:lnTo>
                    <a:pt x="3123" y="1089"/>
                  </a:lnTo>
                  <a:lnTo>
                    <a:pt x="2463" y="1089"/>
                  </a:lnTo>
                  <a:lnTo>
                    <a:pt x="2391" y="321"/>
                  </a:lnTo>
                  <a:lnTo>
                    <a:pt x="0" y="321"/>
                  </a:lnTo>
                  <a:lnTo>
                    <a:pt x="0" y="7423"/>
                  </a:lnTo>
                  <a:cubicBezTo>
                    <a:pt x="1142" y="7316"/>
                    <a:pt x="2088" y="6566"/>
                    <a:pt x="2516" y="5549"/>
                  </a:cubicBezTo>
                  <a:lnTo>
                    <a:pt x="3230" y="5549"/>
                  </a:lnTo>
                  <a:lnTo>
                    <a:pt x="4283" y="6620"/>
                  </a:lnTo>
                  <a:lnTo>
                    <a:pt x="4729" y="6174"/>
                  </a:lnTo>
                  <a:lnTo>
                    <a:pt x="3480" y="4925"/>
                  </a:lnTo>
                  <a:lnTo>
                    <a:pt x="2712" y="4925"/>
                  </a:lnTo>
                  <a:cubicBezTo>
                    <a:pt x="2766" y="4657"/>
                    <a:pt x="2784" y="4372"/>
                    <a:pt x="2748" y="4086"/>
                  </a:cubicBezTo>
                  <a:lnTo>
                    <a:pt x="2712" y="3676"/>
                  </a:lnTo>
                  <a:lnTo>
                    <a:pt x="3515" y="3676"/>
                  </a:lnTo>
                  <a:lnTo>
                    <a:pt x="4586" y="4746"/>
                  </a:lnTo>
                  <a:lnTo>
                    <a:pt x="5014" y="4300"/>
                  </a:lnTo>
                  <a:lnTo>
                    <a:pt x="3783" y="3051"/>
                  </a:lnTo>
                  <a:lnTo>
                    <a:pt x="2659" y="3051"/>
                  </a:lnTo>
                  <a:lnTo>
                    <a:pt x="2534" y="1749"/>
                  </a:lnTo>
                  <a:lnTo>
                    <a:pt x="3390" y="1749"/>
                  </a:lnTo>
                  <a:lnTo>
                    <a:pt x="4675" y="464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129000" y="2684449"/>
              <a:ext cx="138213" cy="95013"/>
            </a:xfrm>
            <a:custGeom>
              <a:avLst/>
              <a:gdLst/>
              <a:ahLst/>
              <a:cxnLst/>
              <a:rect l="l" t="t" r="r" b="b"/>
              <a:pathLst>
                <a:path w="4284" h="2945" extrusionOk="0">
                  <a:moveTo>
                    <a:pt x="536" y="1"/>
                  </a:moveTo>
                  <a:lnTo>
                    <a:pt x="1" y="322"/>
                  </a:lnTo>
                  <a:lnTo>
                    <a:pt x="964" y="1928"/>
                  </a:lnTo>
                  <a:cubicBezTo>
                    <a:pt x="857" y="2124"/>
                    <a:pt x="804" y="2356"/>
                    <a:pt x="804" y="2588"/>
                  </a:cubicBezTo>
                  <a:lnTo>
                    <a:pt x="804" y="2945"/>
                  </a:lnTo>
                  <a:lnTo>
                    <a:pt x="3480" y="2945"/>
                  </a:lnTo>
                  <a:lnTo>
                    <a:pt x="3480" y="2588"/>
                  </a:lnTo>
                  <a:cubicBezTo>
                    <a:pt x="3480" y="2356"/>
                    <a:pt x="3427" y="2124"/>
                    <a:pt x="3320" y="1928"/>
                  </a:cubicBezTo>
                  <a:lnTo>
                    <a:pt x="4283" y="322"/>
                  </a:lnTo>
                  <a:lnTo>
                    <a:pt x="3748" y="1"/>
                  </a:lnTo>
                  <a:lnTo>
                    <a:pt x="2874" y="1464"/>
                  </a:lnTo>
                  <a:cubicBezTo>
                    <a:pt x="2677" y="1321"/>
                    <a:pt x="2410" y="1232"/>
                    <a:pt x="2142" y="1232"/>
                  </a:cubicBezTo>
                  <a:cubicBezTo>
                    <a:pt x="1874" y="1232"/>
                    <a:pt x="1607" y="1321"/>
                    <a:pt x="1393" y="1464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025405" y="2789238"/>
              <a:ext cx="162345" cy="239485"/>
            </a:xfrm>
            <a:custGeom>
              <a:avLst/>
              <a:gdLst/>
              <a:ahLst/>
              <a:cxnLst/>
              <a:rect l="l" t="t" r="r" b="b"/>
              <a:pathLst>
                <a:path w="5032" h="7423" extrusionOk="0">
                  <a:moveTo>
                    <a:pt x="821" y="0"/>
                  </a:moveTo>
                  <a:lnTo>
                    <a:pt x="357" y="464"/>
                  </a:lnTo>
                  <a:lnTo>
                    <a:pt x="1642" y="1749"/>
                  </a:lnTo>
                  <a:lnTo>
                    <a:pt x="2480" y="1749"/>
                  </a:lnTo>
                  <a:lnTo>
                    <a:pt x="2373" y="3051"/>
                  </a:lnTo>
                  <a:lnTo>
                    <a:pt x="1249" y="3051"/>
                  </a:lnTo>
                  <a:lnTo>
                    <a:pt x="0" y="4300"/>
                  </a:lnTo>
                  <a:lnTo>
                    <a:pt x="446" y="4746"/>
                  </a:lnTo>
                  <a:lnTo>
                    <a:pt x="1499" y="3676"/>
                  </a:lnTo>
                  <a:lnTo>
                    <a:pt x="2302" y="3676"/>
                  </a:lnTo>
                  <a:lnTo>
                    <a:pt x="2266" y="4086"/>
                  </a:lnTo>
                  <a:cubicBezTo>
                    <a:pt x="2248" y="4372"/>
                    <a:pt x="2266" y="4657"/>
                    <a:pt x="2320" y="4925"/>
                  </a:cubicBezTo>
                  <a:lnTo>
                    <a:pt x="1535" y="4925"/>
                  </a:lnTo>
                  <a:lnTo>
                    <a:pt x="304" y="6174"/>
                  </a:lnTo>
                  <a:lnTo>
                    <a:pt x="750" y="6620"/>
                  </a:lnTo>
                  <a:lnTo>
                    <a:pt x="1802" y="5549"/>
                  </a:lnTo>
                  <a:lnTo>
                    <a:pt x="2498" y="5549"/>
                  </a:lnTo>
                  <a:cubicBezTo>
                    <a:pt x="2926" y="6566"/>
                    <a:pt x="3890" y="7316"/>
                    <a:pt x="5032" y="7423"/>
                  </a:cubicBezTo>
                  <a:lnTo>
                    <a:pt x="5032" y="321"/>
                  </a:lnTo>
                  <a:lnTo>
                    <a:pt x="2641" y="321"/>
                  </a:lnTo>
                  <a:lnTo>
                    <a:pt x="2570" y="1089"/>
                  </a:lnTo>
                  <a:lnTo>
                    <a:pt x="1909" y="1089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8861898" y="-1819139"/>
            <a:ext cx="28262" cy="32843"/>
          </a:xfrm>
          <a:custGeom>
            <a:avLst/>
            <a:gdLst/>
            <a:ahLst/>
            <a:cxnLst/>
            <a:rect l="l" t="t" r="r" b="b"/>
            <a:pathLst>
              <a:path w="876" h="1018" extrusionOk="0">
                <a:moveTo>
                  <a:pt x="1" y="1"/>
                </a:moveTo>
                <a:lnTo>
                  <a:pt x="1" y="1018"/>
                </a:lnTo>
                <a:lnTo>
                  <a:pt x="875" y="1018"/>
                </a:lnTo>
                <a:lnTo>
                  <a:pt x="8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6682199" y="2420923"/>
            <a:ext cx="344854" cy="301654"/>
            <a:chOff x="1780355" y="2158893"/>
            <a:chExt cx="344854" cy="301654"/>
          </a:xfrm>
        </p:grpSpPr>
        <p:sp>
          <p:nvSpPr>
            <p:cNvPr id="79" name="Google Shape;79;p15"/>
            <p:cNvSpPr/>
            <p:nvPr/>
          </p:nvSpPr>
          <p:spPr>
            <a:xfrm>
              <a:off x="1922535" y="2262133"/>
              <a:ext cx="61073" cy="60847"/>
            </a:xfrm>
            <a:custGeom>
              <a:avLst/>
              <a:gdLst/>
              <a:ahLst/>
              <a:cxnLst/>
              <a:rect l="l" t="t" r="r" b="b"/>
              <a:pathLst>
                <a:path w="1893" h="1886" extrusionOk="0">
                  <a:moveTo>
                    <a:pt x="936" y="1"/>
                  </a:moveTo>
                  <a:cubicBezTo>
                    <a:pt x="887" y="1"/>
                    <a:pt x="837" y="4"/>
                    <a:pt x="786" y="12"/>
                  </a:cubicBezTo>
                  <a:cubicBezTo>
                    <a:pt x="358" y="83"/>
                    <a:pt x="1" y="530"/>
                    <a:pt x="1" y="958"/>
                  </a:cubicBezTo>
                  <a:lnTo>
                    <a:pt x="1" y="1886"/>
                  </a:lnTo>
                  <a:lnTo>
                    <a:pt x="1892" y="1886"/>
                  </a:lnTo>
                  <a:lnTo>
                    <a:pt x="1892" y="940"/>
                  </a:lnTo>
                  <a:cubicBezTo>
                    <a:pt x="1892" y="418"/>
                    <a:pt x="1460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780355" y="2158893"/>
              <a:ext cx="28262" cy="32843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875" y="1017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828135" y="2158893"/>
              <a:ext cx="28262" cy="32843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875" y="1017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876497" y="2158893"/>
              <a:ext cx="248712" cy="32843"/>
            </a:xfrm>
            <a:custGeom>
              <a:avLst/>
              <a:gdLst/>
              <a:ahLst/>
              <a:cxnLst/>
              <a:rect l="l" t="t" r="r" b="b"/>
              <a:pathLst>
                <a:path w="7709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7709" y="1017"/>
                  </a:lnTo>
                  <a:lnTo>
                    <a:pt x="77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901823" y="2343112"/>
              <a:ext cx="101337" cy="61621"/>
            </a:xfrm>
            <a:custGeom>
              <a:avLst/>
              <a:gdLst/>
              <a:ahLst/>
              <a:cxnLst/>
              <a:rect l="l" t="t" r="r" b="b"/>
              <a:pathLst>
                <a:path w="3141" h="1910" extrusionOk="0">
                  <a:moveTo>
                    <a:pt x="1892" y="642"/>
                  </a:moveTo>
                  <a:lnTo>
                    <a:pt x="1892" y="1267"/>
                  </a:lnTo>
                  <a:lnTo>
                    <a:pt x="1267" y="1267"/>
                  </a:lnTo>
                  <a:lnTo>
                    <a:pt x="1267" y="642"/>
                  </a:lnTo>
                  <a:close/>
                  <a:moveTo>
                    <a:pt x="1" y="0"/>
                  </a:moveTo>
                  <a:lnTo>
                    <a:pt x="1" y="1909"/>
                  </a:lnTo>
                  <a:lnTo>
                    <a:pt x="3141" y="1909"/>
                  </a:lnTo>
                  <a:lnTo>
                    <a:pt x="3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780355" y="2212416"/>
              <a:ext cx="344854" cy="248131"/>
            </a:xfrm>
            <a:custGeom>
              <a:avLst/>
              <a:gdLst/>
              <a:ahLst/>
              <a:cxnLst/>
              <a:rect l="l" t="t" r="r" b="b"/>
              <a:pathLst>
                <a:path w="10689" h="7691" extrusionOk="0">
                  <a:moveTo>
                    <a:pt x="5341" y="918"/>
                  </a:moveTo>
                  <a:cubicBezTo>
                    <a:pt x="6221" y="918"/>
                    <a:pt x="6924" y="1629"/>
                    <a:pt x="6924" y="2481"/>
                  </a:cubicBezTo>
                  <a:lnTo>
                    <a:pt x="6924" y="3427"/>
                  </a:lnTo>
                  <a:lnTo>
                    <a:pt x="7530" y="3427"/>
                  </a:lnTo>
                  <a:lnTo>
                    <a:pt x="7530" y="6585"/>
                  </a:lnTo>
                  <a:lnTo>
                    <a:pt x="3123" y="6585"/>
                  </a:lnTo>
                  <a:lnTo>
                    <a:pt x="3123" y="3427"/>
                  </a:lnTo>
                  <a:lnTo>
                    <a:pt x="3784" y="3427"/>
                  </a:lnTo>
                  <a:lnTo>
                    <a:pt x="3784" y="2517"/>
                  </a:lnTo>
                  <a:cubicBezTo>
                    <a:pt x="3784" y="1714"/>
                    <a:pt x="4372" y="1018"/>
                    <a:pt x="5157" y="929"/>
                  </a:cubicBezTo>
                  <a:cubicBezTo>
                    <a:pt x="5219" y="922"/>
                    <a:pt x="5280" y="918"/>
                    <a:pt x="5341" y="918"/>
                  </a:cubicBezTo>
                  <a:close/>
                  <a:moveTo>
                    <a:pt x="1" y="1"/>
                  </a:moveTo>
                  <a:lnTo>
                    <a:pt x="1" y="7691"/>
                  </a:lnTo>
                  <a:lnTo>
                    <a:pt x="10689" y="7691"/>
                  </a:lnTo>
                  <a:lnTo>
                    <a:pt x="10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7824278" y="1375003"/>
            <a:ext cx="344854" cy="301687"/>
            <a:chOff x="1780355" y="1612011"/>
            <a:chExt cx="344854" cy="301687"/>
          </a:xfrm>
        </p:grpSpPr>
        <p:sp>
          <p:nvSpPr>
            <p:cNvPr id="86" name="Google Shape;86;p15"/>
            <p:cNvSpPr/>
            <p:nvPr/>
          </p:nvSpPr>
          <p:spPr>
            <a:xfrm>
              <a:off x="1901823" y="1795649"/>
              <a:ext cx="101337" cy="61621"/>
            </a:xfrm>
            <a:custGeom>
              <a:avLst/>
              <a:gdLst/>
              <a:ahLst/>
              <a:cxnLst/>
              <a:rect l="l" t="t" r="r" b="b"/>
              <a:pathLst>
                <a:path w="3141" h="1910" extrusionOk="0">
                  <a:moveTo>
                    <a:pt x="1892" y="625"/>
                  </a:moveTo>
                  <a:lnTo>
                    <a:pt x="1892" y="1250"/>
                  </a:lnTo>
                  <a:lnTo>
                    <a:pt x="1267" y="1250"/>
                  </a:lnTo>
                  <a:lnTo>
                    <a:pt x="1267" y="625"/>
                  </a:lnTo>
                  <a:close/>
                  <a:moveTo>
                    <a:pt x="1" y="1"/>
                  </a:moveTo>
                  <a:lnTo>
                    <a:pt x="1" y="1910"/>
                  </a:lnTo>
                  <a:lnTo>
                    <a:pt x="3141" y="1910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828135" y="1612011"/>
              <a:ext cx="28262" cy="32843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1" y="1"/>
                  </a:moveTo>
                  <a:lnTo>
                    <a:pt x="1" y="1018"/>
                  </a:lnTo>
                  <a:lnTo>
                    <a:pt x="875" y="10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780355" y="1612011"/>
              <a:ext cx="28262" cy="32843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1" y="1"/>
                  </a:moveTo>
                  <a:lnTo>
                    <a:pt x="1" y="1018"/>
                  </a:lnTo>
                  <a:lnTo>
                    <a:pt x="875" y="1018"/>
                  </a:lnTo>
                  <a:lnTo>
                    <a:pt x="8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876497" y="1612011"/>
              <a:ext cx="248712" cy="32843"/>
            </a:xfrm>
            <a:custGeom>
              <a:avLst/>
              <a:gdLst/>
              <a:ahLst/>
              <a:cxnLst/>
              <a:rect l="l" t="t" r="r" b="b"/>
              <a:pathLst>
                <a:path w="7709" h="1018" extrusionOk="0">
                  <a:moveTo>
                    <a:pt x="1" y="1"/>
                  </a:moveTo>
                  <a:lnTo>
                    <a:pt x="1" y="1018"/>
                  </a:lnTo>
                  <a:lnTo>
                    <a:pt x="7709" y="1018"/>
                  </a:lnTo>
                  <a:lnTo>
                    <a:pt x="77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780355" y="1665567"/>
              <a:ext cx="344854" cy="248131"/>
            </a:xfrm>
            <a:custGeom>
              <a:avLst/>
              <a:gdLst/>
              <a:ahLst/>
              <a:cxnLst/>
              <a:rect l="l" t="t" r="r" b="b"/>
              <a:pathLst>
                <a:path w="10689" h="7691" extrusionOk="0">
                  <a:moveTo>
                    <a:pt x="8084" y="1392"/>
                  </a:moveTo>
                  <a:lnTo>
                    <a:pt x="8530" y="1820"/>
                  </a:lnTo>
                  <a:lnTo>
                    <a:pt x="7852" y="2498"/>
                  </a:lnTo>
                  <a:lnTo>
                    <a:pt x="7406" y="2052"/>
                  </a:lnTo>
                  <a:lnTo>
                    <a:pt x="8084" y="1392"/>
                  </a:lnTo>
                  <a:close/>
                  <a:moveTo>
                    <a:pt x="8797" y="2659"/>
                  </a:moveTo>
                  <a:lnTo>
                    <a:pt x="8797" y="3283"/>
                  </a:lnTo>
                  <a:lnTo>
                    <a:pt x="7869" y="3283"/>
                  </a:lnTo>
                  <a:lnTo>
                    <a:pt x="7869" y="2659"/>
                  </a:lnTo>
                  <a:close/>
                  <a:moveTo>
                    <a:pt x="5364" y="921"/>
                  </a:moveTo>
                  <a:cubicBezTo>
                    <a:pt x="6224" y="921"/>
                    <a:pt x="6924" y="1621"/>
                    <a:pt x="6924" y="2480"/>
                  </a:cubicBezTo>
                  <a:lnTo>
                    <a:pt x="6924" y="2802"/>
                  </a:lnTo>
                  <a:lnTo>
                    <a:pt x="6281" y="2802"/>
                  </a:lnTo>
                  <a:lnTo>
                    <a:pt x="6281" y="2498"/>
                  </a:lnTo>
                  <a:cubicBezTo>
                    <a:pt x="6281" y="2034"/>
                    <a:pt x="5907" y="1606"/>
                    <a:pt x="5461" y="1553"/>
                  </a:cubicBezTo>
                  <a:cubicBezTo>
                    <a:pt x="5419" y="1548"/>
                    <a:pt x="5378" y="1545"/>
                    <a:pt x="5337" y="1545"/>
                  </a:cubicBezTo>
                  <a:cubicBezTo>
                    <a:pt x="4806" y="1545"/>
                    <a:pt x="4390" y="1967"/>
                    <a:pt x="4390" y="2480"/>
                  </a:cubicBezTo>
                  <a:lnTo>
                    <a:pt x="4390" y="3408"/>
                  </a:lnTo>
                  <a:lnTo>
                    <a:pt x="7530" y="3408"/>
                  </a:lnTo>
                  <a:lnTo>
                    <a:pt x="7530" y="6566"/>
                  </a:lnTo>
                  <a:lnTo>
                    <a:pt x="3123" y="6566"/>
                  </a:lnTo>
                  <a:lnTo>
                    <a:pt x="3123" y="3408"/>
                  </a:lnTo>
                  <a:lnTo>
                    <a:pt x="3784" y="3408"/>
                  </a:lnTo>
                  <a:lnTo>
                    <a:pt x="3784" y="2498"/>
                  </a:lnTo>
                  <a:cubicBezTo>
                    <a:pt x="3784" y="1695"/>
                    <a:pt x="4390" y="999"/>
                    <a:pt x="5211" y="928"/>
                  </a:cubicBezTo>
                  <a:cubicBezTo>
                    <a:pt x="5262" y="923"/>
                    <a:pt x="5314" y="921"/>
                    <a:pt x="5364" y="921"/>
                  </a:cubicBezTo>
                  <a:close/>
                  <a:moveTo>
                    <a:pt x="1" y="0"/>
                  </a:moveTo>
                  <a:lnTo>
                    <a:pt x="1" y="7690"/>
                  </a:lnTo>
                  <a:lnTo>
                    <a:pt x="10689" y="7690"/>
                  </a:lnTo>
                  <a:lnTo>
                    <a:pt x="10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1" name="Google Shape;91;p15"/>
          <p:cNvCxnSpPr>
            <a:stCxn id="53" idx="3"/>
            <a:endCxn id="52" idx="1"/>
          </p:cNvCxnSpPr>
          <p:nvPr/>
        </p:nvCxnSpPr>
        <p:spPr>
          <a:xfrm>
            <a:off x="7284676" y="1525846"/>
            <a:ext cx="28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5"/>
          <p:cNvCxnSpPr>
            <a:stCxn id="53" idx="2"/>
            <a:endCxn id="55" idx="0"/>
          </p:cNvCxnSpPr>
          <p:nvPr/>
        </p:nvCxnSpPr>
        <p:spPr>
          <a:xfrm>
            <a:off x="6854626" y="1955896"/>
            <a:ext cx="0" cy="18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>
            <a:stCxn id="52" idx="2"/>
            <a:endCxn id="54" idx="0"/>
          </p:cNvCxnSpPr>
          <p:nvPr/>
        </p:nvCxnSpPr>
        <p:spPr>
          <a:xfrm>
            <a:off x="7996705" y="1955896"/>
            <a:ext cx="0" cy="18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>
            <a:stCxn id="55" idx="2"/>
            <a:endCxn id="57" idx="0"/>
          </p:cNvCxnSpPr>
          <p:nvPr/>
        </p:nvCxnSpPr>
        <p:spPr>
          <a:xfrm>
            <a:off x="6854626" y="3001800"/>
            <a:ext cx="0" cy="18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>
            <a:stCxn id="54" idx="2"/>
            <a:endCxn id="56" idx="0"/>
          </p:cNvCxnSpPr>
          <p:nvPr/>
        </p:nvCxnSpPr>
        <p:spPr>
          <a:xfrm>
            <a:off x="7996705" y="3001800"/>
            <a:ext cx="0" cy="18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>
            <a:stCxn id="57" idx="3"/>
            <a:endCxn id="56" idx="1"/>
          </p:cNvCxnSpPr>
          <p:nvPr/>
        </p:nvCxnSpPr>
        <p:spPr>
          <a:xfrm>
            <a:off x="7284676" y="3617654"/>
            <a:ext cx="28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403357" y="2773904"/>
            <a:ext cx="6021156" cy="520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Inspirasi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dirimu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Fi Pineapple">
            <a:extLst>
              <a:ext uri="{FF2B5EF4-FFF2-40B4-BE49-F238E27FC236}">
                <a16:creationId xmlns:a16="http://schemas.microsoft.com/office/drawing/2014/main" id="{F5E76B41-7120-E22C-3D2F-9C91D921A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3" b="5791"/>
          <a:stretch>
            <a:fillRect/>
          </a:stretch>
        </p:blipFill>
        <p:spPr bwMode="auto">
          <a:xfrm>
            <a:off x="4946072" y="1113077"/>
            <a:ext cx="4017695" cy="32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174C2-4A57-0C4B-6DC5-EE50A2D6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Inspirasi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696BB-8BAC-63EA-D27B-2C7B881B7D69}"/>
              </a:ext>
            </a:extLst>
          </p:cNvPr>
          <p:cNvSpPr txBox="1"/>
          <p:nvPr/>
        </p:nvSpPr>
        <p:spPr>
          <a:xfrm>
            <a:off x="480292" y="1405825"/>
            <a:ext cx="470592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Hardware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pentest</a:t>
            </a:r>
            <a:endParaRPr lang="en-US" sz="1200" b="1" dirty="0"/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Wifi</a:t>
            </a:r>
            <a:r>
              <a:rPr lang="en-US" sz="1200" dirty="0"/>
              <a:t> pineapple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ESP8266 WIFI </a:t>
            </a:r>
            <a:r>
              <a:rPr lang="en-US" sz="1200" dirty="0" err="1"/>
              <a:t>deauther</a:t>
            </a:r>
            <a:endParaRPr lang="en-US" sz="1200" dirty="0"/>
          </a:p>
          <a:p>
            <a:pPr lvl="1"/>
            <a:r>
              <a:rPr lang="en-US" sz="1200" dirty="0">
                <a:hlinkClick r:id="rId3"/>
              </a:rPr>
              <a:t>https://github.com/sujayadkesar/Wifi-Deauther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buat</a:t>
            </a:r>
            <a:r>
              <a:rPr lang="en-US" sz="1200" dirty="0"/>
              <a:t> hardware tools </a:t>
            </a:r>
            <a:r>
              <a:rPr lang="en-US" sz="1200" dirty="0" err="1"/>
              <a:t>menggunakan</a:t>
            </a:r>
            <a:r>
              <a:rPr lang="en-US" sz="1200" dirty="0"/>
              <a:t>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membuat</a:t>
            </a:r>
            <a:r>
              <a:rPr lang="en-US" sz="1200" dirty="0"/>
              <a:t> tools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deauther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Bad USB, USB Cable, </a:t>
            </a:r>
            <a:r>
              <a:rPr lang="en-US" sz="1200" dirty="0" err="1"/>
              <a:t>dll</a:t>
            </a:r>
            <a:r>
              <a:rPr lang="en-US" sz="1200" dirty="0"/>
              <a:t>. </a:t>
            </a:r>
          </a:p>
          <a:p>
            <a:endParaRPr lang="en-US" dirty="0"/>
          </a:p>
        </p:txBody>
      </p:sp>
      <p:pic>
        <p:nvPicPr>
          <p:cNvPr id="1028" name="Picture 4" descr="Hacking Wi-Fi With the ESP8266">
            <a:extLst>
              <a:ext uri="{FF2B5EF4-FFF2-40B4-BE49-F238E27FC236}">
                <a16:creationId xmlns:a16="http://schemas.microsoft.com/office/drawing/2014/main" id="{56D186B7-1C23-A87E-87A3-B366691B6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56" y="3659045"/>
            <a:ext cx="3241273" cy="10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5865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CE629-59DD-06C0-87BC-EB9B8F0D2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8" y="1109534"/>
            <a:ext cx="4415418" cy="3576766"/>
          </a:xfrm>
        </p:spPr>
        <p:txBody>
          <a:bodyPr/>
          <a:lstStyle/>
          <a:p>
            <a:pPr marL="139700" indent="0">
              <a:buNone/>
            </a:pPr>
            <a:r>
              <a:rPr lang="en-US" sz="1100" b="1" dirty="0"/>
              <a:t>Mobile Application Runtime Application Self Protection (RASP)</a:t>
            </a:r>
          </a:p>
          <a:p>
            <a:pPr marL="139700" indent="0">
              <a:buNone/>
            </a:pP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Standard </a:t>
            </a:r>
            <a:r>
              <a:rPr lang="en-US" sz="1100" dirty="0" err="1"/>
              <a:t>digunakan</a:t>
            </a:r>
            <a:r>
              <a:rPr lang="en-US" sz="1100" dirty="0"/>
              <a:t> di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perbankan</a:t>
            </a: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r>
              <a:rPr lang="en-US" sz="1100" dirty="0"/>
              <a:t>Bisa </a:t>
            </a:r>
            <a:r>
              <a:rPr lang="en-US" sz="1100" dirty="0" err="1"/>
              <a:t>implementasi</a:t>
            </a:r>
            <a:r>
              <a:rPr lang="en-US" sz="1100" dirty="0"/>
              <a:t> tools </a:t>
            </a:r>
            <a:r>
              <a:rPr lang="en-US" sz="1100" dirty="0" err="1"/>
              <a:t>untuk</a:t>
            </a:r>
            <a:r>
              <a:rPr lang="en-US" sz="1100" dirty="0"/>
              <a:t> RASP</a:t>
            </a:r>
          </a:p>
          <a:p>
            <a:pPr marL="139700" indent="0">
              <a:buNone/>
            </a:pPr>
            <a:r>
              <a:rPr lang="en-US" sz="1100" dirty="0">
                <a:hlinkClick r:id="rId3"/>
              </a:rPr>
              <a:t>https://github.com/talsec/Free-RASP-Flutter</a:t>
            </a: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Ataupun</a:t>
            </a:r>
            <a:r>
              <a:rPr lang="en-US" sz="1100" dirty="0"/>
              <a:t> </a:t>
            </a:r>
            <a:r>
              <a:rPr lang="en-US" sz="1100" dirty="0" err="1"/>
              <a:t>sebaliknya</a:t>
            </a:r>
            <a:r>
              <a:rPr lang="en-US" sz="1100" dirty="0"/>
              <a:t>, </a:t>
            </a:r>
            <a:r>
              <a:rPr lang="en-US" sz="1100" dirty="0" err="1"/>
              <a:t>buat</a:t>
            </a:r>
            <a:r>
              <a:rPr lang="en-US" sz="1100" dirty="0"/>
              <a:t> tools </a:t>
            </a:r>
            <a:r>
              <a:rPr lang="en-US" sz="1100" dirty="0" err="1"/>
              <a:t>untuk</a:t>
            </a:r>
            <a:r>
              <a:rPr lang="en-US" sz="1100" dirty="0"/>
              <a:t> bypass RASP </a:t>
            </a:r>
            <a:r>
              <a:rPr lang="en-US" sz="1100" dirty="0" err="1"/>
              <a:t>nya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Tools : Frida</a:t>
            </a:r>
          </a:p>
          <a:p>
            <a:r>
              <a:rPr lang="en-US" sz="1100" dirty="0"/>
              <a:t>Script : Bypass Root detection, SSL pinning bypass, etc.</a:t>
            </a:r>
          </a:p>
          <a:p>
            <a:pPr marL="139700" indent="0">
              <a:buNone/>
            </a:pPr>
            <a:endParaRPr lang="en-ID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4D68C-F7D7-85D5-345A-A8F10DE1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Mungkin</a:t>
            </a:r>
            <a:r>
              <a:rPr lang="en-US" dirty="0"/>
              <a:t> Bisa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Inspirasi</a:t>
            </a: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41CA9F-4AE0-AA7C-F5F0-2A5B9D080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122494"/>
              </p:ext>
            </p:extLst>
          </p:nvPr>
        </p:nvGraphicFramePr>
        <p:xfrm>
          <a:off x="4904508" y="1274041"/>
          <a:ext cx="3870036" cy="279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2567C0D-A1AA-9B14-5DC0-6F328B785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5444" y="3809421"/>
            <a:ext cx="1139100" cy="11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033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74FC-7C83-BFA9-5BCB-490BDB9C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F9F3E3-DE17-6079-334A-B0655E3DE6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585" b="17032"/>
          <a:stretch>
            <a:fillRect/>
          </a:stretch>
        </p:blipFill>
        <p:spPr>
          <a:xfrm>
            <a:off x="414983" y="1755603"/>
            <a:ext cx="7763766" cy="224728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8A9BC-1326-754E-9866-2CBD8622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998" y="263495"/>
            <a:ext cx="5524124" cy="1699026"/>
          </a:xfrm>
        </p:spPr>
        <p:txBody>
          <a:bodyPr/>
          <a:lstStyle/>
          <a:p>
            <a:pPr marL="139700" indent="0">
              <a:buNone/>
            </a:pPr>
            <a:endParaRPr lang="en-US" sz="1050" dirty="0"/>
          </a:p>
          <a:p>
            <a:r>
              <a:rPr lang="nn-NO" sz="1050" dirty="0"/>
              <a:t>Mengontrol via telegram eg; apk undangan nikah</a:t>
            </a:r>
          </a:p>
          <a:p>
            <a:r>
              <a:rPr lang="en-US" sz="1050" dirty="0" err="1"/>
              <a:t>Mengontrol</a:t>
            </a:r>
            <a:r>
              <a:rPr lang="en-US" sz="1050" dirty="0"/>
              <a:t> via google calendar</a:t>
            </a:r>
          </a:p>
          <a:p>
            <a:endParaRPr lang="en-US" sz="1050" dirty="0"/>
          </a:p>
          <a:p>
            <a:pPr marL="139700" indent="0">
              <a:buNone/>
            </a:pPr>
            <a:endParaRPr lang="en-US" sz="1050" dirty="0"/>
          </a:p>
          <a:p>
            <a:r>
              <a:rPr lang="en-ID" sz="1050" dirty="0"/>
              <a:t>Atau </a:t>
            </a:r>
            <a:r>
              <a:rPr lang="en-ID" sz="1050" dirty="0" err="1"/>
              <a:t>menggunakan</a:t>
            </a:r>
            <a:r>
              <a:rPr lang="en-ID" sz="1050" dirty="0"/>
              <a:t> channel control yang lain :</a:t>
            </a:r>
          </a:p>
          <a:p>
            <a:pPr marL="139700" indent="0">
              <a:buNone/>
            </a:pPr>
            <a:r>
              <a:rPr lang="en-ID" sz="1050" dirty="0" err="1"/>
              <a:t>Whatsapp</a:t>
            </a:r>
            <a:r>
              <a:rPr lang="en-ID" sz="1050" dirty="0"/>
              <a:t>, google drive, </a:t>
            </a:r>
            <a:r>
              <a:rPr lang="en-ID" sz="1050" dirty="0" err="1"/>
              <a:t>aws</a:t>
            </a:r>
            <a:r>
              <a:rPr lang="en-ID" sz="1050" dirty="0"/>
              <a:t> lambda, </a:t>
            </a:r>
            <a:r>
              <a:rPr lang="en-ID" sz="1050" dirty="0" err="1"/>
              <a:t>semua</a:t>
            </a:r>
            <a:r>
              <a:rPr lang="en-ID" sz="1050" dirty="0"/>
              <a:t> </a:t>
            </a:r>
            <a:r>
              <a:rPr lang="en-ID" sz="1050" dirty="0" err="1"/>
              <a:t>yg</a:t>
            </a:r>
            <a:r>
              <a:rPr lang="en-ID" sz="1050" dirty="0"/>
              <a:t> </a:t>
            </a:r>
            <a:r>
              <a:rPr lang="en-ID" sz="1050" dirty="0" err="1"/>
              <a:t>bisa</a:t>
            </a:r>
            <a:r>
              <a:rPr lang="en-ID" sz="1050" dirty="0"/>
              <a:t> di program</a:t>
            </a:r>
          </a:p>
          <a:p>
            <a:pPr marL="139700" indent="0">
              <a:buNone/>
            </a:pPr>
            <a:endParaRPr lang="en-ID" sz="10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9CA63-34F2-4FF3-CCE4-6BC31EC7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404" y="246829"/>
            <a:ext cx="3564282" cy="548700"/>
          </a:xfrm>
        </p:spPr>
        <p:txBody>
          <a:bodyPr/>
          <a:lstStyle/>
          <a:p>
            <a:r>
              <a:rPr lang="en-US" dirty="0" err="1"/>
              <a:t>Mungkin</a:t>
            </a:r>
            <a:r>
              <a:rPr lang="en-US" dirty="0"/>
              <a:t> Bisa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Inspirasi</a:t>
            </a:r>
            <a:endParaRPr lang="en-ID" dirty="0"/>
          </a:p>
        </p:txBody>
      </p:sp>
      <p:sp>
        <p:nvSpPr>
          <p:cNvPr id="5" name="Google Shape;269;p19">
            <a:extLst>
              <a:ext uri="{FF2B5EF4-FFF2-40B4-BE49-F238E27FC236}">
                <a16:creationId xmlns:a16="http://schemas.microsoft.com/office/drawing/2014/main" id="{37C7343D-3CA2-5D86-598E-E7A66FD35EFA}"/>
              </a:ext>
            </a:extLst>
          </p:cNvPr>
          <p:cNvSpPr txBox="1"/>
          <p:nvPr/>
        </p:nvSpPr>
        <p:spPr>
          <a:xfrm>
            <a:off x="5594693" y="1209806"/>
            <a:ext cx="3044569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n-US" sz="1600" b="1" dirty="0"/>
              <a:t>Command n control (C2)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A975753-D448-709F-EFDB-F6188B18CC78}"/>
              </a:ext>
            </a:extLst>
          </p:cNvPr>
          <p:cNvSpPr txBox="1">
            <a:spLocks/>
          </p:cNvSpPr>
          <p:nvPr/>
        </p:nvSpPr>
        <p:spPr>
          <a:xfrm>
            <a:off x="242136" y="4162586"/>
            <a:ext cx="6181911" cy="88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r>
              <a:rPr lang="nn-NO" sz="700" dirty="0">
                <a:hlinkClick r:id="rId4"/>
              </a:rPr>
              <a:t>https://www.activecountermeasures.com/threat-hunting-a-telegram-c2-channel/</a:t>
            </a:r>
            <a:endParaRPr lang="nn-NO" sz="700" dirty="0"/>
          </a:p>
          <a:p>
            <a:pPr marL="139700" indent="0">
              <a:buNone/>
            </a:pPr>
            <a:r>
              <a:rPr lang="nn-NO" sz="700" dirty="0">
                <a:hlinkClick r:id="rId5"/>
              </a:rPr>
              <a:t>https://www.netskope.com/fr/blog/telegram-abused-as-c2-channel-for-new-golang-backdoor</a:t>
            </a:r>
            <a:endParaRPr lang="nn-NO" sz="700" dirty="0"/>
          </a:p>
          <a:p>
            <a:pPr marL="139700" indent="0">
              <a:buNone/>
            </a:pPr>
            <a:r>
              <a:rPr lang="nn-NO" sz="700" dirty="0">
                <a:hlinkClick r:id="rId6"/>
              </a:rPr>
              <a:t>https://csirt.or.id/berita/golang-malware-telegram-c2</a:t>
            </a:r>
            <a:endParaRPr lang="nn-NO" sz="700" dirty="0"/>
          </a:p>
          <a:p>
            <a:pPr marL="139700" indent="0">
              <a:buNone/>
            </a:pPr>
            <a:r>
              <a:rPr lang="en-US" sz="700" dirty="0">
                <a:hlinkClick r:id="rId7"/>
              </a:rPr>
              <a:t>https://maxlikessecurity.medium.com/hacking-tutorial-google-sheets-command-and-control-c2-server-999e4dbc89fc</a:t>
            </a:r>
            <a:endParaRPr lang="en-US" sz="700" dirty="0"/>
          </a:p>
          <a:p>
            <a:pPr marL="139700" indent="0">
              <a:buNone/>
            </a:pPr>
            <a:r>
              <a:rPr lang="en-US" sz="700" dirty="0">
                <a:hlinkClick r:id="rId8"/>
              </a:rPr>
              <a:t>https://www.upwind.io/feed/how-adversaries-use-telegram-to-evade-detection</a:t>
            </a:r>
            <a:endParaRPr lang="en-US" sz="700" dirty="0"/>
          </a:p>
          <a:p>
            <a:pPr marL="139700" indent="0">
              <a:buNone/>
            </a:pPr>
            <a:endParaRPr lang="en-US" sz="700" dirty="0"/>
          </a:p>
          <a:p>
            <a:pPr marL="139700" indent="0">
              <a:buNone/>
            </a:pPr>
            <a:endParaRPr lang="en-ID" sz="700" dirty="0"/>
          </a:p>
        </p:txBody>
      </p:sp>
    </p:spTree>
    <p:extLst>
      <p:ext uri="{BB962C8B-B14F-4D97-AF65-F5344CB8AC3E}">
        <p14:creationId xmlns:p14="http://schemas.microsoft.com/office/powerpoint/2010/main" val="320417308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008B5-79F6-B20A-43D6-44685D286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38664-3EBD-B181-A6B5-DCE9A8C40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870" y="1503706"/>
            <a:ext cx="3943357" cy="2370739"/>
          </a:xfrm>
        </p:spPr>
        <p:txBody>
          <a:bodyPr/>
          <a:lstStyle/>
          <a:p>
            <a:r>
              <a:rPr lang="en-ID" sz="900" dirty="0" err="1"/>
              <a:t>Tujuannya</a:t>
            </a:r>
            <a:r>
              <a:rPr lang="en-ID" sz="900" dirty="0"/>
              <a:t> </a:t>
            </a:r>
            <a:r>
              <a:rPr lang="en-ID" sz="900" dirty="0" err="1"/>
              <a:t>adalah</a:t>
            </a:r>
            <a:r>
              <a:rPr lang="en-ID" sz="900" dirty="0"/>
              <a:t> </a:t>
            </a:r>
            <a:r>
              <a:rPr lang="en-ID" sz="900" dirty="0" err="1"/>
              <a:t>melewati</a:t>
            </a:r>
            <a:r>
              <a:rPr lang="en-ID" sz="900" dirty="0"/>
              <a:t> </a:t>
            </a:r>
            <a:r>
              <a:rPr lang="en-ID" sz="900" dirty="0" err="1"/>
              <a:t>deteksi</a:t>
            </a:r>
            <a:r>
              <a:rPr lang="en-ID" sz="900" dirty="0"/>
              <a:t> </a:t>
            </a:r>
            <a:r>
              <a:rPr lang="en-ID" sz="900" dirty="0" err="1"/>
              <a:t>sistem</a:t>
            </a:r>
            <a:r>
              <a:rPr lang="en-ID" sz="900" dirty="0"/>
              <a:t> </a:t>
            </a:r>
            <a:r>
              <a:rPr lang="en-ID" sz="900" dirty="0" err="1"/>
              <a:t>keamanan</a:t>
            </a:r>
            <a:r>
              <a:rPr lang="en-ID" sz="900" dirty="0"/>
              <a:t> dan </a:t>
            </a:r>
            <a:r>
              <a:rPr lang="en-ID" sz="900" dirty="0" err="1"/>
              <a:t>memperlama</a:t>
            </a:r>
            <a:r>
              <a:rPr lang="en-ID" sz="900" dirty="0"/>
              <a:t> </a:t>
            </a:r>
            <a:r>
              <a:rPr lang="en-ID" sz="900" dirty="0" err="1"/>
              <a:t>umur</a:t>
            </a:r>
            <a:r>
              <a:rPr lang="en-ID" sz="900" dirty="0"/>
              <a:t> </a:t>
            </a:r>
            <a:r>
              <a:rPr lang="en-ID" sz="900" dirty="0" err="1"/>
              <a:t>infrastruktur</a:t>
            </a:r>
            <a:r>
              <a:rPr lang="en-ID" sz="900" dirty="0"/>
              <a:t>.</a:t>
            </a:r>
          </a:p>
          <a:p>
            <a:r>
              <a:rPr lang="en-ID" sz="900" b="1" dirty="0"/>
              <a:t>Domain </a:t>
            </a:r>
            <a:r>
              <a:rPr lang="en-ID" sz="900" b="1" dirty="0" err="1"/>
              <a:t>Penyamaran</a:t>
            </a:r>
            <a:r>
              <a:rPr lang="en-ID" sz="900" b="1" dirty="0"/>
              <a:t> </a:t>
            </a:r>
            <a:r>
              <a:rPr lang="en-ID" sz="900" dirty="0"/>
              <a:t>- </a:t>
            </a:r>
            <a:r>
              <a:rPr lang="en-ID" sz="900" dirty="0" err="1"/>
              <a:t>Menggunakan</a:t>
            </a:r>
            <a:r>
              <a:rPr lang="en-ID" sz="900" dirty="0"/>
              <a:t> situs web normal </a:t>
            </a:r>
            <a:r>
              <a:rPr lang="en-ID" sz="900" dirty="0" err="1"/>
              <a:t>sebagai</a:t>
            </a:r>
            <a:r>
              <a:rPr lang="en-ID" sz="900" dirty="0"/>
              <a:t> "</a:t>
            </a:r>
            <a:r>
              <a:rPr lang="en-ID" sz="900" dirty="0" err="1"/>
              <a:t>tampang</a:t>
            </a:r>
            <a:r>
              <a:rPr lang="en-ID" sz="900" dirty="0"/>
              <a:t> </a:t>
            </a:r>
            <a:r>
              <a:rPr lang="en-ID" sz="900" dirty="0" err="1"/>
              <a:t>depan</a:t>
            </a:r>
            <a:r>
              <a:rPr lang="en-ID" sz="900" dirty="0"/>
              <a:t>" </a:t>
            </a:r>
            <a:r>
              <a:rPr lang="en-ID" sz="900" dirty="0" err="1"/>
              <a:t>untuk</a:t>
            </a:r>
            <a:r>
              <a:rPr lang="en-ID" sz="900" dirty="0"/>
              <a:t> </a:t>
            </a:r>
            <a:r>
              <a:rPr lang="en-ID" sz="900" dirty="0" err="1"/>
              <a:t>menyembunyikan</a:t>
            </a:r>
            <a:r>
              <a:rPr lang="en-ID" sz="900" dirty="0"/>
              <a:t> server C2 </a:t>
            </a:r>
            <a:r>
              <a:rPr lang="en-ID" sz="900" dirty="0" err="1"/>
              <a:t>asli</a:t>
            </a:r>
            <a:r>
              <a:rPr lang="en-ID" sz="900" dirty="0"/>
              <a:t>.</a:t>
            </a:r>
          </a:p>
          <a:p>
            <a:r>
              <a:rPr lang="en-ID" sz="900" b="1" dirty="0"/>
              <a:t>Parameter Unik </a:t>
            </a:r>
            <a:r>
              <a:rPr lang="en-ID" sz="900" dirty="0"/>
              <a:t>- </a:t>
            </a:r>
            <a:r>
              <a:rPr lang="en-ID" sz="900" dirty="0" err="1"/>
              <a:t>Manfaatkan</a:t>
            </a:r>
            <a:r>
              <a:rPr lang="en-ID" sz="900" dirty="0"/>
              <a:t> parameter URL </a:t>
            </a:r>
            <a:r>
              <a:rPr lang="en-ID" sz="900" dirty="0" err="1"/>
              <a:t>atau</a:t>
            </a:r>
            <a:r>
              <a:rPr lang="en-ID" sz="900" dirty="0"/>
              <a:t> header HTTP </a:t>
            </a:r>
            <a:r>
              <a:rPr lang="en-ID" sz="900" dirty="0" err="1"/>
              <a:t>khusus</a:t>
            </a:r>
            <a:r>
              <a:rPr lang="en-ID" sz="900" dirty="0"/>
              <a:t> </a:t>
            </a:r>
            <a:r>
              <a:rPr lang="en-ID" sz="900" dirty="0" err="1"/>
              <a:t>sebagai</a:t>
            </a:r>
            <a:r>
              <a:rPr lang="en-ID" sz="900" dirty="0"/>
              <a:t> "</a:t>
            </a:r>
            <a:r>
              <a:rPr lang="en-ID" sz="900" dirty="0" err="1"/>
              <a:t>kunci</a:t>
            </a:r>
            <a:r>
              <a:rPr lang="en-ID" sz="900" dirty="0"/>
              <a:t>" </a:t>
            </a:r>
            <a:r>
              <a:rPr lang="en-ID" sz="900" dirty="0" err="1"/>
              <a:t>komunikasi</a:t>
            </a:r>
            <a:r>
              <a:rPr lang="en-ID" sz="900" dirty="0"/>
              <a:t>.</a:t>
            </a:r>
          </a:p>
          <a:p>
            <a:r>
              <a:rPr lang="en-ID" sz="900" b="1" dirty="0"/>
              <a:t>Redirector </a:t>
            </a:r>
            <a:r>
              <a:rPr lang="en-ID" sz="900" b="1" dirty="0" err="1"/>
              <a:t>Aktif</a:t>
            </a:r>
            <a:r>
              <a:rPr lang="en-ID" sz="900" b="1" dirty="0"/>
              <a:t> </a:t>
            </a:r>
            <a:r>
              <a:rPr lang="en-ID" sz="900" dirty="0"/>
              <a:t>- Server </a:t>
            </a:r>
            <a:r>
              <a:rPr lang="en-ID" sz="900" dirty="0" err="1"/>
              <a:t>perantara</a:t>
            </a:r>
            <a:r>
              <a:rPr lang="en-ID" sz="900" dirty="0"/>
              <a:t>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memfilter</a:t>
            </a:r>
            <a:r>
              <a:rPr lang="en-ID" sz="900" dirty="0"/>
              <a:t> </a:t>
            </a:r>
            <a:r>
              <a:rPr lang="en-ID" sz="900" dirty="0" err="1"/>
              <a:t>semua</a:t>
            </a:r>
            <a:r>
              <a:rPr lang="en-ID" sz="900" dirty="0"/>
              <a:t> </a:t>
            </a:r>
            <a:r>
              <a:rPr lang="en-ID" sz="900" dirty="0" err="1"/>
              <a:t>lalu</a:t>
            </a:r>
            <a:r>
              <a:rPr lang="en-ID" sz="900" dirty="0"/>
              <a:t> </a:t>
            </a:r>
            <a:r>
              <a:rPr lang="en-ID" sz="900" dirty="0" err="1"/>
              <a:t>lintas</a:t>
            </a:r>
            <a:r>
              <a:rPr lang="en-ID" sz="900" dirty="0"/>
              <a:t> yang </a:t>
            </a:r>
            <a:r>
              <a:rPr lang="en-ID" sz="900" dirty="0" err="1"/>
              <a:t>masuk</a:t>
            </a:r>
            <a:r>
              <a:rPr lang="en-ID" sz="900" dirty="0"/>
              <a:t>. Hanya </a:t>
            </a:r>
            <a:r>
              <a:rPr lang="en-ID" sz="900" dirty="0" err="1"/>
              <a:t>permintaan</a:t>
            </a:r>
            <a:r>
              <a:rPr lang="en-ID" sz="900" dirty="0"/>
              <a:t> </a:t>
            </a:r>
            <a:r>
              <a:rPr lang="en-ID" sz="900" dirty="0" err="1"/>
              <a:t>dari</a:t>
            </a:r>
            <a:r>
              <a:rPr lang="en-ID" sz="900" dirty="0"/>
              <a:t> </a:t>
            </a:r>
            <a:r>
              <a:rPr lang="en-ID" sz="900" dirty="0" err="1"/>
              <a:t>agen</a:t>
            </a:r>
            <a:r>
              <a:rPr lang="en-ID" sz="900" dirty="0"/>
              <a:t> </a:t>
            </a:r>
            <a:r>
              <a:rPr lang="en-ID" sz="900" dirty="0" err="1"/>
              <a:t>dengan</a:t>
            </a:r>
            <a:r>
              <a:rPr lang="en-ID" sz="900" dirty="0"/>
              <a:t> </a:t>
            </a:r>
            <a:r>
              <a:rPr lang="en-ID" sz="900" dirty="0" err="1"/>
              <a:t>kriteria</a:t>
            </a:r>
            <a:r>
              <a:rPr lang="en-ID" sz="900" dirty="0"/>
              <a:t> </a:t>
            </a:r>
            <a:r>
              <a:rPr lang="en-ID" sz="900" dirty="0" err="1"/>
              <a:t>unik</a:t>
            </a:r>
            <a:r>
              <a:rPr lang="en-ID" sz="900" dirty="0"/>
              <a:t> yang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diteruskan</a:t>
            </a:r>
            <a:r>
              <a:rPr lang="en-ID" sz="900" dirty="0"/>
              <a:t> </a:t>
            </a:r>
            <a:r>
              <a:rPr lang="en-ID" sz="900" dirty="0" err="1"/>
              <a:t>ke</a:t>
            </a:r>
            <a:r>
              <a:rPr lang="en-ID" sz="900" dirty="0"/>
              <a:t> C2.</a:t>
            </a:r>
          </a:p>
          <a:p>
            <a:r>
              <a:rPr lang="en-ID" sz="900" b="1" dirty="0" err="1"/>
              <a:t>Tampilan</a:t>
            </a:r>
            <a:r>
              <a:rPr lang="en-ID" sz="900" b="1" dirty="0"/>
              <a:t> Normal </a:t>
            </a:r>
            <a:r>
              <a:rPr lang="en-ID" sz="900" dirty="0"/>
              <a:t>- Blue team </a:t>
            </a:r>
            <a:r>
              <a:rPr lang="en-ID" sz="900" dirty="0" err="1"/>
              <a:t>akan</a:t>
            </a:r>
            <a:r>
              <a:rPr lang="en-ID" sz="900" dirty="0"/>
              <a:t> </a:t>
            </a:r>
            <a:r>
              <a:rPr lang="en-ID" sz="900" dirty="0" err="1"/>
              <a:t>melihat</a:t>
            </a:r>
            <a:r>
              <a:rPr lang="en-ID" sz="900" dirty="0"/>
              <a:t> situs yang </a:t>
            </a:r>
            <a:r>
              <a:rPr lang="en-ID" sz="900" dirty="0" err="1"/>
              <a:t>tidak</a:t>
            </a:r>
            <a:r>
              <a:rPr lang="en-ID" sz="900" dirty="0"/>
              <a:t> </a:t>
            </a:r>
            <a:r>
              <a:rPr lang="en-ID" sz="900" dirty="0" err="1"/>
              <a:t>mencurigakan</a:t>
            </a:r>
            <a:r>
              <a:rPr lang="en-ID" sz="900" dirty="0"/>
              <a:t> </a:t>
            </a:r>
            <a:r>
              <a:rPr lang="en-ID" sz="900" dirty="0" err="1"/>
              <a:t>saat</a:t>
            </a:r>
            <a:r>
              <a:rPr lang="en-ID" sz="900" dirty="0"/>
              <a:t> </a:t>
            </a:r>
            <a:r>
              <a:rPr lang="en-ID" sz="900" dirty="0" err="1"/>
              <a:t>dikunjungi</a:t>
            </a:r>
            <a:r>
              <a:rPr lang="en-ID" sz="900" dirty="0"/>
              <a:t> </a:t>
            </a:r>
            <a:r>
              <a:rPr lang="en-ID" sz="900" dirty="0" err="1"/>
              <a:t>langsung</a:t>
            </a:r>
            <a:r>
              <a:rPr lang="en-ID" sz="900" dirty="0"/>
              <a:t>.</a:t>
            </a:r>
          </a:p>
          <a:p>
            <a:r>
              <a:rPr lang="en-ID" sz="900" b="1" dirty="0"/>
              <a:t>Domain Fronting </a:t>
            </a:r>
            <a:r>
              <a:rPr lang="en-ID" sz="900" dirty="0"/>
              <a:t>- </a:t>
            </a:r>
            <a:r>
              <a:rPr lang="en-ID" sz="900" dirty="0" err="1"/>
              <a:t>Sembunyikan</a:t>
            </a:r>
            <a:r>
              <a:rPr lang="en-ID" sz="900" dirty="0"/>
              <a:t> </a:t>
            </a:r>
            <a:r>
              <a:rPr lang="en-ID" sz="900" dirty="0" err="1"/>
              <a:t>lalu</a:t>
            </a:r>
            <a:r>
              <a:rPr lang="en-ID" sz="900" dirty="0"/>
              <a:t> </a:t>
            </a:r>
            <a:r>
              <a:rPr lang="en-ID" sz="900" dirty="0" err="1"/>
              <a:t>lintas</a:t>
            </a:r>
            <a:r>
              <a:rPr lang="en-ID" sz="900" dirty="0"/>
              <a:t> </a:t>
            </a:r>
            <a:r>
              <a:rPr lang="en-ID" sz="900" dirty="0" err="1"/>
              <a:t>berbahaya</a:t>
            </a:r>
            <a:r>
              <a:rPr lang="en-ID" sz="900" dirty="0"/>
              <a:t> di </a:t>
            </a:r>
            <a:r>
              <a:rPr lang="en-ID" sz="900" dirty="0" err="1"/>
              <a:t>balik</a:t>
            </a:r>
            <a:r>
              <a:rPr lang="en-ID" sz="900" dirty="0"/>
              <a:t> </a:t>
            </a:r>
            <a:r>
              <a:rPr lang="en-ID" sz="900" dirty="0" err="1"/>
              <a:t>layanan</a:t>
            </a:r>
            <a:r>
              <a:rPr lang="en-ID" sz="900" dirty="0"/>
              <a:t> </a:t>
            </a:r>
            <a:r>
              <a:rPr lang="en-ID" sz="900" dirty="0" err="1"/>
              <a:t>tepercaya</a:t>
            </a:r>
            <a:r>
              <a:rPr lang="en-ID" sz="900" dirty="0"/>
              <a:t> </a:t>
            </a:r>
            <a:r>
              <a:rPr lang="en-ID" sz="900" dirty="0" err="1"/>
              <a:t>seperti</a:t>
            </a:r>
            <a:r>
              <a:rPr lang="en-ID" sz="900" dirty="0"/>
              <a:t> Cloudflare.</a:t>
            </a:r>
          </a:p>
          <a:p>
            <a:pPr marL="139700" indent="0">
              <a:buNone/>
            </a:pPr>
            <a:endParaRPr lang="en-ID" sz="900" dirty="0"/>
          </a:p>
          <a:p>
            <a:pPr marL="139700" indent="0">
              <a:buNone/>
            </a:pPr>
            <a:endParaRPr lang="en-ID" sz="9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23B17F-F8F8-A9B2-6986-87138732F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65" y="466560"/>
            <a:ext cx="3982736" cy="548700"/>
          </a:xfrm>
        </p:spPr>
        <p:txBody>
          <a:bodyPr/>
          <a:lstStyle/>
          <a:p>
            <a:r>
              <a:rPr lang="en-US" sz="1800" dirty="0" err="1"/>
              <a:t>Mungkin</a:t>
            </a:r>
            <a:r>
              <a:rPr lang="en-US" sz="1800" dirty="0"/>
              <a:t> Ga </a:t>
            </a:r>
            <a:r>
              <a:rPr lang="en-US" sz="1800" dirty="0" err="1"/>
              <a:t>boleh</a:t>
            </a:r>
            <a:r>
              <a:rPr lang="en-US" sz="1800" dirty="0"/>
              <a:t> </a:t>
            </a:r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skripsi</a:t>
            </a:r>
            <a:endParaRPr lang="en-ID" sz="1800" dirty="0"/>
          </a:p>
        </p:txBody>
      </p:sp>
      <p:sp>
        <p:nvSpPr>
          <p:cNvPr id="5" name="Google Shape;269;p19">
            <a:extLst>
              <a:ext uri="{FF2B5EF4-FFF2-40B4-BE49-F238E27FC236}">
                <a16:creationId xmlns:a16="http://schemas.microsoft.com/office/drawing/2014/main" id="{5AA8F241-2A31-491D-7941-BD041664F771}"/>
              </a:ext>
            </a:extLst>
          </p:cNvPr>
          <p:cNvSpPr txBox="1"/>
          <p:nvPr/>
        </p:nvSpPr>
        <p:spPr>
          <a:xfrm>
            <a:off x="526751" y="955006"/>
            <a:ext cx="4107242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nn-NO" sz="1600" dirty="0"/>
              <a:t>Red team infrastruktur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FEA85-1933-5EBC-B907-235D75523326}"/>
              </a:ext>
            </a:extLst>
          </p:cNvPr>
          <p:cNvSpPr txBox="1"/>
          <p:nvPr/>
        </p:nvSpPr>
        <p:spPr>
          <a:xfrm>
            <a:off x="231936" y="4686300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700" indent="0">
              <a:buNone/>
            </a:pPr>
            <a:r>
              <a:rPr lang="en-ID" sz="600" dirty="0">
                <a:hlinkClick r:id="rId3"/>
              </a:rPr>
              <a:t>https://medium.com/@frsfaisall/mastering-modern-red-teaming-infrastructure-part-2-building-stealthy-c2-infrastructure-with-312aec7e1e48</a:t>
            </a:r>
            <a:endParaRPr lang="en-ID" sz="600" dirty="0"/>
          </a:p>
          <a:p>
            <a:pPr marL="139700" indent="0">
              <a:buNone/>
            </a:pPr>
            <a:r>
              <a:rPr lang="en-ID" sz="600" dirty="0">
                <a:hlinkClick r:id="rId4"/>
              </a:rPr>
              <a:t>https://www.ired.team/offensive-security/red-team-infrastructure/automating-red-team-infrastructure-with-terraform</a:t>
            </a:r>
            <a:endParaRPr lang="en-ID" sz="600" dirty="0"/>
          </a:p>
          <a:p>
            <a:endParaRPr lang="en-US" sz="600" dirty="0"/>
          </a:p>
        </p:txBody>
      </p:sp>
      <p:pic>
        <p:nvPicPr>
          <p:cNvPr id="10" name="Picture 9" descr="A diagram of a server&#10;&#10;AI-generated content may be incorrect.">
            <a:extLst>
              <a:ext uri="{FF2B5EF4-FFF2-40B4-BE49-F238E27FC236}">
                <a16:creationId xmlns:a16="http://schemas.microsoft.com/office/drawing/2014/main" id="{AE06F1E7-4555-9FA4-7E95-EE085BF86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448" y="1601455"/>
            <a:ext cx="4581682" cy="22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11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91DF-62FC-603C-7B92-F5C4A18B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95F231-31FE-1368-97C6-64E8CD337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41" y="1617612"/>
            <a:ext cx="5011790" cy="2275515"/>
          </a:xfrm>
        </p:spPr>
        <p:txBody>
          <a:bodyPr/>
          <a:lstStyle/>
          <a:p>
            <a:pPr marL="139700" indent="0">
              <a:buNone/>
            </a:pPr>
            <a:endParaRPr lang="en-US" sz="1100" dirty="0"/>
          </a:p>
          <a:p>
            <a:r>
              <a:rPr lang="en-US" sz="1100" dirty="0" err="1"/>
              <a:t>Bikin</a:t>
            </a:r>
            <a:r>
              <a:rPr lang="en-US" sz="1100" dirty="0"/>
              <a:t> dashboard stealer </a:t>
            </a:r>
            <a:r>
              <a:rPr lang="en-US" sz="1100" dirty="0" err="1"/>
              <a:t>untuk</a:t>
            </a:r>
            <a:r>
              <a:rPr lang="en-US" sz="1100" dirty="0"/>
              <a:t> proof of concept stealing cookie </a:t>
            </a:r>
            <a:r>
              <a:rPr lang="en-US" sz="1100" dirty="0" err="1"/>
              <a:t>dari</a:t>
            </a:r>
            <a:r>
              <a:rPr lang="en-US" sz="1100" dirty="0"/>
              <a:t> XSS</a:t>
            </a:r>
          </a:p>
          <a:p>
            <a:endParaRPr lang="en-US" sz="1100" dirty="0"/>
          </a:p>
          <a:p>
            <a:r>
              <a:rPr lang="en-US" sz="1100" b="1" dirty="0"/>
              <a:t>very simple POC</a:t>
            </a:r>
          </a:p>
          <a:p>
            <a:pPr marL="139700" indent="0">
              <a:buNone/>
            </a:pPr>
            <a:r>
              <a:rPr lang="en-US" sz="1100" dirty="0">
                <a:hlinkClick r:id="rId3"/>
              </a:rPr>
              <a:t>https://github.com/noxvix/Xss-Exploitation</a:t>
            </a: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ID" sz="1100" dirty="0"/>
          </a:p>
          <a:p>
            <a:pPr marL="139700" indent="0">
              <a:buNone/>
            </a:pPr>
            <a:endParaRPr lang="en-ID" sz="1100" dirty="0"/>
          </a:p>
          <a:p>
            <a:r>
              <a:rPr lang="en-ID" sz="1100" dirty="0" err="1"/>
              <a:t>Apapun</a:t>
            </a:r>
            <a:r>
              <a:rPr lang="en-ID" sz="1100" dirty="0"/>
              <a:t> Teknik yang </a:t>
            </a:r>
            <a:r>
              <a:rPr lang="en-ID" sz="1100" dirty="0" err="1"/>
              <a:t>kamu</a:t>
            </a:r>
            <a:r>
              <a:rPr lang="en-ID" sz="1100" dirty="0"/>
              <a:t> </a:t>
            </a:r>
            <a:r>
              <a:rPr lang="en-ID" sz="1100" dirty="0" err="1"/>
              <a:t>baca</a:t>
            </a:r>
            <a:r>
              <a:rPr lang="en-ID" sz="1100" dirty="0"/>
              <a:t> di internet, </a:t>
            </a:r>
            <a:r>
              <a:rPr lang="en-ID" sz="1100" dirty="0" err="1"/>
              <a:t>coba</a:t>
            </a:r>
            <a:r>
              <a:rPr lang="en-ID" sz="1100" dirty="0"/>
              <a:t> </a:t>
            </a:r>
            <a:r>
              <a:rPr lang="en-ID" sz="1100" dirty="0" err="1"/>
              <a:t>terjemahkan</a:t>
            </a:r>
            <a:r>
              <a:rPr lang="en-ID" sz="1100" dirty="0"/>
              <a:t> </a:t>
            </a:r>
            <a:r>
              <a:rPr lang="en-ID" sz="1100" dirty="0" err="1"/>
              <a:t>jadi</a:t>
            </a:r>
            <a:r>
              <a:rPr lang="en-ID" sz="1100" dirty="0"/>
              <a:t> tools</a:t>
            </a:r>
          </a:p>
          <a:p>
            <a:pPr marL="139700" indent="0">
              <a:buNone/>
            </a:pPr>
            <a:endParaRPr lang="en-ID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00C6C-69D5-F01A-22DD-0D2C75A2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Mungkin</a:t>
            </a:r>
            <a:r>
              <a:rPr lang="en-US" dirty="0"/>
              <a:t> Bisa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Inspirasi</a:t>
            </a:r>
            <a:endParaRPr lang="en-ID" dirty="0"/>
          </a:p>
        </p:txBody>
      </p:sp>
      <p:sp>
        <p:nvSpPr>
          <p:cNvPr id="5" name="Google Shape;269;p19">
            <a:extLst>
              <a:ext uri="{FF2B5EF4-FFF2-40B4-BE49-F238E27FC236}">
                <a16:creationId xmlns:a16="http://schemas.microsoft.com/office/drawing/2014/main" id="{E2E8D28C-1EA5-3173-73D2-52F9CC3FD9CD}"/>
              </a:ext>
            </a:extLst>
          </p:cNvPr>
          <p:cNvSpPr txBox="1"/>
          <p:nvPr/>
        </p:nvSpPr>
        <p:spPr>
          <a:xfrm>
            <a:off x="782473" y="955006"/>
            <a:ext cx="7717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n-US" sz="1600" b="1" dirty="0"/>
              <a:t>Website exploitation</a:t>
            </a: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74C99AF7-3F6C-2B94-FFFE-8FF1A5986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756" y="1710602"/>
            <a:ext cx="4255471" cy="25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86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A9AFD-6CD0-CF2C-4F91-3F2B4188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15486-605F-2EAB-5E84-3F61E60D9C9F}"/>
              </a:ext>
            </a:extLst>
          </p:cNvPr>
          <p:cNvSpPr txBox="1"/>
          <p:nvPr/>
        </p:nvSpPr>
        <p:spPr>
          <a:xfrm>
            <a:off x="849738" y="1005900"/>
            <a:ext cx="7704000" cy="64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139700" algn="ctr">
              <a:spcAft>
                <a:spcPts val="600"/>
              </a:spcAft>
              <a:buClr>
                <a:schemeClr val="dk1"/>
              </a:buClr>
              <a:buSzPts val="14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dasarnya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saya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angkat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develop tools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ngomong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sama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dosen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139700">
              <a:spcAft>
                <a:spcPts val="600"/>
              </a:spcAft>
              <a:buClr>
                <a:schemeClr val="dk1"/>
              </a:buClr>
              <a:buSzPts val="1400"/>
            </a:pPr>
            <a:endParaRPr lang="en-US"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83EF2-28C3-75E0-7E67-7C34EE65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18454"/>
            <a:ext cx="7717500" cy="548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1" i="0" u="none" strike="noStrike" cap="none" dirty="0" err="1">
                <a:latin typeface="Montserrat"/>
                <a:ea typeface="Montserrat"/>
                <a:cs typeface="Montserrat"/>
                <a:sym typeface="Montserrat"/>
              </a:rPr>
              <a:t>Berangkat</a:t>
            </a:r>
            <a:r>
              <a:rPr lang="en-US" sz="20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1" i="0" u="none" strike="noStrike" cap="none" dirty="0" err="1">
                <a:latin typeface="Montserrat"/>
                <a:ea typeface="Montserrat"/>
                <a:cs typeface="Montserrat"/>
                <a:sym typeface="Montserrat"/>
              </a:rPr>
              <a:t>darimana</a:t>
            </a:r>
            <a:r>
              <a:rPr lang="en-US" sz="20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lang="en-ID" sz="200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2322108-7104-C947-601C-426DD9C4F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147478"/>
              </p:ext>
            </p:extLst>
          </p:nvPr>
        </p:nvGraphicFramePr>
        <p:xfrm>
          <a:off x="293077" y="1464439"/>
          <a:ext cx="8545328" cy="3036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7E60FC-7176-4774-2A22-D991921EBB2F}"/>
              </a:ext>
            </a:extLst>
          </p:cNvPr>
          <p:cNvSpPr txBox="1"/>
          <p:nvPr/>
        </p:nvSpPr>
        <p:spPr>
          <a:xfrm>
            <a:off x="293077" y="4290115"/>
            <a:ext cx="5843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hlinkClick r:id="rId7"/>
              </a:rPr>
              <a:t>https://idsirtii.or.id/halaman/tentang/laporan-hasil-monitoring.html</a:t>
            </a:r>
            <a:endParaRPr lang="en-ID" sz="1000" dirty="0"/>
          </a:p>
          <a:p>
            <a:r>
              <a:rPr lang="en-ID" sz="1000" dirty="0">
                <a:hlinkClick r:id="rId8"/>
              </a:rPr>
              <a:t>https://www.trendmicro.com/vinfo/id/security/research-and-analysis/threat-reports</a:t>
            </a:r>
            <a:endParaRPr lang="en-ID" sz="1000" dirty="0"/>
          </a:p>
          <a:p>
            <a:r>
              <a:rPr lang="en-ID" sz="1000" dirty="0">
                <a:hlinkClick r:id="rId9"/>
              </a:rPr>
              <a:t>https://attack.mitre.org/groups/G0087/</a:t>
            </a:r>
            <a:endParaRPr lang="en-ID" sz="1000" dirty="0"/>
          </a:p>
          <a:p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913584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A5F2E-2164-42C6-9C09-B1A54247F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0F5A5F2E-2164-42C6-9C09-B1A54247F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0F5A5F2E-2164-42C6-9C09-B1A54247F8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5600CD-5407-4283-B4F4-6A953B59E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DE5600CD-5407-4283-B4F4-6A953B59E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DE5600CD-5407-4283-B4F4-6A953B59EA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D1CF92-FFC1-4066-B86F-5563171C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94D1CF92-FFC1-4066-B86F-5563171C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94D1CF92-FFC1-4066-B86F-5563171C51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23A495-1C9F-4E2F-B54D-1BA8C8359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3623A495-1C9F-4E2F-B54D-1BA8C8359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3623A495-1C9F-4E2F-B54D-1BA8C8359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CB5A2F-E5FB-46DA-B970-C79D332A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22CB5A2F-E5FB-46DA-B970-C79D332A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22CB5A2F-E5FB-46DA-B970-C79D332AB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28324-197A-4074-A6DD-2EC4F3D1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2E528324-197A-4074-A6DD-2EC4F3D1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2E528324-197A-4074-A6DD-2EC4F3D1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0737BC-8273-4D3B-B229-CBC5996FB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0F0737BC-8273-4D3B-B229-CBC5996FB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0F0737BC-8273-4D3B-B229-CBC5996FB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E6A0B3-D8B3-4A31-B976-455C29126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C1E6A0B3-D8B3-4A31-B976-455C29126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C1E6A0B3-D8B3-4A31-B976-455C29126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DEE718-F60D-48FC-9602-4F802A991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8DDEE718-F60D-48FC-9602-4F802A991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8DDEE718-F60D-48FC-9602-4F802A991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D8974C-A10F-4666-961D-B4DCA613D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graphicEl>
                                              <a:dgm id="{44D8974C-A10F-4666-961D-B4DCA613D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44D8974C-A10F-4666-961D-B4DCA613D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DCA349-EA38-423B-AC07-15C6096CE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D2DCA349-EA38-423B-AC07-15C6096CE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D2DCA349-EA38-423B-AC07-15C6096CEB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72EB04-EE2D-4D77-99F7-831862E2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graphicEl>
                                              <a:dgm id="{8C72EB04-EE2D-4D77-99F7-831862E2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graphicEl>
                                              <a:dgm id="{8C72EB04-EE2D-4D77-99F7-831862E22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56AD98-E3CA-47CE-9B51-6E1FA0A8B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graphicEl>
                                              <a:dgm id="{6E56AD98-E3CA-47CE-9B51-6E1FA0A8B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graphicEl>
                                              <a:dgm id="{6E56AD98-E3CA-47CE-9B51-6E1FA0A8B1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8A0841-7E2A-408E-81E2-9D1F0338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graphicEl>
                                              <a:dgm id="{F58A0841-7E2A-408E-81E2-9D1F0338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graphicEl>
                                              <a:dgm id="{F58A0841-7E2A-408E-81E2-9D1F03382E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0085-EBD2-AD8A-9E07-1421D75B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36114E-3CB5-82BB-34AD-43DD225C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338" y="1149943"/>
            <a:ext cx="4791089" cy="3536357"/>
          </a:xfrm>
        </p:spPr>
        <p:txBody>
          <a:bodyPr/>
          <a:lstStyle/>
          <a:p>
            <a:r>
              <a:rPr lang="en-US" sz="1100" b="1" dirty="0"/>
              <a:t>Defcon video</a:t>
            </a:r>
          </a:p>
          <a:p>
            <a:pPr marL="139700" indent="0">
              <a:buNone/>
            </a:pPr>
            <a:r>
              <a:rPr lang="en-US" sz="1100" dirty="0">
                <a:hlinkClick r:id="rId2"/>
              </a:rPr>
              <a:t>https://www.youtube.com/@DEFCONConference/playlists</a:t>
            </a: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r>
              <a:rPr lang="en-US" sz="1100" b="1" dirty="0"/>
              <a:t>Blackhat</a:t>
            </a:r>
          </a:p>
          <a:p>
            <a:pPr marL="139700" indent="0">
              <a:buNone/>
            </a:pPr>
            <a:r>
              <a:rPr lang="en-US" sz="1100" dirty="0">
                <a:hlinkClick r:id="rId3"/>
              </a:rPr>
              <a:t>https://www.youtube.com/@BlackHatOfficialYT/playlists</a:t>
            </a: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ID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5F3AB-BBAE-AD30-442C-C63EDED1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Wajib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cek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002BF-6777-9DF2-A04B-05C86044E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44" y="3809421"/>
            <a:ext cx="1139100" cy="113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A00DE-0B25-FF4A-B746-8ABD105B2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287" y="1656527"/>
            <a:ext cx="2136314" cy="688088"/>
          </a:xfrm>
          <a:prstGeom prst="rect">
            <a:avLst/>
          </a:prstGeom>
        </p:spPr>
      </p:pic>
      <p:pic>
        <p:nvPicPr>
          <p:cNvPr id="1026" name="Picture 2" descr="DEFCON Hacking Conference">
            <a:extLst>
              <a:ext uri="{FF2B5EF4-FFF2-40B4-BE49-F238E27FC236}">
                <a16:creationId xmlns:a16="http://schemas.microsoft.com/office/drawing/2014/main" id="{EC93B946-40F9-0879-4D48-1863C9855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9" y="1149943"/>
            <a:ext cx="1116168" cy="11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65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A03CA-0D8D-C2A6-4901-63E222A0B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9FB74-4BBE-12F7-7433-E77CA2BA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8" y="1109535"/>
            <a:ext cx="4198364" cy="1462216"/>
          </a:xfrm>
        </p:spPr>
        <p:txBody>
          <a:bodyPr/>
          <a:lstStyle/>
          <a:p>
            <a:pPr marL="139700" indent="0">
              <a:buNone/>
            </a:pPr>
            <a:endParaRPr lang="en-US" sz="1100" dirty="0"/>
          </a:p>
          <a:p>
            <a:r>
              <a:rPr lang="en-US" sz="1100" dirty="0"/>
              <a:t>Junior penetration tester</a:t>
            </a:r>
          </a:p>
          <a:p>
            <a:r>
              <a:rPr lang="en-US" sz="1100" dirty="0"/>
              <a:t>IT Security analyst</a:t>
            </a:r>
          </a:p>
          <a:p>
            <a:r>
              <a:rPr lang="en-US" sz="1100" dirty="0"/>
              <a:t>SOC level 1 </a:t>
            </a:r>
          </a:p>
          <a:p>
            <a:r>
              <a:rPr lang="en-US" sz="1100" dirty="0"/>
              <a:t>Security engineer – product security</a:t>
            </a:r>
          </a:p>
          <a:p>
            <a:r>
              <a:rPr lang="en-US" sz="1100" dirty="0"/>
              <a:t>Security researcher - intern</a:t>
            </a:r>
          </a:p>
          <a:p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b="1" dirty="0"/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ID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F893B1-B962-548C-C9C6-981C98F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Habis lulus,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kejar</a:t>
            </a:r>
            <a:r>
              <a:rPr lang="en-US" dirty="0"/>
              <a:t>?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93ED5-70B8-5DB3-A577-EF20D536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/>
          <a:stretch>
            <a:fillRect/>
          </a:stretch>
        </p:blipFill>
        <p:spPr>
          <a:xfrm>
            <a:off x="4807942" y="1209964"/>
            <a:ext cx="3870058" cy="22131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61EB1B-210A-5EB4-A7A7-933AA3949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53" r="4072"/>
          <a:stretch>
            <a:fillRect/>
          </a:stretch>
        </p:blipFill>
        <p:spPr>
          <a:xfrm>
            <a:off x="419818" y="2517124"/>
            <a:ext cx="3902540" cy="20109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0399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3EDC-BCCF-D5AA-9E59-D3AF4671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F1E309-EA48-5427-FC74-0192F0F8F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8" y="1109534"/>
            <a:ext cx="7932874" cy="3163527"/>
          </a:xfrm>
        </p:spPr>
        <p:txBody>
          <a:bodyPr/>
          <a:lstStyle/>
          <a:p>
            <a:r>
              <a:rPr lang="en-US" sz="1100" dirty="0"/>
              <a:t>Security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di level advanced. Ada </a:t>
            </a:r>
            <a:r>
              <a:rPr lang="en-US" sz="1100" dirty="0" err="1"/>
              <a:t>fondasi</a:t>
            </a:r>
            <a:r>
              <a:rPr lang="en-US" sz="1100" dirty="0"/>
              <a:t> </a:t>
            </a:r>
            <a:r>
              <a:rPr lang="en-US" sz="1100" dirty="0" err="1"/>
              <a:t>ilmu</a:t>
            </a:r>
            <a:r>
              <a:rPr lang="en-US" sz="1100" dirty="0"/>
              <a:t> </a:t>
            </a:r>
            <a:r>
              <a:rPr lang="en-US" sz="1100" dirty="0" err="1"/>
              <a:t>terkait</a:t>
            </a:r>
            <a:r>
              <a:rPr lang="en-US" sz="1100" dirty="0"/>
              <a:t> Network/Infra, Programming, dan Operations.</a:t>
            </a:r>
          </a:p>
          <a:p>
            <a:r>
              <a:rPr lang="en-US" sz="1100" dirty="0"/>
              <a:t>Bisa juga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masuk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ranah</a:t>
            </a:r>
            <a:r>
              <a:rPr lang="en-US" sz="1100" dirty="0"/>
              <a:t> IT yang </a:t>
            </a:r>
            <a:r>
              <a:rPr lang="en-US" sz="1100" dirty="0" err="1"/>
              <a:t>bukan</a:t>
            </a:r>
            <a:r>
              <a:rPr lang="en-US" sz="1100" dirty="0"/>
              <a:t> security </a:t>
            </a:r>
            <a:r>
              <a:rPr lang="en-US" sz="1100" dirty="0" err="1"/>
              <a:t>terlebih</a:t>
            </a:r>
            <a:r>
              <a:rPr lang="en-US" sz="1100" dirty="0"/>
              <a:t> </a:t>
            </a:r>
            <a:r>
              <a:rPr lang="en-US" sz="1100" dirty="0" err="1"/>
              <a:t>dahulu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memperkuat</a:t>
            </a:r>
            <a:r>
              <a:rPr lang="en-US" sz="1100" dirty="0"/>
              <a:t> </a:t>
            </a:r>
            <a:r>
              <a:rPr lang="en-US" sz="1100" dirty="0" err="1"/>
              <a:t>pondasinya</a:t>
            </a:r>
            <a:r>
              <a:rPr lang="en-US" sz="1100" dirty="0"/>
              <a:t>.</a:t>
            </a:r>
          </a:p>
          <a:p>
            <a:pPr marL="139700" indent="0">
              <a:buNone/>
            </a:pPr>
            <a:endParaRPr lang="en-US" sz="1100" dirty="0"/>
          </a:p>
          <a:p>
            <a:pPr marL="139700" indent="0">
              <a:buNone/>
            </a:pPr>
            <a:endParaRPr lang="en-US" sz="1100" dirty="0"/>
          </a:p>
          <a:p>
            <a:r>
              <a:rPr lang="en-ID" sz="1100" dirty="0"/>
              <a:t>Network / Infra : Cloud engineer, Network Administrator</a:t>
            </a:r>
          </a:p>
          <a:p>
            <a:r>
              <a:rPr lang="en-ID" sz="1100" dirty="0"/>
              <a:t>Programming : Software developer, software engineer, front-end dev, back-end dev, mobile developer</a:t>
            </a:r>
          </a:p>
          <a:p>
            <a:r>
              <a:rPr lang="en-ID" sz="1100" dirty="0"/>
              <a:t>Operations : IT support, </a:t>
            </a:r>
            <a:r>
              <a:rPr lang="en-ID" sz="1100" dirty="0" err="1"/>
              <a:t>Devops</a:t>
            </a:r>
            <a:r>
              <a:rPr lang="en-ID" sz="1100" dirty="0"/>
              <a:t> Engineer, Product Engineer</a:t>
            </a:r>
          </a:p>
          <a:p>
            <a:endParaRPr lang="en-ID" sz="1100" dirty="0"/>
          </a:p>
          <a:p>
            <a:endParaRPr lang="en-ID" sz="1100" dirty="0"/>
          </a:p>
          <a:p>
            <a:r>
              <a:rPr lang="en-ID" sz="1100" dirty="0" err="1"/>
              <a:t>Setelah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pengalaman</a:t>
            </a:r>
            <a:r>
              <a:rPr lang="en-ID" sz="1100" dirty="0"/>
              <a:t> dan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lompat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security, </a:t>
            </a:r>
            <a:r>
              <a:rPr lang="en-ID" sz="1100" dirty="0" err="1"/>
              <a:t>bisa</a:t>
            </a:r>
            <a:r>
              <a:rPr lang="en-ID" sz="1100" dirty="0"/>
              <a:t> </a:t>
            </a:r>
            <a:r>
              <a:rPr lang="en-ID" sz="1100" dirty="0" err="1"/>
              <a:t>mengarah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spesifik</a:t>
            </a:r>
            <a:r>
              <a:rPr lang="en-ID" sz="1100" dirty="0"/>
              <a:t> </a:t>
            </a:r>
            <a:r>
              <a:rPr lang="en-ID" sz="1100" dirty="0" err="1"/>
              <a:t>teknologi</a:t>
            </a:r>
            <a:r>
              <a:rPr lang="en-ID" sz="1100" dirty="0"/>
              <a:t> </a:t>
            </a:r>
            <a:r>
              <a:rPr lang="en-ID" sz="1100" dirty="0" err="1"/>
              <a:t>seperti</a:t>
            </a:r>
            <a:r>
              <a:rPr lang="en-ID" sz="1100" dirty="0"/>
              <a:t>  Cloud security engineer / cloud penetration tester</a:t>
            </a:r>
          </a:p>
          <a:p>
            <a:endParaRPr lang="en-ID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1C660C-9F46-487E-738D-12FFE3D1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Feeder Role career path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97793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5056-93C2-4BEA-FECB-5F167BCA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QnA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8A8FE-39DD-E6EC-C3DC-015AA7199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Waktunya</a:t>
            </a:r>
            <a:r>
              <a:rPr lang="en-US" dirty="0"/>
              <a:t> </a:t>
            </a:r>
            <a:r>
              <a:rPr lang="en-US" dirty="0" err="1"/>
              <a:t>bincang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. </a:t>
            </a:r>
            <a:r>
              <a:rPr lang="en-US" dirty="0" err="1"/>
              <a:t>Bertanyalah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dilarang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700629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393F-B9EE-17A0-407B-7212D728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99" y="839978"/>
            <a:ext cx="4440641" cy="548700"/>
          </a:xfrm>
        </p:spPr>
        <p:txBody>
          <a:bodyPr/>
          <a:lstStyle/>
          <a:p>
            <a:r>
              <a:rPr lang="en-US" dirty="0" err="1"/>
              <a:t>Whoami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0E9AB-D93C-3403-8775-CC087804575E}"/>
              </a:ext>
            </a:extLst>
          </p:cNvPr>
          <p:cNvSpPr txBox="1"/>
          <p:nvPr/>
        </p:nvSpPr>
        <p:spPr>
          <a:xfrm>
            <a:off x="757382" y="2110508"/>
            <a:ext cx="7467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Romi </a:t>
            </a:r>
            <a:r>
              <a:rPr lang="en-US" dirty="0" err="1"/>
              <a:t>Syuhada</a:t>
            </a:r>
            <a:r>
              <a:rPr lang="en-US" dirty="0"/>
              <a:t>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Ni’am</a:t>
            </a:r>
            <a:r>
              <a:rPr lang="en-US" dirty="0"/>
              <a:t> </a:t>
            </a:r>
            <a:r>
              <a:rPr lang="en-US" dirty="0" err="1"/>
              <a:t>Habibiy</a:t>
            </a:r>
            <a:r>
              <a:rPr lang="en-US" dirty="0"/>
              <a:t> Sahid</a:t>
            </a:r>
          </a:p>
          <a:p>
            <a:r>
              <a:rPr lang="en-US" dirty="0"/>
              <a:t>Senior Security Consultant @ </a:t>
            </a:r>
            <a:r>
              <a:rPr lang="en-US" dirty="0" err="1"/>
              <a:t>xtremax</a:t>
            </a:r>
            <a:endParaRPr lang="en-US" dirty="0"/>
          </a:p>
          <a:p>
            <a:endParaRPr lang="en-ID" dirty="0"/>
          </a:p>
          <a:p>
            <a:r>
              <a:rPr lang="en-ID" dirty="0"/>
              <a:t>Specialty on Offensive security – penetration test, red team</a:t>
            </a:r>
          </a:p>
          <a:p>
            <a:endParaRPr lang="en-ID" dirty="0"/>
          </a:p>
          <a:p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/>
              <a:t>Involved in security engineer day-to-day task (manage vault, EDR, </a:t>
            </a:r>
            <a:r>
              <a:rPr lang="en-ID" dirty="0" err="1"/>
              <a:t>siem</a:t>
            </a:r>
            <a:r>
              <a:rPr lang="en-ID" dirty="0"/>
              <a:t>, VA internal etc.)</a:t>
            </a:r>
          </a:p>
          <a:p>
            <a:pPr marL="285750" indent="-285750">
              <a:buFontTx/>
              <a:buChar char="-"/>
            </a:pPr>
            <a:r>
              <a:rPr lang="en-ID" dirty="0"/>
              <a:t>Involved in security operations : patch assessment, risk acceptance, Security </a:t>
            </a:r>
            <a:r>
              <a:rPr lang="en-ID" dirty="0" err="1"/>
              <a:t>Assesment</a:t>
            </a:r>
            <a:r>
              <a:rPr lang="en-ID" dirty="0"/>
              <a:t> of RFC documents, WAF/webserver log </a:t>
            </a:r>
            <a:r>
              <a:rPr lang="en-ID" dirty="0" err="1"/>
              <a:t>analyze</a:t>
            </a:r>
            <a:endParaRPr lang="en-ID" dirty="0"/>
          </a:p>
          <a:p>
            <a:pPr marL="285750" indent="-285750">
              <a:buFontTx/>
              <a:buChar char="-"/>
            </a:pPr>
            <a:r>
              <a:rPr lang="en-ID" dirty="0" err="1"/>
              <a:t>Center</a:t>
            </a:r>
            <a:r>
              <a:rPr lang="en-ID" dirty="0"/>
              <a:t> of Excellence : presales activities, act as SME, estimate cost of </a:t>
            </a:r>
            <a:r>
              <a:rPr lang="en-ID" dirty="0" err="1"/>
              <a:t>vapt</a:t>
            </a:r>
            <a:r>
              <a:rPr lang="en-ID" dirty="0"/>
              <a:t>, document creation,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76F7D-8D6C-E4ED-2115-CBACA718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68" y="141567"/>
            <a:ext cx="30480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8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3BEF-BB0A-06A4-9FC5-DC430769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078182"/>
            <a:ext cx="7717500" cy="548700"/>
          </a:xfrm>
        </p:spPr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cybersecurity </a:t>
            </a:r>
            <a:r>
              <a:rPr lang="en-US" dirty="0" err="1"/>
              <a:t>itu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601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722761" y="239426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Kenyataannya</a:t>
            </a:r>
            <a:endParaRPr dirty="0"/>
          </a:p>
        </p:txBody>
      </p:sp>
      <p:sp>
        <p:nvSpPr>
          <p:cNvPr id="226" name="Google Shape;226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712913" y="868983"/>
            <a:ext cx="7751927" cy="63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Banyak aktifitas Cybersecurity ranahnya tidak sampai membuat sesuatu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7CC908-6647-291E-A200-D42AA6865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0835"/>
              </p:ext>
            </p:extLst>
          </p:nvPr>
        </p:nvGraphicFramePr>
        <p:xfrm>
          <a:off x="614219" y="1661421"/>
          <a:ext cx="7476835" cy="278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658">
                  <a:extLst>
                    <a:ext uri="{9D8B030D-6E8A-4147-A177-3AD203B41FA5}">
                      <a16:colId xmlns:a16="http://schemas.microsoft.com/office/drawing/2014/main" val="1652628405"/>
                    </a:ext>
                  </a:extLst>
                </a:gridCol>
                <a:gridCol w="1357696">
                  <a:extLst>
                    <a:ext uri="{9D8B030D-6E8A-4147-A177-3AD203B41FA5}">
                      <a16:colId xmlns:a16="http://schemas.microsoft.com/office/drawing/2014/main" val="834492818"/>
                    </a:ext>
                  </a:extLst>
                </a:gridCol>
                <a:gridCol w="5373481">
                  <a:extLst>
                    <a:ext uri="{9D8B030D-6E8A-4147-A177-3AD203B41FA5}">
                      <a16:colId xmlns:a16="http://schemas.microsoft.com/office/drawing/2014/main" val="3105593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Aktifitas</a:t>
                      </a:r>
                      <a:endParaRPr lang="en-ID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84051"/>
                  </a:ext>
                </a:extLst>
              </a:tr>
              <a:tr h="191855">
                <a:tc>
                  <a:txBody>
                    <a:bodyPr/>
                    <a:lstStyle/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SemiBold"/>
                        </a:rPr>
                        <a:t>Patch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SemiBold"/>
                        </a:rPr>
                        <a:t>Assesment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Melakukan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analisa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patching dan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menghitung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ulang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resiko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berdasarkan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environment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dari</a:t>
                      </a:r>
                      <a:r>
                        <a:rPr lang="en-ID" sz="1100" dirty="0">
                          <a:solidFill>
                            <a:schemeClr val="dk1"/>
                          </a:solidFill>
                          <a:sym typeface="Montserrat Medium"/>
                        </a:rPr>
                        <a:t> system pada </a:t>
                      </a:r>
                      <a:r>
                        <a:rPr lang="en-ID" sz="11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organisasi</a:t>
                      </a:r>
                      <a:endParaRPr lang="en-ID" sz="1100" dirty="0">
                        <a:solidFill>
                          <a:schemeClr val="dk1"/>
                        </a:solidFill>
                        <a:sym typeface="Montserrat Medium"/>
                      </a:endParaRPr>
                    </a:p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55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Log Review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Review log pada </a:t>
                      </a:r>
                      <a:r>
                        <a:rPr lang="en-US" sz="1100" dirty="0" err="1"/>
                        <a:t>organisasi</a:t>
                      </a:r>
                      <a:r>
                        <a:rPr lang="en-US" sz="1100" dirty="0"/>
                        <a:t> dan </a:t>
                      </a:r>
                      <a:r>
                        <a:rPr lang="en-US" sz="1100" dirty="0" err="1"/>
                        <a:t>memastikan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tidak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ada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masalah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membuat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laporan</a:t>
                      </a:r>
                      <a:r>
                        <a:rPr lang="en-US" sz="1100" dirty="0"/>
                        <a:t> 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76649"/>
                  </a:ext>
                </a:extLst>
              </a:tr>
              <a:tr h="308695">
                <a:tc>
                  <a:txBody>
                    <a:bodyPr/>
                    <a:lstStyle/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Security Event Analysis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Menganalisa</a:t>
                      </a:r>
                      <a:r>
                        <a:rPr lang="en-US" sz="1100" dirty="0"/>
                        <a:t> email yang </a:t>
                      </a:r>
                      <a:r>
                        <a:rPr lang="en-US" sz="1100" dirty="0" err="1"/>
                        <a:t>mencurigakan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memastikan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apakah</a:t>
                      </a:r>
                      <a:r>
                        <a:rPr lang="en-US" sz="1100" dirty="0"/>
                        <a:t> legitimate </a:t>
                      </a:r>
                      <a:r>
                        <a:rPr lang="en-US" sz="1100" dirty="0" err="1"/>
                        <a:t>atau</a:t>
                      </a:r>
                      <a:r>
                        <a:rPr lang="en-US" sz="1100" dirty="0"/>
                        <a:t> phishing</a:t>
                      </a:r>
                    </a:p>
                    <a:p>
                      <a:r>
                        <a:rPr lang="en-US" sz="1100" dirty="0" err="1"/>
                        <a:t>Menganalisa</a:t>
                      </a:r>
                      <a:r>
                        <a:rPr lang="en-US" sz="1100" dirty="0"/>
                        <a:t> log pada </a:t>
                      </a:r>
                      <a:r>
                        <a:rPr lang="en-US" sz="1100" dirty="0" err="1"/>
                        <a:t>waf</a:t>
                      </a:r>
                      <a:r>
                        <a:rPr lang="en-US" sz="1100" dirty="0"/>
                        <a:t> yang web </a:t>
                      </a:r>
                      <a:r>
                        <a:rPr lang="en-US" sz="1100" dirty="0" err="1"/>
                        <a:t>nya</a:t>
                      </a:r>
                      <a:r>
                        <a:rPr lang="en-US" sz="1100" dirty="0"/>
                        <a:t> di </a:t>
                      </a:r>
                      <a:r>
                        <a:rPr lang="en-US" sz="1100" dirty="0" err="1"/>
                        <a:t>curigai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ada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serangan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9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Security awareness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Membuat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semua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anggota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organisasi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lebih</a:t>
                      </a:r>
                      <a:r>
                        <a:rPr lang="en-US" sz="1100" dirty="0"/>
                        <a:t> aware </a:t>
                      </a:r>
                      <a:r>
                        <a:rPr lang="en-US" sz="1100" dirty="0" err="1"/>
                        <a:t>terhadap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serangan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atau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pengamanan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informasi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pribadi</a:t>
                      </a:r>
                      <a:r>
                        <a:rPr lang="en-US" sz="1100" dirty="0"/>
                        <a:t>.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42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Etc.</a:t>
                      </a:r>
                      <a:endParaRPr lang="en-ID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dan yang lain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lain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, blue team activities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banyak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, dan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kebanyakan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Analisa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itu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memanfaatkan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tools yang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ada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dan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melakukan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proses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manajemen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aktifitas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 </a:t>
                      </a:r>
                      <a:r>
                        <a:rPr lang="en-US" sz="1100" b="0" u="none" strike="noStrike" cap="none" dirty="0" err="1">
                          <a:solidFill>
                            <a:schemeClr val="dk1"/>
                          </a:solidFill>
                          <a:sym typeface="Arial"/>
                        </a:rPr>
                        <a:t>nya</a:t>
                      </a:r>
                      <a:r>
                        <a:rPr lang="en-US" sz="1100" b="0" u="none" strike="noStrike" cap="none" dirty="0">
                          <a:solidFill>
                            <a:schemeClr val="dk1"/>
                          </a:solidFill>
                          <a:sym typeface="Arial"/>
                        </a:rPr>
                        <a:t>.</a:t>
                      </a:r>
                      <a:endParaRPr lang="en-ID" sz="11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69335"/>
                  </a:ext>
                </a:extLst>
              </a:tr>
            </a:tbl>
          </a:graphicData>
        </a:graphic>
      </p:graphicFrame>
      <p:grpSp>
        <p:nvGrpSpPr>
          <p:cNvPr id="2" name="Google Shape;2161;p27">
            <a:extLst>
              <a:ext uri="{FF2B5EF4-FFF2-40B4-BE49-F238E27FC236}">
                <a16:creationId xmlns:a16="http://schemas.microsoft.com/office/drawing/2014/main" id="{6DBEF3D0-5060-DB65-7B70-03597C1FF861}"/>
              </a:ext>
            </a:extLst>
          </p:cNvPr>
          <p:cNvGrpSpPr/>
          <p:nvPr/>
        </p:nvGrpSpPr>
        <p:grpSpPr>
          <a:xfrm>
            <a:off x="805526" y="2160753"/>
            <a:ext cx="344854" cy="316624"/>
            <a:chOff x="7018752" y="3245139"/>
            <a:chExt cx="344854" cy="316624"/>
          </a:xfrm>
          <a:solidFill>
            <a:schemeClr val="accent5"/>
          </a:solidFill>
        </p:grpSpPr>
        <p:sp>
          <p:nvSpPr>
            <p:cNvPr id="3" name="Google Shape;2162;p27">
              <a:extLst>
                <a:ext uri="{FF2B5EF4-FFF2-40B4-BE49-F238E27FC236}">
                  <a16:creationId xmlns:a16="http://schemas.microsoft.com/office/drawing/2014/main" id="{985D5644-0DE4-E4E9-902D-C4310927B048}"/>
                </a:ext>
              </a:extLst>
            </p:cNvPr>
            <p:cNvSpPr/>
            <p:nvPr/>
          </p:nvSpPr>
          <p:spPr>
            <a:xfrm>
              <a:off x="7303146" y="3303276"/>
              <a:ext cx="46071" cy="32843"/>
            </a:xfrm>
            <a:custGeom>
              <a:avLst/>
              <a:gdLst/>
              <a:ahLst/>
              <a:cxnLst/>
              <a:rect l="l" t="t" r="r" b="b"/>
              <a:pathLst>
                <a:path w="1428" h="1018" extrusionOk="0">
                  <a:moveTo>
                    <a:pt x="0" y="1"/>
                  </a:moveTo>
                  <a:cubicBezTo>
                    <a:pt x="232" y="250"/>
                    <a:pt x="375" y="572"/>
                    <a:pt x="375" y="911"/>
                  </a:cubicBezTo>
                  <a:cubicBezTo>
                    <a:pt x="375" y="946"/>
                    <a:pt x="375" y="982"/>
                    <a:pt x="357" y="1018"/>
                  </a:cubicBezTo>
                  <a:lnTo>
                    <a:pt x="1428" y="1018"/>
                  </a:lnTo>
                  <a:lnTo>
                    <a:pt x="14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3;p27">
              <a:extLst>
                <a:ext uri="{FF2B5EF4-FFF2-40B4-BE49-F238E27FC236}">
                  <a16:creationId xmlns:a16="http://schemas.microsoft.com/office/drawing/2014/main" id="{A99CB0EE-8AB3-08FF-F129-4D3B98472A7D}"/>
                </a:ext>
              </a:extLst>
            </p:cNvPr>
            <p:cNvSpPr/>
            <p:nvPr/>
          </p:nvSpPr>
          <p:spPr>
            <a:xfrm>
              <a:off x="7086697" y="3245139"/>
              <a:ext cx="207835" cy="109983"/>
            </a:xfrm>
            <a:custGeom>
              <a:avLst/>
              <a:gdLst/>
              <a:ahLst/>
              <a:cxnLst/>
              <a:rect l="l" t="t" r="r" b="b"/>
              <a:pathLst>
                <a:path w="6442" h="3409" extrusionOk="0">
                  <a:moveTo>
                    <a:pt x="2605" y="0"/>
                  </a:moveTo>
                  <a:cubicBezTo>
                    <a:pt x="2088" y="0"/>
                    <a:pt x="1642" y="322"/>
                    <a:pt x="1481" y="803"/>
                  </a:cubicBezTo>
                  <a:lnTo>
                    <a:pt x="1410" y="1000"/>
                  </a:lnTo>
                  <a:lnTo>
                    <a:pt x="1178" y="1018"/>
                  </a:lnTo>
                  <a:cubicBezTo>
                    <a:pt x="518" y="1035"/>
                    <a:pt x="0" y="1588"/>
                    <a:pt x="18" y="2266"/>
                  </a:cubicBezTo>
                  <a:cubicBezTo>
                    <a:pt x="54" y="2909"/>
                    <a:pt x="589" y="3408"/>
                    <a:pt x="1232" y="3408"/>
                  </a:cubicBezTo>
                  <a:lnTo>
                    <a:pt x="2927" y="3408"/>
                  </a:lnTo>
                  <a:lnTo>
                    <a:pt x="2927" y="2588"/>
                  </a:lnTo>
                  <a:lnTo>
                    <a:pt x="2534" y="2927"/>
                  </a:lnTo>
                  <a:lnTo>
                    <a:pt x="2124" y="2463"/>
                  </a:lnTo>
                  <a:lnTo>
                    <a:pt x="3230" y="1481"/>
                  </a:lnTo>
                  <a:lnTo>
                    <a:pt x="4354" y="2463"/>
                  </a:lnTo>
                  <a:lnTo>
                    <a:pt x="3926" y="2927"/>
                  </a:lnTo>
                  <a:lnTo>
                    <a:pt x="3551" y="2588"/>
                  </a:lnTo>
                  <a:lnTo>
                    <a:pt x="3551" y="3408"/>
                  </a:lnTo>
                  <a:lnTo>
                    <a:pt x="5746" y="3408"/>
                  </a:lnTo>
                  <a:cubicBezTo>
                    <a:pt x="6138" y="3408"/>
                    <a:pt x="6442" y="3105"/>
                    <a:pt x="6442" y="2713"/>
                  </a:cubicBezTo>
                  <a:cubicBezTo>
                    <a:pt x="6442" y="2338"/>
                    <a:pt x="6156" y="2035"/>
                    <a:pt x="5781" y="2017"/>
                  </a:cubicBezTo>
                  <a:lnTo>
                    <a:pt x="5532" y="2017"/>
                  </a:lnTo>
                  <a:lnTo>
                    <a:pt x="5478" y="1767"/>
                  </a:lnTo>
                  <a:cubicBezTo>
                    <a:pt x="5389" y="1339"/>
                    <a:pt x="4996" y="1018"/>
                    <a:pt x="4550" y="1018"/>
                  </a:cubicBezTo>
                  <a:cubicBezTo>
                    <a:pt x="4425" y="1018"/>
                    <a:pt x="4300" y="1035"/>
                    <a:pt x="4176" y="1089"/>
                  </a:cubicBezTo>
                  <a:lnTo>
                    <a:pt x="3854" y="1214"/>
                  </a:lnTo>
                  <a:lnTo>
                    <a:pt x="3765" y="875"/>
                  </a:lnTo>
                  <a:cubicBezTo>
                    <a:pt x="3622" y="357"/>
                    <a:pt x="3141" y="0"/>
                    <a:pt x="26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64;p27">
              <a:extLst>
                <a:ext uri="{FF2B5EF4-FFF2-40B4-BE49-F238E27FC236}">
                  <a16:creationId xmlns:a16="http://schemas.microsoft.com/office/drawing/2014/main" id="{9C926F22-119E-DB55-A7F8-2634533CB449}"/>
                </a:ext>
              </a:extLst>
            </p:cNvPr>
            <p:cNvSpPr/>
            <p:nvPr/>
          </p:nvSpPr>
          <p:spPr>
            <a:xfrm>
              <a:off x="7033173" y="3303276"/>
              <a:ext cx="316043" cy="216481"/>
            </a:xfrm>
            <a:custGeom>
              <a:avLst/>
              <a:gdLst/>
              <a:ahLst/>
              <a:cxnLst/>
              <a:rect l="l" t="t" r="r" b="b"/>
              <a:pathLst>
                <a:path w="9796" h="6710" extrusionOk="0">
                  <a:moveTo>
                    <a:pt x="18" y="1"/>
                  </a:moveTo>
                  <a:lnTo>
                    <a:pt x="18" y="1018"/>
                  </a:lnTo>
                  <a:lnTo>
                    <a:pt x="1160" y="1018"/>
                  </a:lnTo>
                  <a:cubicBezTo>
                    <a:pt x="1088" y="839"/>
                    <a:pt x="1053" y="625"/>
                    <a:pt x="1053" y="411"/>
                  </a:cubicBezTo>
                  <a:cubicBezTo>
                    <a:pt x="1053" y="268"/>
                    <a:pt x="1071" y="143"/>
                    <a:pt x="1106" y="1"/>
                  </a:cubicBezTo>
                  <a:close/>
                  <a:moveTo>
                    <a:pt x="0" y="1018"/>
                  </a:moveTo>
                  <a:lnTo>
                    <a:pt x="0" y="1642"/>
                  </a:lnTo>
                  <a:lnTo>
                    <a:pt x="18" y="1642"/>
                  </a:lnTo>
                  <a:lnTo>
                    <a:pt x="18" y="1018"/>
                  </a:lnTo>
                  <a:close/>
                  <a:moveTo>
                    <a:pt x="18" y="1642"/>
                  </a:moveTo>
                  <a:lnTo>
                    <a:pt x="18" y="6353"/>
                  </a:lnTo>
                  <a:lnTo>
                    <a:pt x="3693" y="6353"/>
                  </a:lnTo>
                  <a:lnTo>
                    <a:pt x="4050" y="6709"/>
                  </a:lnTo>
                  <a:lnTo>
                    <a:pt x="5745" y="6709"/>
                  </a:lnTo>
                  <a:lnTo>
                    <a:pt x="6102" y="6353"/>
                  </a:lnTo>
                  <a:lnTo>
                    <a:pt x="9796" y="6353"/>
                  </a:lnTo>
                  <a:lnTo>
                    <a:pt x="9796" y="1642"/>
                  </a:lnTo>
                  <a:lnTo>
                    <a:pt x="8511" y="1642"/>
                  </a:lnTo>
                  <a:cubicBezTo>
                    <a:pt x="8279" y="1999"/>
                    <a:pt x="7886" y="2231"/>
                    <a:pt x="7423" y="2231"/>
                  </a:cubicBezTo>
                  <a:lnTo>
                    <a:pt x="5210" y="2231"/>
                  </a:lnTo>
                  <a:lnTo>
                    <a:pt x="5210" y="3837"/>
                  </a:lnTo>
                  <a:lnTo>
                    <a:pt x="4586" y="3837"/>
                  </a:lnTo>
                  <a:lnTo>
                    <a:pt x="4586" y="2231"/>
                  </a:lnTo>
                  <a:lnTo>
                    <a:pt x="2873" y="2231"/>
                  </a:lnTo>
                  <a:cubicBezTo>
                    <a:pt x="2355" y="2231"/>
                    <a:pt x="1874" y="1999"/>
                    <a:pt x="1534" y="16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65;p27">
              <a:extLst>
                <a:ext uri="{FF2B5EF4-FFF2-40B4-BE49-F238E27FC236}">
                  <a16:creationId xmlns:a16="http://schemas.microsoft.com/office/drawing/2014/main" id="{ECCDBABF-1E62-2587-92CC-0B557738A6A6}"/>
                </a:ext>
              </a:extLst>
            </p:cNvPr>
            <p:cNvSpPr/>
            <p:nvPr/>
          </p:nvSpPr>
          <p:spPr>
            <a:xfrm>
              <a:off x="7018752" y="3528920"/>
              <a:ext cx="344854" cy="32843"/>
            </a:xfrm>
            <a:custGeom>
              <a:avLst/>
              <a:gdLst/>
              <a:ahLst/>
              <a:cxnLst/>
              <a:rect l="l" t="t" r="r" b="b"/>
              <a:pathLst>
                <a:path w="10689" h="1018" extrusionOk="0">
                  <a:moveTo>
                    <a:pt x="1" y="1"/>
                  </a:moveTo>
                  <a:lnTo>
                    <a:pt x="1" y="340"/>
                  </a:lnTo>
                  <a:lnTo>
                    <a:pt x="679" y="1018"/>
                  </a:lnTo>
                  <a:lnTo>
                    <a:pt x="10011" y="1018"/>
                  </a:lnTo>
                  <a:lnTo>
                    <a:pt x="10689" y="340"/>
                  </a:lnTo>
                  <a:lnTo>
                    <a:pt x="10689" y="1"/>
                  </a:lnTo>
                  <a:lnTo>
                    <a:pt x="6835" y="1"/>
                  </a:lnTo>
                  <a:lnTo>
                    <a:pt x="6478" y="340"/>
                  </a:lnTo>
                  <a:lnTo>
                    <a:pt x="4283" y="340"/>
                  </a:lnTo>
                  <a:lnTo>
                    <a:pt x="39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236;p27">
            <a:extLst>
              <a:ext uri="{FF2B5EF4-FFF2-40B4-BE49-F238E27FC236}">
                <a16:creationId xmlns:a16="http://schemas.microsoft.com/office/drawing/2014/main" id="{98A4F4DA-F0CD-BB68-31C7-2250EE52E7C7}"/>
              </a:ext>
            </a:extLst>
          </p:cNvPr>
          <p:cNvGrpSpPr/>
          <p:nvPr/>
        </p:nvGrpSpPr>
        <p:grpSpPr>
          <a:xfrm>
            <a:off x="819947" y="2680249"/>
            <a:ext cx="344822" cy="257906"/>
            <a:chOff x="4025405" y="3274498"/>
            <a:chExt cx="344822" cy="257906"/>
          </a:xfrm>
          <a:solidFill>
            <a:schemeClr val="accent5"/>
          </a:solidFill>
        </p:grpSpPr>
        <p:sp>
          <p:nvSpPr>
            <p:cNvPr id="9" name="Google Shape;2237;p27">
              <a:extLst>
                <a:ext uri="{FF2B5EF4-FFF2-40B4-BE49-F238E27FC236}">
                  <a16:creationId xmlns:a16="http://schemas.microsoft.com/office/drawing/2014/main" id="{E136E60E-994B-B6D8-2F37-FBA00BE31E8B}"/>
                </a:ext>
              </a:extLst>
            </p:cNvPr>
            <p:cNvSpPr/>
            <p:nvPr/>
          </p:nvSpPr>
          <p:spPr>
            <a:xfrm>
              <a:off x="4039794" y="3274498"/>
              <a:ext cx="28230" cy="32843"/>
            </a:xfrm>
            <a:custGeom>
              <a:avLst/>
              <a:gdLst/>
              <a:ahLst/>
              <a:cxnLst/>
              <a:rect l="l" t="t" r="r" b="b"/>
              <a:pathLst>
                <a:path w="875" h="1018" extrusionOk="0">
                  <a:moveTo>
                    <a:pt x="0" y="0"/>
                  </a:moveTo>
                  <a:lnTo>
                    <a:pt x="0" y="1017"/>
                  </a:lnTo>
                  <a:lnTo>
                    <a:pt x="875" y="1017"/>
                  </a:lnTo>
                  <a:lnTo>
                    <a:pt x="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38;p27">
              <a:extLst>
                <a:ext uri="{FF2B5EF4-FFF2-40B4-BE49-F238E27FC236}">
                  <a16:creationId xmlns:a16="http://schemas.microsoft.com/office/drawing/2014/main" id="{BDF5C553-7255-47F0-3953-ABBA0C0EF2DB}"/>
                </a:ext>
              </a:extLst>
            </p:cNvPr>
            <p:cNvSpPr/>
            <p:nvPr/>
          </p:nvSpPr>
          <p:spPr>
            <a:xfrm>
              <a:off x="4088156" y="3274498"/>
              <a:ext cx="27649" cy="32843"/>
            </a:xfrm>
            <a:custGeom>
              <a:avLst/>
              <a:gdLst/>
              <a:ahLst/>
              <a:cxnLst/>
              <a:rect l="l" t="t" r="r" b="b"/>
              <a:pathLst>
                <a:path w="857" h="1018" extrusionOk="0">
                  <a:moveTo>
                    <a:pt x="0" y="0"/>
                  </a:moveTo>
                  <a:lnTo>
                    <a:pt x="0" y="1017"/>
                  </a:lnTo>
                  <a:lnTo>
                    <a:pt x="856" y="1017"/>
                  </a:lnTo>
                  <a:lnTo>
                    <a:pt x="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39;p27">
              <a:extLst>
                <a:ext uri="{FF2B5EF4-FFF2-40B4-BE49-F238E27FC236}">
                  <a16:creationId xmlns:a16="http://schemas.microsoft.com/office/drawing/2014/main" id="{F75A20C1-D3D3-DF84-4D26-22AAC38C2F3A}"/>
                </a:ext>
              </a:extLst>
            </p:cNvPr>
            <p:cNvSpPr/>
            <p:nvPr/>
          </p:nvSpPr>
          <p:spPr>
            <a:xfrm>
              <a:off x="4135904" y="3274498"/>
              <a:ext cx="219933" cy="32843"/>
            </a:xfrm>
            <a:custGeom>
              <a:avLst/>
              <a:gdLst/>
              <a:ahLst/>
              <a:cxnLst/>
              <a:rect l="l" t="t" r="r" b="b"/>
              <a:pathLst>
                <a:path w="6817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6817" y="1017"/>
                  </a:lnTo>
                  <a:lnTo>
                    <a:pt x="6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0;p27">
              <a:extLst>
                <a:ext uri="{FF2B5EF4-FFF2-40B4-BE49-F238E27FC236}">
                  <a16:creationId xmlns:a16="http://schemas.microsoft.com/office/drawing/2014/main" id="{F439FA48-9BB3-6396-EC1E-83D3701AC983}"/>
                </a:ext>
              </a:extLst>
            </p:cNvPr>
            <p:cNvSpPr/>
            <p:nvPr/>
          </p:nvSpPr>
          <p:spPr>
            <a:xfrm>
              <a:off x="4039794" y="3327441"/>
              <a:ext cx="316043" cy="163539"/>
            </a:xfrm>
            <a:custGeom>
              <a:avLst/>
              <a:gdLst/>
              <a:ahLst/>
              <a:cxnLst/>
              <a:rect l="l" t="t" r="r" b="b"/>
              <a:pathLst>
                <a:path w="9796" h="5069" extrusionOk="0">
                  <a:moveTo>
                    <a:pt x="3890" y="715"/>
                  </a:moveTo>
                  <a:lnTo>
                    <a:pt x="3890" y="1339"/>
                  </a:lnTo>
                  <a:lnTo>
                    <a:pt x="999" y="1339"/>
                  </a:lnTo>
                  <a:lnTo>
                    <a:pt x="999" y="715"/>
                  </a:lnTo>
                  <a:close/>
                  <a:moveTo>
                    <a:pt x="6566" y="715"/>
                  </a:moveTo>
                  <a:lnTo>
                    <a:pt x="6566" y="1339"/>
                  </a:lnTo>
                  <a:lnTo>
                    <a:pt x="4568" y="1339"/>
                  </a:lnTo>
                  <a:lnTo>
                    <a:pt x="4568" y="715"/>
                  </a:lnTo>
                  <a:close/>
                  <a:moveTo>
                    <a:pt x="3230" y="2035"/>
                  </a:moveTo>
                  <a:lnTo>
                    <a:pt x="3230" y="2677"/>
                  </a:lnTo>
                  <a:lnTo>
                    <a:pt x="999" y="2677"/>
                  </a:lnTo>
                  <a:lnTo>
                    <a:pt x="999" y="2035"/>
                  </a:lnTo>
                  <a:close/>
                  <a:moveTo>
                    <a:pt x="5888" y="2035"/>
                  </a:moveTo>
                  <a:lnTo>
                    <a:pt x="5888" y="2677"/>
                  </a:lnTo>
                  <a:lnTo>
                    <a:pt x="3890" y="2677"/>
                  </a:lnTo>
                  <a:lnTo>
                    <a:pt x="3890" y="2035"/>
                  </a:lnTo>
                  <a:close/>
                  <a:moveTo>
                    <a:pt x="8797" y="2035"/>
                  </a:moveTo>
                  <a:lnTo>
                    <a:pt x="8797" y="2677"/>
                  </a:lnTo>
                  <a:lnTo>
                    <a:pt x="6566" y="2677"/>
                  </a:lnTo>
                  <a:lnTo>
                    <a:pt x="6566" y="2035"/>
                  </a:lnTo>
                  <a:close/>
                  <a:moveTo>
                    <a:pt x="5228" y="3373"/>
                  </a:moveTo>
                  <a:lnTo>
                    <a:pt x="5228" y="3998"/>
                  </a:lnTo>
                  <a:lnTo>
                    <a:pt x="999" y="3998"/>
                  </a:lnTo>
                  <a:lnTo>
                    <a:pt x="999" y="3373"/>
                  </a:lnTo>
                  <a:close/>
                  <a:moveTo>
                    <a:pt x="7905" y="3373"/>
                  </a:moveTo>
                  <a:lnTo>
                    <a:pt x="7905" y="3998"/>
                  </a:lnTo>
                  <a:lnTo>
                    <a:pt x="5888" y="3998"/>
                  </a:lnTo>
                  <a:lnTo>
                    <a:pt x="5888" y="3373"/>
                  </a:lnTo>
                  <a:close/>
                  <a:moveTo>
                    <a:pt x="0" y="1"/>
                  </a:moveTo>
                  <a:lnTo>
                    <a:pt x="0" y="4711"/>
                  </a:lnTo>
                  <a:lnTo>
                    <a:pt x="3658" y="4711"/>
                  </a:lnTo>
                  <a:lnTo>
                    <a:pt x="4015" y="5068"/>
                  </a:lnTo>
                  <a:lnTo>
                    <a:pt x="5692" y="5068"/>
                  </a:lnTo>
                  <a:lnTo>
                    <a:pt x="6049" y="4711"/>
                  </a:lnTo>
                  <a:lnTo>
                    <a:pt x="9796" y="4711"/>
                  </a:lnTo>
                  <a:lnTo>
                    <a:pt x="97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41;p27">
              <a:extLst>
                <a:ext uri="{FF2B5EF4-FFF2-40B4-BE49-F238E27FC236}">
                  <a16:creationId xmlns:a16="http://schemas.microsoft.com/office/drawing/2014/main" id="{09B153FB-C74D-7993-49C5-4DA803A26B6F}"/>
                </a:ext>
              </a:extLst>
            </p:cNvPr>
            <p:cNvSpPr/>
            <p:nvPr/>
          </p:nvSpPr>
          <p:spPr>
            <a:xfrm>
              <a:off x="4025405" y="3499561"/>
              <a:ext cx="344822" cy="32843"/>
            </a:xfrm>
            <a:custGeom>
              <a:avLst/>
              <a:gdLst/>
              <a:ahLst/>
              <a:cxnLst/>
              <a:rect l="l" t="t" r="r" b="b"/>
              <a:pathLst>
                <a:path w="10688" h="1018" extrusionOk="0">
                  <a:moveTo>
                    <a:pt x="0" y="1"/>
                  </a:moveTo>
                  <a:lnTo>
                    <a:pt x="0" y="358"/>
                  </a:lnTo>
                  <a:lnTo>
                    <a:pt x="678" y="1018"/>
                  </a:lnTo>
                  <a:lnTo>
                    <a:pt x="10010" y="1018"/>
                  </a:lnTo>
                  <a:lnTo>
                    <a:pt x="10688" y="358"/>
                  </a:lnTo>
                  <a:lnTo>
                    <a:pt x="10688" y="1"/>
                  </a:lnTo>
                  <a:lnTo>
                    <a:pt x="6834" y="1"/>
                  </a:lnTo>
                  <a:lnTo>
                    <a:pt x="6477" y="358"/>
                  </a:lnTo>
                  <a:lnTo>
                    <a:pt x="4282" y="358"/>
                  </a:lnTo>
                  <a:lnTo>
                    <a:pt x="39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374;p27">
            <a:extLst>
              <a:ext uri="{FF2B5EF4-FFF2-40B4-BE49-F238E27FC236}">
                <a16:creationId xmlns:a16="http://schemas.microsoft.com/office/drawing/2014/main" id="{1296E1E2-D6BC-3A30-2A21-38E7662BC688}"/>
              </a:ext>
            </a:extLst>
          </p:cNvPr>
          <p:cNvGrpSpPr/>
          <p:nvPr/>
        </p:nvGrpSpPr>
        <p:grpSpPr>
          <a:xfrm>
            <a:off x="819915" y="3131277"/>
            <a:ext cx="344854" cy="301654"/>
            <a:chOff x="3277044" y="2158893"/>
            <a:chExt cx="344854" cy="301654"/>
          </a:xfrm>
          <a:solidFill>
            <a:schemeClr val="accent5"/>
          </a:solidFill>
        </p:grpSpPr>
        <p:sp>
          <p:nvSpPr>
            <p:cNvPr id="15" name="Google Shape;2375;p27">
              <a:extLst>
                <a:ext uri="{FF2B5EF4-FFF2-40B4-BE49-F238E27FC236}">
                  <a16:creationId xmlns:a16="http://schemas.microsoft.com/office/drawing/2014/main" id="{DC062D7C-CC93-FBA8-5640-0ED814998158}"/>
                </a:ext>
              </a:extLst>
            </p:cNvPr>
            <p:cNvSpPr/>
            <p:nvPr/>
          </p:nvSpPr>
          <p:spPr>
            <a:xfrm>
              <a:off x="3439389" y="2278587"/>
              <a:ext cx="20164" cy="20229"/>
            </a:xfrm>
            <a:custGeom>
              <a:avLst/>
              <a:gdLst/>
              <a:ahLst/>
              <a:cxnLst/>
              <a:rect l="l" t="t" r="r" b="b"/>
              <a:pathLst>
                <a:path w="625" h="627" extrusionOk="0">
                  <a:moveTo>
                    <a:pt x="301" y="0"/>
                  </a:moveTo>
                  <a:cubicBezTo>
                    <a:pt x="290" y="0"/>
                    <a:pt x="279" y="1"/>
                    <a:pt x="268" y="2"/>
                  </a:cubicBezTo>
                  <a:cubicBezTo>
                    <a:pt x="107" y="20"/>
                    <a:pt x="0" y="162"/>
                    <a:pt x="0" y="323"/>
                  </a:cubicBezTo>
                  <a:lnTo>
                    <a:pt x="0" y="626"/>
                  </a:lnTo>
                  <a:lnTo>
                    <a:pt x="625" y="626"/>
                  </a:lnTo>
                  <a:lnTo>
                    <a:pt x="625" y="323"/>
                  </a:lnTo>
                  <a:cubicBezTo>
                    <a:pt x="625" y="138"/>
                    <a:pt x="482" y="0"/>
                    <a:pt x="3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6;p27">
              <a:extLst>
                <a:ext uri="{FF2B5EF4-FFF2-40B4-BE49-F238E27FC236}">
                  <a16:creationId xmlns:a16="http://schemas.microsoft.com/office/drawing/2014/main" id="{8FB27C10-07F9-6B00-4461-0E660B615FA4}"/>
                </a:ext>
              </a:extLst>
            </p:cNvPr>
            <p:cNvSpPr/>
            <p:nvPr/>
          </p:nvSpPr>
          <p:spPr>
            <a:xfrm>
              <a:off x="3324825" y="2158893"/>
              <a:ext cx="28230" cy="32843"/>
            </a:xfrm>
            <a:custGeom>
              <a:avLst/>
              <a:gdLst/>
              <a:ahLst/>
              <a:cxnLst/>
              <a:rect l="l" t="t" r="r" b="b"/>
              <a:pathLst>
                <a:path w="875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875" y="1017"/>
                  </a:lnTo>
                  <a:lnTo>
                    <a:pt x="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77;p27">
              <a:extLst>
                <a:ext uri="{FF2B5EF4-FFF2-40B4-BE49-F238E27FC236}">
                  <a16:creationId xmlns:a16="http://schemas.microsoft.com/office/drawing/2014/main" id="{825933EF-079C-26EB-9DF7-87EA91C9D1F5}"/>
                </a:ext>
              </a:extLst>
            </p:cNvPr>
            <p:cNvSpPr/>
            <p:nvPr/>
          </p:nvSpPr>
          <p:spPr>
            <a:xfrm>
              <a:off x="3277044" y="2158893"/>
              <a:ext cx="28262" cy="32843"/>
            </a:xfrm>
            <a:custGeom>
              <a:avLst/>
              <a:gdLst/>
              <a:ahLst/>
              <a:cxnLst/>
              <a:rect l="l" t="t" r="r" b="b"/>
              <a:pathLst>
                <a:path w="876" h="1018" extrusionOk="0">
                  <a:moveTo>
                    <a:pt x="1" y="0"/>
                  </a:moveTo>
                  <a:lnTo>
                    <a:pt x="1" y="1017"/>
                  </a:lnTo>
                  <a:lnTo>
                    <a:pt x="875" y="1017"/>
                  </a:lnTo>
                  <a:lnTo>
                    <a:pt x="8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78;p27">
              <a:extLst>
                <a:ext uri="{FF2B5EF4-FFF2-40B4-BE49-F238E27FC236}">
                  <a16:creationId xmlns:a16="http://schemas.microsoft.com/office/drawing/2014/main" id="{1DBDDA9A-6DE0-AF3F-F9D0-D69445C13E17}"/>
                </a:ext>
              </a:extLst>
            </p:cNvPr>
            <p:cNvSpPr/>
            <p:nvPr/>
          </p:nvSpPr>
          <p:spPr>
            <a:xfrm>
              <a:off x="3373186" y="2158893"/>
              <a:ext cx="248712" cy="32843"/>
            </a:xfrm>
            <a:custGeom>
              <a:avLst/>
              <a:gdLst/>
              <a:ahLst/>
              <a:cxnLst/>
              <a:rect l="l" t="t" r="r" b="b"/>
              <a:pathLst>
                <a:path w="7709" h="1018" extrusionOk="0">
                  <a:moveTo>
                    <a:pt x="0" y="0"/>
                  </a:moveTo>
                  <a:lnTo>
                    <a:pt x="0" y="1017"/>
                  </a:lnTo>
                  <a:lnTo>
                    <a:pt x="7708" y="1017"/>
                  </a:lnTo>
                  <a:lnTo>
                    <a:pt x="77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79;p27">
              <a:extLst>
                <a:ext uri="{FF2B5EF4-FFF2-40B4-BE49-F238E27FC236}">
                  <a16:creationId xmlns:a16="http://schemas.microsoft.com/office/drawing/2014/main" id="{4F063A7F-8690-9501-90C4-6F1DC066FB6A}"/>
                </a:ext>
              </a:extLst>
            </p:cNvPr>
            <p:cNvSpPr/>
            <p:nvPr/>
          </p:nvSpPr>
          <p:spPr>
            <a:xfrm>
              <a:off x="3277044" y="2212416"/>
              <a:ext cx="344854" cy="248131"/>
            </a:xfrm>
            <a:custGeom>
              <a:avLst/>
              <a:gdLst/>
              <a:ahLst/>
              <a:cxnLst/>
              <a:rect l="l" t="t" r="r" b="b"/>
              <a:pathLst>
                <a:path w="10689" h="7691" extrusionOk="0">
                  <a:moveTo>
                    <a:pt x="6210" y="929"/>
                  </a:moveTo>
                  <a:lnTo>
                    <a:pt x="6727" y="1285"/>
                  </a:lnTo>
                  <a:lnTo>
                    <a:pt x="6228" y="2035"/>
                  </a:lnTo>
                  <a:cubicBezTo>
                    <a:pt x="6264" y="2142"/>
                    <a:pt x="6281" y="2249"/>
                    <a:pt x="6281" y="2374"/>
                  </a:cubicBezTo>
                  <a:lnTo>
                    <a:pt x="6281" y="2677"/>
                  </a:lnTo>
                  <a:lnTo>
                    <a:pt x="7084" y="2677"/>
                  </a:lnTo>
                  <a:lnTo>
                    <a:pt x="7620" y="2142"/>
                  </a:lnTo>
                  <a:lnTo>
                    <a:pt x="8066" y="2588"/>
                  </a:lnTo>
                  <a:lnTo>
                    <a:pt x="7352" y="3302"/>
                  </a:lnTo>
                  <a:lnTo>
                    <a:pt x="6942" y="3302"/>
                  </a:lnTo>
                  <a:lnTo>
                    <a:pt x="6995" y="3926"/>
                  </a:lnTo>
                  <a:lnTo>
                    <a:pt x="7816" y="3926"/>
                  </a:lnTo>
                  <a:lnTo>
                    <a:pt x="8530" y="4658"/>
                  </a:lnTo>
                  <a:lnTo>
                    <a:pt x="8083" y="5104"/>
                  </a:lnTo>
                  <a:lnTo>
                    <a:pt x="7548" y="4551"/>
                  </a:lnTo>
                  <a:lnTo>
                    <a:pt x="7066" y="4551"/>
                  </a:lnTo>
                  <a:lnTo>
                    <a:pt x="7066" y="4569"/>
                  </a:lnTo>
                  <a:cubicBezTo>
                    <a:pt x="7084" y="4765"/>
                    <a:pt x="7049" y="4979"/>
                    <a:pt x="6995" y="5193"/>
                  </a:cubicBezTo>
                  <a:lnTo>
                    <a:pt x="7441" y="5193"/>
                  </a:lnTo>
                  <a:lnTo>
                    <a:pt x="8155" y="5907"/>
                  </a:lnTo>
                  <a:lnTo>
                    <a:pt x="7709" y="6353"/>
                  </a:lnTo>
                  <a:lnTo>
                    <a:pt x="7173" y="5817"/>
                  </a:lnTo>
                  <a:lnTo>
                    <a:pt x="6674" y="5817"/>
                  </a:lnTo>
                  <a:cubicBezTo>
                    <a:pt x="6656" y="5835"/>
                    <a:pt x="6638" y="5853"/>
                    <a:pt x="6620" y="5871"/>
                  </a:cubicBezTo>
                  <a:cubicBezTo>
                    <a:pt x="6281" y="6228"/>
                    <a:pt x="5817" y="6442"/>
                    <a:pt x="5336" y="6442"/>
                  </a:cubicBezTo>
                  <a:cubicBezTo>
                    <a:pt x="4854" y="6442"/>
                    <a:pt x="4390" y="6228"/>
                    <a:pt x="4069" y="5871"/>
                  </a:cubicBezTo>
                  <a:cubicBezTo>
                    <a:pt x="4051" y="5853"/>
                    <a:pt x="4033" y="5835"/>
                    <a:pt x="4015" y="5817"/>
                  </a:cubicBezTo>
                  <a:lnTo>
                    <a:pt x="3498" y="5817"/>
                  </a:lnTo>
                  <a:lnTo>
                    <a:pt x="2963" y="6353"/>
                  </a:lnTo>
                  <a:lnTo>
                    <a:pt x="2534" y="5907"/>
                  </a:lnTo>
                  <a:lnTo>
                    <a:pt x="3248" y="5193"/>
                  </a:lnTo>
                  <a:lnTo>
                    <a:pt x="3676" y="5193"/>
                  </a:lnTo>
                  <a:cubicBezTo>
                    <a:pt x="3623" y="4979"/>
                    <a:pt x="3605" y="4765"/>
                    <a:pt x="3623" y="4569"/>
                  </a:cubicBezTo>
                  <a:lnTo>
                    <a:pt x="3623" y="4551"/>
                  </a:lnTo>
                  <a:lnTo>
                    <a:pt x="3123" y="4551"/>
                  </a:lnTo>
                  <a:lnTo>
                    <a:pt x="2588" y="5104"/>
                  </a:lnTo>
                  <a:lnTo>
                    <a:pt x="2142" y="4658"/>
                  </a:lnTo>
                  <a:lnTo>
                    <a:pt x="2873" y="3926"/>
                  </a:lnTo>
                  <a:lnTo>
                    <a:pt x="3676" y="3926"/>
                  </a:lnTo>
                  <a:lnTo>
                    <a:pt x="3748" y="3302"/>
                  </a:lnTo>
                  <a:lnTo>
                    <a:pt x="3337" y="3302"/>
                  </a:lnTo>
                  <a:lnTo>
                    <a:pt x="2606" y="2588"/>
                  </a:lnTo>
                  <a:lnTo>
                    <a:pt x="3052" y="2142"/>
                  </a:lnTo>
                  <a:lnTo>
                    <a:pt x="3587" y="2677"/>
                  </a:lnTo>
                  <a:lnTo>
                    <a:pt x="4408" y="2677"/>
                  </a:lnTo>
                  <a:lnTo>
                    <a:pt x="4408" y="2374"/>
                  </a:lnTo>
                  <a:cubicBezTo>
                    <a:pt x="4408" y="2249"/>
                    <a:pt x="4426" y="2142"/>
                    <a:pt x="4461" y="2035"/>
                  </a:cubicBezTo>
                  <a:lnTo>
                    <a:pt x="3962" y="1285"/>
                  </a:lnTo>
                  <a:lnTo>
                    <a:pt x="4479" y="929"/>
                  </a:lnTo>
                  <a:lnTo>
                    <a:pt x="4890" y="1553"/>
                  </a:lnTo>
                  <a:cubicBezTo>
                    <a:pt x="5015" y="1464"/>
                    <a:pt x="5175" y="1428"/>
                    <a:pt x="5336" y="1428"/>
                  </a:cubicBezTo>
                  <a:cubicBezTo>
                    <a:pt x="5514" y="1428"/>
                    <a:pt x="5675" y="1464"/>
                    <a:pt x="5800" y="1553"/>
                  </a:cubicBezTo>
                  <a:lnTo>
                    <a:pt x="6210" y="929"/>
                  </a:lnTo>
                  <a:close/>
                  <a:moveTo>
                    <a:pt x="1" y="1"/>
                  </a:moveTo>
                  <a:lnTo>
                    <a:pt x="1" y="7691"/>
                  </a:lnTo>
                  <a:lnTo>
                    <a:pt x="10688" y="7691"/>
                  </a:lnTo>
                  <a:lnTo>
                    <a:pt x="10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0;p27">
              <a:extLst>
                <a:ext uri="{FF2B5EF4-FFF2-40B4-BE49-F238E27FC236}">
                  <a16:creationId xmlns:a16="http://schemas.microsoft.com/office/drawing/2014/main" id="{812E7239-66A8-B54A-14B5-EA6664677291}"/>
                </a:ext>
              </a:extLst>
            </p:cNvPr>
            <p:cNvSpPr/>
            <p:nvPr/>
          </p:nvSpPr>
          <p:spPr>
            <a:xfrm>
              <a:off x="3412902" y="2318915"/>
              <a:ext cx="26520" cy="80043"/>
            </a:xfrm>
            <a:custGeom>
              <a:avLst/>
              <a:gdLst/>
              <a:ahLst/>
              <a:cxnLst/>
              <a:rect l="l" t="t" r="r" b="b"/>
              <a:pathLst>
                <a:path w="822" h="2481" extrusionOk="0">
                  <a:moveTo>
                    <a:pt x="161" y="1"/>
                  </a:moveTo>
                  <a:lnTo>
                    <a:pt x="36" y="1321"/>
                  </a:lnTo>
                  <a:cubicBezTo>
                    <a:pt x="1" y="1642"/>
                    <a:pt x="108" y="1928"/>
                    <a:pt x="322" y="2160"/>
                  </a:cubicBezTo>
                  <a:cubicBezTo>
                    <a:pt x="465" y="2320"/>
                    <a:pt x="625" y="2427"/>
                    <a:pt x="821" y="2481"/>
                  </a:cubicBezTo>
                  <a:lnTo>
                    <a:pt x="8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81;p27">
              <a:extLst>
                <a:ext uri="{FF2B5EF4-FFF2-40B4-BE49-F238E27FC236}">
                  <a16:creationId xmlns:a16="http://schemas.microsoft.com/office/drawing/2014/main" id="{DC0DB9C3-3641-5303-4D41-870C3398324C}"/>
                </a:ext>
              </a:extLst>
            </p:cNvPr>
            <p:cNvSpPr/>
            <p:nvPr/>
          </p:nvSpPr>
          <p:spPr>
            <a:xfrm>
              <a:off x="3459521" y="2318915"/>
              <a:ext cx="25939" cy="80043"/>
            </a:xfrm>
            <a:custGeom>
              <a:avLst/>
              <a:gdLst/>
              <a:ahLst/>
              <a:cxnLst/>
              <a:rect l="l" t="t" r="r" b="b"/>
              <a:pathLst>
                <a:path w="804" h="2481" extrusionOk="0">
                  <a:moveTo>
                    <a:pt x="1" y="1"/>
                  </a:moveTo>
                  <a:lnTo>
                    <a:pt x="1" y="2481"/>
                  </a:lnTo>
                  <a:cubicBezTo>
                    <a:pt x="179" y="2427"/>
                    <a:pt x="358" y="2320"/>
                    <a:pt x="500" y="2160"/>
                  </a:cubicBezTo>
                  <a:cubicBezTo>
                    <a:pt x="715" y="1928"/>
                    <a:pt x="804" y="1642"/>
                    <a:pt x="786" y="1321"/>
                  </a:cubicBezTo>
                  <a:lnTo>
                    <a:pt x="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148;p27">
            <a:extLst>
              <a:ext uri="{FF2B5EF4-FFF2-40B4-BE49-F238E27FC236}">
                <a16:creationId xmlns:a16="http://schemas.microsoft.com/office/drawing/2014/main" id="{1CD7D40A-374C-F79E-47C9-0DF1B48A07EE}"/>
              </a:ext>
            </a:extLst>
          </p:cNvPr>
          <p:cNvGrpSpPr/>
          <p:nvPr/>
        </p:nvGrpSpPr>
        <p:grpSpPr>
          <a:xfrm>
            <a:off x="796896" y="3612710"/>
            <a:ext cx="344273" cy="344273"/>
            <a:chOff x="7767113" y="2137600"/>
            <a:chExt cx="344273" cy="344273"/>
          </a:xfrm>
          <a:solidFill>
            <a:schemeClr val="accent5"/>
          </a:solidFill>
        </p:grpSpPr>
        <p:sp>
          <p:nvSpPr>
            <p:cNvPr id="23" name="Google Shape;2149;p27">
              <a:extLst>
                <a:ext uri="{FF2B5EF4-FFF2-40B4-BE49-F238E27FC236}">
                  <a16:creationId xmlns:a16="http://schemas.microsoft.com/office/drawing/2014/main" id="{E47B82ED-F094-5952-DA34-BFC928344905}"/>
                </a:ext>
              </a:extLst>
            </p:cNvPr>
            <p:cNvSpPr/>
            <p:nvPr/>
          </p:nvSpPr>
          <p:spPr>
            <a:xfrm>
              <a:off x="7767113" y="2238904"/>
              <a:ext cx="30553" cy="20196"/>
            </a:xfrm>
            <a:custGeom>
              <a:avLst/>
              <a:gdLst/>
              <a:ahLst/>
              <a:cxnLst/>
              <a:rect l="l" t="t" r="r" b="b"/>
              <a:pathLst>
                <a:path w="947" h="626" extrusionOk="0">
                  <a:moveTo>
                    <a:pt x="0" y="1"/>
                  </a:moveTo>
                  <a:lnTo>
                    <a:pt x="0" y="625"/>
                  </a:lnTo>
                  <a:lnTo>
                    <a:pt x="946" y="625"/>
                  </a:lnTo>
                  <a:lnTo>
                    <a:pt x="9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0;p27">
              <a:extLst>
                <a:ext uri="{FF2B5EF4-FFF2-40B4-BE49-F238E27FC236}">
                  <a16:creationId xmlns:a16="http://schemas.microsoft.com/office/drawing/2014/main" id="{F13A8470-EAF1-D250-8438-64663A032D67}"/>
                </a:ext>
              </a:extLst>
            </p:cNvPr>
            <p:cNvSpPr/>
            <p:nvPr/>
          </p:nvSpPr>
          <p:spPr>
            <a:xfrm>
              <a:off x="7776308" y="2183638"/>
              <a:ext cx="36295" cy="35715"/>
            </a:xfrm>
            <a:custGeom>
              <a:avLst/>
              <a:gdLst/>
              <a:ahLst/>
              <a:cxnLst/>
              <a:rect l="l" t="t" r="r" b="b"/>
              <a:pathLst>
                <a:path w="1125" h="1107" extrusionOk="0">
                  <a:moveTo>
                    <a:pt x="447" y="1"/>
                  </a:moveTo>
                  <a:lnTo>
                    <a:pt x="1" y="447"/>
                  </a:lnTo>
                  <a:lnTo>
                    <a:pt x="679" y="1107"/>
                  </a:lnTo>
                  <a:lnTo>
                    <a:pt x="1125" y="661"/>
                  </a:lnTo>
                  <a:lnTo>
                    <a:pt x="4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1;p27">
              <a:extLst>
                <a:ext uri="{FF2B5EF4-FFF2-40B4-BE49-F238E27FC236}">
                  <a16:creationId xmlns:a16="http://schemas.microsoft.com/office/drawing/2014/main" id="{A29C76F2-A93B-041C-81FF-A1EDE47C055A}"/>
                </a:ext>
              </a:extLst>
            </p:cNvPr>
            <p:cNvSpPr/>
            <p:nvPr/>
          </p:nvSpPr>
          <p:spPr>
            <a:xfrm>
              <a:off x="7776308" y="2278038"/>
              <a:ext cx="36295" cy="35747"/>
            </a:xfrm>
            <a:custGeom>
              <a:avLst/>
              <a:gdLst/>
              <a:ahLst/>
              <a:cxnLst/>
              <a:rect l="l" t="t" r="r" b="b"/>
              <a:pathLst>
                <a:path w="1125" h="1108" extrusionOk="0">
                  <a:moveTo>
                    <a:pt x="679" y="1"/>
                  </a:moveTo>
                  <a:lnTo>
                    <a:pt x="1" y="679"/>
                  </a:lnTo>
                  <a:lnTo>
                    <a:pt x="447" y="1107"/>
                  </a:lnTo>
                  <a:lnTo>
                    <a:pt x="1125" y="447"/>
                  </a:lnTo>
                  <a:lnTo>
                    <a:pt x="6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2;p27">
              <a:extLst>
                <a:ext uri="{FF2B5EF4-FFF2-40B4-BE49-F238E27FC236}">
                  <a16:creationId xmlns:a16="http://schemas.microsoft.com/office/drawing/2014/main" id="{456FC940-BBBC-285C-63A2-BB5BDF9E6F2D}"/>
                </a:ext>
              </a:extLst>
            </p:cNvPr>
            <p:cNvSpPr/>
            <p:nvPr/>
          </p:nvSpPr>
          <p:spPr>
            <a:xfrm>
              <a:off x="8081414" y="2238904"/>
              <a:ext cx="29972" cy="20196"/>
            </a:xfrm>
            <a:custGeom>
              <a:avLst/>
              <a:gdLst/>
              <a:ahLst/>
              <a:cxnLst/>
              <a:rect l="l" t="t" r="r" b="b"/>
              <a:pathLst>
                <a:path w="929" h="626" extrusionOk="0">
                  <a:moveTo>
                    <a:pt x="0" y="1"/>
                  </a:moveTo>
                  <a:lnTo>
                    <a:pt x="0" y="625"/>
                  </a:lnTo>
                  <a:lnTo>
                    <a:pt x="928" y="625"/>
                  </a:lnTo>
                  <a:lnTo>
                    <a:pt x="9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3;p27">
              <a:extLst>
                <a:ext uri="{FF2B5EF4-FFF2-40B4-BE49-F238E27FC236}">
                  <a16:creationId xmlns:a16="http://schemas.microsoft.com/office/drawing/2014/main" id="{5A79BB52-A014-336E-E329-01A02E3C2B61}"/>
                </a:ext>
              </a:extLst>
            </p:cNvPr>
            <p:cNvSpPr/>
            <p:nvPr/>
          </p:nvSpPr>
          <p:spPr>
            <a:xfrm>
              <a:off x="8066445" y="2183638"/>
              <a:ext cx="35715" cy="35715"/>
            </a:xfrm>
            <a:custGeom>
              <a:avLst/>
              <a:gdLst/>
              <a:ahLst/>
              <a:cxnLst/>
              <a:rect l="l" t="t" r="r" b="b"/>
              <a:pathLst>
                <a:path w="1107" h="1107" extrusionOk="0">
                  <a:moveTo>
                    <a:pt x="661" y="1"/>
                  </a:moveTo>
                  <a:lnTo>
                    <a:pt x="1" y="661"/>
                  </a:lnTo>
                  <a:lnTo>
                    <a:pt x="447" y="1107"/>
                  </a:lnTo>
                  <a:lnTo>
                    <a:pt x="1107" y="447"/>
                  </a:lnTo>
                  <a:lnTo>
                    <a:pt x="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4;p27">
              <a:extLst>
                <a:ext uri="{FF2B5EF4-FFF2-40B4-BE49-F238E27FC236}">
                  <a16:creationId xmlns:a16="http://schemas.microsoft.com/office/drawing/2014/main" id="{3803ABB5-49D5-B399-53B5-3F0C69F4DA1D}"/>
                </a:ext>
              </a:extLst>
            </p:cNvPr>
            <p:cNvSpPr/>
            <p:nvPr/>
          </p:nvSpPr>
          <p:spPr>
            <a:xfrm>
              <a:off x="8066445" y="2278038"/>
              <a:ext cx="35715" cy="35747"/>
            </a:xfrm>
            <a:custGeom>
              <a:avLst/>
              <a:gdLst/>
              <a:ahLst/>
              <a:cxnLst/>
              <a:rect l="l" t="t" r="r" b="b"/>
              <a:pathLst>
                <a:path w="1107" h="1108" extrusionOk="0">
                  <a:moveTo>
                    <a:pt x="447" y="1"/>
                  </a:moveTo>
                  <a:lnTo>
                    <a:pt x="1" y="447"/>
                  </a:lnTo>
                  <a:lnTo>
                    <a:pt x="661" y="1107"/>
                  </a:lnTo>
                  <a:lnTo>
                    <a:pt x="1107" y="679"/>
                  </a:lnTo>
                  <a:lnTo>
                    <a:pt x="4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5;p27">
              <a:extLst>
                <a:ext uri="{FF2B5EF4-FFF2-40B4-BE49-F238E27FC236}">
                  <a16:creationId xmlns:a16="http://schemas.microsoft.com/office/drawing/2014/main" id="{6C1E78D3-365D-42F8-3B45-57AB7AC32AFE}"/>
                </a:ext>
              </a:extLst>
            </p:cNvPr>
            <p:cNvSpPr/>
            <p:nvPr/>
          </p:nvSpPr>
          <p:spPr>
            <a:xfrm>
              <a:off x="7896615" y="2406411"/>
              <a:ext cx="85818" cy="22487"/>
            </a:xfrm>
            <a:custGeom>
              <a:avLst/>
              <a:gdLst/>
              <a:ahLst/>
              <a:cxnLst/>
              <a:rect l="l" t="t" r="r" b="b"/>
              <a:pathLst>
                <a:path w="2660" h="697" extrusionOk="0">
                  <a:moveTo>
                    <a:pt x="1" y="1"/>
                  </a:moveTo>
                  <a:lnTo>
                    <a:pt x="1" y="697"/>
                  </a:lnTo>
                  <a:lnTo>
                    <a:pt x="2660" y="697"/>
                  </a:lnTo>
                  <a:lnTo>
                    <a:pt x="26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6;p27">
              <a:extLst>
                <a:ext uri="{FF2B5EF4-FFF2-40B4-BE49-F238E27FC236}">
                  <a16:creationId xmlns:a16="http://schemas.microsoft.com/office/drawing/2014/main" id="{5C88E597-D955-6DC1-A861-CB8837203135}"/>
                </a:ext>
              </a:extLst>
            </p:cNvPr>
            <p:cNvSpPr/>
            <p:nvPr/>
          </p:nvSpPr>
          <p:spPr>
            <a:xfrm>
              <a:off x="7896615" y="2449030"/>
              <a:ext cx="85818" cy="32843"/>
            </a:xfrm>
            <a:custGeom>
              <a:avLst/>
              <a:gdLst/>
              <a:ahLst/>
              <a:cxnLst/>
              <a:rect l="l" t="t" r="r" b="b"/>
              <a:pathLst>
                <a:path w="2660" h="1018" extrusionOk="0">
                  <a:moveTo>
                    <a:pt x="1" y="0"/>
                  </a:moveTo>
                  <a:lnTo>
                    <a:pt x="1" y="357"/>
                  </a:lnTo>
                  <a:lnTo>
                    <a:pt x="661" y="1017"/>
                  </a:lnTo>
                  <a:lnTo>
                    <a:pt x="1999" y="1017"/>
                  </a:lnTo>
                  <a:lnTo>
                    <a:pt x="2660" y="357"/>
                  </a:lnTo>
                  <a:lnTo>
                    <a:pt x="26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7;p27">
              <a:extLst>
                <a:ext uri="{FF2B5EF4-FFF2-40B4-BE49-F238E27FC236}">
                  <a16:creationId xmlns:a16="http://schemas.microsoft.com/office/drawing/2014/main" id="{70F90CD2-D389-595C-5CB3-4B58414E7437}"/>
                </a:ext>
              </a:extLst>
            </p:cNvPr>
            <p:cNvSpPr/>
            <p:nvPr/>
          </p:nvSpPr>
          <p:spPr>
            <a:xfrm>
              <a:off x="7831574" y="2137600"/>
              <a:ext cx="215320" cy="248712"/>
            </a:xfrm>
            <a:custGeom>
              <a:avLst/>
              <a:gdLst/>
              <a:ahLst/>
              <a:cxnLst/>
              <a:rect l="l" t="t" r="r" b="b"/>
              <a:pathLst>
                <a:path w="6674" h="7709" extrusionOk="0">
                  <a:moveTo>
                    <a:pt x="2017" y="2195"/>
                  </a:moveTo>
                  <a:lnTo>
                    <a:pt x="2463" y="2623"/>
                  </a:lnTo>
                  <a:lnTo>
                    <a:pt x="1785" y="3337"/>
                  </a:lnTo>
                  <a:lnTo>
                    <a:pt x="2463" y="4033"/>
                  </a:lnTo>
                  <a:lnTo>
                    <a:pt x="2017" y="4479"/>
                  </a:lnTo>
                  <a:lnTo>
                    <a:pt x="911" y="3337"/>
                  </a:lnTo>
                  <a:lnTo>
                    <a:pt x="2017" y="2195"/>
                  </a:lnTo>
                  <a:close/>
                  <a:moveTo>
                    <a:pt x="4658" y="2195"/>
                  </a:moveTo>
                  <a:lnTo>
                    <a:pt x="5782" y="3337"/>
                  </a:lnTo>
                  <a:lnTo>
                    <a:pt x="4658" y="4479"/>
                  </a:lnTo>
                  <a:lnTo>
                    <a:pt x="4212" y="4033"/>
                  </a:lnTo>
                  <a:lnTo>
                    <a:pt x="4908" y="3337"/>
                  </a:lnTo>
                  <a:lnTo>
                    <a:pt x="4212" y="2623"/>
                  </a:lnTo>
                  <a:lnTo>
                    <a:pt x="4658" y="2195"/>
                  </a:lnTo>
                  <a:close/>
                  <a:moveTo>
                    <a:pt x="3551" y="2141"/>
                  </a:moveTo>
                  <a:lnTo>
                    <a:pt x="4122" y="2409"/>
                  </a:lnTo>
                  <a:lnTo>
                    <a:pt x="3141" y="4514"/>
                  </a:lnTo>
                  <a:lnTo>
                    <a:pt x="2570" y="4247"/>
                  </a:lnTo>
                  <a:lnTo>
                    <a:pt x="3551" y="2141"/>
                  </a:lnTo>
                  <a:close/>
                  <a:moveTo>
                    <a:pt x="3337" y="0"/>
                  </a:moveTo>
                  <a:cubicBezTo>
                    <a:pt x="1500" y="0"/>
                    <a:pt x="1" y="1481"/>
                    <a:pt x="1" y="3337"/>
                  </a:cubicBezTo>
                  <a:cubicBezTo>
                    <a:pt x="1" y="4015"/>
                    <a:pt x="215" y="4657"/>
                    <a:pt x="572" y="5175"/>
                  </a:cubicBezTo>
                  <a:cubicBezTo>
                    <a:pt x="1089" y="5960"/>
                    <a:pt x="1553" y="6816"/>
                    <a:pt x="1892" y="7708"/>
                  </a:cubicBezTo>
                  <a:lnTo>
                    <a:pt x="4800" y="7708"/>
                  </a:lnTo>
                  <a:cubicBezTo>
                    <a:pt x="5139" y="6852"/>
                    <a:pt x="5568" y="5995"/>
                    <a:pt x="6103" y="5228"/>
                  </a:cubicBezTo>
                  <a:cubicBezTo>
                    <a:pt x="6460" y="4675"/>
                    <a:pt x="6674" y="4033"/>
                    <a:pt x="6674" y="3337"/>
                  </a:cubicBezTo>
                  <a:cubicBezTo>
                    <a:pt x="6674" y="1499"/>
                    <a:pt x="5193" y="0"/>
                    <a:pt x="33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203;p27">
            <a:extLst>
              <a:ext uri="{FF2B5EF4-FFF2-40B4-BE49-F238E27FC236}">
                <a16:creationId xmlns:a16="http://schemas.microsoft.com/office/drawing/2014/main" id="{66794F4E-45F8-A606-642A-39B30A47D26C}"/>
              </a:ext>
            </a:extLst>
          </p:cNvPr>
          <p:cNvSpPr/>
          <p:nvPr/>
        </p:nvSpPr>
        <p:spPr>
          <a:xfrm>
            <a:off x="842386" y="4044101"/>
            <a:ext cx="344822" cy="344273"/>
          </a:xfrm>
          <a:custGeom>
            <a:avLst/>
            <a:gdLst/>
            <a:ahLst/>
            <a:cxnLst/>
            <a:rect l="l" t="t" r="r" b="b"/>
            <a:pathLst>
              <a:path w="10688" h="10671" extrusionOk="0">
                <a:moveTo>
                  <a:pt x="1874" y="6281"/>
                </a:moveTo>
                <a:lnTo>
                  <a:pt x="1874" y="6906"/>
                </a:lnTo>
                <a:lnTo>
                  <a:pt x="1249" y="6906"/>
                </a:lnTo>
                <a:lnTo>
                  <a:pt x="1249" y="6281"/>
                </a:lnTo>
                <a:close/>
                <a:moveTo>
                  <a:pt x="3158" y="6281"/>
                </a:moveTo>
                <a:lnTo>
                  <a:pt x="3158" y="6906"/>
                </a:lnTo>
                <a:lnTo>
                  <a:pt x="2534" y="6906"/>
                </a:lnTo>
                <a:lnTo>
                  <a:pt x="2534" y="6281"/>
                </a:lnTo>
                <a:close/>
                <a:moveTo>
                  <a:pt x="4407" y="6281"/>
                </a:moveTo>
                <a:lnTo>
                  <a:pt x="4407" y="6906"/>
                </a:lnTo>
                <a:lnTo>
                  <a:pt x="3783" y="6906"/>
                </a:lnTo>
                <a:lnTo>
                  <a:pt x="3783" y="6281"/>
                </a:lnTo>
                <a:close/>
                <a:moveTo>
                  <a:pt x="5656" y="6281"/>
                </a:moveTo>
                <a:lnTo>
                  <a:pt x="5656" y="6906"/>
                </a:lnTo>
                <a:lnTo>
                  <a:pt x="5032" y="6906"/>
                </a:lnTo>
                <a:lnTo>
                  <a:pt x="5032" y="6281"/>
                </a:lnTo>
                <a:close/>
                <a:moveTo>
                  <a:pt x="6905" y="6281"/>
                </a:moveTo>
                <a:lnTo>
                  <a:pt x="6905" y="6906"/>
                </a:lnTo>
                <a:lnTo>
                  <a:pt x="6281" y="6906"/>
                </a:lnTo>
                <a:lnTo>
                  <a:pt x="6281" y="6281"/>
                </a:lnTo>
                <a:close/>
                <a:moveTo>
                  <a:pt x="8172" y="6281"/>
                </a:moveTo>
                <a:lnTo>
                  <a:pt x="8172" y="6906"/>
                </a:lnTo>
                <a:lnTo>
                  <a:pt x="7548" y="6906"/>
                </a:lnTo>
                <a:lnTo>
                  <a:pt x="7548" y="6281"/>
                </a:lnTo>
                <a:close/>
                <a:moveTo>
                  <a:pt x="9421" y="6281"/>
                </a:moveTo>
                <a:lnTo>
                  <a:pt x="9421" y="6906"/>
                </a:lnTo>
                <a:lnTo>
                  <a:pt x="8797" y="6906"/>
                </a:lnTo>
                <a:lnTo>
                  <a:pt x="8797" y="6281"/>
                </a:lnTo>
                <a:close/>
                <a:moveTo>
                  <a:pt x="3123" y="7548"/>
                </a:moveTo>
                <a:lnTo>
                  <a:pt x="3123" y="8173"/>
                </a:lnTo>
                <a:lnTo>
                  <a:pt x="1249" y="8173"/>
                </a:lnTo>
                <a:lnTo>
                  <a:pt x="1249" y="7548"/>
                </a:lnTo>
                <a:close/>
                <a:moveTo>
                  <a:pt x="4407" y="7548"/>
                </a:moveTo>
                <a:lnTo>
                  <a:pt x="4407" y="8173"/>
                </a:lnTo>
                <a:lnTo>
                  <a:pt x="3783" y="8173"/>
                </a:lnTo>
                <a:lnTo>
                  <a:pt x="3783" y="7548"/>
                </a:lnTo>
                <a:close/>
                <a:moveTo>
                  <a:pt x="5656" y="7548"/>
                </a:moveTo>
                <a:lnTo>
                  <a:pt x="5656" y="8173"/>
                </a:lnTo>
                <a:lnTo>
                  <a:pt x="5032" y="8173"/>
                </a:lnTo>
                <a:lnTo>
                  <a:pt x="5032" y="7548"/>
                </a:lnTo>
                <a:close/>
                <a:moveTo>
                  <a:pt x="6905" y="7548"/>
                </a:moveTo>
                <a:lnTo>
                  <a:pt x="6905" y="8173"/>
                </a:lnTo>
                <a:lnTo>
                  <a:pt x="6281" y="8173"/>
                </a:lnTo>
                <a:lnTo>
                  <a:pt x="6281" y="7548"/>
                </a:lnTo>
                <a:close/>
                <a:moveTo>
                  <a:pt x="9421" y="7548"/>
                </a:moveTo>
                <a:lnTo>
                  <a:pt x="9421" y="8173"/>
                </a:lnTo>
                <a:lnTo>
                  <a:pt x="7548" y="8173"/>
                </a:lnTo>
                <a:lnTo>
                  <a:pt x="7548" y="7548"/>
                </a:lnTo>
                <a:close/>
                <a:moveTo>
                  <a:pt x="1874" y="8797"/>
                </a:moveTo>
                <a:lnTo>
                  <a:pt x="1874" y="9422"/>
                </a:lnTo>
                <a:lnTo>
                  <a:pt x="1249" y="9422"/>
                </a:lnTo>
                <a:lnTo>
                  <a:pt x="1249" y="8797"/>
                </a:lnTo>
                <a:close/>
                <a:moveTo>
                  <a:pt x="3158" y="8797"/>
                </a:moveTo>
                <a:lnTo>
                  <a:pt x="3158" y="9422"/>
                </a:lnTo>
                <a:lnTo>
                  <a:pt x="2534" y="9422"/>
                </a:lnTo>
                <a:lnTo>
                  <a:pt x="2534" y="8797"/>
                </a:lnTo>
                <a:close/>
                <a:moveTo>
                  <a:pt x="6923" y="8797"/>
                </a:moveTo>
                <a:lnTo>
                  <a:pt x="6923" y="9422"/>
                </a:lnTo>
                <a:lnTo>
                  <a:pt x="3783" y="9422"/>
                </a:lnTo>
                <a:lnTo>
                  <a:pt x="3783" y="8797"/>
                </a:lnTo>
                <a:close/>
                <a:moveTo>
                  <a:pt x="8172" y="8797"/>
                </a:moveTo>
                <a:lnTo>
                  <a:pt x="8172" y="9422"/>
                </a:lnTo>
                <a:lnTo>
                  <a:pt x="7548" y="9422"/>
                </a:lnTo>
                <a:lnTo>
                  <a:pt x="7548" y="8797"/>
                </a:lnTo>
                <a:close/>
                <a:moveTo>
                  <a:pt x="9421" y="8797"/>
                </a:moveTo>
                <a:lnTo>
                  <a:pt x="9421" y="9422"/>
                </a:lnTo>
                <a:lnTo>
                  <a:pt x="8797" y="9422"/>
                </a:lnTo>
                <a:lnTo>
                  <a:pt x="8797" y="8797"/>
                </a:lnTo>
                <a:close/>
                <a:moveTo>
                  <a:pt x="5032" y="1"/>
                </a:moveTo>
                <a:cubicBezTo>
                  <a:pt x="5032" y="607"/>
                  <a:pt x="5514" y="1107"/>
                  <a:pt x="6138" y="1107"/>
                </a:cubicBezTo>
                <a:lnTo>
                  <a:pt x="7797" y="1107"/>
                </a:lnTo>
                <a:cubicBezTo>
                  <a:pt x="7994" y="1107"/>
                  <a:pt x="8154" y="1232"/>
                  <a:pt x="8190" y="1410"/>
                </a:cubicBezTo>
                <a:cubicBezTo>
                  <a:pt x="8243" y="1678"/>
                  <a:pt x="8047" y="1892"/>
                  <a:pt x="7815" y="1892"/>
                </a:cubicBezTo>
                <a:lnTo>
                  <a:pt x="2891" y="1892"/>
                </a:lnTo>
                <a:cubicBezTo>
                  <a:pt x="2338" y="1892"/>
                  <a:pt x="1874" y="2356"/>
                  <a:pt x="1874" y="2909"/>
                </a:cubicBezTo>
                <a:lnTo>
                  <a:pt x="1874" y="3230"/>
                </a:lnTo>
                <a:lnTo>
                  <a:pt x="1517" y="3230"/>
                </a:lnTo>
                <a:lnTo>
                  <a:pt x="1517" y="4461"/>
                </a:lnTo>
                <a:lnTo>
                  <a:pt x="0" y="4461"/>
                </a:lnTo>
                <a:lnTo>
                  <a:pt x="0" y="10671"/>
                </a:lnTo>
                <a:lnTo>
                  <a:pt x="10688" y="10671"/>
                </a:lnTo>
                <a:lnTo>
                  <a:pt x="10688" y="5139"/>
                </a:lnTo>
                <a:lnTo>
                  <a:pt x="5353" y="5139"/>
                </a:lnTo>
                <a:lnTo>
                  <a:pt x="4693" y="4461"/>
                </a:lnTo>
                <a:lnTo>
                  <a:pt x="2855" y="4461"/>
                </a:lnTo>
                <a:lnTo>
                  <a:pt x="2855" y="3230"/>
                </a:lnTo>
                <a:lnTo>
                  <a:pt x="2498" y="3230"/>
                </a:lnTo>
                <a:lnTo>
                  <a:pt x="2498" y="2784"/>
                </a:lnTo>
                <a:cubicBezTo>
                  <a:pt x="2498" y="2624"/>
                  <a:pt x="2623" y="2499"/>
                  <a:pt x="2784" y="2499"/>
                </a:cubicBezTo>
                <a:lnTo>
                  <a:pt x="7958" y="2499"/>
                </a:lnTo>
                <a:cubicBezTo>
                  <a:pt x="8190" y="2499"/>
                  <a:pt x="8404" y="2392"/>
                  <a:pt x="8547" y="2213"/>
                </a:cubicBezTo>
                <a:cubicBezTo>
                  <a:pt x="9171" y="1375"/>
                  <a:pt x="8583" y="465"/>
                  <a:pt x="7780" y="465"/>
                </a:cubicBezTo>
                <a:lnTo>
                  <a:pt x="6120" y="465"/>
                </a:lnTo>
                <a:cubicBezTo>
                  <a:pt x="5870" y="465"/>
                  <a:pt x="5656" y="251"/>
                  <a:pt x="565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>
          <a:extLst>
            <a:ext uri="{FF2B5EF4-FFF2-40B4-BE49-F238E27FC236}">
              <a16:creationId xmlns:a16="http://schemas.microsoft.com/office/drawing/2014/main" id="{67A5D3DF-6D2D-BFA8-2B63-C459DAE8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>
            <a:extLst>
              <a:ext uri="{FF2B5EF4-FFF2-40B4-BE49-F238E27FC236}">
                <a16:creationId xmlns:a16="http://schemas.microsoft.com/office/drawing/2014/main" id="{82973D13-B59D-0A87-308F-997B4AA4F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761" y="239426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team Activities</a:t>
            </a:r>
            <a:endParaRPr dirty="0"/>
          </a:p>
        </p:txBody>
      </p:sp>
      <p:sp>
        <p:nvSpPr>
          <p:cNvPr id="226" name="Google Shape;226;p18">
            <a:extLst>
              <a:ext uri="{FF2B5EF4-FFF2-40B4-BE49-F238E27FC236}">
                <a16:creationId xmlns:a16="http://schemas.microsoft.com/office/drawing/2014/main" id="{C45F3585-0857-022D-825C-84AE02805C4E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18">
            <a:extLst>
              <a:ext uri="{FF2B5EF4-FFF2-40B4-BE49-F238E27FC236}">
                <a16:creationId xmlns:a16="http://schemas.microsoft.com/office/drawing/2014/main" id="{613053C4-8B2B-CBC7-E70E-D2CE2D579A44}"/>
              </a:ext>
            </a:extLst>
          </p:cNvPr>
          <p:cNvSpPr txBox="1"/>
          <p:nvPr/>
        </p:nvSpPr>
        <p:spPr>
          <a:xfrm>
            <a:off x="712913" y="868983"/>
            <a:ext cx="7751927" cy="63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Banyak aktifitas Cybersecurity ranahnya tidak sampai membuat sesuatu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D92219-EA89-7C18-3548-58E30C91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60115"/>
              </p:ext>
            </p:extLst>
          </p:nvPr>
        </p:nvGraphicFramePr>
        <p:xfrm>
          <a:off x="627681" y="1658319"/>
          <a:ext cx="8260594" cy="310338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7429">
                  <a:extLst>
                    <a:ext uri="{9D8B030D-6E8A-4147-A177-3AD203B41FA5}">
                      <a16:colId xmlns:a16="http://schemas.microsoft.com/office/drawing/2014/main" val="834492818"/>
                    </a:ext>
                  </a:extLst>
                </a:gridCol>
                <a:gridCol w="2467762">
                  <a:extLst>
                    <a:ext uri="{9D8B030D-6E8A-4147-A177-3AD203B41FA5}">
                      <a16:colId xmlns:a16="http://schemas.microsoft.com/office/drawing/2014/main" val="3105593025"/>
                    </a:ext>
                  </a:extLst>
                </a:gridCol>
                <a:gridCol w="4855403">
                  <a:extLst>
                    <a:ext uri="{9D8B030D-6E8A-4147-A177-3AD203B41FA5}">
                      <a16:colId xmlns:a16="http://schemas.microsoft.com/office/drawing/2014/main" val="2159279458"/>
                    </a:ext>
                  </a:extLst>
                </a:gridCol>
              </a:tblGrid>
              <a:tr h="251251">
                <a:tc>
                  <a:txBody>
                    <a:bodyPr/>
                    <a:lstStyle/>
                    <a:p>
                      <a:r>
                        <a:rPr lang="en-US" sz="1000" dirty="0" err="1"/>
                        <a:t>Aktifitas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Deskripsi</a:t>
                      </a:r>
                      <a:endParaRPr lang="en-I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Objektif</a:t>
                      </a:r>
                      <a:endParaRPr lang="en-I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84051"/>
                  </a:ext>
                </a:extLst>
              </a:tr>
              <a:tr h="992856">
                <a:tc>
                  <a:txBody>
                    <a:bodyPr/>
                    <a:lstStyle/>
                    <a:p>
                      <a:r>
                        <a:rPr lang="en-ID" sz="1000" dirty="0">
                          <a:solidFill>
                            <a:schemeClr val="dk1"/>
                          </a:solidFill>
                          <a:sym typeface="Montserrat SemiBold"/>
                        </a:rPr>
                        <a:t>Pentest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sym typeface="Montserrat Medium"/>
                        </a:rPr>
                        <a:t>Testing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keamanan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sym typeface="Montserrat Medium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sym typeface="Montserrat Medium"/>
                        </a:rPr>
                        <a:t> /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sym typeface="Montserrat Medium"/>
                        </a:rPr>
                        <a:t>infrastruktur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sym typeface="Montserrat Medium"/>
                        </a:rPr>
                        <a:t>.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000" dirty="0"/>
                        <a:t>- </a:t>
                      </a:r>
                      <a:r>
                        <a:rPr lang="en-ID" sz="1000" dirty="0" err="1"/>
                        <a:t>menemukan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celah</a:t>
                      </a:r>
                      <a:r>
                        <a:rPr lang="en-ID" sz="1000" dirty="0"/>
                        <a:t> yang </a:t>
                      </a:r>
                      <a:r>
                        <a:rPr lang="en-ID" sz="1000" dirty="0" err="1"/>
                        <a:t>membuat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pentester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berhasil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menguasai</a:t>
                      </a:r>
                      <a:r>
                        <a:rPr lang="en-ID" sz="1000" dirty="0"/>
                        <a:t> system</a:t>
                      </a:r>
                    </a:p>
                    <a:p>
                      <a:r>
                        <a:rPr lang="en-ID" sz="1000" dirty="0"/>
                        <a:t>- </a:t>
                      </a:r>
                      <a:r>
                        <a:rPr lang="en-ID" sz="1000" dirty="0" err="1"/>
                        <a:t>menemukan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celah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keamanan</a:t>
                      </a:r>
                      <a:r>
                        <a:rPr lang="en-ID" sz="1000" dirty="0"/>
                        <a:t> pada </a:t>
                      </a:r>
                      <a:r>
                        <a:rPr lang="en-ID" sz="1000" dirty="0" err="1"/>
                        <a:t>aplikasi</a:t>
                      </a:r>
                      <a:r>
                        <a:rPr lang="en-ID" sz="1000" dirty="0"/>
                        <a:t> (</a:t>
                      </a:r>
                      <a:r>
                        <a:rPr lang="en-ID" sz="1000" dirty="0" err="1"/>
                        <a:t>meskipun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tidak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dapat</a:t>
                      </a:r>
                      <a:r>
                        <a:rPr lang="en-ID" sz="1000" dirty="0"/>
                        <a:t> meng-compromise system) </a:t>
                      </a:r>
                      <a:r>
                        <a:rPr lang="en-ID" sz="1000" dirty="0" err="1"/>
                        <a:t>sebanyak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mungkin</a:t>
                      </a:r>
                      <a:r>
                        <a:rPr lang="en-ID" sz="1000" dirty="0"/>
                        <a:t> -&gt; checklist OWASP</a:t>
                      </a:r>
                    </a:p>
                    <a:p>
                      <a:r>
                        <a:rPr lang="en-ID" sz="1000" dirty="0"/>
                        <a:t>- </a:t>
                      </a:r>
                      <a:r>
                        <a:rPr lang="en-ID" sz="1000" dirty="0" err="1"/>
                        <a:t>mengidentifikasi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resiko</a:t>
                      </a:r>
                      <a:r>
                        <a:rPr lang="en-ID" sz="1000" dirty="0"/>
                        <a:t> pada </a:t>
                      </a:r>
                      <a:r>
                        <a:rPr lang="en-ID" sz="1000" dirty="0" err="1"/>
                        <a:t>aplikasi</a:t>
                      </a:r>
                      <a:endParaRPr lang="en-ID" sz="1000" dirty="0"/>
                    </a:p>
                    <a:p>
                      <a:r>
                        <a:rPr lang="en-ID" sz="1000" dirty="0"/>
                        <a:t>- Tidak </a:t>
                      </a:r>
                      <a:r>
                        <a:rPr lang="en-ID" sz="1000" dirty="0" err="1"/>
                        <a:t>menemukan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kerentanan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apapun</a:t>
                      </a:r>
                      <a:r>
                        <a:rPr lang="en-ID" sz="1000" dirty="0"/>
                        <a:t> pada </a:t>
                      </a:r>
                      <a:r>
                        <a:rPr lang="en-ID" sz="1000" dirty="0" err="1"/>
                        <a:t>aplikasi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setelah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melakukan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pentest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52505"/>
                  </a:ext>
                </a:extLst>
              </a:tr>
              <a:tr h="531062">
                <a:tc>
                  <a:txBody>
                    <a:bodyPr/>
                    <a:lstStyle/>
                    <a:p>
                      <a:r>
                        <a:rPr lang="en-ID" sz="1000" dirty="0"/>
                        <a:t>Vulnerability </a:t>
                      </a:r>
                      <a:r>
                        <a:rPr lang="en-ID" sz="1000" dirty="0" err="1"/>
                        <a:t>Assesment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000" dirty="0"/>
                        <a:t>Regular scanning </a:t>
                      </a:r>
                      <a:r>
                        <a:rPr lang="en-ID" sz="1000" dirty="0" err="1"/>
                        <a:t>menggunakan</a:t>
                      </a:r>
                      <a:r>
                        <a:rPr lang="en-ID" sz="1000" dirty="0"/>
                        <a:t> tools </a:t>
                      </a:r>
                      <a:r>
                        <a:rPr lang="en-ID" sz="1000" dirty="0" err="1"/>
                        <a:t>otomatis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untuk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celah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keamanan</a:t>
                      </a:r>
                      <a:r>
                        <a:rPr lang="en-ID" sz="1000" dirty="0"/>
                        <a:t> yang </a:t>
                      </a:r>
                      <a:r>
                        <a:rPr lang="en-ID" sz="1000" dirty="0" err="1"/>
                        <a:t>sudah</a:t>
                      </a:r>
                      <a:r>
                        <a:rPr lang="en-ID" sz="1000" dirty="0"/>
                        <a:t> di publish (CVE)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000" dirty="0"/>
                        <a:t>- </a:t>
                      </a:r>
                      <a:r>
                        <a:rPr lang="en-ID" sz="1000" dirty="0" err="1"/>
                        <a:t>mengidentifikasi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kerentanan</a:t>
                      </a:r>
                      <a:r>
                        <a:rPr lang="en-ID" sz="1000" dirty="0"/>
                        <a:t> </a:t>
                      </a:r>
                    </a:p>
                    <a:p>
                      <a:r>
                        <a:rPr lang="en-ID" sz="1000" dirty="0"/>
                        <a:t>- </a:t>
                      </a:r>
                      <a:r>
                        <a:rPr lang="en-ID" sz="1000" dirty="0" err="1"/>
                        <a:t>Melakukan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penutupan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celah</a:t>
                      </a:r>
                      <a:r>
                        <a:rPr lang="en-ID" sz="1000" dirty="0"/>
                        <a:t> </a:t>
                      </a:r>
                      <a:r>
                        <a:rPr lang="en-ID" sz="1000" dirty="0" err="1"/>
                        <a:t>tersebut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76649"/>
                  </a:ext>
                </a:extLst>
              </a:tr>
              <a:tr h="1223753">
                <a:tc>
                  <a:txBody>
                    <a:bodyPr/>
                    <a:lstStyle/>
                    <a:p>
                      <a:r>
                        <a:rPr lang="en-ID" sz="1000" dirty="0"/>
                        <a:t>Red Teaming</a:t>
                      </a:r>
                      <a:endParaRPr lang="en-ID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Mensimulasikan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serangan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siber</a:t>
                      </a:r>
                      <a:r>
                        <a:rPr lang="en-US" sz="1000" dirty="0"/>
                        <a:t> yang </a:t>
                      </a:r>
                      <a:r>
                        <a:rPr lang="en-US" sz="1000" dirty="0" err="1"/>
                        <a:t>dilakukan</a:t>
                      </a:r>
                      <a:r>
                        <a:rPr lang="en-US" sz="1000" dirty="0"/>
                        <a:t> oleh </a:t>
                      </a:r>
                      <a:r>
                        <a:rPr lang="en-US" sz="1000" dirty="0" err="1"/>
                        <a:t>musuh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sungguhan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misalnya</a:t>
                      </a:r>
                      <a:r>
                        <a:rPr lang="en-US" sz="1000" dirty="0"/>
                        <a:t>, APT - Advanced Persistent Threat).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Menguji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efektivitas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keamanan</a:t>
                      </a:r>
                      <a:r>
                        <a:rPr lang="en-US" sz="1000" dirty="0"/>
                        <a:t> pada </a:t>
                      </a:r>
                      <a:r>
                        <a:rPr lang="en-US" sz="1000" dirty="0" err="1"/>
                        <a:t>perusahaan</a:t>
                      </a:r>
                      <a:r>
                        <a:rPr lang="en-US" sz="1000" dirty="0"/>
                        <a:t>/</a:t>
                      </a:r>
                      <a:r>
                        <a:rPr lang="en-US" sz="1000" dirty="0" err="1"/>
                        <a:t>oranisasi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dari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perspektif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penyerang</a:t>
                      </a:r>
                      <a:r>
                        <a:rPr lang="en-US" sz="1000" dirty="0"/>
                        <a:t> (real-world attack simulation).</a:t>
                      </a:r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Mengungkap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kelemahan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dalam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deteksi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pencegahan</a:t>
                      </a:r>
                      <a:r>
                        <a:rPr lang="en-US" sz="1000" dirty="0"/>
                        <a:t>, dan </a:t>
                      </a:r>
                      <a:r>
                        <a:rPr lang="en-US" sz="1000" dirty="0" err="1"/>
                        <a:t>respons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organisasi</a:t>
                      </a:r>
                      <a:r>
                        <a:rPr lang="en-US" sz="1000" dirty="0"/>
                        <a:t>.</a:t>
                      </a:r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Mengukur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kinerja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tim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keamanan</a:t>
                      </a:r>
                      <a:r>
                        <a:rPr lang="en-US" sz="1000" dirty="0"/>
                        <a:t> (Blue Team).</a:t>
                      </a:r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Menemukan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jalur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serangan</a:t>
                      </a:r>
                      <a:r>
                        <a:rPr lang="en-US" sz="1000" dirty="0"/>
                        <a:t> yang </a:t>
                      </a:r>
                      <a:r>
                        <a:rPr lang="en-US" sz="1000" dirty="0" err="1"/>
                        <a:t>tidak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terduga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untuk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mencapai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tujuan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bisnis</a:t>
                      </a:r>
                      <a:r>
                        <a:rPr lang="en-US" sz="1000" dirty="0"/>
                        <a:t>. Misal </a:t>
                      </a:r>
                      <a:r>
                        <a:rPr lang="en-US" sz="1000" dirty="0" err="1"/>
                        <a:t>sudah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memantau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habis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habisan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jalur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tertentu</a:t>
                      </a:r>
                      <a:r>
                        <a:rPr lang="en-US" sz="1000" dirty="0"/>
                        <a:t>, eh </a:t>
                      </a:r>
                      <a:r>
                        <a:rPr lang="en-US" sz="1000" dirty="0" err="1"/>
                        <a:t>tapi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bisa</a:t>
                      </a:r>
                      <a:r>
                        <a:rPr lang="en-US" sz="1000" dirty="0"/>
                        <a:t> di </a:t>
                      </a:r>
                      <a:r>
                        <a:rPr lang="en-US" sz="1000" dirty="0" err="1"/>
                        <a:t>serang</a:t>
                      </a:r>
                      <a:r>
                        <a:rPr lang="en-US" sz="1000" dirty="0"/>
                        <a:t> via </a:t>
                      </a:r>
                      <a:r>
                        <a:rPr lang="en-US" sz="1000" dirty="0" err="1"/>
                        <a:t>wifi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- </a:t>
                      </a:r>
                      <a:r>
                        <a:rPr lang="en-US" sz="1000" dirty="0" err="1"/>
                        <a:t>Membuktikan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dampak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nyata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dari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celah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keamanan</a:t>
                      </a:r>
                      <a:r>
                        <a:rPr lang="en-US" sz="1000" dirty="0"/>
                        <a:t> pada </a:t>
                      </a:r>
                      <a:r>
                        <a:rPr lang="en-US" sz="1000" dirty="0" err="1"/>
                        <a:t>aset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krusial</a:t>
                      </a:r>
                      <a:r>
                        <a:rPr lang="en-US" sz="1000" dirty="0"/>
                        <a:t>. Compromise laptop </a:t>
                      </a:r>
                      <a:r>
                        <a:rPr lang="en-US" sz="1000" dirty="0" err="1"/>
                        <a:t>bos</a:t>
                      </a:r>
                      <a:r>
                        <a:rPr lang="en-US" sz="1000" dirty="0"/>
                        <a:t>.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22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Tapi, semua selalu ada proses nya</a:t>
            </a:r>
            <a:endParaRPr dirty="0"/>
          </a:p>
        </p:txBody>
      </p:sp>
      <p:sp>
        <p:nvSpPr>
          <p:cNvPr id="174" name="Google Shape;174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468875" y="1005900"/>
            <a:ext cx="7717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5E10C-77A4-F65B-6208-E4EFD16A7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16" y="1225428"/>
            <a:ext cx="7952509" cy="3010593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9A73109F-434E-A2FA-E756-6D32AB837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17">
            <a:extLst>
              <a:ext uri="{FF2B5EF4-FFF2-40B4-BE49-F238E27FC236}">
                <a16:creationId xmlns:a16="http://schemas.microsoft.com/office/drawing/2014/main" id="{6EE6936C-6704-A3E1-5B1C-642DF67A3230}"/>
              </a:ext>
            </a:extLst>
          </p:cNvPr>
          <p:cNvCxnSpPr>
            <a:stCxn id="167" idx="3"/>
            <a:endCxn id="168" idx="1"/>
          </p:cNvCxnSpPr>
          <p:nvPr/>
        </p:nvCxnSpPr>
        <p:spPr>
          <a:xfrm>
            <a:off x="4327625" y="2360438"/>
            <a:ext cx="4887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69" name="Google Shape;169;p17">
            <a:extLst>
              <a:ext uri="{FF2B5EF4-FFF2-40B4-BE49-F238E27FC236}">
                <a16:creationId xmlns:a16="http://schemas.microsoft.com/office/drawing/2014/main" id="{9C97CDBF-8961-606F-E370-FDED11C4760E}"/>
              </a:ext>
            </a:extLst>
          </p:cNvPr>
          <p:cNvCxnSpPr>
            <a:stCxn id="170" idx="3"/>
            <a:endCxn id="171" idx="1"/>
          </p:cNvCxnSpPr>
          <p:nvPr/>
        </p:nvCxnSpPr>
        <p:spPr>
          <a:xfrm>
            <a:off x="4327675" y="3874788"/>
            <a:ext cx="488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72;p17">
            <a:extLst>
              <a:ext uri="{FF2B5EF4-FFF2-40B4-BE49-F238E27FC236}">
                <a16:creationId xmlns:a16="http://schemas.microsoft.com/office/drawing/2014/main" id="{2E97F041-0ABD-DC1B-14B9-9BB1BB2FEC5C}"/>
              </a:ext>
            </a:extLst>
          </p:cNvPr>
          <p:cNvCxnSpPr>
            <a:stCxn id="167" idx="2"/>
            <a:endCxn id="170" idx="0"/>
          </p:cNvCxnSpPr>
          <p:nvPr/>
        </p:nvCxnSpPr>
        <p:spPr>
          <a:xfrm>
            <a:off x="3771425" y="2916638"/>
            <a:ext cx="0" cy="40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3" name="Google Shape;173;p17">
            <a:extLst>
              <a:ext uri="{FF2B5EF4-FFF2-40B4-BE49-F238E27FC236}">
                <a16:creationId xmlns:a16="http://schemas.microsoft.com/office/drawing/2014/main" id="{DBFA9BD3-0C6C-18E0-A0D6-A463AB99B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Tapi, semua selalu ada proses nya</a:t>
            </a:r>
            <a:endParaRPr dirty="0"/>
          </a:p>
        </p:txBody>
      </p:sp>
      <p:sp>
        <p:nvSpPr>
          <p:cNvPr id="174" name="Google Shape;174;p17">
            <a:extLst>
              <a:ext uri="{FF2B5EF4-FFF2-40B4-BE49-F238E27FC236}">
                <a16:creationId xmlns:a16="http://schemas.microsoft.com/office/drawing/2014/main" id="{61FE2431-0795-96F7-089A-FE72CFD4A814}"/>
              </a:ext>
            </a:extLst>
          </p:cNvPr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7">
            <a:extLst>
              <a:ext uri="{FF2B5EF4-FFF2-40B4-BE49-F238E27FC236}">
                <a16:creationId xmlns:a16="http://schemas.microsoft.com/office/drawing/2014/main" id="{16DB3A75-0E7A-7C78-803B-C6703860B6C0}"/>
              </a:ext>
            </a:extLst>
          </p:cNvPr>
          <p:cNvSpPr/>
          <p:nvPr/>
        </p:nvSpPr>
        <p:spPr>
          <a:xfrm>
            <a:off x="3215225" y="1804238"/>
            <a:ext cx="1112400" cy="1112400"/>
          </a:xfrm>
          <a:prstGeom prst="roundRect">
            <a:avLst>
              <a:gd name="adj" fmla="val 1250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Gaining Access</a:t>
            </a:r>
            <a:endParaRPr sz="16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17">
            <a:extLst>
              <a:ext uri="{FF2B5EF4-FFF2-40B4-BE49-F238E27FC236}">
                <a16:creationId xmlns:a16="http://schemas.microsoft.com/office/drawing/2014/main" id="{085CF281-1C3A-23CF-6E0C-6F87AD8CCB6B}"/>
              </a:ext>
            </a:extLst>
          </p:cNvPr>
          <p:cNvSpPr/>
          <p:nvPr/>
        </p:nvSpPr>
        <p:spPr>
          <a:xfrm>
            <a:off x="4816375" y="1804238"/>
            <a:ext cx="1112400" cy="1112400"/>
          </a:xfrm>
          <a:prstGeom prst="roundRect">
            <a:avLst>
              <a:gd name="adj" fmla="val 1250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Lateral Movement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1" name="Google Shape;171;p17">
            <a:extLst>
              <a:ext uri="{FF2B5EF4-FFF2-40B4-BE49-F238E27FC236}">
                <a16:creationId xmlns:a16="http://schemas.microsoft.com/office/drawing/2014/main" id="{78D44105-43CD-6C6E-AE7D-CB53F86F7BE6}"/>
              </a:ext>
            </a:extLst>
          </p:cNvPr>
          <p:cNvSpPr/>
          <p:nvPr/>
        </p:nvSpPr>
        <p:spPr>
          <a:xfrm>
            <a:off x="4816375" y="3318588"/>
            <a:ext cx="1112400" cy="1112400"/>
          </a:xfrm>
          <a:prstGeom prst="roundRect">
            <a:avLst>
              <a:gd name="adj" fmla="val 1250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Privilege Escalation</a:t>
            </a:r>
            <a:endParaRPr sz="12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17">
            <a:extLst>
              <a:ext uri="{FF2B5EF4-FFF2-40B4-BE49-F238E27FC236}">
                <a16:creationId xmlns:a16="http://schemas.microsoft.com/office/drawing/2014/main" id="{9A2813C4-18FA-55C7-85F0-E9DE4CBA11E1}"/>
              </a:ext>
            </a:extLst>
          </p:cNvPr>
          <p:cNvSpPr/>
          <p:nvPr/>
        </p:nvSpPr>
        <p:spPr>
          <a:xfrm>
            <a:off x="3215275" y="3318588"/>
            <a:ext cx="1112400" cy="1112400"/>
          </a:xfrm>
          <a:prstGeom prst="roundRect">
            <a:avLst>
              <a:gd name="adj" fmla="val 1250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Situational awarenes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75" name="Google Shape;175;p17">
            <a:extLst>
              <a:ext uri="{FF2B5EF4-FFF2-40B4-BE49-F238E27FC236}">
                <a16:creationId xmlns:a16="http://schemas.microsoft.com/office/drawing/2014/main" id="{B3CCEC53-E8B8-689C-F292-2F0E708A83AC}"/>
              </a:ext>
            </a:extLst>
          </p:cNvPr>
          <p:cNvCxnSpPr>
            <a:stCxn id="171" idx="0"/>
            <a:endCxn id="168" idx="2"/>
          </p:cNvCxnSpPr>
          <p:nvPr/>
        </p:nvCxnSpPr>
        <p:spPr>
          <a:xfrm rot="10800000">
            <a:off x="5372575" y="2916588"/>
            <a:ext cx="0" cy="40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7">
            <a:extLst>
              <a:ext uri="{FF2B5EF4-FFF2-40B4-BE49-F238E27FC236}">
                <a16:creationId xmlns:a16="http://schemas.microsoft.com/office/drawing/2014/main" id="{46D2A1D3-25A4-62F0-4216-29F58C07979C}"/>
              </a:ext>
            </a:extLst>
          </p:cNvPr>
          <p:cNvSpPr txBox="1"/>
          <p:nvPr/>
        </p:nvSpPr>
        <p:spPr>
          <a:xfrm>
            <a:off x="6095450" y="1826082"/>
            <a:ext cx="23319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Lateral Movement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17">
            <a:extLst>
              <a:ext uri="{FF2B5EF4-FFF2-40B4-BE49-F238E27FC236}">
                <a16:creationId xmlns:a16="http://schemas.microsoft.com/office/drawing/2014/main" id="{3D704682-4D10-08DD-11F4-2BA15AC6CC5E}"/>
              </a:ext>
            </a:extLst>
          </p:cNvPr>
          <p:cNvSpPr txBox="1"/>
          <p:nvPr/>
        </p:nvSpPr>
        <p:spPr>
          <a:xfrm>
            <a:off x="6095450" y="2078700"/>
            <a:ext cx="2331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Move to other machine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Pivoting/tunneling to new network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" name="Google Shape;178;p17">
            <a:extLst>
              <a:ext uri="{FF2B5EF4-FFF2-40B4-BE49-F238E27FC236}">
                <a16:creationId xmlns:a16="http://schemas.microsoft.com/office/drawing/2014/main" id="{63A0C940-84AF-E256-6B2D-8D0711B4C124}"/>
              </a:ext>
            </a:extLst>
          </p:cNvPr>
          <p:cNvSpPr txBox="1"/>
          <p:nvPr/>
        </p:nvSpPr>
        <p:spPr>
          <a:xfrm>
            <a:off x="6095450" y="3340458"/>
            <a:ext cx="23319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Privilege Escalation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9" name="Google Shape;179;p17">
            <a:extLst>
              <a:ext uri="{FF2B5EF4-FFF2-40B4-BE49-F238E27FC236}">
                <a16:creationId xmlns:a16="http://schemas.microsoft.com/office/drawing/2014/main" id="{DAE60BCB-C388-CF9F-7B5E-53A93D28AAF8}"/>
              </a:ext>
            </a:extLst>
          </p:cNvPr>
          <p:cNvSpPr txBox="1"/>
          <p:nvPr/>
        </p:nvSpPr>
        <p:spPr>
          <a:xfrm>
            <a:off x="6095450" y="3593100"/>
            <a:ext cx="2331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Exploit vulnerability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credentials found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(Ab)used misconfiguration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Google Shape;180;p17">
            <a:extLst>
              <a:ext uri="{FF2B5EF4-FFF2-40B4-BE49-F238E27FC236}">
                <a16:creationId xmlns:a16="http://schemas.microsoft.com/office/drawing/2014/main" id="{54897533-510C-64B5-94E3-1B0889AB1E19}"/>
              </a:ext>
            </a:extLst>
          </p:cNvPr>
          <p:cNvSpPr txBox="1"/>
          <p:nvPr/>
        </p:nvSpPr>
        <p:spPr>
          <a:xfrm>
            <a:off x="716650" y="1826057"/>
            <a:ext cx="23319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Gaining Access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" name="Google Shape;181;p17">
            <a:extLst>
              <a:ext uri="{FF2B5EF4-FFF2-40B4-BE49-F238E27FC236}">
                <a16:creationId xmlns:a16="http://schemas.microsoft.com/office/drawing/2014/main" id="{AEEE1517-D5C3-32E0-B276-5C9B467504A3}"/>
              </a:ext>
            </a:extLst>
          </p:cNvPr>
          <p:cNvSpPr txBox="1"/>
          <p:nvPr/>
        </p:nvSpPr>
        <p:spPr>
          <a:xfrm>
            <a:off x="669918" y="2174464"/>
            <a:ext cx="2331900" cy="8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Exploiting vulnerabilities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leaked credentials</a:t>
            </a:r>
          </a:p>
          <a:p>
            <a:pPr marL="1524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" name="Google Shape;182;p17">
            <a:extLst>
              <a:ext uri="{FF2B5EF4-FFF2-40B4-BE49-F238E27FC236}">
                <a16:creationId xmlns:a16="http://schemas.microsoft.com/office/drawing/2014/main" id="{BDA10E6C-F21F-F2D7-E0A4-F6F0B48FF9F1}"/>
              </a:ext>
            </a:extLst>
          </p:cNvPr>
          <p:cNvSpPr txBox="1"/>
          <p:nvPr/>
        </p:nvSpPr>
        <p:spPr>
          <a:xfrm>
            <a:off x="716650" y="3340459"/>
            <a:ext cx="23319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Situational Awareness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" name="Google Shape;183;p17">
            <a:extLst>
              <a:ext uri="{FF2B5EF4-FFF2-40B4-BE49-F238E27FC236}">
                <a16:creationId xmlns:a16="http://schemas.microsoft.com/office/drawing/2014/main" id="{E7824DD5-2B86-0964-4A1B-C4C3981B1DF8}"/>
              </a:ext>
            </a:extLst>
          </p:cNvPr>
          <p:cNvSpPr txBox="1"/>
          <p:nvPr/>
        </p:nvSpPr>
        <p:spPr>
          <a:xfrm>
            <a:off x="716650" y="3593100"/>
            <a:ext cx="2285168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Checking user, system, files</a:t>
            </a:r>
            <a:endParaRPr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Checking security tools, AV, EDR, </a:t>
            </a:r>
          </a:p>
          <a:p>
            <a:pPr marL="182880" lvl="0" indent="-1676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en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Checking if you on sandboxed machine</a:t>
            </a:r>
            <a:endParaRPr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17">
            <a:extLst>
              <a:ext uri="{FF2B5EF4-FFF2-40B4-BE49-F238E27FC236}">
                <a16:creationId xmlns:a16="http://schemas.microsoft.com/office/drawing/2014/main" id="{FB6EED7C-A5D0-ED9F-021C-8B5CF87251DF}"/>
              </a:ext>
            </a:extLst>
          </p:cNvPr>
          <p:cNvSpPr txBox="1"/>
          <p:nvPr/>
        </p:nvSpPr>
        <p:spPr>
          <a:xfrm>
            <a:off x="468875" y="1005900"/>
            <a:ext cx="7717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"/>
                <a:cs typeface="Montserrat"/>
                <a:sym typeface="Montserrat SemiBold"/>
              </a:rPr>
              <a:t>Compromise Machine – And move to other machine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4473299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67" grpId="0" animBg="1"/>
      <p:bldP spid="168" grpId="0" animBg="1"/>
      <p:bldP spid="171" grpId="0" animBg="1"/>
      <p:bldP spid="1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19"/>
          <p:cNvGraphicFramePr/>
          <p:nvPr>
            <p:extLst>
              <p:ext uri="{D42A27DB-BD31-4B8C-83A1-F6EECF244321}">
                <p14:modId xmlns:p14="http://schemas.microsoft.com/office/powerpoint/2010/main" val="697438962"/>
              </p:ext>
            </p:extLst>
          </p:nvPr>
        </p:nvGraphicFramePr>
        <p:xfrm>
          <a:off x="5060811" y="3162268"/>
          <a:ext cx="3727589" cy="1480440"/>
        </p:xfrm>
        <a:graphic>
          <a:graphicData uri="http://schemas.openxmlformats.org/drawingml/2006/table">
            <a:tbl>
              <a:tblPr>
                <a:noFill/>
                <a:tableStyleId>{6C1CB224-A5D3-471D-B008-15293B8B33BA}</a:tableStyleId>
              </a:tblPr>
              <a:tblGrid>
                <a:gridCol w="163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Technique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Exploit vulnerability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Medium"/>
                          <a:cs typeface="Montserrat Medium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Abuse Misconfiguration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Medium"/>
                          <a:cs typeface="Montserrat Medium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Using credentials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, dump credentials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Processes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Use exploit CVE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Use script to abuse the misconfig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Pass-the-hash, </a:t>
                      </a:r>
                      <a:r>
                        <a:rPr lang="en" sz="1100" b="0" i="0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dump from lsass</a:t>
                      </a:r>
                      <a:endParaRPr sz="1100" b="0" i="0" u="none" strike="noStrike" cap="none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Tools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Montserrat Medium"/>
                        </a:rPr>
                        <a:t>CVE-xxx-xx exploit.py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cs typeface="Arial"/>
                          <a:sym typeface="Montserrat Medium"/>
                        </a:rPr>
                        <a:t>PowerUp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Arial"/>
                          <a:sym typeface="Montserrat Medium"/>
                        </a:rPr>
                        <a:t>rubeus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  <a:cs typeface="Arial"/>
                          <a:sym typeface="Montserrat Medium"/>
                        </a:rPr>
                        <a:t>mimikatz</a:t>
                      </a:r>
                      <a:endParaRPr sz="1100" b="0" i="0" u="none" strike="noStrike" cap="none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1" name="Google Shape;261;p19"/>
          <p:cNvGraphicFramePr/>
          <p:nvPr>
            <p:extLst>
              <p:ext uri="{D42A27DB-BD31-4B8C-83A1-F6EECF244321}">
                <p14:modId xmlns:p14="http://schemas.microsoft.com/office/powerpoint/2010/main" val="1149482977"/>
              </p:ext>
            </p:extLst>
          </p:nvPr>
        </p:nvGraphicFramePr>
        <p:xfrm>
          <a:off x="1158028" y="3189913"/>
          <a:ext cx="3372600" cy="1676400"/>
        </p:xfrm>
        <a:graphic>
          <a:graphicData uri="http://schemas.openxmlformats.org/drawingml/2006/table">
            <a:tbl>
              <a:tblPr>
                <a:noFill/>
                <a:tableStyleId>{6C1CB224-A5D3-471D-B008-15293B8B33BA}</a:tableStyleId>
              </a:tblPr>
              <a:tblGrid>
                <a:gridCol w="14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Purpose</a:t>
                      </a:r>
                      <a:endParaRPr sz="1100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Check system</a:t>
                      </a: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check AV/EDR</a:t>
                      </a:r>
                      <a:r>
                        <a:rPr lang="en" sz="110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Arial"/>
                          <a:sym typeface="Montserrat Medium"/>
                        </a:rPr>
                        <a:t>check sandboxed machine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Processes</a:t>
                      </a:r>
                      <a:endParaRPr sz="1100" dirty="0">
                        <a:solidFill>
                          <a:schemeClr val="dk2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Systeminfo</a:t>
                      </a:r>
                      <a:r>
                        <a:rPr lang="en-US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get av information, </a:t>
                      </a:r>
                      <a:r>
                        <a:rPr lang="en-US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get information indicate sandboxed machine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Tools</a:t>
                      </a:r>
                      <a:endParaRPr sz="1100" dirty="0">
                        <a:latin typeface="+mj-l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Montserrat Medium"/>
                        </a:rPr>
                        <a:t>R</a:t>
                      </a: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Montserrat Medium"/>
                        </a:rPr>
                        <a:t>everse shell, </a:t>
                      </a:r>
                      <a:r>
                        <a:rPr lang="en-ID" sz="1100" b="0" i="0" u="none" strike="noStrike" cap="none" dirty="0" err="1">
                          <a:solidFill>
                            <a:schemeClr val="tx2"/>
                          </a:solidFill>
                          <a:latin typeface="+mj-lt"/>
                          <a:cs typeface="Arial"/>
                          <a:sym typeface="Montserrat Medium"/>
                        </a:rPr>
                        <a:t>edr</a:t>
                      </a:r>
                      <a:r>
                        <a:rPr lang="en-ID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cs typeface="Arial"/>
                          <a:sym typeface="Montserrat Medium"/>
                        </a:rPr>
                        <a:t>-checker, </a:t>
                      </a:r>
                      <a:r>
                        <a:rPr lang="en-ID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Arial"/>
                          <a:sym typeface="Arial"/>
                        </a:rPr>
                        <a:t>Freeze</a:t>
                      </a:r>
                      <a:r>
                        <a:rPr lang="en-ID" sz="1100" dirty="0"/>
                        <a:t> </a:t>
                      </a:r>
                      <a:r>
                        <a:rPr lang="en-ID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Arial"/>
                          <a:sym typeface="Montserrat Medium"/>
                        </a:rPr>
                        <a:t>sandbox-evasion checker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2" name="Google Shape;262;p19"/>
          <p:cNvGraphicFramePr/>
          <p:nvPr>
            <p:extLst>
              <p:ext uri="{D42A27DB-BD31-4B8C-83A1-F6EECF244321}">
                <p14:modId xmlns:p14="http://schemas.microsoft.com/office/powerpoint/2010/main" val="762159611"/>
              </p:ext>
            </p:extLst>
          </p:nvPr>
        </p:nvGraphicFramePr>
        <p:xfrm>
          <a:off x="5060811" y="1606050"/>
          <a:ext cx="3372600" cy="1425150"/>
        </p:xfrm>
        <a:graphic>
          <a:graphicData uri="http://schemas.openxmlformats.org/drawingml/2006/table">
            <a:tbl>
              <a:tblPr>
                <a:noFill/>
                <a:tableStyleId>{6C1CB224-A5D3-471D-B008-15293B8B33BA}</a:tableStyleId>
              </a:tblPr>
              <a:tblGrid>
                <a:gridCol w="14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Purpose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Move to other machine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tunneling/pivoting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Arial"/>
                          <a:sym typeface="Montserrat SemiBold"/>
                        </a:rPr>
                        <a:t>Processes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R</a:t>
                      </a: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dp, ssh, pass-the-hash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Medium"/>
                          <a:cs typeface="Arial"/>
                          <a:sym typeface="Montserrat Medium"/>
                        </a:rPr>
                        <a:t>via metasploit routing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Montserrat SemiBold"/>
                        <a:cs typeface="Arial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Tools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+mj-lt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Arial"/>
                        </a:rPr>
                        <a:t>Xfree-rdp</a:t>
                      </a:r>
                      <a:r>
                        <a:rPr lang="en-US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Arial"/>
                        </a:rPr>
                        <a:t>, ssh, evil-</a:t>
                      </a:r>
                      <a:r>
                        <a:rPr lang="en-US" sz="1100" b="0" i="0" u="none" strike="noStrike" cap="none" dirty="0" err="1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Arial"/>
                        </a:rPr>
                        <a:t>winrm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+mj-lt"/>
                          <a:sym typeface="Arial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cs typeface="Arial"/>
                          <a:sym typeface="Arial"/>
                        </a:rPr>
                        <a:t>metasploit</a:t>
                      </a:r>
                      <a:endParaRPr sz="1100" b="0" i="0" u="none" strike="noStrike" cap="non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3" name="Google Shape;263;p19"/>
          <p:cNvSpPr txBox="1">
            <a:spLocks noGrp="1"/>
          </p:cNvSpPr>
          <p:nvPr>
            <p:ph type="title"/>
          </p:nvPr>
        </p:nvSpPr>
        <p:spPr>
          <a:xfrm>
            <a:off x="713250" y="457200"/>
            <a:ext cx="7717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Masing masing proses ada tools nya</a:t>
            </a:r>
            <a:endParaRPr dirty="0"/>
          </a:p>
        </p:txBody>
      </p:sp>
      <p:sp>
        <p:nvSpPr>
          <p:cNvPr id="264" name="Google Shape;264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https://github.com/A-poc/RedTeam-Tools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19"/>
          <p:cNvSpPr/>
          <p:nvPr/>
        </p:nvSpPr>
        <p:spPr>
          <a:xfrm rot="-5400000">
            <a:off x="206589" y="3694588"/>
            <a:ext cx="1423800" cy="415800"/>
          </a:xfrm>
          <a:prstGeom prst="round2SameRect">
            <a:avLst>
              <a:gd name="adj1" fmla="val 3627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Situational Awareness 02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6" name="Google Shape;266;p19"/>
          <p:cNvSpPr/>
          <p:nvPr/>
        </p:nvSpPr>
        <p:spPr>
          <a:xfrm rot="-5400000">
            <a:off x="4142389" y="2110725"/>
            <a:ext cx="1423800" cy="415800"/>
          </a:xfrm>
          <a:prstGeom prst="round2SameRect">
            <a:avLst>
              <a:gd name="adj1" fmla="val 3627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Lateral Movement 04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7" name="Google Shape;267;p19"/>
          <p:cNvSpPr/>
          <p:nvPr/>
        </p:nvSpPr>
        <p:spPr>
          <a:xfrm rot="-5400000">
            <a:off x="4142389" y="3694588"/>
            <a:ext cx="1423800" cy="415800"/>
          </a:xfrm>
          <a:prstGeom prst="round2SameRect">
            <a:avLst>
              <a:gd name="adj1" fmla="val 3627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Privilege Escalation 03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268" name="Google Shape;268;p19"/>
          <p:cNvGraphicFramePr/>
          <p:nvPr>
            <p:extLst>
              <p:ext uri="{D42A27DB-BD31-4B8C-83A1-F6EECF244321}">
                <p14:modId xmlns:p14="http://schemas.microsoft.com/office/powerpoint/2010/main" val="1948644705"/>
              </p:ext>
            </p:extLst>
          </p:nvPr>
        </p:nvGraphicFramePr>
        <p:xfrm>
          <a:off x="1117525" y="1489671"/>
          <a:ext cx="3372600" cy="1657896"/>
        </p:xfrm>
        <a:graphic>
          <a:graphicData uri="http://schemas.openxmlformats.org/drawingml/2006/table">
            <a:tbl>
              <a:tblPr>
                <a:noFill/>
                <a:tableStyleId>{6C1CB224-A5D3-471D-B008-15293B8B33BA}</a:tableStyleId>
              </a:tblPr>
              <a:tblGrid>
                <a:gridCol w="129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Vulnerabilities</a:t>
                      </a:r>
                      <a:endParaRPr sz="1100" dirty="0">
                        <a:solidFill>
                          <a:schemeClr val="dk1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Sqli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2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ssrf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, </a:t>
                      </a:r>
                      <a:r>
                        <a:rPr lang="en-US" sz="11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code execution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, </a:t>
                      </a:r>
                      <a:r>
                        <a:rPr lang="en-US" sz="1100" dirty="0">
                          <a:solidFill>
                            <a:schemeClr val="accent5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command injection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, </a:t>
                      </a:r>
                      <a:r>
                        <a:rPr lang="en-US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upload file</a:t>
                      </a:r>
                      <a:endParaRPr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Processes</a:t>
                      </a:r>
                      <a:endParaRPr sz="1100" dirty="0">
                        <a:solidFill>
                          <a:schemeClr val="dk2"/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Inject SQL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dirty="0">
                          <a:solidFill>
                            <a:schemeClr val="tx2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get cloud metadata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execute code system(), </a:t>
                      </a:r>
                      <a:r>
                        <a:rPr lang="en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execute whoami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, </a:t>
                      </a:r>
                      <a:r>
                        <a:rPr lang="en" sz="11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Medium"/>
                        </a:rPr>
                        <a:t>upload webshell</a:t>
                      </a:r>
                      <a:endParaRPr sz="11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ea typeface="Montserrat SemiBold"/>
                          <a:cs typeface="Montserrat SemiBold"/>
                          <a:sym typeface="Montserrat SemiBold"/>
                        </a:rPr>
                        <a:t>Tools</a:t>
                      </a:r>
                      <a:endParaRPr sz="1100" dirty="0">
                        <a:latin typeface="+mj-l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cs typeface="Arial"/>
                          <a:sym typeface="Montserrat Medium"/>
                        </a:rPr>
                        <a:t>S</a:t>
                      </a:r>
                      <a:r>
                        <a:rPr lang="en" sz="1100" b="0" i="0" u="none" strike="noStrike" cap="none" dirty="0">
                          <a:solidFill>
                            <a:schemeClr val="accent2"/>
                          </a:solidFill>
                          <a:latin typeface="+mj-lt"/>
                          <a:sym typeface="Montserrat Medium"/>
                        </a:rPr>
                        <a:t>qlmap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tx2"/>
                          </a:solidFill>
                          <a:latin typeface="+mj-lt"/>
                          <a:sym typeface="Montserrat Medium"/>
                        </a:rPr>
                        <a:t>ssrfmap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  <a:sym typeface="Montserrat Medium"/>
                        </a:rPr>
                        <a:t>exploit-script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j-lt"/>
                          <a:sym typeface="Montserrat Medium"/>
                        </a:rPr>
                        <a:t>exploit-script</a:t>
                      </a:r>
                      <a:r>
                        <a:rPr lang="en" sz="1100" dirty="0">
                          <a:solidFill>
                            <a:schemeClr val="dk1"/>
                          </a:solidFill>
                          <a:latin typeface="+mj-lt"/>
                          <a:sym typeface="Montserrat Medium"/>
                        </a:rPr>
                        <a:t>, </a:t>
                      </a:r>
                      <a:r>
                        <a:rPr lang="en" sz="1100" b="0" i="0" u="none" strike="noStrike" cap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j-lt"/>
                          <a:sym typeface="Montserrat Medium"/>
                        </a:rPr>
                        <a:t>exploit-script</a:t>
                      </a:r>
                      <a:endParaRPr sz="1100" b="0" i="0" u="none" strike="noStrike" cap="none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j-lt"/>
                        <a:sym typeface="Arial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" name="Google Shape;269;p19"/>
          <p:cNvSpPr txBox="1"/>
          <p:nvPr/>
        </p:nvSpPr>
        <p:spPr>
          <a:xfrm>
            <a:off x="713200" y="1061225"/>
            <a:ext cx="7717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Masih bahas compromise machine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19"/>
          <p:cNvSpPr/>
          <p:nvPr/>
        </p:nvSpPr>
        <p:spPr>
          <a:xfrm rot="-5400000">
            <a:off x="205239" y="2110725"/>
            <a:ext cx="1426500" cy="415800"/>
          </a:xfrm>
          <a:prstGeom prst="round2SameRect">
            <a:avLst>
              <a:gd name="adj1" fmla="val 3627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Gaining Access 01</a:t>
            </a:r>
            <a:endParaRPr sz="1100"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265" grpId="0" animBg="1"/>
      <p:bldP spid="266" grpId="0" animBg="1"/>
      <p:bldP spid="267" grpId="0" animBg="1"/>
      <p:bldP spid="2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EFD3-01CF-6661-647F-9418C695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57199"/>
            <a:ext cx="7717500" cy="1145309"/>
          </a:xfrm>
        </p:spPr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security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dibuat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9F5EC-B3AE-773A-2AB6-F6F9F361A997}"/>
              </a:ext>
            </a:extLst>
          </p:cNvPr>
          <p:cNvSpPr txBox="1"/>
          <p:nvPr/>
        </p:nvSpPr>
        <p:spPr>
          <a:xfrm>
            <a:off x="713249" y="1666586"/>
            <a:ext cx="70914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‘</a:t>
            </a:r>
            <a:r>
              <a:rPr lang="en-US" b="1" dirty="0" err="1"/>
              <a:t>kecil</a:t>
            </a:r>
            <a:r>
              <a:rPr lang="en-US" b="1" dirty="0"/>
              <a:t>’</a:t>
            </a:r>
            <a:r>
              <a:rPr lang="en-US" dirty="0"/>
              <a:t>. Exploit script  </a:t>
            </a:r>
            <a:r>
              <a:rPr lang="en-US" dirty="0" err="1"/>
              <a:t>sebagai</a:t>
            </a:r>
            <a:r>
              <a:rPr lang="en-US" dirty="0"/>
              <a:t> proof of concept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exploitasi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mempermudah</a:t>
            </a:r>
            <a:r>
              <a:rPr lang="en-US" b="1" dirty="0"/>
              <a:t> proses </a:t>
            </a:r>
            <a:r>
              <a:rPr lang="en-US" b="1" dirty="0" err="1"/>
              <a:t>serangan</a:t>
            </a:r>
            <a:r>
              <a:rPr lang="en-US" dirty="0"/>
              <a:t>. 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request, script checking files/folder exist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deteksi</a:t>
            </a:r>
            <a:r>
              <a:rPr lang="en-US" dirty="0"/>
              <a:t> AV </a:t>
            </a:r>
            <a:r>
              <a:rPr lang="en-US" dirty="0" err="1"/>
              <a:t>terinstall</a:t>
            </a:r>
            <a:r>
              <a:rPr lang="en-US" dirty="0"/>
              <a:t>, script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membypass</a:t>
            </a:r>
            <a:r>
              <a:rPr lang="en-US" dirty="0"/>
              <a:t> AV/EDR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Membuat</a:t>
            </a:r>
            <a:r>
              <a:rPr lang="en-US" b="1" dirty="0"/>
              <a:t> tools </a:t>
            </a:r>
            <a:r>
              <a:rPr lang="en-US" b="1" dirty="0" err="1"/>
              <a:t>lengkap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fiturnya</a:t>
            </a:r>
            <a:r>
              <a:rPr lang="en-US" dirty="0"/>
              <a:t>. Eg; </a:t>
            </a:r>
            <a:r>
              <a:rPr lang="en-US" dirty="0" err="1"/>
              <a:t>sqlmap</a:t>
            </a:r>
            <a:r>
              <a:rPr lang="en-US" dirty="0"/>
              <a:t>, </a:t>
            </a:r>
            <a:r>
              <a:rPr lang="en-US" dirty="0" err="1"/>
              <a:t>mimikatz</a:t>
            </a:r>
            <a:r>
              <a:rPr lang="en-US" dirty="0"/>
              <a:t>, Rubeus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 tools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tools2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AV/EDR. Eg; </a:t>
            </a:r>
            <a:r>
              <a:rPr lang="en-US" dirty="0" err="1"/>
              <a:t>Powershell</a:t>
            </a:r>
            <a:r>
              <a:rPr lang="en-US" dirty="0"/>
              <a:t> obfuscator, </a:t>
            </a:r>
            <a:r>
              <a:rPr lang="en-US" dirty="0" err="1"/>
              <a:t>crypter</a:t>
            </a:r>
            <a:r>
              <a:rPr lang="en-US" dirty="0"/>
              <a:t>, </a:t>
            </a:r>
            <a:r>
              <a:rPr lang="en-US" dirty="0" err="1"/>
              <a:t>Pezor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Atau </a:t>
            </a:r>
            <a:r>
              <a:rPr lang="en-US" b="1" dirty="0" err="1"/>
              <a:t>membangun</a:t>
            </a:r>
            <a:r>
              <a:rPr lang="en-US" b="1" dirty="0"/>
              <a:t> </a:t>
            </a:r>
            <a:r>
              <a:rPr lang="en-US" b="1" dirty="0" err="1"/>
              <a:t>infrastruktur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di </a:t>
            </a:r>
            <a:r>
              <a:rPr lang="en-US" b="1" dirty="0" err="1"/>
              <a:t>deteksi</a:t>
            </a:r>
            <a:r>
              <a:rPr lang="en-US" b="1" dirty="0"/>
              <a:t> oleh threat </a:t>
            </a:r>
            <a:r>
              <a:rPr lang="en-US" b="1" dirty="0" err="1"/>
              <a:t>analys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 err="1"/>
              <a:t>Batasannya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pada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kamu</a:t>
            </a:r>
            <a:r>
              <a:rPr lang="en-US" sz="1200" dirty="0"/>
              <a:t> </a:t>
            </a:r>
            <a:r>
              <a:rPr lang="en-US" sz="1200" dirty="0" err="1"/>
              <a:t>bisa</a:t>
            </a:r>
            <a:r>
              <a:rPr lang="en-US" sz="1200" dirty="0"/>
              <a:t> </a:t>
            </a:r>
            <a:r>
              <a:rPr lang="en-US" sz="1200" dirty="0" err="1"/>
              <a:t>meyakinkan</a:t>
            </a:r>
            <a:r>
              <a:rPr lang="en-US" sz="1200" dirty="0"/>
              <a:t> </a:t>
            </a:r>
            <a:r>
              <a:rPr lang="en-US" sz="1200" dirty="0" err="1"/>
              <a:t>dosbing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membolehkan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5403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ybersecurity Consulting Report Infographics by Slidesgo">
  <a:themeElements>
    <a:clrScheme name="Simple Light">
      <a:dk1>
        <a:srgbClr val="000000"/>
      </a:dk1>
      <a:lt1>
        <a:srgbClr val="FFFFFF"/>
      </a:lt1>
      <a:dk2>
        <a:srgbClr val="F7B800"/>
      </a:dk2>
      <a:lt2>
        <a:srgbClr val="00BE83"/>
      </a:lt2>
      <a:accent1>
        <a:srgbClr val="00ACF1"/>
      </a:accent1>
      <a:accent2>
        <a:srgbClr val="FC2929"/>
      </a:accent2>
      <a:accent3>
        <a:srgbClr val="0765A5"/>
      </a:accent3>
      <a:accent4>
        <a:srgbClr val="F3F3F3"/>
      </a:accent4>
      <a:accent5>
        <a:srgbClr val="7D37C5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1816</Words>
  <Application>Microsoft Office PowerPoint</Application>
  <PresentationFormat>On-screen Show (16:9)</PresentationFormat>
  <Paragraphs>268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Montserrat SemiBold</vt:lpstr>
      <vt:lpstr>Arial</vt:lpstr>
      <vt:lpstr>Montserrat Medium</vt:lpstr>
      <vt:lpstr>Montserrat</vt:lpstr>
      <vt:lpstr>Nunito Light</vt:lpstr>
      <vt:lpstr>Cybersecurity Consulting Report Infographics by Slidesgo</vt:lpstr>
      <vt:lpstr>Cybersecurity</vt:lpstr>
      <vt:lpstr>Whoami</vt:lpstr>
      <vt:lpstr>Seperti apa sih aktifitas cybersecurity itu?</vt:lpstr>
      <vt:lpstr>Kenyataannya</vt:lpstr>
      <vt:lpstr>Red team Activities</vt:lpstr>
      <vt:lpstr>Tapi, semua selalu ada proses nya</vt:lpstr>
      <vt:lpstr>Tapi, semua selalu ada proses nya</vt:lpstr>
      <vt:lpstr>Masing masing proses ada tools nya</vt:lpstr>
      <vt:lpstr>Semua yang ada berkaitan security selalu ada yang bisa dibuat</vt:lpstr>
      <vt:lpstr>Mungkin bisa jadi Inspirasi</vt:lpstr>
      <vt:lpstr>Mungkin Bisa jadi Inspirasi</vt:lpstr>
      <vt:lpstr>Mungkin Bisa jadi Inspirasi</vt:lpstr>
      <vt:lpstr>Mungkin Ga boleh jadi skripsi</vt:lpstr>
      <vt:lpstr>Mungkin Bisa jadi Inspirasi</vt:lpstr>
      <vt:lpstr>Berangkat darimana?</vt:lpstr>
      <vt:lpstr>Wajib untuk di cek</vt:lpstr>
      <vt:lpstr>Habis lulus, posisi apa yang bisa di kejar?</vt:lpstr>
      <vt:lpstr>Feeder Role career path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lenovo.pf4jzn43@hotmail.com</cp:lastModifiedBy>
  <cp:revision>14</cp:revision>
  <dcterms:modified xsi:type="dcterms:W3CDTF">2025-09-14T23:03:20Z</dcterms:modified>
</cp:coreProperties>
</file>