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60" r:id="rId4"/>
    <p:sldId id="258" r:id="rId5"/>
    <p:sldId id="268" r:id="rId6"/>
    <p:sldId id="265" r:id="rId7"/>
    <p:sldId id="269" r:id="rId8"/>
    <p:sldId id="273" r:id="rId9"/>
    <p:sldId id="264" r:id="rId10"/>
    <p:sldId id="266" r:id="rId11"/>
    <p:sldId id="261" r:id="rId12"/>
    <p:sldId id="257" r:id="rId13"/>
    <p:sldId id="271" r:id="rId14"/>
    <p:sldId id="267" r:id="rId15"/>
    <p:sldId id="270"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84" autoAdjust="0"/>
  </p:normalViewPr>
  <p:slideViewPr>
    <p:cSldViewPr>
      <p:cViewPr>
        <p:scale>
          <a:sx n="90" d="100"/>
          <a:sy n="90" d="100"/>
        </p:scale>
        <p:origin x="-732" y="312"/>
      </p:cViewPr>
      <p:guideLst>
        <p:guide orient="horz" pos="2160"/>
        <p:guide pos="2880"/>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94C693-4BA1-41A0-8BFB-1FB5F59E213C}" type="doc">
      <dgm:prSet loTypeId="urn:microsoft.com/office/officeart/2005/8/layout/cycle5" loCatId="cycle" qsTypeId="urn:microsoft.com/office/officeart/2005/8/quickstyle/simple1" qsCatId="simple" csTypeId="urn:microsoft.com/office/officeart/2005/8/colors/accent1_1" csCatId="accent1" phldr="1"/>
      <dgm:spPr/>
      <dgm:t>
        <a:bodyPr/>
        <a:lstStyle/>
        <a:p>
          <a:endParaRPr lang="en-US"/>
        </a:p>
      </dgm:t>
    </dgm:pt>
    <dgm:pt modelId="{BAD611D8-EFB5-4943-98AA-E3BDBB70D13D}">
      <dgm:prSet phldrT="[Text]"/>
      <dgm:spPr/>
      <dgm:t>
        <a:bodyPr/>
        <a:lstStyle/>
        <a:p>
          <a:r>
            <a:rPr lang="en-US" dirty="0" smtClean="0"/>
            <a:t>Plan</a:t>
          </a:r>
          <a:endParaRPr lang="en-US" dirty="0"/>
        </a:p>
      </dgm:t>
    </dgm:pt>
    <dgm:pt modelId="{3DA2C7F3-CA7D-44F9-B2D2-454E646E107B}" type="parTrans" cxnId="{0817E4A9-B59D-4398-908A-F4925DCE9F36}">
      <dgm:prSet/>
      <dgm:spPr/>
      <dgm:t>
        <a:bodyPr/>
        <a:lstStyle/>
        <a:p>
          <a:endParaRPr lang="en-US"/>
        </a:p>
      </dgm:t>
    </dgm:pt>
    <dgm:pt modelId="{185A4E81-7CC4-4C41-994D-017B782AA8F4}" type="sibTrans" cxnId="{0817E4A9-B59D-4398-908A-F4925DCE9F36}">
      <dgm:prSet/>
      <dgm:spPr/>
      <dgm:t>
        <a:bodyPr/>
        <a:lstStyle/>
        <a:p>
          <a:endParaRPr lang="en-US"/>
        </a:p>
      </dgm:t>
    </dgm:pt>
    <dgm:pt modelId="{3235E169-8C6C-4AD4-BF8A-6D412363253A}">
      <dgm:prSet phldrT="[Text]"/>
      <dgm:spPr/>
      <dgm:t>
        <a:bodyPr/>
        <a:lstStyle/>
        <a:p>
          <a:r>
            <a:rPr lang="en-US" dirty="0" smtClean="0"/>
            <a:t>Collect</a:t>
          </a:r>
          <a:endParaRPr lang="en-US" dirty="0"/>
        </a:p>
      </dgm:t>
    </dgm:pt>
    <dgm:pt modelId="{F888D1B8-4E51-45A2-A3B8-B2DA0D9D05D1}" type="parTrans" cxnId="{D854A0C6-6035-4051-B1A7-E61071BB0841}">
      <dgm:prSet/>
      <dgm:spPr/>
      <dgm:t>
        <a:bodyPr/>
        <a:lstStyle/>
        <a:p>
          <a:endParaRPr lang="en-US"/>
        </a:p>
      </dgm:t>
    </dgm:pt>
    <dgm:pt modelId="{F5DC80E3-6F19-468D-B6A4-C31A38D86908}" type="sibTrans" cxnId="{D854A0C6-6035-4051-B1A7-E61071BB0841}">
      <dgm:prSet/>
      <dgm:spPr/>
      <dgm:t>
        <a:bodyPr/>
        <a:lstStyle/>
        <a:p>
          <a:endParaRPr lang="en-US"/>
        </a:p>
      </dgm:t>
    </dgm:pt>
    <dgm:pt modelId="{AFB914CB-7527-49E7-8893-96F54F9C2DB3}">
      <dgm:prSet phldrT="[Text]"/>
      <dgm:spPr>
        <a:noFill/>
      </dgm:spPr>
      <dgm:t>
        <a:bodyPr/>
        <a:lstStyle/>
        <a:p>
          <a:r>
            <a:rPr lang="en-US" dirty="0" smtClean="0"/>
            <a:t>Assure</a:t>
          </a:r>
          <a:endParaRPr lang="en-US" dirty="0"/>
        </a:p>
      </dgm:t>
    </dgm:pt>
    <dgm:pt modelId="{3BDF909C-6F0E-4215-BCF9-1A5FC1028F8D}" type="parTrans" cxnId="{453BF2D0-942A-4F75-8E9C-C17AC8294AC9}">
      <dgm:prSet/>
      <dgm:spPr/>
      <dgm:t>
        <a:bodyPr/>
        <a:lstStyle/>
        <a:p>
          <a:endParaRPr lang="en-US"/>
        </a:p>
      </dgm:t>
    </dgm:pt>
    <dgm:pt modelId="{B902C728-4C96-4C33-BD40-C2710238D5DB}" type="sibTrans" cxnId="{453BF2D0-942A-4F75-8E9C-C17AC8294AC9}">
      <dgm:prSet/>
      <dgm:spPr/>
      <dgm:t>
        <a:bodyPr/>
        <a:lstStyle/>
        <a:p>
          <a:endParaRPr lang="en-US"/>
        </a:p>
      </dgm:t>
    </dgm:pt>
    <dgm:pt modelId="{4C399B6D-E2E4-488C-A5A4-46C45C6ACE16}">
      <dgm:prSet phldrT="[Text]"/>
      <dgm:spPr>
        <a:solidFill>
          <a:schemeClr val="accent2"/>
        </a:solidFill>
      </dgm:spPr>
      <dgm:t>
        <a:bodyPr/>
        <a:lstStyle/>
        <a:p>
          <a:r>
            <a:rPr lang="en-US" dirty="0" smtClean="0"/>
            <a:t>Describe</a:t>
          </a:r>
          <a:endParaRPr lang="en-US" dirty="0"/>
        </a:p>
      </dgm:t>
    </dgm:pt>
    <dgm:pt modelId="{54C24964-518E-4F3F-AE5E-7EFAD93CBB01}" type="parTrans" cxnId="{6E856B4C-3E09-4BE9-AA4C-25DF28E7A2E2}">
      <dgm:prSet/>
      <dgm:spPr/>
      <dgm:t>
        <a:bodyPr/>
        <a:lstStyle/>
        <a:p>
          <a:endParaRPr lang="en-US"/>
        </a:p>
      </dgm:t>
    </dgm:pt>
    <dgm:pt modelId="{D4DE222A-708E-4C75-8615-6EC7CDA89463}" type="sibTrans" cxnId="{6E856B4C-3E09-4BE9-AA4C-25DF28E7A2E2}">
      <dgm:prSet/>
      <dgm:spPr/>
      <dgm:t>
        <a:bodyPr/>
        <a:lstStyle/>
        <a:p>
          <a:endParaRPr lang="en-US"/>
        </a:p>
      </dgm:t>
    </dgm:pt>
    <dgm:pt modelId="{EEDFAA4B-828C-4C32-A64F-9FE21B65C37F}">
      <dgm:prSet phldrT="[Text]"/>
      <dgm:spPr/>
      <dgm:t>
        <a:bodyPr/>
        <a:lstStyle/>
        <a:p>
          <a:r>
            <a:rPr lang="en-US" dirty="0" smtClean="0"/>
            <a:t>Preserve</a:t>
          </a:r>
          <a:endParaRPr lang="en-US" dirty="0"/>
        </a:p>
      </dgm:t>
    </dgm:pt>
    <dgm:pt modelId="{BE1329E8-5963-48D2-9CDC-C0B1EC0797D0}" type="parTrans" cxnId="{AB8BBC7F-03C0-4F99-878D-81258C76C625}">
      <dgm:prSet/>
      <dgm:spPr/>
      <dgm:t>
        <a:bodyPr/>
        <a:lstStyle/>
        <a:p>
          <a:endParaRPr lang="en-US"/>
        </a:p>
      </dgm:t>
    </dgm:pt>
    <dgm:pt modelId="{F3E0F29D-072E-4CF0-880E-0BC958FFB57C}" type="sibTrans" cxnId="{AB8BBC7F-03C0-4F99-878D-81258C76C625}">
      <dgm:prSet/>
      <dgm:spPr/>
      <dgm:t>
        <a:bodyPr/>
        <a:lstStyle/>
        <a:p>
          <a:endParaRPr lang="en-US"/>
        </a:p>
      </dgm:t>
    </dgm:pt>
    <dgm:pt modelId="{4970AB65-0BC3-4952-A727-A369AB8A9C73}">
      <dgm:prSet phldrT="[Text]"/>
      <dgm:spPr>
        <a:solidFill>
          <a:schemeClr val="accent2"/>
        </a:solidFill>
      </dgm:spPr>
      <dgm:t>
        <a:bodyPr/>
        <a:lstStyle/>
        <a:p>
          <a:r>
            <a:rPr lang="en-US" dirty="0" smtClean="0"/>
            <a:t>Discover</a:t>
          </a:r>
          <a:endParaRPr lang="en-US" dirty="0"/>
        </a:p>
      </dgm:t>
    </dgm:pt>
    <dgm:pt modelId="{0914A192-B637-4D8F-9F19-ED5842B4FB69}" type="parTrans" cxnId="{711E0998-BD15-4987-BED5-D0F02A560888}">
      <dgm:prSet/>
      <dgm:spPr/>
      <dgm:t>
        <a:bodyPr/>
        <a:lstStyle/>
        <a:p>
          <a:endParaRPr lang="en-US"/>
        </a:p>
      </dgm:t>
    </dgm:pt>
    <dgm:pt modelId="{6AA04E8D-9961-45CB-8D4E-E86D3224BB1D}" type="sibTrans" cxnId="{711E0998-BD15-4987-BED5-D0F02A560888}">
      <dgm:prSet/>
      <dgm:spPr/>
      <dgm:t>
        <a:bodyPr/>
        <a:lstStyle/>
        <a:p>
          <a:endParaRPr lang="en-US"/>
        </a:p>
      </dgm:t>
    </dgm:pt>
    <dgm:pt modelId="{3BCA5D51-5DEF-4410-AA2B-F02FC864F9CA}">
      <dgm:prSet phldrT="[Text]"/>
      <dgm:spPr/>
      <dgm:t>
        <a:bodyPr/>
        <a:lstStyle/>
        <a:p>
          <a:r>
            <a:rPr lang="en-US" dirty="0" smtClean="0"/>
            <a:t>Integrate</a:t>
          </a:r>
          <a:endParaRPr lang="en-US" dirty="0"/>
        </a:p>
      </dgm:t>
    </dgm:pt>
    <dgm:pt modelId="{C2088B3D-6B02-42BC-8108-A1E32779AB94}" type="parTrans" cxnId="{7265D17B-F70E-4710-AB43-61F560B84B0A}">
      <dgm:prSet/>
      <dgm:spPr/>
      <dgm:t>
        <a:bodyPr/>
        <a:lstStyle/>
        <a:p>
          <a:endParaRPr lang="en-US"/>
        </a:p>
      </dgm:t>
    </dgm:pt>
    <dgm:pt modelId="{78EB2893-944C-4059-8491-E3C64FAAF2CE}" type="sibTrans" cxnId="{7265D17B-F70E-4710-AB43-61F560B84B0A}">
      <dgm:prSet/>
      <dgm:spPr/>
      <dgm:t>
        <a:bodyPr/>
        <a:lstStyle/>
        <a:p>
          <a:endParaRPr lang="en-US"/>
        </a:p>
      </dgm:t>
    </dgm:pt>
    <dgm:pt modelId="{61D46706-CA8A-4E9A-968C-22FB3EE53033}">
      <dgm:prSet phldrT="[Text]"/>
      <dgm:spPr/>
      <dgm:t>
        <a:bodyPr/>
        <a:lstStyle/>
        <a:p>
          <a:r>
            <a:rPr lang="en-US" dirty="0" smtClean="0"/>
            <a:t>Analyze</a:t>
          </a:r>
          <a:endParaRPr lang="en-US" dirty="0"/>
        </a:p>
      </dgm:t>
    </dgm:pt>
    <dgm:pt modelId="{19CE9D7A-A622-40D2-B4BE-3DF10BFD3BD1}" type="parTrans" cxnId="{0213C887-0327-44EC-9C42-80A1F3409E38}">
      <dgm:prSet/>
      <dgm:spPr/>
      <dgm:t>
        <a:bodyPr/>
        <a:lstStyle/>
        <a:p>
          <a:endParaRPr lang="en-US"/>
        </a:p>
      </dgm:t>
    </dgm:pt>
    <dgm:pt modelId="{CD775E7A-0ADA-44DC-8F88-C333B0A55AF7}" type="sibTrans" cxnId="{0213C887-0327-44EC-9C42-80A1F3409E38}">
      <dgm:prSet/>
      <dgm:spPr/>
      <dgm:t>
        <a:bodyPr/>
        <a:lstStyle/>
        <a:p>
          <a:endParaRPr lang="en-US"/>
        </a:p>
      </dgm:t>
    </dgm:pt>
    <dgm:pt modelId="{EB123F2E-1121-4A76-A01F-C2731DF8ED24}" type="pres">
      <dgm:prSet presAssocID="{2C94C693-4BA1-41A0-8BFB-1FB5F59E213C}" presName="cycle" presStyleCnt="0">
        <dgm:presLayoutVars>
          <dgm:dir/>
          <dgm:resizeHandles val="exact"/>
        </dgm:presLayoutVars>
      </dgm:prSet>
      <dgm:spPr/>
      <dgm:t>
        <a:bodyPr/>
        <a:lstStyle/>
        <a:p>
          <a:endParaRPr lang="en-US"/>
        </a:p>
      </dgm:t>
    </dgm:pt>
    <dgm:pt modelId="{2420BA40-39BB-4ADF-83C0-7B8CB96F5B50}" type="pres">
      <dgm:prSet presAssocID="{BAD611D8-EFB5-4943-98AA-E3BDBB70D13D}" presName="node" presStyleLbl="node1" presStyleIdx="0" presStyleCnt="8">
        <dgm:presLayoutVars>
          <dgm:bulletEnabled val="1"/>
        </dgm:presLayoutVars>
      </dgm:prSet>
      <dgm:spPr/>
      <dgm:t>
        <a:bodyPr/>
        <a:lstStyle/>
        <a:p>
          <a:endParaRPr lang="en-US"/>
        </a:p>
      </dgm:t>
    </dgm:pt>
    <dgm:pt modelId="{8BE68183-63BF-4D60-9CEB-3AED23D6C42B}" type="pres">
      <dgm:prSet presAssocID="{BAD611D8-EFB5-4943-98AA-E3BDBB70D13D}" presName="spNode" presStyleCnt="0"/>
      <dgm:spPr/>
    </dgm:pt>
    <dgm:pt modelId="{94AAAE5F-E054-4951-9828-75302440ABA4}" type="pres">
      <dgm:prSet presAssocID="{185A4E81-7CC4-4C41-994D-017B782AA8F4}" presName="sibTrans" presStyleLbl="sibTrans1D1" presStyleIdx="0" presStyleCnt="8"/>
      <dgm:spPr/>
      <dgm:t>
        <a:bodyPr/>
        <a:lstStyle/>
        <a:p>
          <a:endParaRPr lang="en-US"/>
        </a:p>
      </dgm:t>
    </dgm:pt>
    <dgm:pt modelId="{387C29B5-3390-47FF-9C01-4AF10809E128}" type="pres">
      <dgm:prSet presAssocID="{3235E169-8C6C-4AD4-BF8A-6D412363253A}" presName="node" presStyleLbl="node1" presStyleIdx="1" presStyleCnt="8">
        <dgm:presLayoutVars>
          <dgm:bulletEnabled val="1"/>
        </dgm:presLayoutVars>
      </dgm:prSet>
      <dgm:spPr/>
      <dgm:t>
        <a:bodyPr/>
        <a:lstStyle/>
        <a:p>
          <a:endParaRPr lang="en-US"/>
        </a:p>
      </dgm:t>
    </dgm:pt>
    <dgm:pt modelId="{CA32ADF1-794E-409D-9E31-22D0FC29E748}" type="pres">
      <dgm:prSet presAssocID="{3235E169-8C6C-4AD4-BF8A-6D412363253A}" presName="spNode" presStyleCnt="0"/>
      <dgm:spPr/>
    </dgm:pt>
    <dgm:pt modelId="{2683D82E-96F2-4245-B0B2-681809354874}" type="pres">
      <dgm:prSet presAssocID="{F5DC80E3-6F19-468D-B6A4-C31A38D86908}" presName="sibTrans" presStyleLbl="sibTrans1D1" presStyleIdx="1" presStyleCnt="8"/>
      <dgm:spPr/>
      <dgm:t>
        <a:bodyPr/>
        <a:lstStyle/>
        <a:p>
          <a:endParaRPr lang="en-US"/>
        </a:p>
      </dgm:t>
    </dgm:pt>
    <dgm:pt modelId="{745DE735-8E8F-4E89-B11E-307C90F7B4B1}" type="pres">
      <dgm:prSet presAssocID="{AFB914CB-7527-49E7-8893-96F54F9C2DB3}" presName="node" presStyleLbl="node1" presStyleIdx="2" presStyleCnt="8">
        <dgm:presLayoutVars>
          <dgm:bulletEnabled val="1"/>
        </dgm:presLayoutVars>
      </dgm:prSet>
      <dgm:spPr/>
      <dgm:t>
        <a:bodyPr/>
        <a:lstStyle/>
        <a:p>
          <a:endParaRPr lang="en-US"/>
        </a:p>
      </dgm:t>
    </dgm:pt>
    <dgm:pt modelId="{33B28942-80EE-4922-B498-6E93323C371E}" type="pres">
      <dgm:prSet presAssocID="{AFB914CB-7527-49E7-8893-96F54F9C2DB3}" presName="spNode" presStyleCnt="0"/>
      <dgm:spPr/>
    </dgm:pt>
    <dgm:pt modelId="{41563A87-1E96-4410-86BB-D9F7EC82BDDE}" type="pres">
      <dgm:prSet presAssocID="{B902C728-4C96-4C33-BD40-C2710238D5DB}" presName="sibTrans" presStyleLbl="sibTrans1D1" presStyleIdx="2" presStyleCnt="8"/>
      <dgm:spPr/>
      <dgm:t>
        <a:bodyPr/>
        <a:lstStyle/>
        <a:p>
          <a:endParaRPr lang="en-US"/>
        </a:p>
      </dgm:t>
    </dgm:pt>
    <dgm:pt modelId="{7EB959F8-46B1-4D37-A598-3FD18BCBA59B}" type="pres">
      <dgm:prSet presAssocID="{4C399B6D-E2E4-488C-A5A4-46C45C6ACE16}" presName="node" presStyleLbl="node1" presStyleIdx="3" presStyleCnt="8">
        <dgm:presLayoutVars>
          <dgm:bulletEnabled val="1"/>
        </dgm:presLayoutVars>
      </dgm:prSet>
      <dgm:spPr/>
      <dgm:t>
        <a:bodyPr/>
        <a:lstStyle/>
        <a:p>
          <a:endParaRPr lang="en-US"/>
        </a:p>
      </dgm:t>
    </dgm:pt>
    <dgm:pt modelId="{2B35A9D5-9EE8-4B23-8019-026682CF4D36}" type="pres">
      <dgm:prSet presAssocID="{4C399B6D-E2E4-488C-A5A4-46C45C6ACE16}" presName="spNode" presStyleCnt="0"/>
      <dgm:spPr/>
    </dgm:pt>
    <dgm:pt modelId="{FD1E39F3-DEA5-43AE-801B-5FDADFC1F295}" type="pres">
      <dgm:prSet presAssocID="{D4DE222A-708E-4C75-8615-6EC7CDA89463}" presName="sibTrans" presStyleLbl="sibTrans1D1" presStyleIdx="3" presStyleCnt="8"/>
      <dgm:spPr/>
      <dgm:t>
        <a:bodyPr/>
        <a:lstStyle/>
        <a:p>
          <a:endParaRPr lang="en-US"/>
        </a:p>
      </dgm:t>
    </dgm:pt>
    <dgm:pt modelId="{5BC50E8D-30F8-435C-9C36-85FC4B5F9DB4}" type="pres">
      <dgm:prSet presAssocID="{EEDFAA4B-828C-4C32-A64F-9FE21B65C37F}" presName="node" presStyleLbl="node1" presStyleIdx="4" presStyleCnt="8">
        <dgm:presLayoutVars>
          <dgm:bulletEnabled val="1"/>
        </dgm:presLayoutVars>
      </dgm:prSet>
      <dgm:spPr/>
      <dgm:t>
        <a:bodyPr/>
        <a:lstStyle/>
        <a:p>
          <a:endParaRPr lang="en-US"/>
        </a:p>
      </dgm:t>
    </dgm:pt>
    <dgm:pt modelId="{01F554EE-8E47-4F56-B665-76327912845A}" type="pres">
      <dgm:prSet presAssocID="{EEDFAA4B-828C-4C32-A64F-9FE21B65C37F}" presName="spNode" presStyleCnt="0"/>
      <dgm:spPr/>
    </dgm:pt>
    <dgm:pt modelId="{AF105B1F-2E1F-4505-B2D6-7F1319CB7A05}" type="pres">
      <dgm:prSet presAssocID="{F3E0F29D-072E-4CF0-880E-0BC958FFB57C}" presName="sibTrans" presStyleLbl="sibTrans1D1" presStyleIdx="4" presStyleCnt="8"/>
      <dgm:spPr/>
      <dgm:t>
        <a:bodyPr/>
        <a:lstStyle/>
        <a:p>
          <a:endParaRPr lang="en-US"/>
        </a:p>
      </dgm:t>
    </dgm:pt>
    <dgm:pt modelId="{992A96EC-915D-4581-B936-4824F30FEC63}" type="pres">
      <dgm:prSet presAssocID="{4970AB65-0BC3-4952-A727-A369AB8A9C73}" presName="node" presStyleLbl="node1" presStyleIdx="5" presStyleCnt="8">
        <dgm:presLayoutVars>
          <dgm:bulletEnabled val="1"/>
        </dgm:presLayoutVars>
      </dgm:prSet>
      <dgm:spPr/>
      <dgm:t>
        <a:bodyPr/>
        <a:lstStyle/>
        <a:p>
          <a:endParaRPr lang="en-US"/>
        </a:p>
      </dgm:t>
    </dgm:pt>
    <dgm:pt modelId="{2E5C0679-E9FD-4172-83FD-8A0719859341}" type="pres">
      <dgm:prSet presAssocID="{4970AB65-0BC3-4952-A727-A369AB8A9C73}" presName="spNode" presStyleCnt="0"/>
      <dgm:spPr/>
    </dgm:pt>
    <dgm:pt modelId="{E1A3D479-DEBD-489A-A1E0-9EE4B3244EBC}" type="pres">
      <dgm:prSet presAssocID="{6AA04E8D-9961-45CB-8D4E-E86D3224BB1D}" presName="sibTrans" presStyleLbl="sibTrans1D1" presStyleIdx="5" presStyleCnt="8"/>
      <dgm:spPr/>
      <dgm:t>
        <a:bodyPr/>
        <a:lstStyle/>
        <a:p>
          <a:endParaRPr lang="en-US"/>
        </a:p>
      </dgm:t>
    </dgm:pt>
    <dgm:pt modelId="{F733F485-7060-4566-9422-44F7ADCC13D8}" type="pres">
      <dgm:prSet presAssocID="{3BCA5D51-5DEF-4410-AA2B-F02FC864F9CA}" presName="node" presStyleLbl="node1" presStyleIdx="6" presStyleCnt="8">
        <dgm:presLayoutVars>
          <dgm:bulletEnabled val="1"/>
        </dgm:presLayoutVars>
      </dgm:prSet>
      <dgm:spPr/>
      <dgm:t>
        <a:bodyPr/>
        <a:lstStyle/>
        <a:p>
          <a:endParaRPr lang="en-US"/>
        </a:p>
      </dgm:t>
    </dgm:pt>
    <dgm:pt modelId="{65542B03-FC53-473A-9FA9-771BCE2BB36B}" type="pres">
      <dgm:prSet presAssocID="{3BCA5D51-5DEF-4410-AA2B-F02FC864F9CA}" presName="spNode" presStyleCnt="0"/>
      <dgm:spPr/>
    </dgm:pt>
    <dgm:pt modelId="{2CF3B1EC-0214-452E-A57F-539F256EE0D9}" type="pres">
      <dgm:prSet presAssocID="{78EB2893-944C-4059-8491-E3C64FAAF2CE}" presName="sibTrans" presStyleLbl="sibTrans1D1" presStyleIdx="6" presStyleCnt="8"/>
      <dgm:spPr/>
      <dgm:t>
        <a:bodyPr/>
        <a:lstStyle/>
        <a:p>
          <a:endParaRPr lang="en-US"/>
        </a:p>
      </dgm:t>
    </dgm:pt>
    <dgm:pt modelId="{3ACD52CB-27A4-4241-AD31-AFB84EBF1EBD}" type="pres">
      <dgm:prSet presAssocID="{61D46706-CA8A-4E9A-968C-22FB3EE53033}" presName="node" presStyleLbl="node1" presStyleIdx="7" presStyleCnt="8">
        <dgm:presLayoutVars>
          <dgm:bulletEnabled val="1"/>
        </dgm:presLayoutVars>
      </dgm:prSet>
      <dgm:spPr/>
      <dgm:t>
        <a:bodyPr/>
        <a:lstStyle/>
        <a:p>
          <a:endParaRPr lang="en-US"/>
        </a:p>
      </dgm:t>
    </dgm:pt>
    <dgm:pt modelId="{1C3F15A5-1B9D-49EE-9E50-8E8C12A96EC9}" type="pres">
      <dgm:prSet presAssocID="{61D46706-CA8A-4E9A-968C-22FB3EE53033}" presName="spNode" presStyleCnt="0"/>
      <dgm:spPr/>
    </dgm:pt>
    <dgm:pt modelId="{B4AC3478-F7F9-416F-B975-58ABA8852AFF}" type="pres">
      <dgm:prSet presAssocID="{CD775E7A-0ADA-44DC-8F88-C333B0A55AF7}" presName="sibTrans" presStyleLbl="sibTrans1D1" presStyleIdx="7" presStyleCnt="8"/>
      <dgm:spPr/>
      <dgm:t>
        <a:bodyPr/>
        <a:lstStyle/>
        <a:p>
          <a:endParaRPr lang="en-US"/>
        </a:p>
      </dgm:t>
    </dgm:pt>
  </dgm:ptLst>
  <dgm:cxnLst>
    <dgm:cxn modelId="{C92ACC69-C6B7-406C-80EE-E29C9E592B20}" type="presOf" srcId="{B902C728-4C96-4C33-BD40-C2710238D5DB}" destId="{41563A87-1E96-4410-86BB-D9F7EC82BDDE}" srcOrd="0" destOrd="0" presId="urn:microsoft.com/office/officeart/2005/8/layout/cycle5"/>
    <dgm:cxn modelId="{1572AC43-A24E-494F-A379-F30BF2549564}" type="presOf" srcId="{185A4E81-7CC4-4C41-994D-017B782AA8F4}" destId="{94AAAE5F-E054-4951-9828-75302440ABA4}" srcOrd="0" destOrd="0" presId="urn:microsoft.com/office/officeart/2005/8/layout/cycle5"/>
    <dgm:cxn modelId="{45C9B265-1EAE-4B78-9939-317DA257B603}" type="presOf" srcId="{6AA04E8D-9961-45CB-8D4E-E86D3224BB1D}" destId="{E1A3D479-DEBD-489A-A1E0-9EE4B3244EBC}" srcOrd="0" destOrd="0" presId="urn:microsoft.com/office/officeart/2005/8/layout/cycle5"/>
    <dgm:cxn modelId="{C68D4381-3ED2-45A4-AD6E-1B030B19C7A5}" type="presOf" srcId="{F3E0F29D-072E-4CF0-880E-0BC958FFB57C}" destId="{AF105B1F-2E1F-4505-B2D6-7F1319CB7A05}" srcOrd="0" destOrd="0" presId="urn:microsoft.com/office/officeart/2005/8/layout/cycle5"/>
    <dgm:cxn modelId="{249F1AE5-EC26-4EF4-822C-7DCB681AC741}" type="presOf" srcId="{CD775E7A-0ADA-44DC-8F88-C333B0A55AF7}" destId="{B4AC3478-F7F9-416F-B975-58ABA8852AFF}" srcOrd="0" destOrd="0" presId="urn:microsoft.com/office/officeart/2005/8/layout/cycle5"/>
    <dgm:cxn modelId="{711E0998-BD15-4987-BED5-D0F02A560888}" srcId="{2C94C693-4BA1-41A0-8BFB-1FB5F59E213C}" destId="{4970AB65-0BC3-4952-A727-A369AB8A9C73}" srcOrd="5" destOrd="0" parTransId="{0914A192-B637-4D8F-9F19-ED5842B4FB69}" sibTransId="{6AA04E8D-9961-45CB-8D4E-E86D3224BB1D}"/>
    <dgm:cxn modelId="{AB8BBC7F-03C0-4F99-878D-81258C76C625}" srcId="{2C94C693-4BA1-41A0-8BFB-1FB5F59E213C}" destId="{EEDFAA4B-828C-4C32-A64F-9FE21B65C37F}" srcOrd="4" destOrd="0" parTransId="{BE1329E8-5963-48D2-9CDC-C0B1EC0797D0}" sibTransId="{F3E0F29D-072E-4CF0-880E-0BC958FFB57C}"/>
    <dgm:cxn modelId="{3151E5DD-5F17-40BD-946F-AC8757A921F2}" type="presOf" srcId="{AFB914CB-7527-49E7-8893-96F54F9C2DB3}" destId="{745DE735-8E8F-4E89-B11E-307C90F7B4B1}" srcOrd="0" destOrd="0" presId="urn:microsoft.com/office/officeart/2005/8/layout/cycle5"/>
    <dgm:cxn modelId="{D9D6AFD8-4872-4DC6-ABB0-A9546906FAE8}" type="presOf" srcId="{78EB2893-944C-4059-8491-E3C64FAAF2CE}" destId="{2CF3B1EC-0214-452E-A57F-539F256EE0D9}" srcOrd="0" destOrd="0" presId="urn:microsoft.com/office/officeart/2005/8/layout/cycle5"/>
    <dgm:cxn modelId="{453BF2D0-942A-4F75-8E9C-C17AC8294AC9}" srcId="{2C94C693-4BA1-41A0-8BFB-1FB5F59E213C}" destId="{AFB914CB-7527-49E7-8893-96F54F9C2DB3}" srcOrd="2" destOrd="0" parTransId="{3BDF909C-6F0E-4215-BCF9-1A5FC1028F8D}" sibTransId="{B902C728-4C96-4C33-BD40-C2710238D5DB}"/>
    <dgm:cxn modelId="{6E856B4C-3E09-4BE9-AA4C-25DF28E7A2E2}" srcId="{2C94C693-4BA1-41A0-8BFB-1FB5F59E213C}" destId="{4C399B6D-E2E4-488C-A5A4-46C45C6ACE16}" srcOrd="3" destOrd="0" parTransId="{54C24964-518E-4F3F-AE5E-7EFAD93CBB01}" sibTransId="{D4DE222A-708E-4C75-8615-6EC7CDA89463}"/>
    <dgm:cxn modelId="{3B3CF704-DB30-4C1F-959A-4409DEFBD4E2}" type="presOf" srcId="{4C399B6D-E2E4-488C-A5A4-46C45C6ACE16}" destId="{7EB959F8-46B1-4D37-A598-3FD18BCBA59B}" srcOrd="0" destOrd="0" presId="urn:microsoft.com/office/officeart/2005/8/layout/cycle5"/>
    <dgm:cxn modelId="{D9A16A50-DBFF-49EE-BD17-78648EAE0CF3}" type="presOf" srcId="{2C94C693-4BA1-41A0-8BFB-1FB5F59E213C}" destId="{EB123F2E-1121-4A76-A01F-C2731DF8ED24}" srcOrd="0" destOrd="0" presId="urn:microsoft.com/office/officeart/2005/8/layout/cycle5"/>
    <dgm:cxn modelId="{FF1B79BD-2EDC-4A53-B567-E303717BFD12}" type="presOf" srcId="{4970AB65-0BC3-4952-A727-A369AB8A9C73}" destId="{992A96EC-915D-4581-B936-4824F30FEC63}" srcOrd="0" destOrd="0" presId="urn:microsoft.com/office/officeart/2005/8/layout/cycle5"/>
    <dgm:cxn modelId="{0213C887-0327-44EC-9C42-80A1F3409E38}" srcId="{2C94C693-4BA1-41A0-8BFB-1FB5F59E213C}" destId="{61D46706-CA8A-4E9A-968C-22FB3EE53033}" srcOrd="7" destOrd="0" parTransId="{19CE9D7A-A622-40D2-B4BE-3DF10BFD3BD1}" sibTransId="{CD775E7A-0ADA-44DC-8F88-C333B0A55AF7}"/>
    <dgm:cxn modelId="{FE60C956-CB40-4D05-B86E-E17454AB157D}" type="presOf" srcId="{3235E169-8C6C-4AD4-BF8A-6D412363253A}" destId="{387C29B5-3390-47FF-9C01-4AF10809E128}" srcOrd="0" destOrd="0" presId="urn:microsoft.com/office/officeart/2005/8/layout/cycle5"/>
    <dgm:cxn modelId="{16E58752-AFA5-4131-8EB3-EE6CE2C6961C}" type="presOf" srcId="{BAD611D8-EFB5-4943-98AA-E3BDBB70D13D}" destId="{2420BA40-39BB-4ADF-83C0-7B8CB96F5B50}" srcOrd="0" destOrd="0" presId="urn:microsoft.com/office/officeart/2005/8/layout/cycle5"/>
    <dgm:cxn modelId="{D854A0C6-6035-4051-B1A7-E61071BB0841}" srcId="{2C94C693-4BA1-41A0-8BFB-1FB5F59E213C}" destId="{3235E169-8C6C-4AD4-BF8A-6D412363253A}" srcOrd="1" destOrd="0" parTransId="{F888D1B8-4E51-45A2-A3B8-B2DA0D9D05D1}" sibTransId="{F5DC80E3-6F19-468D-B6A4-C31A38D86908}"/>
    <dgm:cxn modelId="{7265D17B-F70E-4710-AB43-61F560B84B0A}" srcId="{2C94C693-4BA1-41A0-8BFB-1FB5F59E213C}" destId="{3BCA5D51-5DEF-4410-AA2B-F02FC864F9CA}" srcOrd="6" destOrd="0" parTransId="{C2088B3D-6B02-42BC-8108-A1E32779AB94}" sibTransId="{78EB2893-944C-4059-8491-E3C64FAAF2CE}"/>
    <dgm:cxn modelId="{AC198B4A-9AA5-48DC-8F14-3B638084F7F5}" type="presOf" srcId="{F5DC80E3-6F19-468D-B6A4-C31A38D86908}" destId="{2683D82E-96F2-4245-B0B2-681809354874}" srcOrd="0" destOrd="0" presId="urn:microsoft.com/office/officeart/2005/8/layout/cycle5"/>
    <dgm:cxn modelId="{908A5471-0536-4520-B2E0-6F090519FF69}" type="presOf" srcId="{61D46706-CA8A-4E9A-968C-22FB3EE53033}" destId="{3ACD52CB-27A4-4241-AD31-AFB84EBF1EBD}" srcOrd="0" destOrd="0" presId="urn:microsoft.com/office/officeart/2005/8/layout/cycle5"/>
    <dgm:cxn modelId="{9E3285E5-6721-4C86-8BE2-55AEF4078C05}" type="presOf" srcId="{3BCA5D51-5DEF-4410-AA2B-F02FC864F9CA}" destId="{F733F485-7060-4566-9422-44F7ADCC13D8}" srcOrd="0" destOrd="0" presId="urn:microsoft.com/office/officeart/2005/8/layout/cycle5"/>
    <dgm:cxn modelId="{43997FCB-C1F4-48F1-9856-F360BE87CF09}" type="presOf" srcId="{EEDFAA4B-828C-4C32-A64F-9FE21B65C37F}" destId="{5BC50E8D-30F8-435C-9C36-85FC4B5F9DB4}" srcOrd="0" destOrd="0" presId="urn:microsoft.com/office/officeart/2005/8/layout/cycle5"/>
    <dgm:cxn modelId="{0817E4A9-B59D-4398-908A-F4925DCE9F36}" srcId="{2C94C693-4BA1-41A0-8BFB-1FB5F59E213C}" destId="{BAD611D8-EFB5-4943-98AA-E3BDBB70D13D}" srcOrd="0" destOrd="0" parTransId="{3DA2C7F3-CA7D-44F9-B2D2-454E646E107B}" sibTransId="{185A4E81-7CC4-4C41-994D-017B782AA8F4}"/>
    <dgm:cxn modelId="{EC5ACB67-475E-4908-8519-538486F29B15}" type="presOf" srcId="{D4DE222A-708E-4C75-8615-6EC7CDA89463}" destId="{FD1E39F3-DEA5-43AE-801B-5FDADFC1F295}" srcOrd="0" destOrd="0" presId="urn:microsoft.com/office/officeart/2005/8/layout/cycle5"/>
    <dgm:cxn modelId="{D93B66CC-5D38-4109-8FF0-FCC4D7A7DF1B}" type="presParOf" srcId="{EB123F2E-1121-4A76-A01F-C2731DF8ED24}" destId="{2420BA40-39BB-4ADF-83C0-7B8CB96F5B50}" srcOrd="0" destOrd="0" presId="urn:microsoft.com/office/officeart/2005/8/layout/cycle5"/>
    <dgm:cxn modelId="{D9207AC3-717C-4632-89C8-4C9B79375837}" type="presParOf" srcId="{EB123F2E-1121-4A76-A01F-C2731DF8ED24}" destId="{8BE68183-63BF-4D60-9CEB-3AED23D6C42B}" srcOrd="1" destOrd="0" presId="urn:microsoft.com/office/officeart/2005/8/layout/cycle5"/>
    <dgm:cxn modelId="{DFBFCD0A-9A5A-4B96-B3D2-11CF90122F86}" type="presParOf" srcId="{EB123F2E-1121-4A76-A01F-C2731DF8ED24}" destId="{94AAAE5F-E054-4951-9828-75302440ABA4}" srcOrd="2" destOrd="0" presId="urn:microsoft.com/office/officeart/2005/8/layout/cycle5"/>
    <dgm:cxn modelId="{5266A908-33B4-4438-8C55-2EAF40DFE589}" type="presParOf" srcId="{EB123F2E-1121-4A76-A01F-C2731DF8ED24}" destId="{387C29B5-3390-47FF-9C01-4AF10809E128}" srcOrd="3" destOrd="0" presId="urn:microsoft.com/office/officeart/2005/8/layout/cycle5"/>
    <dgm:cxn modelId="{4E2D4CA6-209A-48E7-AE16-220CCD6BFA64}" type="presParOf" srcId="{EB123F2E-1121-4A76-A01F-C2731DF8ED24}" destId="{CA32ADF1-794E-409D-9E31-22D0FC29E748}" srcOrd="4" destOrd="0" presId="urn:microsoft.com/office/officeart/2005/8/layout/cycle5"/>
    <dgm:cxn modelId="{529B493D-126D-4E85-AD75-BE48FCC2B87B}" type="presParOf" srcId="{EB123F2E-1121-4A76-A01F-C2731DF8ED24}" destId="{2683D82E-96F2-4245-B0B2-681809354874}" srcOrd="5" destOrd="0" presId="urn:microsoft.com/office/officeart/2005/8/layout/cycle5"/>
    <dgm:cxn modelId="{CA0BF88C-59D6-4978-9C56-056341EE48F7}" type="presParOf" srcId="{EB123F2E-1121-4A76-A01F-C2731DF8ED24}" destId="{745DE735-8E8F-4E89-B11E-307C90F7B4B1}" srcOrd="6" destOrd="0" presId="urn:microsoft.com/office/officeart/2005/8/layout/cycle5"/>
    <dgm:cxn modelId="{2AB0DA32-308F-440A-BC6F-B23BB6B7C0D6}" type="presParOf" srcId="{EB123F2E-1121-4A76-A01F-C2731DF8ED24}" destId="{33B28942-80EE-4922-B498-6E93323C371E}" srcOrd="7" destOrd="0" presId="urn:microsoft.com/office/officeart/2005/8/layout/cycle5"/>
    <dgm:cxn modelId="{B594F4D3-768C-4BE1-A879-E9E6943D9A9B}" type="presParOf" srcId="{EB123F2E-1121-4A76-A01F-C2731DF8ED24}" destId="{41563A87-1E96-4410-86BB-D9F7EC82BDDE}" srcOrd="8" destOrd="0" presId="urn:microsoft.com/office/officeart/2005/8/layout/cycle5"/>
    <dgm:cxn modelId="{5860F87B-618A-4789-AD01-A5CEA17E2FC4}" type="presParOf" srcId="{EB123F2E-1121-4A76-A01F-C2731DF8ED24}" destId="{7EB959F8-46B1-4D37-A598-3FD18BCBA59B}" srcOrd="9" destOrd="0" presId="urn:microsoft.com/office/officeart/2005/8/layout/cycle5"/>
    <dgm:cxn modelId="{A47B529B-B45B-4682-AD7F-AF0C437346D8}" type="presParOf" srcId="{EB123F2E-1121-4A76-A01F-C2731DF8ED24}" destId="{2B35A9D5-9EE8-4B23-8019-026682CF4D36}" srcOrd="10" destOrd="0" presId="urn:microsoft.com/office/officeart/2005/8/layout/cycle5"/>
    <dgm:cxn modelId="{33323463-12F2-4DF8-BF07-EC9FCC5468F2}" type="presParOf" srcId="{EB123F2E-1121-4A76-A01F-C2731DF8ED24}" destId="{FD1E39F3-DEA5-43AE-801B-5FDADFC1F295}" srcOrd="11" destOrd="0" presId="urn:microsoft.com/office/officeart/2005/8/layout/cycle5"/>
    <dgm:cxn modelId="{0FE835AC-9EA6-4046-B703-5A4078179C96}" type="presParOf" srcId="{EB123F2E-1121-4A76-A01F-C2731DF8ED24}" destId="{5BC50E8D-30F8-435C-9C36-85FC4B5F9DB4}" srcOrd="12" destOrd="0" presId="urn:microsoft.com/office/officeart/2005/8/layout/cycle5"/>
    <dgm:cxn modelId="{26B7F9E3-276C-4471-A001-F085AB8549BC}" type="presParOf" srcId="{EB123F2E-1121-4A76-A01F-C2731DF8ED24}" destId="{01F554EE-8E47-4F56-B665-76327912845A}" srcOrd="13" destOrd="0" presId="urn:microsoft.com/office/officeart/2005/8/layout/cycle5"/>
    <dgm:cxn modelId="{A453F786-5298-4935-A530-4B7799424770}" type="presParOf" srcId="{EB123F2E-1121-4A76-A01F-C2731DF8ED24}" destId="{AF105B1F-2E1F-4505-B2D6-7F1319CB7A05}" srcOrd="14" destOrd="0" presId="urn:microsoft.com/office/officeart/2005/8/layout/cycle5"/>
    <dgm:cxn modelId="{E80BBAB3-266F-4964-89A0-66CCC222C628}" type="presParOf" srcId="{EB123F2E-1121-4A76-A01F-C2731DF8ED24}" destId="{992A96EC-915D-4581-B936-4824F30FEC63}" srcOrd="15" destOrd="0" presId="urn:microsoft.com/office/officeart/2005/8/layout/cycle5"/>
    <dgm:cxn modelId="{7A3D3EAE-98D4-4F71-AC0C-240BE7EEB4FC}" type="presParOf" srcId="{EB123F2E-1121-4A76-A01F-C2731DF8ED24}" destId="{2E5C0679-E9FD-4172-83FD-8A0719859341}" srcOrd="16" destOrd="0" presId="urn:microsoft.com/office/officeart/2005/8/layout/cycle5"/>
    <dgm:cxn modelId="{829E5CF8-7CC0-4EC1-AA68-F42E9D7793E2}" type="presParOf" srcId="{EB123F2E-1121-4A76-A01F-C2731DF8ED24}" destId="{E1A3D479-DEBD-489A-A1E0-9EE4B3244EBC}" srcOrd="17" destOrd="0" presId="urn:microsoft.com/office/officeart/2005/8/layout/cycle5"/>
    <dgm:cxn modelId="{CB5E5095-DA31-4849-88A9-B808B03CEBF8}" type="presParOf" srcId="{EB123F2E-1121-4A76-A01F-C2731DF8ED24}" destId="{F733F485-7060-4566-9422-44F7ADCC13D8}" srcOrd="18" destOrd="0" presId="urn:microsoft.com/office/officeart/2005/8/layout/cycle5"/>
    <dgm:cxn modelId="{FF2147A0-2250-439D-A92D-CEDD814B51DC}" type="presParOf" srcId="{EB123F2E-1121-4A76-A01F-C2731DF8ED24}" destId="{65542B03-FC53-473A-9FA9-771BCE2BB36B}" srcOrd="19" destOrd="0" presId="urn:microsoft.com/office/officeart/2005/8/layout/cycle5"/>
    <dgm:cxn modelId="{B277FA07-C4EB-4681-85B9-07531C39CB76}" type="presParOf" srcId="{EB123F2E-1121-4A76-A01F-C2731DF8ED24}" destId="{2CF3B1EC-0214-452E-A57F-539F256EE0D9}" srcOrd="20" destOrd="0" presId="urn:microsoft.com/office/officeart/2005/8/layout/cycle5"/>
    <dgm:cxn modelId="{2450D323-2FA7-4970-8108-AD362A379386}" type="presParOf" srcId="{EB123F2E-1121-4A76-A01F-C2731DF8ED24}" destId="{3ACD52CB-27A4-4241-AD31-AFB84EBF1EBD}" srcOrd="21" destOrd="0" presId="urn:microsoft.com/office/officeart/2005/8/layout/cycle5"/>
    <dgm:cxn modelId="{75ED455F-102F-460E-BBA3-AD188BB83EAB}" type="presParOf" srcId="{EB123F2E-1121-4A76-A01F-C2731DF8ED24}" destId="{1C3F15A5-1B9D-49EE-9E50-8E8C12A96EC9}" srcOrd="22" destOrd="0" presId="urn:microsoft.com/office/officeart/2005/8/layout/cycle5"/>
    <dgm:cxn modelId="{DC2DF757-E56B-42F5-B6F4-8CB4F1884714}" type="presParOf" srcId="{EB123F2E-1121-4A76-A01F-C2731DF8ED24}" destId="{B4AC3478-F7F9-416F-B975-58ABA8852AFF}" srcOrd="23"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0BA40-39BB-4ADF-83C0-7B8CB96F5B50}">
      <dsp:nvSpPr>
        <dsp:cNvPr id="0" name=""/>
        <dsp:cNvSpPr/>
      </dsp:nvSpPr>
      <dsp:spPr>
        <a:xfrm>
          <a:off x="1653499" y="373319"/>
          <a:ext cx="731601" cy="475541"/>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Plan</a:t>
          </a:r>
          <a:endParaRPr lang="en-US" sz="1200" kern="1200" dirty="0"/>
        </a:p>
      </dsp:txBody>
      <dsp:txXfrm>
        <a:off x="1676713" y="396533"/>
        <a:ext cx="685173" cy="429113"/>
      </dsp:txXfrm>
    </dsp:sp>
    <dsp:sp modelId="{94AAAE5F-E054-4951-9828-75302440ABA4}">
      <dsp:nvSpPr>
        <dsp:cNvPr id="0" name=""/>
        <dsp:cNvSpPr/>
      </dsp:nvSpPr>
      <dsp:spPr>
        <a:xfrm>
          <a:off x="367408" y="611089"/>
          <a:ext cx="3303783" cy="3303783"/>
        </a:xfrm>
        <a:custGeom>
          <a:avLst/>
          <a:gdLst/>
          <a:ahLst/>
          <a:cxnLst/>
          <a:rect l="0" t="0" r="0" b="0"/>
          <a:pathLst>
            <a:path>
              <a:moveTo>
                <a:pt x="2122516" y="68459"/>
              </a:moveTo>
              <a:arcTo wR="1651891" hR="1651891" stAng="17193174" swAng="68175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87C29B5-3390-47FF-9C01-4AF10809E128}">
      <dsp:nvSpPr>
        <dsp:cNvPr id="0" name=""/>
        <dsp:cNvSpPr/>
      </dsp:nvSpPr>
      <dsp:spPr>
        <a:xfrm>
          <a:off x="2821562" y="857147"/>
          <a:ext cx="731601" cy="475541"/>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Collect</a:t>
          </a:r>
          <a:endParaRPr lang="en-US" sz="1200" kern="1200" dirty="0"/>
        </a:p>
      </dsp:txBody>
      <dsp:txXfrm>
        <a:off x="2844776" y="880361"/>
        <a:ext cx="685173" cy="429113"/>
      </dsp:txXfrm>
    </dsp:sp>
    <dsp:sp modelId="{2683D82E-96F2-4245-B0B2-681809354874}">
      <dsp:nvSpPr>
        <dsp:cNvPr id="0" name=""/>
        <dsp:cNvSpPr/>
      </dsp:nvSpPr>
      <dsp:spPr>
        <a:xfrm>
          <a:off x="367408" y="611089"/>
          <a:ext cx="3303783" cy="3303783"/>
        </a:xfrm>
        <a:custGeom>
          <a:avLst/>
          <a:gdLst/>
          <a:ahLst/>
          <a:cxnLst/>
          <a:rect l="0" t="0" r="0" b="0"/>
          <a:pathLst>
            <a:path>
              <a:moveTo>
                <a:pt x="3094990" y="848019"/>
              </a:moveTo>
              <a:arcTo wR="1651891" hR="1651891" stAng="19852811" swAng="94131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45DE735-8E8F-4E89-B11E-307C90F7B4B1}">
      <dsp:nvSpPr>
        <dsp:cNvPr id="0" name=""/>
        <dsp:cNvSpPr/>
      </dsp:nvSpPr>
      <dsp:spPr>
        <a:xfrm>
          <a:off x="3305390" y="2025210"/>
          <a:ext cx="731601" cy="475541"/>
        </a:xfrm>
        <a:prstGeom prst="roundRect">
          <a:avLst/>
        </a:prstGeom>
        <a:no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Assure</a:t>
          </a:r>
          <a:endParaRPr lang="en-US" sz="1200" kern="1200" dirty="0"/>
        </a:p>
      </dsp:txBody>
      <dsp:txXfrm>
        <a:off x="3328604" y="2048424"/>
        <a:ext cx="685173" cy="429113"/>
      </dsp:txXfrm>
    </dsp:sp>
    <dsp:sp modelId="{41563A87-1E96-4410-86BB-D9F7EC82BDDE}">
      <dsp:nvSpPr>
        <dsp:cNvPr id="0" name=""/>
        <dsp:cNvSpPr/>
      </dsp:nvSpPr>
      <dsp:spPr>
        <a:xfrm>
          <a:off x="367408" y="611089"/>
          <a:ext cx="3303783" cy="3303783"/>
        </a:xfrm>
        <a:custGeom>
          <a:avLst/>
          <a:gdLst/>
          <a:ahLst/>
          <a:cxnLst/>
          <a:rect l="0" t="0" r="0" b="0"/>
          <a:pathLst>
            <a:path>
              <a:moveTo>
                <a:pt x="3258603" y="2035588"/>
              </a:moveTo>
              <a:arcTo wR="1651891" hR="1651891" stAng="805871" swAng="94131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EB959F8-46B1-4D37-A598-3FD18BCBA59B}">
      <dsp:nvSpPr>
        <dsp:cNvPr id="0" name=""/>
        <dsp:cNvSpPr/>
      </dsp:nvSpPr>
      <dsp:spPr>
        <a:xfrm>
          <a:off x="2821562" y="3193274"/>
          <a:ext cx="731601" cy="475541"/>
        </a:xfrm>
        <a:prstGeom prst="roundRect">
          <a:avLst/>
        </a:prstGeom>
        <a:solidFill>
          <a:schemeClr val="accent2"/>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Describe</a:t>
          </a:r>
          <a:endParaRPr lang="en-US" sz="1200" kern="1200" dirty="0"/>
        </a:p>
      </dsp:txBody>
      <dsp:txXfrm>
        <a:off x="2844776" y="3216488"/>
        <a:ext cx="685173" cy="429113"/>
      </dsp:txXfrm>
    </dsp:sp>
    <dsp:sp modelId="{FD1E39F3-DEA5-43AE-801B-5FDADFC1F295}">
      <dsp:nvSpPr>
        <dsp:cNvPr id="0" name=""/>
        <dsp:cNvSpPr/>
      </dsp:nvSpPr>
      <dsp:spPr>
        <a:xfrm>
          <a:off x="367408" y="611089"/>
          <a:ext cx="3303783" cy="3303783"/>
        </a:xfrm>
        <a:custGeom>
          <a:avLst/>
          <a:gdLst/>
          <a:ahLst/>
          <a:cxnLst/>
          <a:rect l="0" t="0" r="0" b="0"/>
          <a:pathLst>
            <a:path>
              <a:moveTo>
                <a:pt x="2425253" y="3111568"/>
              </a:moveTo>
              <a:arcTo wR="1651891" hR="1651891" stAng="3725076" swAng="68175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BC50E8D-30F8-435C-9C36-85FC4B5F9DB4}">
      <dsp:nvSpPr>
        <dsp:cNvPr id="0" name=""/>
        <dsp:cNvSpPr/>
      </dsp:nvSpPr>
      <dsp:spPr>
        <a:xfrm>
          <a:off x="1653499" y="3677102"/>
          <a:ext cx="731601" cy="475541"/>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Preserve</a:t>
          </a:r>
          <a:endParaRPr lang="en-US" sz="1200" kern="1200" dirty="0"/>
        </a:p>
      </dsp:txBody>
      <dsp:txXfrm>
        <a:off x="1676713" y="3700316"/>
        <a:ext cx="685173" cy="429113"/>
      </dsp:txXfrm>
    </dsp:sp>
    <dsp:sp modelId="{AF105B1F-2E1F-4505-B2D6-7F1319CB7A05}">
      <dsp:nvSpPr>
        <dsp:cNvPr id="0" name=""/>
        <dsp:cNvSpPr/>
      </dsp:nvSpPr>
      <dsp:spPr>
        <a:xfrm>
          <a:off x="367408" y="611089"/>
          <a:ext cx="3303783" cy="3303783"/>
        </a:xfrm>
        <a:custGeom>
          <a:avLst/>
          <a:gdLst/>
          <a:ahLst/>
          <a:cxnLst/>
          <a:rect l="0" t="0" r="0" b="0"/>
          <a:pathLst>
            <a:path>
              <a:moveTo>
                <a:pt x="1181266" y="3235324"/>
              </a:moveTo>
              <a:arcTo wR="1651891" hR="1651891" stAng="6393174" swAng="68175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92A96EC-915D-4581-B936-4824F30FEC63}">
      <dsp:nvSpPr>
        <dsp:cNvPr id="0" name=""/>
        <dsp:cNvSpPr/>
      </dsp:nvSpPr>
      <dsp:spPr>
        <a:xfrm>
          <a:off x="485435" y="3193274"/>
          <a:ext cx="731601" cy="475541"/>
        </a:xfrm>
        <a:prstGeom prst="roundRect">
          <a:avLst/>
        </a:prstGeom>
        <a:solidFill>
          <a:schemeClr val="accent2"/>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Discover</a:t>
          </a:r>
          <a:endParaRPr lang="en-US" sz="1200" kern="1200" dirty="0"/>
        </a:p>
      </dsp:txBody>
      <dsp:txXfrm>
        <a:off x="508649" y="3216488"/>
        <a:ext cx="685173" cy="429113"/>
      </dsp:txXfrm>
    </dsp:sp>
    <dsp:sp modelId="{E1A3D479-DEBD-489A-A1E0-9EE4B3244EBC}">
      <dsp:nvSpPr>
        <dsp:cNvPr id="0" name=""/>
        <dsp:cNvSpPr/>
      </dsp:nvSpPr>
      <dsp:spPr>
        <a:xfrm>
          <a:off x="367408" y="611089"/>
          <a:ext cx="3303783" cy="3303783"/>
        </a:xfrm>
        <a:custGeom>
          <a:avLst/>
          <a:gdLst/>
          <a:ahLst/>
          <a:cxnLst/>
          <a:rect l="0" t="0" r="0" b="0"/>
          <a:pathLst>
            <a:path>
              <a:moveTo>
                <a:pt x="208792" y="2455764"/>
              </a:moveTo>
              <a:arcTo wR="1651891" hR="1651891" stAng="9052811" swAng="94131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733F485-7060-4566-9422-44F7ADCC13D8}">
      <dsp:nvSpPr>
        <dsp:cNvPr id="0" name=""/>
        <dsp:cNvSpPr/>
      </dsp:nvSpPr>
      <dsp:spPr>
        <a:xfrm>
          <a:off x="1607" y="2025210"/>
          <a:ext cx="731601" cy="475541"/>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Integrate</a:t>
          </a:r>
          <a:endParaRPr lang="en-US" sz="1200" kern="1200" dirty="0"/>
        </a:p>
      </dsp:txBody>
      <dsp:txXfrm>
        <a:off x="24821" y="2048424"/>
        <a:ext cx="685173" cy="429113"/>
      </dsp:txXfrm>
    </dsp:sp>
    <dsp:sp modelId="{2CF3B1EC-0214-452E-A57F-539F256EE0D9}">
      <dsp:nvSpPr>
        <dsp:cNvPr id="0" name=""/>
        <dsp:cNvSpPr/>
      </dsp:nvSpPr>
      <dsp:spPr>
        <a:xfrm>
          <a:off x="367408" y="611089"/>
          <a:ext cx="3303783" cy="3303783"/>
        </a:xfrm>
        <a:custGeom>
          <a:avLst/>
          <a:gdLst/>
          <a:ahLst/>
          <a:cxnLst/>
          <a:rect l="0" t="0" r="0" b="0"/>
          <a:pathLst>
            <a:path>
              <a:moveTo>
                <a:pt x="45179" y="1268194"/>
              </a:moveTo>
              <a:arcTo wR="1651891" hR="1651891" stAng="11605871" swAng="94131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ACD52CB-27A4-4241-AD31-AFB84EBF1EBD}">
      <dsp:nvSpPr>
        <dsp:cNvPr id="0" name=""/>
        <dsp:cNvSpPr/>
      </dsp:nvSpPr>
      <dsp:spPr>
        <a:xfrm>
          <a:off x="485435" y="857147"/>
          <a:ext cx="731601" cy="475541"/>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Analyze</a:t>
          </a:r>
          <a:endParaRPr lang="en-US" sz="1200" kern="1200" dirty="0"/>
        </a:p>
      </dsp:txBody>
      <dsp:txXfrm>
        <a:off x="508649" y="880361"/>
        <a:ext cx="685173" cy="429113"/>
      </dsp:txXfrm>
    </dsp:sp>
    <dsp:sp modelId="{B4AC3478-F7F9-416F-B975-58ABA8852AFF}">
      <dsp:nvSpPr>
        <dsp:cNvPr id="0" name=""/>
        <dsp:cNvSpPr/>
      </dsp:nvSpPr>
      <dsp:spPr>
        <a:xfrm>
          <a:off x="367408" y="611089"/>
          <a:ext cx="3303783" cy="3303783"/>
        </a:xfrm>
        <a:custGeom>
          <a:avLst/>
          <a:gdLst/>
          <a:ahLst/>
          <a:cxnLst/>
          <a:rect l="0" t="0" r="0" b="0"/>
          <a:pathLst>
            <a:path>
              <a:moveTo>
                <a:pt x="878529" y="192214"/>
              </a:moveTo>
              <a:arcTo wR="1651891" hR="1651891" stAng="14525076" swAng="68175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2320D9-0B00-4368-B88F-E784570D14E4}" type="datetimeFigureOut">
              <a:rPr lang="en-US" smtClean="0"/>
              <a:t>4/12/2015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0244E3-5024-4657-9C1B-635DDEB664B5}" type="slidenum">
              <a:rPr lang="en-US" smtClean="0"/>
              <a:t>‹#›</a:t>
            </a:fld>
            <a:endParaRPr lang="en-US"/>
          </a:p>
        </p:txBody>
      </p:sp>
    </p:spTree>
    <p:extLst>
      <p:ext uri="{BB962C8B-B14F-4D97-AF65-F5344CB8AC3E}">
        <p14:creationId xmlns:p14="http://schemas.microsoft.com/office/powerpoint/2010/main" val="60387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http://www.nytimes.com/2014/08/18/technology/for-big-data-scientists-hurdle-to-insights-is-janitor-work.html?_r=0</a:t>
            </a:r>
            <a:endParaRPr lang="en-US"/>
          </a:p>
        </p:txBody>
      </p:sp>
      <p:sp>
        <p:nvSpPr>
          <p:cNvPr id="4" name="Slide Number Placeholder 3"/>
          <p:cNvSpPr>
            <a:spLocks noGrp="1"/>
          </p:cNvSpPr>
          <p:nvPr>
            <p:ph type="sldNum" sz="quarter" idx="10"/>
          </p:nvPr>
        </p:nvSpPr>
        <p:spPr/>
        <p:txBody>
          <a:bodyPr/>
          <a:lstStyle/>
          <a:p>
            <a:fld id="{510244E3-5024-4657-9C1B-635DDEB664B5}" type="slidenum">
              <a:rPr lang="en-US" smtClean="0"/>
              <a:t>9</a:t>
            </a:fld>
            <a:endParaRPr lang="en-US"/>
          </a:p>
        </p:txBody>
      </p:sp>
    </p:spTree>
    <p:extLst>
      <p:ext uri="{BB962C8B-B14F-4D97-AF65-F5344CB8AC3E}">
        <p14:creationId xmlns:p14="http://schemas.microsoft.com/office/powerpoint/2010/main" val="1742358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http://blog.revolutionanalytics.com/2014/08/data-cleaning-is-a-critical-part-of-the-data-science-process.html</a:t>
            </a:r>
            <a:endParaRPr lang="en-US" dirty="0"/>
          </a:p>
        </p:txBody>
      </p:sp>
      <p:sp>
        <p:nvSpPr>
          <p:cNvPr id="4" name="Slide Number Placeholder 3"/>
          <p:cNvSpPr>
            <a:spLocks noGrp="1"/>
          </p:cNvSpPr>
          <p:nvPr>
            <p:ph type="sldNum" sz="quarter" idx="10"/>
          </p:nvPr>
        </p:nvSpPr>
        <p:spPr/>
        <p:txBody>
          <a:bodyPr/>
          <a:lstStyle/>
          <a:p>
            <a:fld id="{510244E3-5024-4657-9C1B-635DDEB664B5}" type="slidenum">
              <a:rPr lang="en-US" smtClean="0"/>
              <a:t>10</a:t>
            </a:fld>
            <a:endParaRPr lang="en-US"/>
          </a:p>
        </p:txBody>
      </p:sp>
    </p:spTree>
    <p:extLst>
      <p:ext uri="{BB962C8B-B14F-4D97-AF65-F5344CB8AC3E}">
        <p14:creationId xmlns:p14="http://schemas.microsoft.com/office/powerpoint/2010/main" val="328745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FAB4A2-24F4-4416-A546-4AFA0489F221}"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4F806-F4D4-4346-A6BE-C4C6A0D02418}" type="slidenum">
              <a:rPr lang="en-US" smtClean="0"/>
              <a:t>‹#›</a:t>
            </a:fld>
            <a:endParaRPr lang="en-US"/>
          </a:p>
        </p:txBody>
      </p:sp>
    </p:spTree>
    <p:extLst>
      <p:ext uri="{BB962C8B-B14F-4D97-AF65-F5344CB8AC3E}">
        <p14:creationId xmlns:p14="http://schemas.microsoft.com/office/powerpoint/2010/main" val="61002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AB4A2-24F4-4416-A546-4AFA0489F221}"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4F806-F4D4-4346-A6BE-C4C6A0D02418}" type="slidenum">
              <a:rPr lang="en-US" smtClean="0"/>
              <a:t>‹#›</a:t>
            </a:fld>
            <a:endParaRPr lang="en-US"/>
          </a:p>
        </p:txBody>
      </p:sp>
    </p:spTree>
    <p:extLst>
      <p:ext uri="{BB962C8B-B14F-4D97-AF65-F5344CB8AC3E}">
        <p14:creationId xmlns:p14="http://schemas.microsoft.com/office/powerpoint/2010/main" val="107754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AB4A2-24F4-4416-A546-4AFA0489F221}"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4F806-F4D4-4346-A6BE-C4C6A0D02418}" type="slidenum">
              <a:rPr lang="en-US" smtClean="0"/>
              <a:t>‹#›</a:t>
            </a:fld>
            <a:endParaRPr lang="en-US"/>
          </a:p>
        </p:txBody>
      </p:sp>
    </p:spTree>
    <p:extLst>
      <p:ext uri="{BB962C8B-B14F-4D97-AF65-F5344CB8AC3E}">
        <p14:creationId xmlns:p14="http://schemas.microsoft.com/office/powerpoint/2010/main" val="194812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AB4A2-24F4-4416-A546-4AFA0489F221}"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4F806-F4D4-4346-A6BE-C4C6A0D02418}" type="slidenum">
              <a:rPr lang="en-US" smtClean="0"/>
              <a:t>‹#›</a:t>
            </a:fld>
            <a:endParaRPr lang="en-US"/>
          </a:p>
        </p:txBody>
      </p:sp>
    </p:spTree>
    <p:extLst>
      <p:ext uri="{BB962C8B-B14F-4D97-AF65-F5344CB8AC3E}">
        <p14:creationId xmlns:p14="http://schemas.microsoft.com/office/powerpoint/2010/main" val="370244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AB4A2-24F4-4416-A546-4AFA0489F221}" type="datetimeFigureOut">
              <a:rPr lang="en-US" smtClean="0"/>
              <a:t>4/12/2015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4F806-F4D4-4346-A6BE-C4C6A0D02418}" type="slidenum">
              <a:rPr lang="en-US" smtClean="0"/>
              <a:t>‹#›</a:t>
            </a:fld>
            <a:endParaRPr lang="en-US"/>
          </a:p>
        </p:txBody>
      </p:sp>
    </p:spTree>
    <p:extLst>
      <p:ext uri="{BB962C8B-B14F-4D97-AF65-F5344CB8AC3E}">
        <p14:creationId xmlns:p14="http://schemas.microsoft.com/office/powerpoint/2010/main" val="122793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FAB4A2-24F4-4416-A546-4AFA0489F221}" type="datetimeFigureOut">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4F806-F4D4-4346-A6BE-C4C6A0D02418}" type="slidenum">
              <a:rPr lang="en-US" smtClean="0"/>
              <a:t>‹#›</a:t>
            </a:fld>
            <a:endParaRPr lang="en-US"/>
          </a:p>
        </p:txBody>
      </p:sp>
    </p:spTree>
    <p:extLst>
      <p:ext uri="{BB962C8B-B14F-4D97-AF65-F5344CB8AC3E}">
        <p14:creationId xmlns:p14="http://schemas.microsoft.com/office/powerpoint/2010/main" val="142114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FAB4A2-24F4-4416-A546-4AFA0489F221}" type="datetimeFigureOut">
              <a:rPr lang="en-US" smtClean="0"/>
              <a:t>4/12/2015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4F806-F4D4-4346-A6BE-C4C6A0D02418}" type="slidenum">
              <a:rPr lang="en-US" smtClean="0"/>
              <a:t>‹#›</a:t>
            </a:fld>
            <a:endParaRPr lang="en-US"/>
          </a:p>
        </p:txBody>
      </p:sp>
    </p:spTree>
    <p:extLst>
      <p:ext uri="{BB962C8B-B14F-4D97-AF65-F5344CB8AC3E}">
        <p14:creationId xmlns:p14="http://schemas.microsoft.com/office/powerpoint/2010/main" val="372246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FAB4A2-24F4-4416-A546-4AFA0489F221}" type="datetimeFigureOut">
              <a:rPr lang="en-US" smtClean="0"/>
              <a:t>4/12/2015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4F806-F4D4-4346-A6BE-C4C6A0D02418}" type="slidenum">
              <a:rPr lang="en-US" smtClean="0"/>
              <a:t>‹#›</a:t>
            </a:fld>
            <a:endParaRPr lang="en-US"/>
          </a:p>
        </p:txBody>
      </p:sp>
    </p:spTree>
    <p:extLst>
      <p:ext uri="{BB962C8B-B14F-4D97-AF65-F5344CB8AC3E}">
        <p14:creationId xmlns:p14="http://schemas.microsoft.com/office/powerpoint/2010/main" val="449437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B4A2-24F4-4416-A546-4AFA0489F221}" type="datetimeFigureOut">
              <a:rPr lang="en-US" smtClean="0"/>
              <a:t>4/12/2015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4F806-F4D4-4346-A6BE-C4C6A0D02418}" type="slidenum">
              <a:rPr lang="en-US" smtClean="0"/>
              <a:t>‹#›</a:t>
            </a:fld>
            <a:endParaRPr lang="en-US"/>
          </a:p>
        </p:txBody>
      </p:sp>
    </p:spTree>
    <p:extLst>
      <p:ext uri="{BB962C8B-B14F-4D97-AF65-F5344CB8AC3E}">
        <p14:creationId xmlns:p14="http://schemas.microsoft.com/office/powerpoint/2010/main" val="1962617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AB4A2-24F4-4416-A546-4AFA0489F221}" type="datetimeFigureOut">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4F806-F4D4-4346-A6BE-C4C6A0D02418}" type="slidenum">
              <a:rPr lang="en-US" smtClean="0"/>
              <a:t>‹#›</a:t>
            </a:fld>
            <a:endParaRPr lang="en-US"/>
          </a:p>
        </p:txBody>
      </p:sp>
    </p:spTree>
    <p:extLst>
      <p:ext uri="{BB962C8B-B14F-4D97-AF65-F5344CB8AC3E}">
        <p14:creationId xmlns:p14="http://schemas.microsoft.com/office/powerpoint/2010/main" val="28932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AB4A2-24F4-4416-A546-4AFA0489F221}" type="datetimeFigureOut">
              <a:rPr lang="en-US" smtClean="0"/>
              <a:t>4/12/2015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4F806-F4D4-4346-A6BE-C4C6A0D02418}" type="slidenum">
              <a:rPr lang="en-US" smtClean="0"/>
              <a:t>‹#›</a:t>
            </a:fld>
            <a:endParaRPr lang="en-US"/>
          </a:p>
        </p:txBody>
      </p:sp>
    </p:spTree>
    <p:extLst>
      <p:ext uri="{BB962C8B-B14F-4D97-AF65-F5344CB8AC3E}">
        <p14:creationId xmlns:p14="http://schemas.microsoft.com/office/powerpoint/2010/main" val="189830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AB4A2-24F4-4416-A546-4AFA0489F221}" type="datetimeFigureOut">
              <a:rPr lang="en-US" smtClean="0"/>
              <a:t>4/12/2015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4F806-F4D4-4346-A6BE-C4C6A0D02418}" type="slidenum">
              <a:rPr lang="en-US" smtClean="0"/>
              <a:t>‹#›</a:t>
            </a:fld>
            <a:endParaRPr lang="en-US"/>
          </a:p>
        </p:txBody>
      </p:sp>
    </p:spTree>
    <p:extLst>
      <p:ext uri="{BB962C8B-B14F-4D97-AF65-F5344CB8AC3E}">
        <p14:creationId xmlns:p14="http://schemas.microsoft.com/office/powerpoint/2010/main" val="3572320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nickdiakopoulos.com/2011/12/16/data-information-knowledge-visualization/" TargetMode="Externa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momentsinmyhead.files.wordpress.com/2010/02/fork_in_road.jp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d-exchange.fr/wp-content/uploads/2013/06/big-data.jpg" TargetMode="Externa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Organizing Your Research Project: DATA</a:t>
            </a:r>
            <a:endParaRPr lang="en-US" dirty="0"/>
          </a:p>
        </p:txBody>
      </p:sp>
      <p:sp>
        <p:nvSpPr>
          <p:cNvPr id="3" name="Subtitle 2"/>
          <p:cNvSpPr>
            <a:spLocks noGrp="1"/>
          </p:cNvSpPr>
          <p:nvPr>
            <p:ph type="subTitle" idx="1"/>
          </p:nvPr>
        </p:nvSpPr>
        <p:spPr/>
        <p:txBody>
          <a:bodyPr>
            <a:normAutofit/>
          </a:bodyPr>
          <a:lstStyle/>
          <a:p>
            <a:r>
              <a:rPr lang="en-US" dirty="0" smtClean="0"/>
              <a:t>Claudia Neuhauser</a:t>
            </a:r>
          </a:p>
          <a:p>
            <a:r>
              <a:rPr lang="en-US" dirty="0" smtClean="0"/>
              <a:t>University of Minnesota Informatics Institute</a:t>
            </a:r>
          </a:p>
          <a:p>
            <a:endParaRPr lang="en-US" dirty="0"/>
          </a:p>
        </p:txBody>
      </p:sp>
    </p:spTree>
    <p:extLst>
      <p:ext uri="{BB962C8B-B14F-4D97-AF65-F5344CB8AC3E}">
        <p14:creationId xmlns:p14="http://schemas.microsoft.com/office/powerpoint/2010/main" val="2813287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a:t>“It’s an absolute myth that you can send an algorithm over raw data and have insights pop up.”</a:t>
            </a:r>
          </a:p>
          <a:p>
            <a:pPr lvl="1"/>
            <a:r>
              <a:rPr lang="en-US" dirty="0"/>
              <a:t>Jeffrey </a:t>
            </a:r>
            <a:r>
              <a:rPr lang="en-US" dirty="0" err="1"/>
              <a:t>Heer</a:t>
            </a:r>
            <a:r>
              <a:rPr lang="en-US" dirty="0"/>
              <a:t>, University of Washington and co-founder of </a:t>
            </a:r>
            <a:r>
              <a:rPr lang="en-US" dirty="0" err="1" smtClean="0"/>
              <a:t>Trifacta</a:t>
            </a:r>
            <a:endParaRPr lang="en-US" dirty="0" smtClean="0"/>
          </a:p>
          <a:p>
            <a:r>
              <a:rPr lang="en-US" dirty="0" smtClean="0"/>
              <a:t>Don’t be afraid to explore data with user-friendly tools</a:t>
            </a:r>
          </a:p>
          <a:p>
            <a:pPr lvl="1"/>
            <a:r>
              <a:rPr lang="en-US" dirty="0" smtClean="0"/>
              <a:t>Excel PowerPivot</a:t>
            </a:r>
          </a:p>
          <a:p>
            <a:pPr lvl="1"/>
            <a:r>
              <a:rPr lang="en-US" dirty="0" smtClean="0"/>
              <a:t>Tableau </a:t>
            </a:r>
          </a:p>
          <a:p>
            <a:r>
              <a:rPr lang="en-US" dirty="0" smtClean="0"/>
              <a:t>Be aware of erroneous patterns in your data</a:t>
            </a:r>
          </a:p>
          <a:p>
            <a:pPr lvl="1"/>
            <a:r>
              <a:rPr lang="en-US" dirty="0" smtClean="0"/>
              <a:t>Multiple hypothesis testing</a:t>
            </a:r>
            <a:endParaRPr lang="en-US" dirty="0"/>
          </a:p>
        </p:txBody>
      </p:sp>
    </p:spTree>
    <p:extLst>
      <p:ext uri="{BB962C8B-B14F-4D97-AF65-F5344CB8AC3E}">
        <p14:creationId xmlns:p14="http://schemas.microsoft.com/office/powerpoint/2010/main" val="3399199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020762"/>
          </a:xfrm>
        </p:spPr>
        <p:txBody>
          <a:bodyPr>
            <a:normAutofit/>
          </a:bodyPr>
          <a:lstStyle/>
          <a:p>
            <a:r>
              <a:rPr lang="en-US" dirty="0" smtClean="0"/>
              <a:t>Communicating Results</a:t>
            </a:r>
            <a:endParaRPr lang="en-US" dirty="0"/>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295400"/>
            <a:ext cx="6934200" cy="4953000"/>
          </a:xfrm>
          <a:prstGeom prst="rect">
            <a:avLst/>
          </a:prstGeom>
          <a:noFill/>
        </p:spPr>
      </p:pic>
      <p:grpSp>
        <p:nvGrpSpPr>
          <p:cNvPr id="3" name="Group 2"/>
          <p:cNvGrpSpPr/>
          <p:nvPr/>
        </p:nvGrpSpPr>
        <p:grpSpPr>
          <a:xfrm>
            <a:off x="1219200" y="1233475"/>
            <a:ext cx="7315200" cy="309266"/>
            <a:chOff x="1219200" y="1233475"/>
            <a:chExt cx="7315200" cy="309266"/>
          </a:xfrm>
        </p:grpSpPr>
        <p:sp>
          <p:nvSpPr>
            <p:cNvPr id="2" name="TextBox 1"/>
            <p:cNvSpPr txBox="1"/>
            <p:nvPr/>
          </p:nvSpPr>
          <p:spPr>
            <a:xfrm>
              <a:off x="1219200" y="1234964"/>
              <a:ext cx="3200400" cy="307777"/>
            </a:xfrm>
            <a:prstGeom prst="rect">
              <a:avLst/>
            </a:prstGeom>
            <a:solidFill>
              <a:schemeClr val="bg1"/>
            </a:solidFill>
          </p:spPr>
          <p:txBody>
            <a:bodyPr wrap="square" rtlCol="0">
              <a:spAutoFit/>
            </a:bodyPr>
            <a:lstStyle/>
            <a:p>
              <a:r>
                <a:rPr lang="en-US" sz="1400" b="1" dirty="0" smtClean="0"/>
                <a:t>What a technical user wants to see…</a:t>
              </a:r>
              <a:endParaRPr lang="en-US" sz="1400" b="1" dirty="0"/>
            </a:p>
          </p:txBody>
        </p:sp>
        <p:sp>
          <p:nvSpPr>
            <p:cNvPr id="5" name="TextBox 4"/>
            <p:cNvSpPr txBox="1"/>
            <p:nvPr/>
          </p:nvSpPr>
          <p:spPr>
            <a:xfrm>
              <a:off x="5334000" y="1233475"/>
              <a:ext cx="3200400" cy="307777"/>
            </a:xfrm>
            <a:prstGeom prst="rect">
              <a:avLst/>
            </a:prstGeom>
            <a:solidFill>
              <a:schemeClr val="bg1"/>
            </a:solidFill>
          </p:spPr>
          <p:txBody>
            <a:bodyPr wrap="square" rtlCol="0">
              <a:spAutoFit/>
            </a:bodyPr>
            <a:lstStyle/>
            <a:p>
              <a:r>
                <a:rPr lang="en-US" sz="1400" b="1" dirty="0" smtClean="0"/>
                <a:t>What a stakeholder wants to see…</a:t>
              </a:r>
              <a:endParaRPr lang="en-US" sz="1400" b="1" dirty="0"/>
            </a:p>
          </p:txBody>
        </p:sp>
      </p:grpSp>
    </p:spTree>
    <p:extLst>
      <p:ext uri="{BB962C8B-B14F-4D97-AF65-F5344CB8AC3E}">
        <p14:creationId xmlns:p14="http://schemas.microsoft.com/office/powerpoint/2010/main" val="1876037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Data Management Policy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New policy (January 2015)</a:t>
            </a:r>
          </a:p>
          <a:p>
            <a:pPr lvl="1"/>
            <a:r>
              <a:rPr lang="en-US" dirty="0" err="1" smtClean="0"/>
              <a:t>Uwide</a:t>
            </a:r>
            <a:r>
              <a:rPr lang="en-US" dirty="0" smtClean="0"/>
              <a:t>  Policy Library</a:t>
            </a:r>
          </a:p>
          <a:p>
            <a:pPr lvl="2"/>
            <a:r>
              <a:rPr lang="en-US" dirty="0" smtClean="0"/>
              <a:t>Research Data Management: Archiving, Ownership, Retention, Security, Storage, and Transfer</a:t>
            </a:r>
          </a:p>
          <a:p>
            <a:r>
              <a:rPr lang="en-US" dirty="0"/>
              <a:t>establishes high level guidance for coordinating the institution’s efforts to satisfy the research data storage and infrastructure </a:t>
            </a:r>
            <a:r>
              <a:rPr lang="en-US" dirty="0" smtClean="0"/>
              <a:t>needs</a:t>
            </a:r>
          </a:p>
          <a:p>
            <a:r>
              <a:rPr lang="en-US" dirty="0"/>
              <a:t>clarifies ownership and stewardship of research data </a:t>
            </a:r>
            <a:endParaRPr lang="en-US" dirty="0" smtClean="0"/>
          </a:p>
          <a:p>
            <a:pPr lvl="1"/>
            <a:r>
              <a:rPr lang="en-US" dirty="0" smtClean="0"/>
              <a:t>Students data ownership similar to copyright</a:t>
            </a:r>
          </a:p>
          <a:p>
            <a:r>
              <a:rPr lang="en-US" dirty="0" smtClean="0"/>
              <a:t>PI as steward of data</a:t>
            </a:r>
          </a:p>
          <a:p>
            <a:r>
              <a:rPr lang="en-US" dirty="0" smtClean="0"/>
              <a:t>Use Case Categorization Scheme Committee</a:t>
            </a:r>
            <a:endParaRPr lang="en-US" dirty="0"/>
          </a:p>
        </p:txBody>
      </p:sp>
    </p:spTree>
    <p:extLst>
      <p:ext uri="{BB962C8B-B14F-4D97-AF65-F5344CB8AC3E}">
        <p14:creationId xmlns:p14="http://schemas.microsoft.com/office/powerpoint/2010/main" val="1771608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Data</a:t>
            </a:r>
            <a:endParaRPr lang="en-US" dirty="0"/>
          </a:p>
        </p:txBody>
      </p:sp>
      <p:sp>
        <p:nvSpPr>
          <p:cNvPr id="3" name="Content Placeholder 2"/>
          <p:cNvSpPr>
            <a:spLocks noGrp="1"/>
          </p:cNvSpPr>
          <p:nvPr>
            <p:ph idx="1"/>
          </p:nvPr>
        </p:nvSpPr>
        <p:spPr/>
        <p:txBody>
          <a:bodyPr/>
          <a:lstStyle/>
          <a:p>
            <a:r>
              <a:rPr lang="en-US" dirty="0" smtClean="0"/>
              <a:t>Recorded </a:t>
            </a:r>
            <a:r>
              <a:rPr lang="en-US" dirty="0"/>
              <a:t>factual material commonly accepted in the scientific or scholarly community as necessary to validate research findings, excluding preliminary analyses, drafts of scholarly or scientific work, plans for future research, peer reviews, communications with colleagues and physical objects (e.g., laboratory samples).</a:t>
            </a:r>
          </a:p>
        </p:txBody>
      </p:sp>
    </p:spTree>
    <p:extLst>
      <p:ext uri="{BB962C8B-B14F-4D97-AF65-F5344CB8AC3E}">
        <p14:creationId xmlns:p14="http://schemas.microsoft.com/office/powerpoint/2010/main" val="1803085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Ownership (Policy)</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a:solidFill>
                  <a:schemeClr val="bg1">
                    <a:lumMod val="50000"/>
                  </a:schemeClr>
                </a:solidFill>
              </a:rPr>
              <a:t>Unless superseded by specific terms of sponsorship or other agreements or University policy (e.g., Copyright), the </a:t>
            </a:r>
            <a:r>
              <a:rPr lang="en-US" dirty="0"/>
              <a:t>University owns all research data </a:t>
            </a:r>
            <a:r>
              <a:rPr lang="en-US" dirty="0">
                <a:solidFill>
                  <a:schemeClr val="bg1">
                    <a:lumMod val="50000"/>
                  </a:schemeClr>
                </a:solidFill>
              </a:rPr>
              <a:t>generated or acquired by University employees (faculty and staff) or non-student trainees or fellows (not employed by the University) through research projects conducted at or under the auspices of the University of Minnesota, regardless of funding source.</a:t>
            </a:r>
          </a:p>
          <a:p>
            <a:pPr lvl="1" fontAlgn="base"/>
            <a:r>
              <a:rPr lang="en-US" dirty="0"/>
              <a:t>Students own research data that they generate or acquire in their academic work, unless the research data are:</a:t>
            </a:r>
          </a:p>
          <a:p>
            <a:pPr lvl="1"/>
            <a:r>
              <a:rPr lang="en-US" dirty="0">
                <a:solidFill>
                  <a:schemeClr val="bg1">
                    <a:lumMod val="50000"/>
                  </a:schemeClr>
                </a:solidFill>
              </a:rPr>
              <a:t>generated or acquired within the scope of their </a:t>
            </a:r>
            <a:r>
              <a:rPr lang="en-US" dirty="0"/>
              <a:t>employment </a:t>
            </a:r>
            <a:r>
              <a:rPr lang="en-US" dirty="0">
                <a:solidFill>
                  <a:schemeClr val="bg1">
                    <a:lumMod val="50000"/>
                  </a:schemeClr>
                </a:solidFill>
              </a:rPr>
              <a:t>at the University;</a:t>
            </a:r>
          </a:p>
          <a:p>
            <a:pPr lvl="1"/>
            <a:r>
              <a:rPr lang="en-US" dirty="0">
                <a:solidFill>
                  <a:schemeClr val="bg1">
                    <a:lumMod val="50000"/>
                  </a:schemeClr>
                </a:solidFill>
              </a:rPr>
              <a:t>generated or acquired through </a:t>
            </a:r>
            <a:r>
              <a:rPr lang="en-US" dirty="0"/>
              <a:t>use of substantial University resources</a:t>
            </a:r>
            <a:r>
              <a:rPr lang="en-US" dirty="0">
                <a:solidFill>
                  <a:schemeClr val="bg1">
                    <a:lumMod val="50000"/>
                  </a:schemeClr>
                </a:solidFill>
              </a:rPr>
              <a:t>; or</a:t>
            </a:r>
          </a:p>
          <a:p>
            <a:pPr lvl="1"/>
            <a:r>
              <a:rPr lang="en-US" dirty="0">
                <a:solidFill>
                  <a:schemeClr val="bg1">
                    <a:lumMod val="50000"/>
                  </a:schemeClr>
                </a:solidFill>
              </a:rPr>
              <a:t>subject to </a:t>
            </a:r>
            <a:r>
              <a:rPr lang="en-US" dirty="0"/>
              <a:t>other agreements </a:t>
            </a:r>
            <a:r>
              <a:rPr lang="en-US" dirty="0">
                <a:solidFill>
                  <a:schemeClr val="bg1">
                    <a:lumMod val="50000"/>
                  </a:schemeClr>
                </a:solidFill>
              </a:rPr>
              <a:t>that supersede this right (e.g., Research Data Ownership Acknowledgment form signed by student and PI).</a:t>
            </a:r>
          </a:p>
          <a:p>
            <a:pPr fontAlgn="base"/>
            <a:r>
              <a:rPr lang="en-US" dirty="0">
                <a:solidFill>
                  <a:schemeClr val="bg1">
                    <a:lumMod val="50000"/>
                  </a:schemeClr>
                </a:solidFill>
              </a:rPr>
              <a:t>Research data generated or acquired by </a:t>
            </a:r>
            <a:r>
              <a:rPr lang="en-US" dirty="0"/>
              <a:t>students outside of their academic work or by volunteers</a:t>
            </a:r>
            <a:r>
              <a:rPr lang="en-US" dirty="0">
                <a:solidFill>
                  <a:schemeClr val="bg1">
                    <a:lumMod val="50000"/>
                  </a:schemeClr>
                </a:solidFill>
              </a:rPr>
              <a:t> through research projects conducted at or under the auspices of the University of Minnesota, regardless of funding source, are owned by the University unless superseded by specific terms of sponsorship or other agreements.</a:t>
            </a:r>
          </a:p>
          <a:p>
            <a:endParaRPr lang="en-US" dirty="0"/>
          </a:p>
        </p:txBody>
      </p:sp>
    </p:spTree>
    <p:extLst>
      <p:ext uri="{BB962C8B-B14F-4D97-AF65-F5344CB8AC3E}">
        <p14:creationId xmlns:p14="http://schemas.microsoft.com/office/powerpoint/2010/main" val="367682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Stewardship (Policy)</a:t>
            </a:r>
            <a:endParaRPr lang="en-US" dirty="0"/>
          </a:p>
        </p:txBody>
      </p:sp>
      <p:sp>
        <p:nvSpPr>
          <p:cNvPr id="3" name="Content Placeholder 2"/>
          <p:cNvSpPr>
            <a:spLocks noGrp="1"/>
          </p:cNvSpPr>
          <p:nvPr>
            <p:ph idx="1"/>
          </p:nvPr>
        </p:nvSpPr>
        <p:spPr/>
        <p:txBody>
          <a:bodyPr>
            <a:normAutofit fontScale="70000" lnSpcReduction="20000"/>
          </a:bodyPr>
          <a:lstStyle/>
          <a:p>
            <a:r>
              <a:rPr lang="en-US" dirty="0"/>
              <a:t>Principal Investigator (</a:t>
            </a:r>
            <a:r>
              <a:rPr lang="en-US" dirty="0" smtClean="0"/>
              <a:t>PI)</a:t>
            </a:r>
          </a:p>
          <a:p>
            <a:pPr lvl="1"/>
            <a:r>
              <a:rPr lang="en-US" dirty="0" smtClean="0"/>
              <a:t>Determines </a:t>
            </a:r>
            <a:r>
              <a:rPr lang="en-US" dirty="0"/>
              <a:t>what needs to be retained in sufficient detail and for an adequate period of time.</a:t>
            </a:r>
          </a:p>
          <a:p>
            <a:pPr lvl="1"/>
            <a:r>
              <a:rPr lang="en-US" dirty="0"/>
              <a:t>Manages access to research data.</a:t>
            </a:r>
          </a:p>
          <a:p>
            <a:pPr lvl="1"/>
            <a:r>
              <a:rPr lang="en-US" dirty="0"/>
              <a:t>Selects the vehicle for publication or presentation of the data.</a:t>
            </a:r>
          </a:p>
          <a:p>
            <a:pPr lvl="1"/>
            <a:r>
              <a:rPr lang="en-US" dirty="0"/>
              <a:t>Shares research data, including placing research data in public repositories, unless specific terms of sponsorship or other agreements supersede these rights.</a:t>
            </a:r>
          </a:p>
          <a:p>
            <a:pPr lvl="1"/>
            <a:r>
              <a:rPr lang="en-US" dirty="0"/>
              <a:t>Is responsible for ensuring that critical, high-value research data under their stewardship are preserved.</a:t>
            </a:r>
          </a:p>
          <a:p>
            <a:pPr lvl="1"/>
            <a:r>
              <a:rPr lang="en-US" dirty="0"/>
              <a:t>Educates all participants in the research project about their obligations regarding research data.</a:t>
            </a:r>
          </a:p>
          <a:p>
            <a:pPr lvl="1"/>
            <a:r>
              <a:rPr lang="en-US" dirty="0"/>
              <a:t>Alerts Sponsored Projects Administration (SPA) if a grant or contract may require management of research data that go beyond standard requirements.</a:t>
            </a:r>
            <a:endParaRPr lang="en-US" dirty="0">
              <a:effectLst/>
            </a:endParaRPr>
          </a:p>
        </p:txBody>
      </p:sp>
    </p:spTree>
    <p:extLst>
      <p:ext uri="{BB962C8B-B14F-4D97-AF65-F5344CB8AC3E}">
        <p14:creationId xmlns:p14="http://schemas.microsoft.com/office/powerpoint/2010/main" val="3949145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Retaining and Archiving Data</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solidFill>
                  <a:schemeClr val="bg1">
                    <a:lumMod val="50000"/>
                  </a:schemeClr>
                </a:solidFill>
              </a:rPr>
              <a:t>PIs are responsible for ensuring that critical, high-value research data under their stewardship are </a:t>
            </a:r>
            <a:r>
              <a:rPr lang="en-US" dirty="0"/>
              <a:t>preserved</a:t>
            </a:r>
            <a:r>
              <a:rPr lang="en-US" dirty="0">
                <a:solidFill>
                  <a:schemeClr val="bg1">
                    <a:lumMod val="50000"/>
                  </a:schemeClr>
                </a:solidFill>
              </a:rPr>
              <a:t>.</a:t>
            </a:r>
          </a:p>
          <a:p>
            <a:pPr fontAlgn="base"/>
            <a:r>
              <a:rPr lang="en-US" dirty="0">
                <a:solidFill>
                  <a:schemeClr val="bg1">
                    <a:lumMod val="50000"/>
                  </a:schemeClr>
                </a:solidFill>
              </a:rPr>
              <a:t>The PI is responsible for determining </a:t>
            </a:r>
            <a:r>
              <a:rPr lang="en-US" dirty="0"/>
              <a:t>what needs to be retained in sufficient detail and for an adequate period of time </a:t>
            </a:r>
            <a:r>
              <a:rPr lang="en-US" dirty="0">
                <a:solidFill>
                  <a:schemeClr val="bg1">
                    <a:lumMod val="50000"/>
                  </a:schemeClr>
                </a:solidFill>
              </a:rPr>
              <a:t>to enable appropriate responses to questions about accuracy, authenticity, primacy, and compliance with laws and regulations governing the conduct of research.</a:t>
            </a:r>
          </a:p>
          <a:p>
            <a:pPr fontAlgn="base"/>
            <a:r>
              <a:rPr lang="en-US" dirty="0">
                <a:solidFill>
                  <a:schemeClr val="bg1">
                    <a:lumMod val="50000"/>
                  </a:schemeClr>
                </a:solidFill>
              </a:rPr>
              <a:t>PIs must retain research data for at least the minimum period required by applicable </a:t>
            </a:r>
            <a:r>
              <a:rPr lang="en-US" dirty="0"/>
              <a:t>laws and regulations, sponsorship requirements, or other agreements</a:t>
            </a:r>
            <a:r>
              <a:rPr lang="en-US" dirty="0">
                <a:solidFill>
                  <a:schemeClr val="bg1">
                    <a:lumMod val="50000"/>
                  </a:schemeClr>
                </a:solidFill>
              </a:rPr>
              <a:t>. PIs may choose to retain the data beyond the minimum period, up to any deadline specified by laws, regulations or other agreements.</a:t>
            </a:r>
          </a:p>
          <a:p>
            <a:pPr fontAlgn="base"/>
            <a:r>
              <a:rPr lang="en-US" dirty="0">
                <a:solidFill>
                  <a:schemeClr val="bg1">
                    <a:lumMod val="50000"/>
                  </a:schemeClr>
                </a:solidFill>
              </a:rPr>
              <a:t>PIs must </a:t>
            </a:r>
            <a:r>
              <a:rPr lang="en-US" dirty="0"/>
              <a:t>destroy research data </a:t>
            </a:r>
            <a:r>
              <a:rPr lang="en-US" dirty="0">
                <a:solidFill>
                  <a:schemeClr val="bg1">
                    <a:lumMod val="50000"/>
                  </a:schemeClr>
                </a:solidFill>
              </a:rPr>
              <a:t>when required by laws, regulations, or other agreements, on or before a specified deadline, and follow the applicable process for destroying research data</a:t>
            </a:r>
          </a:p>
          <a:p>
            <a:endParaRPr lang="en-US" dirty="0"/>
          </a:p>
        </p:txBody>
      </p:sp>
    </p:spTree>
    <p:extLst>
      <p:ext uri="{BB962C8B-B14F-4D97-AF65-F5344CB8AC3E}">
        <p14:creationId xmlns:p14="http://schemas.microsoft.com/office/powerpoint/2010/main" val="117667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Data to Knowledge…</a:t>
            </a:r>
            <a:endParaRPr lang="en-US" dirty="0"/>
          </a:p>
        </p:txBody>
      </p:sp>
      <p:sp>
        <p:nvSpPr>
          <p:cNvPr id="3" name="Content Placeholder 2"/>
          <p:cNvSpPr>
            <a:spLocks noGrp="1"/>
          </p:cNvSpPr>
          <p:nvPr>
            <p:ph sz="half" idx="1"/>
          </p:nvPr>
        </p:nvSpPr>
        <p:spPr>
          <a:xfrm>
            <a:off x="935832" y="3916581"/>
            <a:ext cx="2493168" cy="2027019"/>
          </a:xfrm>
        </p:spPr>
        <p:txBody>
          <a:bodyPr>
            <a:normAutofit/>
          </a:bodyPr>
          <a:lstStyle/>
          <a:p>
            <a:r>
              <a:rPr lang="en-US" sz="2000" dirty="0" smtClean="0"/>
              <a:t>Data</a:t>
            </a:r>
          </a:p>
          <a:p>
            <a:pPr lvl="1"/>
            <a:r>
              <a:rPr lang="en-US" sz="2000" dirty="0" smtClean="0"/>
              <a:t>Text </a:t>
            </a:r>
          </a:p>
          <a:p>
            <a:pPr lvl="1"/>
            <a:r>
              <a:rPr lang="en-US" sz="2000" dirty="0" smtClean="0"/>
              <a:t>Numbers</a:t>
            </a:r>
          </a:p>
          <a:p>
            <a:pPr lvl="1"/>
            <a:r>
              <a:rPr lang="en-US" sz="2000" dirty="0" smtClean="0"/>
              <a:t>Images </a:t>
            </a:r>
          </a:p>
        </p:txBody>
      </p:sp>
      <p:sp>
        <p:nvSpPr>
          <p:cNvPr id="4" name="Content Placeholder 3"/>
          <p:cNvSpPr>
            <a:spLocks noGrp="1"/>
          </p:cNvSpPr>
          <p:nvPr>
            <p:ph sz="half" idx="2"/>
          </p:nvPr>
        </p:nvSpPr>
        <p:spPr>
          <a:xfrm>
            <a:off x="6172200" y="3948112"/>
            <a:ext cx="2667000" cy="1995489"/>
          </a:xfrm>
        </p:spPr>
        <p:txBody>
          <a:bodyPr>
            <a:normAutofit/>
          </a:bodyPr>
          <a:lstStyle/>
          <a:p>
            <a:r>
              <a:rPr lang="en-US" sz="2000" dirty="0"/>
              <a:t>Knowledge</a:t>
            </a:r>
          </a:p>
          <a:p>
            <a:pPr lvl="1"/>
            <a:r>
              <a:rPr lang="en-US" sz="2000" dirty="0"/>
              <a:t>Understood by the human mind</a:t>
            </a:r>
          </a:p>
          <a:p>
            <a:pPr lvl="1"/>
            <a:r>
              <a:rPr lang="en-US" sz="2000" dirty="0" smtClean="0"/>
              <a:t>Context</a:t>
            </a:r>
            <a:endParaRPr lang="en-US" sz="2000" dirty="0"/>
          </a:p>
          <a:p>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32" y="1371600"/>
            <a:ext cx="7729536" cy="2576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3505200" y="3948113"/>
            <a:ext cx="2743200" cy="19954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Information</a:t>
            </a:r>
          </a:p>
          <a:p>
            <a:pPr lvl="1"/>
            <a:r>
              <a:rPr lang="en-US" sz="2000" dirty="0" smtClean="0"/>
              <a:t>Processed data</a:t>
            </a:r>
          </a:p>
          <a:p>
            <a:pPr lvl="1"/>
            <a:r>
              <a:rPr lang="en-US" sz="2000" dirty="0" smtClean="0"/>
              <a:t>categorization</a:t>
            </a:r>
          </a:p>
        </p:txBody>
      </p:sp>
      <p:sp>
        <p:nvSpPr>
          <p:cNvPr id="5" name="TextBox 4"/>
          <p:cNvSpPr txBox="1"/>
          <p:nvPr/>
        </p:nvSpPr>
        <p:spPr>
          <a:xfrm>
            <a:off x="419100" y="6537811"/>
            <a:ext cx="8305800" cy="307777"/>
          </a:xfrm>
          <a:prstGeom prst="rect">
            <a:avLst/>
          </a:prstGeom>
          <a:noFill/>
        </p:spPr>
        <p:txBody>
          <a:bodyPr wrap="square" rtlCol="0">
            <a:spAutoFit/>
          </a:bodyPr>
          <a:lstStyle/>
          <a:p>
            <a:r>
              <a:rPr lang="en-US" sz="1400" dirty="0" smtClean="0"/>
              <a:t>Source </a:t>
            </a:r>
            <a:r>
              <a:rPr lang="en-US" sz="1400" dirty="0"/>
              <a:t>(Image): </a:t>
            </a:r>
            <a:r>
              <a:rPr lang="en-US" sz="1400" dirty="0">
                <a:hlinkClick r:id="rId3"/>
              </a:rPr>
              <a:t>http://www.nickdiakopoulos.com/2011/12/16/data-information-knowledge-visualization</a:t>
            </a:r>
            <a:r>
              <a:rPr lang="en-US" sz="1400" dirty="0" smtClean="0">
                <a:hlinkClick r:id="rId3"/>
              </a:rPr>
              <a:t>/</a:t>
            </a:r>
            <a:r>
              <a:rPr lang="en-US" sz="1400" dirty="0" smtClean="0"/>
              <a:t> </a:t>
            </a:r>
            <a:endParaRPr lang="en-US" sz="1400" dirty="0"/>
          </a:p>
        </p:txBody>
      </p:sp>
    </p:spTree>
    <p:extLst>
      <p:ext uri="{BB962C8B-B14F-4D97-AF65-F5344CB8AC3E}">
        <p14:creationId xmlns:p14="http://schemas.microsoft.com/office/powerpoint/2010/main" val="4053213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Decision Making</a:t>
            </a:r>
            <a:endParaRPr lang="en-US" dirty="0"/>
          </a:p>
        </p:txBody>
      </p:sp>
      <p:sp>
        <p:nvSpPr>
          <p:cNvPr id="3" name="Content Placeholder 2"/>
          <p:cNvSpPr>
            <a:spLocks noGrp="1"/>
          </p:cNvSpPr>
          <p:nvPr>
            <p:ph idx="1"/>
          </p:nvPr>
        </p:nvSpPr>
        <p:spPr>
          <a:xfrm>
            <a:off x="457200" y="1451212"/>
            <a:ext cx="4495800" cy="4495800"/>
          </a:xfrm>
        </p:spPr>
        <p:txBody>
          <a:bodyPr>
            <a:normAutofit fontScale="85000" lnSpcReduction="20000"/>
          </a:bodyPr>
          <a:lstStyle/>
          <a:p>
            <a:r>
              <a:rPr lang="en-US" dirty="0" smtClean="0"/>
              <a:t>Using evidence from big (or small) data to make decisions</a:t>
            </a:r>
            <a:endParaRPr lang="en-US" dirty="0"/>
          </a:p>
          <a:p>
            <a:pPr lvl="1"/>
            <a:r>
              <a:rPr lang="en-US" dirty="0" smtClean="0"/>
              <a:t>Education</a:t>
            </a:r>
          </a:p>
          <a:p>
            <a:pPr lvl="1"/>
            <a:r>
              <a:rPr lang="en-US" dirty="0" smtClean="0"/>
              <a:t>Community engagement</a:t>
            </a:r>
            <a:endParaRPr lang="en-US" dirty="0"/>
          </a:p>
          <a:p>
            <a:pPr lvl="2"/>
            <a:r>
              <a:rPr lang="en-US" dirty="0" smtClean="0"/>
              <a:t>Smart cities</a:t>
            </a:r>
          </a:p>
          <a:p>
            <a:pPr lvl="2"/>
            <a:r>
              <a:rPr lang="en-US" dirty="0" smtClean="0"/>
              <a:t>Transportation</a:t>
            </a:r>
          </a:p>
          <a:p>
            <a:pPr lvl="2"/>
            <a:r>
              <a:rPr lang="en-US" dirty="0"/>
              <a:t>Energy</a:t>
            </a:r>
          </a:p>
          <a:p>
            <a:pPr lvl="1"/>
            <a:r>
              <a:rPr lang="en-US" dirty="0" smtClean="0"/>
              <a:t>Precision </a:t>
            </a:r>
            <a:r>
              <a:rPr lang="en-US" dirty="0"/>
              <a:t>health care</a:t>
            </a:r>
          </a:p>
          <a:p>
            <a:pPr lvl="1"/>
            <a:r>
              <a:rPr lang="en-US" dirty="0" smtClean="0"/>
              <a:t>Precision </a:t>
            </a:r>
            <a:r>
              <a:rPr lang="en-US" dirty="0"/>
              <a:t>agriculture</a:t>
            </a:r>
          </a:p>
          <a:p>
            <a:pPr lvl="1"/>
            <a:r>
              <a:rPr lang="en-US" dirty="0"/>
              <a:t>Procurement</a:t>
            </a:r>
          </a:p>
          <a:p>
            <a:pPr lvl="1"/>
            <a:r>
              <a:rPr lang="en-US" dirty="0" smtClean="0"/>
              <a:t>…</a:t>
            </a: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447800"/>
            <a:ext cx="2907506" cy="3699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00934" y="5162713"/>
            <a:ext cx="3733800" cy="738664"/>
          </a:xfrm>
          <a:prstGeom prst="rect">
            <a:avLst/>
          </a:prstGeom>
          <a:noFill/>
        </p:spPr>
        <p:txBody>
          <a:bodyPr wrap="square" rtlCol="0">
            <a:spAutoFit/>
          </a:bodyPr>
          <a:lstStyle/>
          <a:p>
            <a:r>
              <a:rPr lang="en-US" sz="1400" dirty="0"/>
              <a:t>Source: </a:t>
            </a:r>
            <a:r>
              <a:rPr lang="en-US" sz="1400" dirty="0">
                <a:hlinkClick r:id="rId3"/>
              </a:rPr>
              <a:t>http://</a:t>
            </a:r>
            <a:r>
              <a:rPr lang="en-US" sz="1400" dirty="0" smtClean="0">
                <a:hlinkClick r:id="rId3"/>
              </a:rPr>
              <a:t>momentsinmyhead.files.wordpress.com/2010/02/fork_in_road.jpg</a:t>
            </a:r>
            <a:r>
              <a:rPr lang="en-US" sz="1400" dirty="0" smtClean="0"/>
              <a:t> </a:t>
            </a:r>
            <a:endParaRPr lang="en-US" sz="1400" dirty="0"/>
          </a:p>
        </p:txBody>
      </p:sp>
    </p:spTree>
    <p:extLst>
      <p:ext uri="{BB962C8B-B14F-4D97-AF65-F5344CB8AC3E}">
        <p14:creationId xmlns:p14="http://schemas.microsoft.com/office/powerpoint/2010/main" val="3496202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Volume</a:t>
            </a:r>
          </a:p>
          <a:p>
            <a:pPr lvl="1"/>
            <a:r>
              <a:rPr lang="en-US" dirty="0" smtClean="0"/>
              <a:t>Data size</a:t>
            </a:r>
          </a:p>
          <a:p>
            <a:pPr lvl="1"/>
            <a:r>
              <a:rPr lang="en-US" dirty="0" smtClean="0"/>
              <a:t>“Each </a:t>
            </a:r>
            <a:r>
              <a:rPr lang="en-US" dirty="0"/>
              <a:t>day, we create more than 70 times the amount of information in the Library of </a:t>
            </a:r>
            <a:r>
              <a:rPr lang="en-US" dirty="0" smtClean="0"/>
              <a:t>Congress.” (D. Walton, 2014)</a:t>
            </a:r>
          </a:p>
          <a:p>
            <a:pPr lvl="1"/>
            <a:r>
              <a:rPr lang="en-US" dirty="0" smtClean="0"/>
              <a:t>Lots of small data…</a:t>
            </a:r>
          </a:p>
          <a:p>
            <a:r>
              <a:rPr lang="en-US" dirty="0" smtClean="0"/>
              <a:t>Velocity</a:t>
            </a:r>
          </a:p>
          <a:p>
            <a:pPr lvl="1"/>
            <a:r>
              <a:rPr lang="en-US" dirty="0" smtClean="0"/>
              <a:t>Streaming data from sensors</a:t>
            </a:r>
          </a:p>
          <a:p>
            <a:pPr lvl="1"/>
            <a:r>
              <a:rPr lang="en-US" dirty="0" smtClean="0"/>
              <a:t>Real-time analysis</a:t>
            </a:r>
          </a:p>
          <a:p>
            <a:r>
              <a:rPr lang="en-US" dirty="0" smtClean="0"/>
              <a:t>Variety</a:t>
            </a:r>
          </a:p>
          <a:p>
            <a:pPr lvl="1"/>
            <a:r>
              <a:rPr lang="en-US" dirty="0" smtClean="0"/>
              <a:t>Data sources</a:t>
            </a:r>
          </a:p>
          <a:p>
            <a:pPr lvl="1"/>
            <a:r>
              <a:rPr lang="en-US" dirty="0" smtClean="0"/>
              <a:t>Structured and unstructured data</a:t>
            </a: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866900"/>
            <a:ext cx="41656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00600" y="4991100"/>
            <a:ext cx="4165600" cy="523220"/>
          </a:xfrm>
          <a:prstGeom prst="rect">
            <a:avLst/>
          </a:prstGeom>
          <a:noFill/>
        </p:spPr>
        <p:txBody>
          <a:bodyPr wrap="square" rtlCol="0">
            <a:spAutoFit/>
          </a:bodyPr>
          <a:lstStyle/>
          <a:p>
            <a:r>
              <a:rPr lang="en-US" sz="1400" dirty="0">
                <a:hlinkClick r:id="rId3"/>
              </a:rPr>
              <a:t>http://</a:t>
            </a:r>
            <a:r>
              <a:rPr lang="en-US" sz="1400" dirty="0" smtClean="0">
                <a:hlinkClick r:id="rId3"/>
              </a:rPr>
              <a:t>ad-exchange.fr/wp-content/uploads/2013/06/big-data.jpg</a:t>
            </a:r>
            <a:r>
              <a:rPr lang="en-US" sz="1400" dirty="0" smtClean="0"/>
              <a:t> </a:t>
            </a:r>
            <a:endParaRPr lang="en-US" sz="1400" dirty="0"/>
          </a:p>
        </p:txBody>
      </p:sp>
    </p:spTree>
    <p:extLst>
      <p:ext uri="{BB962C8B-B14F-4D97-AF65-F5344CB8AC3E}">
        <p14:creationId xmlns:p14="http://schemas.microsoft.com/office/powerpoint/2010/main" val="3909213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versus Small Data</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Most data are small</a:t>
            </a:r>
          </a:p>
          <a:p>
            <a:r>
              <a:rPr lang="en-US" dirty="0" smtClean="0"/>
              <a:t>Similar management but different challenges</a:t>
            </a:r>
          </a:p>
          <a:p>
            <a:r>
              <a:rPr lang="en-US" dirty="0" smtClean="0"/>
              <a:t>Data Life Cycle</a:t>
            </a:r>
          </a:p>
          <a:p>
            <a:pPr lvl="1"/>
            <a:r>
              <a:rPr lang="en-US" dirty="0" smtClean="0"/>
              <a:t>Data Management Guide for Public Participation in Scientific Research</a:t>
            </a:r>
          </a:p>
          <a:p>
            <a:pPr lvl="2"/>
            <a:r>
              <a:rPr lang="en-US" dirty="0"/>
              <a:t>https://www.dataone.org/sites/all/documents/DataONE-PPSR-DataManagementGuide.pdf</a:t>
            </a:r>
            <a:endParaRPr lang="en-US" dirty="0" smtClean="0"/>
          </a:p>
          <a:p>
            <a:r>
              <a:rPr lang="en-US" dirty="0" smtClean="0"/>
              <a:t>Tools at the Libraries</a:t>
            </a:r>
          </a:p>
          <a:p>
            <a:pPr lvl="1"/>
            <a:r>
              <a:rPr lang="en-US" dirty="0" smtClean="0"/>
              <a:t>Data Management Plan</a:t>
            </a:r>
          </a:p>
          <a:p>
            <a:pPr lvl="1"/>
            <a:r>
              <a:rPr lang="en-US" dirty="0" smtClean="0"/>
              <a:t>Metadata</a:t>
            </a:r>
          </a:p>
          <a:p>
            <a:pPr lvl="1"/>
            <a:r>
              <a:rPr lang="en-US" dirty="0" smtClean="0"/>
              <a:t>Repositories</a:t>
            </a:r>
          </a:p>
          <a:p>
            <a:pPr lvl="2"/>
            <a:r>
              <a:rPr lang="en-US" dirty="0" smtClean="0"/>
              <a:t>https</a:t>
            </a:r>
            <a:r>
              <a:rPr lang="en-US" dirty="0"/>
              <a:t>://www.lib.umn.edu/datamanagement/tools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305318201"/>
              </p:ext>
            </p:extLst>
          </p:nvPr>
        </p:nvGraphicFramePr>
        <p:xfrm>
          <a:off x="4648200" y="1600200"/>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590800" y="6363420"/>
            <a:ext cx="6351867" cy="369332"/>
          </a:xfrm>
          <a:prstGeom prst="rect">
            <a:avLst/>
          </a:prstGeom>
          <a:noFill/>
        </p:spPr>
        <p:txBody>
          <a:bodyPr wrap="none" rtlCol="0">
            <a:spAutoFit/>
          </a:bodyPr>
          <a:lstStyle/>
          <a:p>
            <a:r>
              <a:rPr lang="en-US" dirty="0" smtClean="0"/>
              <a:t>Figure Source: </a:t>
            </a:r>
            <a:r>
              <a:rPr lang="en-US" dirty="0" err="1" smtClean="0"/>
              <a:t>DataOne</a:t>
            </a:r>
            <a:r>
              <a:rPr lang="en-US" dirty="0"/>
              <a:t> (https://</a:t>
            </a:r>
            <a:r>
              <a:rPr lang="en-US" dirty="0" smtClean="0"/>
              <a:t>www.dataone.org/best-practices)</a:t>
            </a:r>
            <a:endParaRPr lang="en-US" dirty="0"/>
          </a:p>
        </p:txBody>
      </p:sp>
    </p:spTree>
    <p:extLst>
      <p:ext uri="{BB962C8B-B14F-4D97-AF65-F5344CB8AC3E}">
        <p14:creationId xmlns:p14="http://schemas.microsoft.com/office/powerpoint/2010/main" val="434594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177" y="1371600"/>
            <a:ext cx="382568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Planning Your Research Project: </a:t>
            </a:r>
            <a:r>
              <a:rPr lang="en-US" dirty="0"/>
              <a:t>L</a:t>
            </a:r>
            <a:r>
              <a:rPr lang="en-US" dirty="0" smtClean="0"/>
              <a:t>earning from Design</a:t>
            </a:r>
            <a:endParaRPr lang="en-US" dirty="0"/>
          </a:p>
        </p:txBody>
      </p:sp>
      <p:sp>
        <p:nvSpPr>
          <p:cNvPr id="3" name="Content Placeholder 2"/>
          <p:cNvSpPr>
            <a:spLocks noGrp="1"/>
          </p:cNvSpPr>
          <p:nvPr>
            <p:ph idx="1"/>
          </p:nvPr>
        </p:nvSpPr>
        <p:spPr>
          <a:xfrm>
            <a:off x="457200" y="1600200"/>
            <a:ext cx="5410200" cy="4953000"/>
          </a:xfrm>
        </p:spPr>
        <p:txBody>
          <a:bodyPr>
            <a:normAutofit fontScale="62500" lnSpcReduction="20000"/>
          </a:bodyPr>
          <a:lstStyle/>
          <a:p>
            <a:r>
              <a:rPr lang="en-US" dirty="0" smtClean="0"/>
              <a:t>Treat it like a design problem</a:t>
            </a:r>
          </a:p>
          <a:p>
            <a:pPr lvl="1"/>
            <a:r>
              <a:rPr lang="en-US" dirty="0" smtClean="0"/>
              <a:t>Identify gap and need</a:t>
            </a:r>
          </a:p>
          <a:p>
            <a:pPr lvl="1"/>
            <a:r>
              <a:rPr lang="en-US" dirty="0"/>
              <a:t>Define the problem</a:t>
            </a:r>
          </a:p>
          <a:p>
            <a:pPr lvl="2"/>
            <a:r>
              <a:rPr lang="en-US" dirty="0" smtClean="0"/>
              <a:t>Ask “Why?” repeatedly so that you don’t end up solving a problem that does not fill the gap</a:t>
            </a:r>
          </a:p>
          <a:p>
            <a:pPr lvl="1"/>
            <a:r>
              <a:rPr lang="en-US" dirty="0" smtClean="0"/>
              <a:t>Explore the solution space</a:t>
            </a:r>
          </a:p>
          <a:p>
            <a:pPr lvl="2"/>
            <a:r>
              <a:rPr lang="en-US" dirty="0" smtClean="0"/>
              <a:t>Identify constraints</a:t>
            </a:r>
          </a:p>
          <a:p>
            <a:pPr lvl="1"/>
            <a:r>
              <a:rPr lang="en-US" dirty="0" smtClean="0"/>
              <a:t>Iterate </a:t>
            </a:r>
          </a:p>
          <a:p>
            <a:pPr lvl="1"/>
            <a:r>
              <a:rPr lang="en-US" dirty="0" smtClean="0"/>
              <a:t>Prototype</a:t>
            </a:r>
          </a:p>
          <a:p>
            <a:pPr lvl="2"/>
            <a:r>
              <a:rPr lang="en-US" dirty="0" smtClean="0"/>
              <a:t>Excel may be a good start—use it if it does the job to get you going</a:t>
            </a:r>
          </a:p>
          <a:p>
            <a:pPr lvl="2"/>
            <a:r>
              <a:rPr lang="en-US" dirty="0" smtClean="0"/>
              <a:t>More sophisticated tools may eventually be needed</a:t>
            </a:r>
          </a:p>
          <a:p>
            <a:pPr lvl="1"/>
            <a:r>
              <a:rPr lang="en-US" dirty="0" smtClean="0"/>
              <a:t>Start at the end</a:t>
            </a:r>
          </a:p>
          <a:p>
            <a:pPr lvl="2"/>
            <a:r>
              <a:rPr lang="en-US" dirty="0" smtClean="0"/>
              <a:t>Don’t build a database before you know what you want to do</a:t>
            </a:r>
          </a:p>
          <a:p>
            <a:r>
              <a:rPr lang="en-US" dirty="0" smtClean="0"/>
              <a:t>Communication gap between data science and domain expertise</a:t>
            </a:r>
          </a:p>
          <a:p>
            <a:pPr lvl="1"/>
            <a:r>
              <a:rPr lang="en-US" dirty="0" smtClean="0"/>
              <a:t>You start where you feel comfortable</a:t>
            </a:r>
          </a:p>
          <a:p>
            <a:pPr lvl="2"/>
            <a:r>
              <a:rPr lang="en-US" dirty="0" smtClean="0"/>
              <a:t>Data science: build a database</a:t>
            </a:r>
          </a:p>
          <a:p>
            <a:pPr lvl="2"/>
            <a:r>
              <a:rPr lang="en-US" dirty="0" smtClean="0"/>
              <a:t>Domain expert: what’s the gap in knowledge</a:t>
            </a:r>
            <a:endParaRPr lang="en-US" dirty="0"/>
          </a:p>
        </p:txBody>
      </p:sp>
    </p:spTree>
    <p:extLst>
      <p:ext uri="{BB962C8B-B14F-4D97-AF65-F5344CB8AC3E}">
        <p14:creationId xmlns:p14="http://schemas.microsoft.com/office/powerpoint/2010/main" val="2392030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Planning Your Research Project: Managing your Data</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Data management plan</a:t>
            </a:r>
          </a:p>
          <a:p>
            <a:pPr lvl="1"/>
            <a:r>
              <a:rPr lang="en-US" dirty="0" smtClean="0"/>
              <a:t>Assign roles and responsibilities</a:t>
            </a:r>
          </a:p>
          <a:p>
            <a:pPr lvl="1"/>
            <a:r>
              <a:rPr lang="en-US" dirty="0" smtClean="0"/>
              <a:t>Determine types of data and format</a:t>
            </a:r>
          </a:p>
          <a:p>
            <a:pPr lvl="2"/>
            <a:r>
              <a:rPr lang="en-US" dirty="0" smtClean="0"/>
              <a:t>Sharing of data</a:t>
            </a:r>
          </a:p>
          <a:p>
            <a:pPr lvl="3"/>
            <a:r>
              <a:rPr lang="en-US" dirty="0" smtClean="0"/>
              <a:t>Expected schedule</a:t>
            </a:r>
          </a:p>
          <a:p>
            <a:pPr lvl="3"/>
            <a:r>
              <a:rPr lang="en-US" dirty="0" smtClean="0"/>
              <a:t>Method of sharing</a:t>
            </a:r>
          </a:p>
          <a:p>
            <a:pPr lvl="3"/>
            <a:r>
              <a:rPr lang="en-US" dirty="0" smtClean="0"/>
              <a:t>agreements</a:t>
            </a:r>
          </a:p>
          <a:p>
            <a:pPr lvl="1"/>
            <a:r>
              <a:rPr lang="en-US" dirty="0" smtClean="0"/>
              <a:t>Confidentiality of data</a:t>
            </a:r>
          </a:p>
          <a:p>
            <a:pPr lvl="2"/>
            <a:r>
              <a:rPr lang="en-US" dirty="0" smtClean="0"/>
              <a:t>IRB approval</a:t>
            </a:r>
          </a:p>
          <a:p>
            <a:pPr lvl="1"/>
            <a:r>
              <a:rPr lang="en-US" dirty="0" smtClean="0"/>
              <a:t>Long-term preservation</a:t>
            </a:r>
          </a:p>
          <a:p>
            <a:pPr lvl="1"/>
            <a:r>
              <a:rPr lang="en-US" dirty="0" smtClean="0"/>
              <a:t>Metadata </a:t>
            </a:r>
          </a:p>
          <a:p>
            <a:pPr lvl="1"/>
            <a:r>
              <a:rPr lang="en-US" dirty="0" smtClean="0"/>
              <a:t>Reusing vs. acquiring new data</a:t>
            </a:r>
          </a:p>
          <a:p>
            <a:pPr lvl="1"/>
            <a:endParaRPr lang="en-US" dirty="0"/>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132" t="7705" r="23548" b="15069"/>
          <a:stretch/>
        </p:blipFill>
        <p:spPr bwMode="auto">
          <a:xfrm>
            <a:off x="4572000" y="1571625"/>
            <a:ext cx="4233662"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0037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a:t>
            </a:r>
            <a:endParaRPr lang="en-US" dirty="0"/>
          </a:p>
        </p:txBody>
      </p:sp>
      <p:sp>
        <p:nvSpPr>
          <p:cNvPr id="5" name="Content Placeholder 4"/>
          <p:cNvSpPr>
            <a:spLocks noGrp="1"/>
          </p:cNvSpPr>
          <p:nvPr>
            <p:ph idx="1"/>
          </p:nvPr>
        </p:nvSpPr>
        <p:spPr/>
        <p:txBody>
          <a:bodyPr>
            <a:normAutofit fontScale="62500" lnSpcReduction="20000"/>
          </a:bodyPr>
          <a:lstStyle/>
          <a:p>
            <a:r>
              <a:rPr lang="en-US" dirty="0" smtClean="0"/>
              <a:t>Communication among team members</a:t>
            </a:r>
          </a:p>
          <a:p>
            <a:r>
              <a:rPr lang="en-US" dirty="0" smtClean="0"/>
              <a:t>Trust</a:t>
            </a:r>
          </a:p>
          <a:p>
            <a:r>
              <a:rPr lang="en-US" dirty="0" smtClean="0"/>
              <a:t>Integrity</a:t>
            </a:r>
          </a:p>
          <a:p>
            <a:r>
              <a:rPr lang="en-US" dirty="0" smtClean="0"/>
              <a:t>Identifying roles</a:t>
            </a:r>
          </a:p>
          <a:p>
            <a:r>
              <a:rPr lang="en-US" dirty="0" smtClean="0"/>
              <a:t>Project management</a:t>
            </a:r>
          </a:p>
          <a:p>
            <a:pPr lvl="1"/>
            <a:r>
              <a:rPr lang="en-US" dirty="0" smtClean="0"/>
              <a:t>Personal recommendation: Check out </a:t>
            </a:r>
            <a:r>
              <a:rPr lang="en-US" i="1" dirty="0" smtClean="0"/>
              <a:t>Asana</a:t>
            </a:r>
          </a:p>
          <a:p>
            <a:r>
              <a:rPr lang="en-US" dirty="0" smtClean="0"/>
              <a:t>Practical issues</a:t>
            </a:r>
          </a:p>
          <a:p>
            <a:pPr lvl="1"/>
            <a:r>
              <a:rPr lang="en-US" dirty="0" smtClean="0"/>
              <a:t>Who owns the data?</a:t>
            </a:r>
          </a:p>
          <a:p>
            <a:pPr lvl="1"/>
            <a:r>
              <a:rPr lang="en-US" dirty="0" smtClean="0"/>
              <a:t>Who can use the data for publications and how are team members acknowledged?</a:t>
            </a:r>
          </a:p>
          <a:p>
            <a:pPr lvl="1"/>
            <a:r>
              <a:rPr lang="en-US" dirty="0" smtClean="0"/>
              <a:t>Who will access the data?</a:t>
            </a:r>
          </a:p>
          <a:p>
            <a:pPr lvl="1"/>
            <a:r>
              <a:rPr lang="en-US" dirty="0" smtClean="0"/>
              <a:t>What happens if a member leaves the team?</a:t>
            </a:r>
          </a:p>
          <a:p>
            <a:pPr lvl="1"/>
            <a:r>
              <a:rPr lang="en-US" dirty="0" smtClean="0"/>
              <a:t>Can different people access the data at the same time?</a:t>
            </a:r>
          </a:p>
          <a:p>
            <a:pPr lvl="1"/>
            <a:r>
              <a:rPr lang="en-US" dirty="0" smtClean="0"/>
              <a:t>Who pays for data storage?</a:t>
            </a:r>
          </a:p>
          <a:p>
            <a:pPr lvl="1"/>
            <a:r>
              <a:rPr lang="en-US" dirty="0" smtClean="0"/>
              <a:t>What happens to the data after the team disbands?</a:t>
            </a:r>
          </a:p>
        </p:txBody>
      </p:sp>
    </p:spTree>
    <p:extLst>
      <p:ext uri="{BB962C8B-B14F-4D97-AF65-F5344CB8AC3E}">
        <p14:creationId xmlns:p14="http://schemas.microsoft.com/office/powerpoint/2010/main" val="2817159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“80% of the work in any data project is cleaning the data.”</a:t>
            </a:r>
          </a:p>
          <a:p>
            <a:pPr lvl="1"/>
            <a:r>
              <a:rPr lang="en-US" dirty="0" smtClean="0"/>
              <a:t>D.J. </a:t>
            </a:r>
            <a:r>
              <a:rPr lang="en-US" dirty="0" err="1" smtClean="0"/>
              <a:t>Patil</a:t>
            </a:r>
            <a:r>
              <a:rPr lang="en-US" dirty="0" smtClean="0"/>
              <a:t>, U.S. Chief Data Scientist</a:t>
            </a:r>
          </a:p>
          <a:p>
            <a:r>
              <a:rPr lang="en-US" dirty="0" smtClean="0"/>
              <a:t>Quality control is essential</a:t>
            </a:r>
          </a:p>
          <a:p>
            <a:r>
              <a:rPr lang="en-US" dirty="0" smtClean="0"/>
              <a:t>Integrating different data sets can be very difficult and time consuming</a:t>
            </a:r>
          </a:p>
          <a:p>
            <a:pPr lvl="1"/>
            <a:r>
              <a:rPr lang="en-US" dirty="0" smtClean="0"/>
              <a:t>Plan for it</a:t>
            </a:r>
          </a:p>
          <a:p>
            <a:r>
              <a:rPr lang="en-US" dirty="0" smtClean="0"/>
              <a:t>Metadata is essential during merging of data sets and re-use of data</a:t>
            </a:r>
          </a:p>
          <a:p>
            <a:r>
              <a:rPr lang="en-US" dirty="0" smtClean="0"/>
              <a:t>Missing and incomplete data</a:t>
            </a:r>
          </a:p>
          <a:p>
            <a:r>
              <a:rPr lang="en-US" dirty="0" smtClean="0"/>
              <a:t>Document what you did—you will forget the details</a:t>
            </a:r>
          </a:p>
          <a:p>
            <a:r>
              <a:rPr lang="en-US" dirty="0" smtClean="0"/>
              <a:t>Data modeling</a:t>
            </a:r>
          </a:p>
          <a:p>
            <a:pPr lvl="1"/>
            <a:r>
              <a:rPr lang="en-US" dirty="0" smtClean="0"/>
              <a:t>Relationships among the different data tables</a:t>
            </a:r>
            <a:endParaRPr lang="en-US" dirty="0"/>
          </a:p>
          <a:p>
            <a:endParaRPr lang="en-US" dirty="0"/>
          </a:p>
        </p:txBody>
      </p:sp>
    </p:spTree>
    <p:extLst>
      <p:ext uri="{BB962C8B-B14F-4D97-AF65-F5344CB8AC3E}">
        <p14:creationId xmlns:p14="http://schemas.microsoft.com/office/powerpoint/2010/main" val="1926468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1164</Words>
  <Application>Microsoft Office PowerPoint</Application>
  <PresentationFormat>On-screen Show (4:3)</PresentationFormat>
  <Paragraphs>162</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Organizing Your Research Project: DATA</vt:lpstr>
      <vt:lpstr>From Data to Knowledge…</vt:lpstr>
      <vt:lpstr>…to Decision Making</vt:lpstr>
      <vt:lpstr>Big Data</vt:lpstr>
      <vt:lpstr>Big versus Small Data</vt:lpstr>
      <vt:lpstr>Planning Your Research Project: Learning from Design</vt:lpstr>
      <vt:lpstr>Planning Your Research Project: Managing your Data</vt:lpstr>
      <vt:lpstr>Collaboration </vt:lpstr>
      <vt:lpstr>Data Processing</vt:lpstr>
      <vt:lpstr>Analyzing Data</vt:lpstr>
      <vt:lpstr>Communicating Results</vt:lpstr>
      <vt:lpstr>Research Data Management Policy</vt:lpstr>
      <vt:lpstr>Research Data</vt:lpstr>
      <vt:lpstr>Ownership (Policy)</vt:lpstr>
      <vt:lpstr>Stewardship (Policy)</vt:lpstr>
      <vt:lpstr>Retaining and Archiving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Organizing Your Research Project: DATA</dc:title>
  <dc:creator>Claudia Neuhauser</dc:creator>
  <cp:lastModifiedBy>knickodem</cp:lastModifiedBy>
  <cp:revision>21</cp:revision>
  <dcterms:created xsi:type="dcterms:W3CDTF">2015-04-07T11:56:20Z</dcterms:created>
  <dcterms:modified xsi:type="dcterms:W3CDTF">2015-04-12T21:35:59Z</dcterms:modified>
</cp:coreProperties>
</file>