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56" r:id="rId2"/>
    <p:sldId id="257" r:id="rId3"/>
    <p:sldId id="272" r:id="rId4"/>
    <p:sldId id="300" r:id="rId5"/>
    <p:sldId id="297" r:id="rId6"/>
    <p:sldId id="302" r:id="rId7"/>
    <p:sldId id="301" r:id="rId8"/>
    <p:sldId id="303" r:id="rId9"/>
    <p:sldId id="296" r:id="rId10"/>
    <p:sldId id="260" r:id="rId1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0019"/>
    <a:srgbClr val="00AEE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01" autoAdjust="0"/>
    <p:restoredTop sz="94660"/>
  </p:normalViewPr>
  <p:slideViewPr>
    <p:cSldViewPr>
      <p:cViewPr>
        <p:scale>
          <a:sx n="100" d="100"/>
          <a:sy n="100" d="100"/>
        </p:scale>
        <p:origin x="-1296" y="-2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EEC7CD94-EE14-4063-9542-1F9506C240FF}" type="datetimeFigureOut">
              <a:rPr lang="en-US" smtClean="0"/>
              <a:t>11/23/2015</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1E8AF545-1362-4772-949F-4BD7736399D8}" type="slidenum">
              <a:rPr lang="en-US" smtClean="0"/>
              <a:t>‹#›</a:t>
            </a:fld>
            <a:endParaRPr lang="en-US"/>
          </a:p>
        </p:txBody>
      </p:sp>
    </p:spTree>
    <p:extLst>
      <p:ext uri="{BB962C8B-B14F-4D97-AF65-F5344CB8AC3E}">
        <p14:creationId xmlns:p14="http://schemas.microsoft.com/office/powerpoint/2010/main" val="4825982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C7BF33DA-FBEA-47E0-8347-F096D784AC03}" type="datetimeFigureOut">
              <a:rPr lang="en-US" smtClean="0"/>
              <a:pPr/>
              <a:t>11/23/2015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69723DFE-6ED3-48C0-BD67-B8F2947D94C1}" type="slidenum">
              <a:rPr lang="en-US" smtClean="0"/>
              <a:pPr/>
              <a:t>‹#›</a:t>
            </a:fld>
            <a:endParaRPr lang="en-US"/>
          </a:p>
        </p:txBody>
      </p:sp>
    </p:spTree>
    <p:extLst>
      <p:ext uri="{BB962C8B-B14F-4D97-AF65-F5344CB8AC3E}">
        <p14:creationId xmlns:p14="http://schemas.microsoft.com/office/powerpoint/2010/main" val="222427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723DFE-6ED3-48C0-BD67-B8F2947D94C1}" type="slidenum">
              <a:rPr lang="en-US" smtClean="0"/>
              <a:pPr/>
              <a:t>10</a:t>
            </a:fld>
            <a:endParaRPr lang="en-US"/>
          </a:p>
        </p:txBody>
      </p:sp>
    </p:spTree>
    <p:extLst>
      <p:ext uri="{BB962C8B-B14F-4D97-AF65-F5344CB8AC3E}">
        <p14:creationId xmlns:p14="http://schemas.microsoft.com/office/powerpoint/2010/main" val="2061473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5988B3-1C15-4DAD-8E52-628531180FC4}" type="datetimeFigureOut">
              <a:rPr lang="en-US" smtClean="0"/>
              <a:pPr/>
              <a:t>11/23/2015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F87F0-05D0-4FD4-B271-D2A051F6C065}" type="slidenum">
              <a:rPr lang="en-US" smtClean="0"/>
              <a:pPr/>
              <a:t>‹#›</a:t>
            </a:fld>
            <a:endParaRPr lang="en-US"/>
          </a:p>
        </p:txBody>
      </p:sp>
    </p:spTree>
    <p:extLst>
      <p:ext uri="{BB962C8B-B14F-4D97-AF65-F5344CB8AC3E}">
        <p14:creationId xmlns:p14="http://schemas.microsoft.com/office/powerpoint/2010/main" val="3428120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5988B3-1C15-4DAD-8E52-628531180FC4}" type="datetimeFigureOut">
              <a:rPr lang="en-US" smtClean="0"/>
              <a:pPr/>
              <a:t>11/23/2015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F87F0-05D0-4FD4-B271-D2A051F6C065}" type="slidenum">
              <a:rPr lang="en-US" smtClean="0"/>
              <a:pPr/>
              <a:t>‹#›</a:t>
            </a:fld>
            <a:endParaRPr lang="en-US"/>
          </a:p>
        </p:txBody>
      </p:sp>
    </p:spTree>
    <p:extLst>
      <p:ext uri="{BB962C8B-B14F-4D97-AF65-F5344CB8AC3E}">
        <p14:creationId xmlns:p14="http://schemas.microsoft.com/office/powerpoint/2010/main" val="2430099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5988B3-1C15-4DAD-8E52-628531180FC4}" type="datetimeFigureOut">
              <a:rPr lang="en-US" smtClean="0"/>
              <a:pPr/>
              <a:t>11/23/2015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F87F0-05D0-4FD4-B271-D2A051F6C065}" type="slidenum">
              <a:rPr lang="en-US" smtClean="0"/>
              <a:pPr/>
              <a:t>‹#›</a:t>
            </a:fld>
            <a:endParaRPr lang="en-US"/>
          </a:p>
        </p:txBody>
      </p:sp>
    </p:spTree>
    <p:extLst>
      <p:ext uri="{BB962C8B-B14F-4D97-AF65-F5344CB8AC3E}">
        <p14:creationId xmlns:p14="http://schemas.microsoft.com/office/powerpoint/2010/main" val="2088730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5988B3-1C15-4DAD-8E52-628531180FC4}" type="datetimeFigureOut">
              <a:rPr lang="en-US" smtClean="0"/>
              <a:pPr/>
              <a:t>11/23/2015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F87F0-05D0-4FD4-B271-D2A051F6C065}" type="slidenum">
              <a:rPr lang="en-US" smtClean="0"/>
              <a:pPr/>
              <a:t>‹#›</a:t>
            </a:fld>
            <a:endParaRPr lang="en-US"/>
          </a:p>
        </p:txBody>
      </p:sp>
    </p:spTree>
    <p:extLst>
      <p:ext uri="{BB962C8B-B14F-4D97-AF65-F5344CB8AC3E}">
        <p14:creationId xmlns:p14="http://schemas.microsoft.com/office/powerpoint/2010/main" val="2480966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5988B3-1C15-4DAD-8E52-628531180FC4}" type="datetimeFigureOut">
              <a:rPr lang="en-US" smtClean="0"/>
              <a:pPr/>
              <a:t>11/23/2015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F87F0-05D0-4FD4-B271-D2A051F6C065}" type="slidenum">
              <a:rPr lang="en-US" smtClean="0"/>
              <a:pPr/>
              <a:t>‹#›</a:t>
            </a:fld>
            <a:endParaRPr lang="en-US"/>
          </a:p>
        </p:txBody>
      </p:sp>
    </p:spTree>
    <p:extLst>
      <p:ext uri="{BB962C8B-B14F-4D97-AF65-F5344CB8AC3E}">
        <p14:creationId xmlns:p14="http://schemas.microsoft.com/office/powerpoint/2010/main" val="1606173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5988B3-1C15-4DAD-8E52-628531180FC4}" type="datetimeFigureOut">
              <a:rPr lang="en-US" smtClean="0"/>
              <a:pPr/>
              <a:t>11/23/2015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2F87F0-05D0-4FD4-B271-D2A051F6C065}" type="slidenum">
              <a:rPr lang="en-US" smtClean="0"/>
              <a:pPr/>
              <a:t>‹#›</a:t>
            </a:fld>
            <a:endParaRPr lang="en-US"/>
          </a:p>
        </p:txBody>
      </p:sp>
    </p:spTree>
    <p:extLst>
      <p:ext uri="{BB962C8B-B14F-4D97-AF65-F5344CB8AC3E}">
        <p14:creationId xmlns:p14="http://schemas.microsoft.com/office/powerpoint/2010/main" val="3151080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5988B3-1C15-4DAD-8E52-628531180FC4}" type="datetimeFigureOut">
              <a:rPr lang="en-US" smtClean="0"/>
              <a:pPr/>
              <a:t>11/23/2015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2F87F0-05D0-4FD4-B271-D2A051F6C065}" type="slidenum">
              <a:rPr lang="en-US" smtClean="0"/>
              <a:pPr/>
              <a:t>‹#›</a:t>
            </a:fld>
            <a:endParaRPr lang="en-US"/>
          </a:p>
        </p:txBody>
      </p:sp>
    </p:spTree>
    <p:extLst>
      <p:ext uri="{BB962C8B-B14F-4D97-AF65-F5344CB8AC3E}">
        <p14:creationId xmlns:p14="http://schemas.microsoft.com/office/powerpoint/2010/main" val="787379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5988B3-1C15-4DAD-8E52-628531180FC4}" type="datetimeFigureOut">
              <a:rPr lang="en-US" smtClean="0"/>
              <a:pPr/>
              <a:t>11/23/2015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2F87F0-05D0-4FD4-B271-D2A051F6C065}" type="slidenum">
              <a:rPr lang="en-US" smtClean="0"/>
              <a:pPr/>
              <a:t>‹#›</a:t>
            </a:fld>
            <a:endParaRPr lang="en-US"/>
          </a:p>
        </p:txBody>
      </p:sp>
    </p:spTree>
    <p:extLst>
      <p:ext uri="{BB962C8B-B14F-4D97-AF65-F5344CB8AC3E}">
        <p14:creationId xmlns:p14="http://schemas.microsoft.com/office/powerpoint/2010/main" val="331981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5988B3-1C15-4DAD-8E52-628531180FC4}" type="datetimeFigureOut">
              <a:rPr lang="en-US" smtClean="0"/>
              <a:pPr/>
              <a:t>11/23/2015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2F87F0-05D0-4FD4-B271-D2A051F6C065}" type="slidenum">
              <a:rPr lang="en-US" smtClean="0"/>
              <a:pPr/>
              <a:t>‹#›</a:t>
            </a:fld>
            <a:endParaRPr lang="en-US"/>
          </a:p>
        </p:txBody>
      </p:sp>
    </p:spTree>
    <p:extLst>
      <p:ext uri="{BB962C8B-B14F-4D97-AF65-F5344CB8AC3E}">
        <p14:creationId xmlns:p14="http://schemas.microsoft.com/office/powerpoint/2010/main" val="2138072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5988B3-1C15-4DAD-8E52-628531180FC4}" type="datetimeFigureOut">
              <a:rPr lang="en-US" smtClean="0"/>
              <a:pPr/>
              <a:t>11/23/2015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2F87F0-05D0-4FD4-B271-D2A051F6C065}" type="slidenum">
              <a:rPr lang="en-US" smtClean="0"/>
              <a:pPr/>
              <a:t>‹#›</a:t>
            </a:fld>
            <a:endParaRPr lang="en-US"/>
          </a:p>
        </p:txBody>
      </p:sp>
    </p:spTree>
    <p:extLst>
      <p:ext uri="{BB962C8B-B14F-4D97-AF65-F5344CB8AC3E}">
        <p14:creationId xmlns:p14="http://schemas.microsoft.com/office/powerpoint/2010/main" val="2714372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5988B3-1C15-4DAD-8E52-628531180FC4}" type="datetimeFigureOut">
              <a:rPr lang="en-US" smtClean="0"/>
              <a:pPr/>
              <a:t>11/23/2015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2F87F0-05D0-4FD4-B271-D2A051F6C065}" type="slidenum">
              <a:rPr lang="en-US" smtClean="0"/>
              <a:pPr/>
              <a:t>‹#›</a:t>
            </a:fld>
            <a:endParaRPr lang="en-US"/>
          </a:p>
        </p:txBody>
      </p:sp>
    </p:spTree>
    <p:extLst>
      <p:ext uri="{BB962C8B-B14F-4D97-AF65-F5344CB8AC3E}">
        <p14:creationId xmlns:p14="http://schemas.microsoft.com/office/powerpoint/2010/main" val="2379595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5988B3-1C15-4DAD-8E52-628531180FC4}" type="datetimeFigureOut">
              <a:rPr lang="en-US" smtClean="0"/>
              <a:pPr/>
              <a:t>11/23/2015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2F87F0-05D0-4FD4-B271-D2A051F6C065}" type="slidenum">
              <a:rPr lang="en-US" smtClean="0"/>
              <a:pPr/>
              <a:t>‹#›</a:t>
            </a:fld>
            <a:endParaRPr lang="en-US"/>
          </a:p>
        </p:txBody>
      </p:sp>
    </p:spTree>
    <p:extLst>
      <p:ext uri="{BB962C8B-B14F-4D97-AF65-F5344CB8AC3E}">
        <p14:creationId xmlns:p14="http://schemas.microsoft.com/office/powerpoint/2010/main" val="16969813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762000" y="3581400"/>
            <a:ext cx="8305800" cy="990599"/>
          </a:xfrm>
          <a:solidFill>
            <a:schemeClr val="bg1"/>
          </a:solidFill>
        </p:spPr>
        <p:txBody>
          <a:bodyPr>
            <a:normAutofit/>
          </a:bodyPr>
          <a:lstStyle/>
          <a:p>
            <a:pPr algn="l"/>
            <a:r>
              <a:rPr lang="en-US" sz="3600" dirty="0" smtClean="0"/>
              <a:t>Office of Measurement Services</a:t>
            </a:r>
            <a:endParaRPr lang="en-US" sz="1600" dirty="0">
              <a:latin typeface="+mn-lt"/>
            </a:endParaRPr>
          </a:p>
        </p:txBody>
      </p:sp>
      <p:sp>
        <p:nvSpPr>
          <p:cNvPr id="3" name="Subtitle 2"/>
          <p:cNvSpPr>
            <a:spLocks noGrp="1"/>
          </p:cNvSpPr>
          <p:nvPr>
            <p:ph type="subTitle" idx="1"/>
          </p:nvPr>
        </p:nvSpPr>
        <p:spPr>
          <a:xfrm>
            <a:off x="762000" y="4343400"/>
            <a:ext cx="6476999" cy="1066800"/>
          </a:xfrm>
        </p:spPr>
        <p:txBody>
          <a:bodyPr>
            <a:normAutofit/>
          </a:bodyPr>
          <a:lstStyle/>
          <a:p>
            <a:pPr algn="l"/>
            <a:r>
              <a:rPr lang="en-US" sz="1800" dirty="0" smtClean="0">
                <a:solidFill>
                  <a:schemeClr val="bg1">
                    <a:lumMod val="50000"/>
                  </a:schemeClr>
                </a:solidFill>
              </a:rPr>
              <a:t>We provide expertise that allows our clients to focus on theirs.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3957589" y="1957338"/>
            <a:ext cx="2667097" cy="774382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1408939"/>
            <a:ext cx="5562600" cy="255346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artisticBlur/>
                    </a14:imgEffect>
                  </a14:imgLayer>
                </a14:imgProps>
              </a:ext>
              <a:ext uri="{28A0092B-C50C-407E-A947-70E740481C1C}">
                <a14:useLocalDpi xmlns:a14="http://schemas.microsoft.com/office/drawing/2010/main" val="0"/>
              </a:ext>
            </a:extLst>
          </a:blip>
          <a:stretch>
            <a:fillRect/>
          </a:stretch>
        </p:blipFill>
        <p:spPr>
          <a:xfrm>
            <a:off x="0" y="-381000"/>
            <a:ext cx="9372600" cy="12496800"/>
          </a:xfrm>
          <a:prstGeom prst="rect">
            <a:avLst/>
          </a:prstGeom>
        </p:spPr>
      </p:pic>
      <p:sp>
        <p:nvSpPr>
          <p:cNvPr id="6" name="Rectangle 5"/>
          <p:cNvSpPr/>
          <p:nvPr/>
        </p:nvSpPr>
        <p:spPr>
          <a:xfrm>
            <a:off x="685800" y="990600"/>
            <a:ext cx="7696200" cy="4724400"/>
          </a:xfrm>
          <a:prstGeom prst="rect">
            <a:avLst/>
          </a:pr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43000" y="1228725"/>
            <a:ext cx="6553200" cy="3008186"/>
          </a:xfrm>
          <a:prstGeom prst="rect">
            <a:avLst/>
          </a:prstGeom>
        </p:spPr>
      </p:pic>
      <p:sp>
        <p:nvSpPr>
          <p:cNvPr id="8" name="Text Placeholder 2"/>
          <p:cNvSpPr txBox="1">
            <a:spLocks/>
          </p:cNvSpPr>
          <p:nvPr/>
        </p:nvSpPr>
        <p:spPr>
          <a:xfrm>
            <a:off x="800100" y="4615657"/>
            <a:ext cx="7772400" cy="1099344"/>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smtClean="0"/>
              <a:t>                                     </a:t>
            </a:r>
            <a:r>
              <a:rPr lang="en-US" dirty="0" smtClean="0">
                <a:solidFill>
                  <a:schemeClr val="accent4"/>
                </a:solidFill>
              </a:rPr>
              <a:t>Surveys.umn.edu</a:t>
            </a:r>
          </a:p>
          <a:p>
            <a:pPr marL="0" indent="0">
              <a:buNone/>
            </a:pPr>
            <a:r>
              <a:rPr lang="en-US" dirty="0" smtClean="0">
                <a:solidFill>
                  <a:schemeClr val="accent4"/>
                </a:solidFill>
              </a:rPr>
              <a:t>612-626-0006                     oms.umn.edu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3810000"/>
          </a:xfrm>
        </p:spPr>
        <p:txBody>
          <a:bodyPr>
            <a:noAutofit/>
          </a:bodyPr>
          <a:lstStyle/>
          <a:p>
            <a:r>
              <a:rPr lang="en-US" sz="3600" dirty="0" smtClean="0"/>
              <a:t>Introduction</a:t>
            </a:r>
          </a:p>
          <a:p>
            <a:r>
              <a:rPr lang="en-US" sz="3600" dirty="0" smtClean="0"/>
              <a:t>OMS &amp; Qualtrics</a:t>
            </a:r>
          </a:p>
          <a:p>
            <a:r>
              <a:rPr lang="en-US" sz="3600" dirty="0" smtClean="0"/>
              <a:t>Qualtrics Uses:</a:t>
            </a:r>
          </a:p>
          <a:p>
            <a:pPr lvl="1"/>
            <a:r>
              <a:rPr lang="en-US" dirty="0" smtClean="0"/>
              <a:t>Peer feedback</a:t>
            </a:r>
            <a:endParaRPr lang="en-US" dirty="0"/>
          </a:p>
          <a:p>
            <a:pPr lvl="1"/>
            <a:r>
              <a:rPr lang="en-US" dirty="0" smtClean="0"/>
              <a:t>Quotas &amp; trigger functions in Qualtrics</a:t>
            </a:r>
          </a:p>
          <a:p>
            <a:r>
              <a:rPr lang="en-US" sz="3600" dirty="0" smtClean="0"/>
              <a:t>Contact info and resources</a:t>
            </a:r>
            <a:endParaRPr lang="en-US" sz="3600" dirty="0"/>
          </a:p>
        </p:txBody>
      </p:sp>
      <p:sp>
        <p:nvSpPr>
          <p:cNvPr id="4" name="Title 3"/>
          <p:cNvSpPr>
            <a:spLocks noGrp="1"/>
          </p:cNvSpPr>
          <p:nvPr>
            <p:ph type="title"/>
          </p:nvPr>
        </p:nvSpPr>
        <p:spPr/>
        <p:txBody>
          <a:bodyPr/>
          <a:lstStyle/>
          <a:p>
            <a:pPr algn="l"/>
            <a:r>
              <a:rPr lang="en-US" dirty="0" smtClean="0">
                <a:solidFill>
                  <a:srgbClr val="7A0019"/>
                </a:solidFill>
              </a:rPr>
              <a:t>Overview </a:t>
            </a:r>
            <a:endParaRPr lang="en-US" dirty="0">
              <a:solidFill>
                <a:srgbClr val="7A0019"/>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5921266"/>
            <a:ext cx="1600200" cy="734557"/>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304800"/>
            <a:ext cx="2143125" cy="214312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5800"/>
            <a:ext cx="9144000" cy="5486400"/>
          </a:xfrm>
          <a:prstGeom prst="rect">
            <a:avLst/>
          </a:prstGeom>
        </p:spPr>
      </p:pic>
      <p:sp>
        <p:nvSpPr>
          <p:cNvPr id="10" name="Rectangle 9"/>
          <p:cNvSpPr/>
          <p:nvPr/>
        </p:nvSpPr>
        <p:spPr>
          <a:xfrm>
            <a:off x="304800" y="1447800"/>
            <a:ext cx="8229600" cy="4114800"/>
          </a:xfrm>
          <a:prstGeom prst="rect">
            <a:avLst/>
          </a:prstGeom>
          <a:solidFill>
            <a:schemeClr val="accent2">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061713" y="2432611"/>
            <a:ext cx="4715774" cy="2569934"/>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latin typeface="+mj-lt"/>
              </a:rPr>
              <a:t>Project Manager</a:t>
            </a:r>
          </a:p>
          <a:p>
            <a:pPr marL="171450" indent="-171450">
              <a:buFont typeface="Arial" panose="020B0604020202020204" pitchFamily="34" charset="0"/>
              <a:buChar char="•"/>
            </a:pPr>
            <a:endParaRPr lang="en-US" sz="1050" dirty="0" smtClean="0">
              <a:latin typeface="+mj-lt"/>
            </a:endParaRPr>
          </a:p>
          <a:p>
            <a:pPr marL="457200" indent="-457200">
              <a:buFont typeface="Arial" panose="020B0604020202020204" pitchFamily="34" charset="0"/>
              <a:buChar char="•"/>
            </a:pPr>
            <a:r>
              <a:rPr lang="en-US" sz="2800" dirty="0" smtClean="0">
                <a:latin typeface="+mj-lt"/>
              </a:rPr>
              <a:t>Qualtrics Programmer &amp; Investigator</a:t>
            </a:r>
          </a:p>
          <a:p>
            <a:pPr marL="171450" indent="-171450">
              <a:buFont typeface="Arial" panose="020B0604020202020204" pitchFamily="34" charset="0"/>
              <a:buChar char="•"/>
            </a:pPr>
            <a:endParaRPr lang="en-US" sz="1050" dirty="0" smtClean="0">
              <a:latin typeface="+mj-lt"/>
            </a:endParaRPr>
          </a:p>
          <a:p>
            <a:pPr marL="457200" indent="-457200">
              <a:buFont typeface="Arial" panose="020B0604020202020204" pitchFamily="34" charset="0"/>
              <a:buChar char="•"/>
            </a:pPr>
            <a:r>
              <a:rPr lang="en-US" sz="2800" dirty="0" smtClean="0">
                <a:latin typeface="+mj-lt"/>
              </a:rPr>
              <a:t>Online Survey Awareness &amp; Outreach</a:t>
            </a:r>
          </a:p>
        </p:txBody>
      </p:sp>
      <p:sp>
        <p:nvSpPr>
          <p:cNvPr id="11" name="TextBox 10"/>
          <p:cNvSpPr txBox="1"/>
          <p:nvPr/>
        </p:nvSpPr>
        <p:spPr>
          <a:xfrm>
            <a:off x="514350" y="1600200"/>
            <a:ext cx="5105400" cy="763868"/>
          </a:xfrm>
          <a:prstGeom prst="rect">
            <a:avLst/>
          </a:prstGeom>
          <a:noFill/>
        </p:spPr>
        <p:txBody>
          <a:bodyPr wrap="square" rtlCol="0">
            <a:spAutoFit/>
          </a:bodyPr>
          <a:lstStyle/>
          <a:p>
            <a:r>
              <a:rPr lang="en-US" sz="4400" dirty="0" smtClean="0">
                <a:latin typeface="+mj-lt"/>
              </a:rPr>
              <a:t>Tiffany Thayer</a:t>
            </a:r>
            <a:endParaRPr lang="en-US" sz="4400" dirty="0">
              <a:latin typeface="+mj-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rot="16200000">
            <a:off x="3756423" y="556019"/>
            <a:ext cx="1173958" cy="86868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200000">
            <a:off x="3043237" y="-300038"/>
            <a:ext cx="1381126" cy="7467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16200000">
            <a:off x="2819401" y="-1371599"/>
            <a:ext cx="1066799" cy="67055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normAutofit/>
          </a:bodyPr>
          <a:lstStyle/>
          <a:p>
            <a:pPr algn="l"/>
            <a:r>
              <a:rPr lang="en-US" dirty="0" smtClean="0">
                <a:solidFill>
                  <a:schemeClr val="tx2"/>
                </a:solidFill>
              </a:rPr>
              <a:t>OMS &amp; Qualtrics</a:t>
            </a:r>
            <a:endParaRPr lang="en-US" dirty="0"/>
          </a:p>
        </p:txBody>
      </p:sp>
      <p:sp>
        <p:nvSpPr>
          <p:cNvPr id="5" name="Content Placeholder 4"/>
          <p:cNvSpPr>
            <a:spLocks noGrp="1"/>
          </p:cNvSpPr>
          <p:nvPr>
            <p:ph idx="1"/>
          </p:nvPr>
        </p:nvSpPr>
        <p:spPr>
          <a:xfrm>
            <a:off x="381000" y="1524000"/>
            <a:ext cx="6324600" cy="914399"/>
          </a:xfrm>
        </p:spPr>
        <p:txBody>
          <a:bodyPr>
            <a:normAutofit/>
          </a:bodyPr>
          <a:lstStyle/>
          <a:p>
            <a:pPr marL="0" indent="0">
              <a:buNone/>
            </a:pPr>
            <a:r>
              <a:rPr lang="en-US" sz="1600" dirty="0" smtClean="0"/>
              <a:t>Qualtrics </a:t>
            </a:r>
            <a:r>
              <a:rPr lang="en-US" sz="1600" dirty="0"/>
              <a:t>is the preferred online survey tool of the University of Minnesota because it meets stringent information security requirements not found in most free online survey tools. </a:t>
            </a:r>
            <a:endParaRPr lang="en-US" sz="1600" dirty="0" smtClean="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5921266"/>
            <a:ext cx="1600200" cy="734557"/>
          </a:xfrm>
          <a:prstGeom prst="rect">
            <a:avLst/>
          </a:prstGeom>
        </p:spPr>
      </p:pic>
      <p:sp>
        <p:nvSpPr>
          <p:cNvPr id="8" name="Content Placeholder 4"/>
          <p:cNvSpPr txBox="1">
            <a:spLocks/>
          </p:cNvSpPr>
          <p:nvPr/>
        </p:nvSpPr>
        <p:spPr>
          <a:xfrm>
            <a:off x="2133600" y="4625576"/>
            <a:ext cx="6324600" cy="547687"/>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600" dirty="0" smtClean="0"/>
              <a:t>OMS is the liaison between Qualtrics users, our Qualtrics Sales Representative, OIT, and the University Survey Advisory Team.</a:t>
            </a:r>
            <a:endParaRPr lang="en-US" sz="1600" dirty="0"/>
          </a:p>
        </p:txBody>
      </p:sp>
      <p:sp>
        <p:nvSpPr>
          <p:cNvPr id="9" name="Content Placeholder 4"/>
          <p:cNvSpPr txBox="1">
            <a:spLocks/>
          </p:cNvSpPr>
          <p:nvPr/>
        </p:nvSpPr>
        <p:spPr>
          <a:xfrm>
            <a:off x="1238252" y="2819400"/>
            <a:ext cx="6210300" cy="13811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600" dirty="0" smtClean="0"/>
              <a:t>The Office of Measurement Services (OMS) is the Business Owner of Qualtrics and works in cooperation with the Office of Information Technology (OIT) to resolve user issues, set system requirements, and maintain the survey.umn.edu website. </a:t>
            </a:r>
          </a:p>
        </p:txBody>
      </p:sp>
    </p:spTree>
    <p:extLst>
      <p:ext uri="{BB962C8B-B14F-4D97-AF65-F5344CB8AC3E}">
        <p14:creationId xmlns:p14="http://schemas.microsoft.com/office/powerpoint/2010/main" val="310985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0"/>
            <a:ext cx="9144000" cy="6084916"/>
          </a:xfrm>
          <a:prstGeom prst="rect">
            <a:avLst/>
          </a:prstGeom>
        </p:spPr>
      </p:pic>
      <p:sp>
        <p:nvSpPr>
          <p:cNvPr id="9" name="Rectangle 8"/>
          <p:cNvSpPr/>
          <p:nvPr/>
        </p:nvSpPr>
        <p:spPr>
          <a:xfrm>
            <a:off x="457200" y="2895600"/>
            <a:ext cx="8229600" cy="2819400"/>
          </a:xfrm>
          <a:prstGeom prst="rect">
            <a:avLst/>
          </a:prstGeom>
          <a:solidFill>
            <a:schemeClr val="accent2">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p:txBody>
          <a:bodyPr>
            <a:normAutofit fontScale="90000"/>
          </a:bodyPr>
          <a:lstStyle/>
          <a:p>
            <a:r>
              <a:rPr lang="en-US" sz="4800" b="0" cap="none" dirty="0" smtClean="0">
                <a:solidFill>
                  <a:srgbClr val="000000"/>
                </a:solidFill>
              </a:rPr>
              <a:t>Peer Feedback via Qualtrics</a:t>
            </a:r>
            <a:endParaRPr lang="en-US" sz="4800" b="0" cap="none" dirty="0">
              <a:solidFill>
                <a:srgbClr val="000000"/>
              </a:solidFill>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3200401"/>
            <a:ext cx="2821972" cy="1295400"/>
          </a:xfrm>
          <a:prstGeom prst="rect">
            <a:avLst/>
          </a:prstGeom>
        </p:spPr>
      </p:pic>
    </p:spTree>
    <p:extLst>
      <p:ext uri="{BB962C8B-B14F-4D97-AF65-F5344CB8AC3E}">
        <p14:creationId xmlns:p14="http://schemas.microsoft.com/office/powerpoint/2010/main" val="4189309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9050" y="1143000"/>
            <a:ext cx="9163050" cy="990600"/>
          </a:xfrm>
          <a:prstGeom prst="rect">
            <a:avLst/>
          </a:prstGeom>
          <a:solidFill>
            <a:srgbClr val="00AEEF">
              <a:alpha val="5372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533400" y="152400"/>
            <a:ext cx="8229600" cy="1143000"/>
          </a:xfrm>
        </p:spPr>
        <p:txBody>
          <a:bodyPr anchor="t" anchorCtr="0">
            <a:noAutofit/>
          </a:bodyPr>
          <a:lstStyle/>
          <a:p>
            <a:pPr algn="l"/>
            <a:r>
              <a:rPr lang="en-US" sz="3200" b="1" dirty="0" smtClean="0">
                <a:solidFill>
                  <a:srgbClr val="7A0019"/>
                </a:solidFill>
              </a:rPr>
              <a:t>Online Peer Feedback Reviews</a:t>
            </a:r>
            <a:endParaRPr lang="en-US" sz="3200" b="1" dirty="0">
              <a:solidFill>
                <a:srgbClr val="7A0019"/>
              </a:solidFill>
            </a:endParaRPr>
          </a:p>
        </p:txBody>
      </p:sp>
      <p:sp>
        <p:nvSpPr>
          <p:cNvPr id="10" name="Text Placeholder 9"/>
          <p:cNvSpPr>
            <a:spLocks noGrp="1"/>
          </p:cNvSpPr>
          <p:nvPr>
            <p:ph type="body" idx="1"/>
          </p:nvPr>
        </p:nvSpPr>
        <p:spPr>
          <a:xfrm>
            <a:off x="381000" y="1219200"/>
            <a:ext cx="4040188" cy="639762"/>
          </a:xfrm>
        </p:spPr>
        <p:txBody>
          <a:bodyPr/>
          <a:lstStyle/>
          <a:p>
            <a:r>
              <a:rPr lang="en-US" dirty="0" smtClean="0"/>
              <a:t>Client Needs:</a:t>
            </a:r>
            <a:endParaRPr lang="en-US" dirty="0"/>
          </a:p>
        </p:txBody>
      </p:sp>
      <p:sp>
        <p:nvSpPr>
          <p:cNvPr id="11" name="Content Placeholder 10"/>
          <p:cNvSpPr>
            <a:spLocks noGrp="1"/>
          </p:cNvSpPr>
          <p:nvPr>
            <p:ph sz="half" idx="2"/>
          </p:nvPr>
        </p:nvSpPr>
        <p:spPr/>
        <p:txBody>
          <a:bodyPr>
            <a:normAutofit lnSpcReduction="10000"/>
          </a:bodyPr>
          <a:lstStyle/>
          <a:p>
            <a:pPr marL="285750" indent="-285750"/>
            <a:r>
              <a:rPr lang="en-US" dirty="0" smtClean="0"/>
              <a:t>Ability </a:t>
            </a:r>
            <a:r>
              <a:rPr lang="en-US" dirty="0"/>
              <a:t>to administer an online peer feedback review for 4 different groups within </a:t>
            </a:r>
            <a:r>
              <a:rPr lang="en-US" dirty="0" smtClean="0"/>
              <a:t>the </a:t>
            </a:r>
            <a:r>
              <a:rPr lang="en-US" dirty="0" smtClean="0"/>
              <a:t>course</a:t>
            </a:r>
            <a:endParaRPr lang="en-US" dirty="0"/>
          </a:p>
          <a:p>
            <a:pPr marL="285750" indent="-285750"/>
            <a:r>
              <a:rPr lang="en-US" dirty="0" smtClean="0"/>
              <a:t>Confidential responses</a:t>
            </a:r>
            <a:endParaRPr lang="en-US" dirty="0"/>
          </a:p>
          <a:p>
            <a:pPr marL="285750" indent="-285750"/>
            <a:r>
              <a:rPr lang="en-US" dirty="0"/>
              <a:t>Only allow students to give feedback on those in their group</a:t>
            </a:r>
          </a:p>
          <a:p>
            <a:pPr marL="285750" indent="-285750"/>
            <a:r>
              <a:rPr lang="en-US" dirty="0"/>
              <a:t>Individual reports for the instructor.</a:t>
            </a:r>
          </a:p>
          <a:p>
            <a:endParaRPr lang="en-US" dirty="0"/>
          </a:p>
          <a:p>
            <a:endParaRPr lang="en-US" dirty="0"/>
          </a:p>
        </p:txBody>
      </p:sp>
      <p:sp>
        <p:nvSpPr>
          <p:cNvPr id="12" name="Text Placeholder 11"/>
          <p:cNvSpPr>
            <a:spLocks noGrp="1"/>
          </p:cNvSpPr>
          <p:nvPr>
            <p:ph type="body" sz="quarter" idx="3"/>
          </p:nvPr>
        </p:nvSpPr>
        <p:spPr>
          <a:xfrm>
            <a:off x="4648200" y="1219200"/>
            <a:ext cx="4041775" cy="639762"/>
          </a:xfrm>
        </p:spPr>
        <p:txBody>
          <a:bodyPr/>
          <a:lstStyle/>
          <a:p>
            <a:r>
              <a:rPr lang="en-US" dirty="0" smtClean="0"/>
              <a:t>Qualtrics Functions Used:</a:t>
            </a:r>
            <a:endParaRPr lang="en-US" dirty="0"/>
          </a:p>
        </p:txBody>
      </p:sp>
      <p:sp>
        <p:nvSpPr>
          <p:cNvPr id="13" name="Content Placeholder 12"/>
          <p:cNvSpPr>
            <a:spLocks noGrp="1"/>
          </p:cNvSpPr>
          <p:nvPr>
            <p:ph sz="quarter" idx="4"/>
          </p:nvPr>
        </p:nvSpPr>
        <p:spPr/>
        <p:txBody>
          <a:bodyPr/>
          <a:lstStyle/>
          <a:p>
            <a:pPr marL="285750" indent="-285750"/>
            <a:r>
              <a:rPr lang="en-US" dirty="0"/>
              <a:t>Detailed panel with which students </a:t>
            </a:r>
            <a:r>
              <a:rPr lang="en-US" dirty="0" smtClean="0"/>
              <a:t>were </a:t>
            </a:r>
            <a:r>
              <a:rPr lang="en-US" dirty="0"/>
              <a:t>in what group.</a:t>
            </a:r>
          </a:p>
          <a:p>
            <a:pPr marL="285750" indent="-285750"/>
            <a:r>
              <a:rPr lang="en-US" dirty="0"/>
              <a:t>Survey display </a:t>
            </a:r>
            <a:r>
              <a:rPr lang="en-US" dirty="0" smtClean="0"/>
              <a:t>logic based on group selection</a:t>
            </a:r>
            <a:endParaRPr lang="en-US" dirty="0"/>
          </a:p>
          <a:p>
            <a:pPr marL="285750" indent="-285750"/>
            <a:r>
              <a:rPr lang="en-US" dirty="0"/>
              <a:t>Open link with restricted </a:t>
            </a:r>
            <a:r>
              <a:rPr lang="en-US" dirty="0" smtClean="0"/>
              <a:t>access (SSO and panel)</a:t>
            </a:r>
            <a:endParaRPr lang="en-US" dirty="0"/>
          </a:p>
          <a:p>
            <a:pPr marL="285750" indent="-285750"/>
            <a:r>
              <a:rPr lang="en-US" dirty="0"/>
              <a:t>Email </a:t>
            </a:r>
            <a:r>
              <a:rPr lang="en-US" dirty="0" smtClean="0"/>
              <a:t>Triggers with individual reports</a:t>
            </a:r>
            <a:endParaRPr lang="en-US" dirty="0"/>
          </a:p>
          <a:p>
            <a:pPr marL="0" indent="0">
              <a:buNone/>
            </a:pPr>
            <a:endParaRPr lang="en-US" dirty="0"/>
          </a:p>
        </p:txBody>
      </p:sp>
    </p:spTree>
    <p:extLst>
      <p:ext uri="{BB962C8B-B14F-4D97-AF65-F5344CB8AC3E}">
        <p14:creationId xmlns:p14="http://schemas.microsoft.com/office/powerpoint/2010/main" val="4076822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06" y="274598"/>
            <a:ext cx="8793394" cy="5851604"/>
          </a:xfrm>
          <a:prstGeom prst="rect">
            <a:avLst/>
          </a:prstGeom>
        </p:spPr>
      </p:pic>
      <p:sp>
        <p:nvSpPr>
          <p:cNvPr id="9" name="Rectangle 8"/>
          <p:cNvSpPr/>
          <p:nvPr/>
        </p:nvSpPr>
        <p:spPr>
          <a:xfrm>
            <a:off x="403903" y="3306802"/>
            <a:ext cx="8229600" cy="2819400"/>
          </a:xfrm>
          <a:prstGeom prst="rect">
            <a:avLst/>
          </a:prstGeom>
          <a:solidFill>
            <a:schemeClr val="accent2">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685800" y="5114925"/>
            <a:ext cx="7772400" cy="1362075"/>
          </a:xfrm>
        </p:spPr>
        <p:txBody>
          <a:bodyPr>
            <a:normAutofit/>
          </a:bodyPr>
          <a:lstStyle/>
          <a:p>
            <a:r>
              <a:rPr lang="en-US" sz="4800" b="0" cap="none" dirty="0" smtClean="0">
                <a:solidFill>
                  <a:srgbClr val="000000"/>
                </a:solidFill>
              </a:rPr>
              <a:t>Quotas &amp; Triggers </a:t>
            </a:r>
            <a:endParaRPr lang="en-US" sz="4800" b="0" cap="none" dirty="0">
              <a:solidFill>
                <a:srgbClr val="000000"/>
              </a:solidFill>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3771900"/>
            <a:ext cx="2821972" cy="1295400"/>
          </a:xfrm>
          <a:prstGeom prst="rect">
            <a:avLst/>
          </a:prstGeom>
        </p:spPr>
      </p:pic>
    </p:spTree>
    <p:extLst>
      <p:ext uri="{BB962C8B-B14F-4D97-AF65-F5344CB8AC3E}">
        <p14:creationId xmlns:p14="http://schemas.microsoft.com/office/powerpoint/2010/main" val="1964304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9050" y="1143000"/>
            <a:ext cx="9163050" cy="990600"/>
          </a:xfrm>
          <a:prstGeom prst="rect">
            <a:avLst/>
          </a:prstGeom>
          <a:solidFill>
            <a:srgbClr val="00AEEF">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533400" y="152400"/>
            <a:ext cx="8229600" cy="1143000"/>
          </a:xfrm>
        </p:spPr>
        <p:txBody>
          <a:bodyPr anchor="t" anchorCtr="0">
            <a:noAutofit/>
          </a:bodyPr>
          <a:lstStyle/>
          <a:p>
            <a:pPr algn="l"/>
            <a:r>
              <a:rPr lang="en-US" sz="3200" b="1" dirty="0" smtClean="0">
                <a:solidFill>
                  <a:srgbClr val="7A0019"/>
                </a:solidFill>
              </a:rPr>
              <a:t>Quotas and Email Triggers</a:t>
            </a:r>
            <a:endParaRPr lang="en-US" sz="3200" b="1" dirty="0">
              <a:solidFill>
                <a:srgbClr val="7A0019"/>
              </a:solidFill>
            </a:endParaRPr>
          </a:p>
        </p:txBody>
      </p:sp>
      <p:sp>
        <p:nvSpPr>
          <p:cNvPr id="10" name="Text Placeholder 9"/>
          <p:cNvSpPr>
            <a:spLocks noGrp="1"/>
          </p:cNvSpPr>
          <p:nvPr>
            <p:ph type="body" idx="1"/>
          </p:nvPr>
        </p:nvSpPr>
        <p:spPr>
          <a:xfrm>
            <a:off x="381000" y="1219200"/>
            <a:ext cx="4040188" cy="639762"/>
          </a:xfrm>
        </p:spPr>
        <p:txBody>
          <a:bodyPr/>
          <a:lstStyle/>
          <a:p>
            <a:r>
              <a:rPr lang="en-US" dirty="0" smtClean="0"/>
              <a:t>Needs:</a:t>
            </a:r>
            <a:endParaRPr lang="en-US" dirty="0"/>
          </a:p>
        </p:txBody>
      </p:sp>
      <p:sp>
        <p:nvSpPr>
          <p:cNvPr id="11" name="Content Placeholder 10"/>
          <p:cNvSpPr>
            <a:spLocks noGrp="1"/>
          </p:cNvSpPr>
          <p:nvPr>
            <p:ph sz="half" idx="2"/>
          </p:nvPr>
        </p:nvSpPr>
        <p:spPr>
          <a:xfrm>
            <a:off x="457200" y="2174875"/>
            <a:ext cx="4040188" cy="2473325"/>
          </a:xfrm>
        </p:spPr>
        <p:txBody>
          <a:bodyPr>
            <a:normAutofit lnSpcReduction="10000"/>
          </a:bodyPr>
          <a:lstStyle/>
          <a:p>
            <a:r>
              <a:rPr lang="en-US" dirty="0" smtClean="0"/>
              <a:t>Ability to put caps/limit on event sessions. Monitor capacity.</a:t>
            </a:r>
          </a:p>
          <a:p>
            <a:r>
              <a:rPr lang="en-US" dirty="0" smtClean="0"/>
              <a:t>Registration email confirmation with sessions attendees selected.</a:t>
            </a:r>
            <a:endParaRPr lang="en-US" dirty="0"/>
          </a:p>
          <a:p>
            <a:pPr marL="0" indent="0">
              <a:buNone/>
            </a:pPr>
            <a:endParaRPr lang="en-US" dirty="0"/>
          </a:p>
        </p:txBody>
      </p:sp>
      <p:sp>
        <p:nvSpPr>
          <p:cNvPr id="12" name="Text Placeholder 11"/>
          <p:cNvSpPr>
            <a:spLocks noGrp="1"/>
          </p:cNvSpPr>
          <p:nvPr>
            <p:ph type="body" sz="quarter" idx="3"/>
          </p:nvPr>
        </p:nvSpPr>
        <p:spPr>
          <a:xfrm>
            <a:off x="4648200" y="1219200"/>
            <a:ext cx="4041775" cy="639762"/>
          </a:xfrm>
        </p:spPr>
        <p:txBody>
          <a:bodyPr/>
          <a:lstStyle/>
          <a:p>
            <a:r>
              <a:rPr lang="en-US" dirty="0" smtClean="0"/>
              <a:t>Qualtrics Functions Used:</a:t>
            </a:r>
            <a:endParaRPr lang="en-US" dirty="0"/>
          </a:p>
        </p:txBody>
      </p:sp>
      <p:sp>
        <p:nvSpPr>
          <p:cNvPr id="13" name="Content Placeholder 12"/>
          <p:cNvSpPr>
            <a:spLocks noGrp="1"/>
          </p:cNvSpPr>
          <p:nvPr>
            <p:ph sz="quarter" idx="4"/>
          </p:nvPr>
        </p:nvSpPr>
        <p:spPr/>
        <p:txBody>
          <a:bodyPr/>
          <a:lstStyle/>
          <a:p>
            <a:r>
              <a:rPr lang="en-US" dirty="0" smtClean="0">
                <a:solidFill>
                  <a:srgbClr val="7A0019"/>
                </a:solidFill>
              </a:rPr>
              <a:t>Quota function </a:t>
            </a:r>
            <a:r>
              <a:rPr lang="en-US" i="1" dirty="0" smtClean="0"/>
              <a:t>(Edit Survey&gt;Advanced Options&gt;Quotas)</a:t>
            </a:r>
          </a:p>
          <a:p>
            <a:r>
              <a:rPr lang="en-US" dirty="0" smtClean="0">
                <a:solidFill>
                  <a:srgbClr val="7A0019"/>
                </a:solidFill>
              </a:rPr>
              <a:t>Email triggers </a:t>
            </a:r>
            <a:r>
              <a:rPr lang="en-US" i="1" dirty="0" smtClean="0"/>
              <a:t>(set condition, pipe in text selected answers, and pipe in email address from registration field in the registration survey)</a:t>
            </a:r>
            <a:endParaRPr lang="en-US" i="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800600"/>
            <a:ext cx="1604210" cy="1604210"/>
          </a:xfrm>
          <a:prstGeom prst="rect">
            <a:avLst/>
          </a:prstGeom>
        </p:spPr>
      </p:pic>
    </p:spTree>
    <p:extLst>
      <p:ext uri="{BB962C8B-B14F-4D97-AF65-F5344CB8AC3E}">
        <p14:creationId xmlns:p14="http://schemas.microsoft.com/office/powerpoint/2010/main" val="1740834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304800"/>
            <a:ext cx="8839200" cy="990600"/>
          </a:xfrm>
          <a:prstGeom prst="rect">
            <a:avLst/>
          </a:prstGeom>
          <a:solidFill>
            <a:schemeClr val="accent2">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normAutofit fontScale="90000"/>
          </a:bodyPr>
          <a:lstStyle/>
          <a:p>
            <a:pPr algn="l"/>
            <a:r>
              <a:rPr lang="en-US" dirty="0" smtClean="0">
                <a:solidFill>
                  <a:schemeClr val="tx2"/>
                </a:solidFill>
              </a:rPr>
              <a:t>Qualtrics Resources at the UofM</a:t>
            </a:r>
            <a:endParaRPr lang="en-US" dirty="0"/>
          </a:p>
        </p:txBody>
      </p:sp>
      <p:sp>
        <p:nvSpPr>
          <p:cNvPr id="5" name="Content Placeholder 4"/>
          <p:cNvSpPr>
            <a:spLocks noGrp="1"/>
          </p:cNvSpPr>
          <p:nvPr>
            <p:ph idx="1"/>
          </p:nvPr>
        </p:nvSpPr>
        <p:spPr>
          <a:xfrm>
            <a:off x="457200" y="1600201"/>
            <a:ext cx="5181600" cy="3733799"/>
          </a:xfrm>
        </p:spPr>
        <p:txBody>
          <a:bodyPr>
            <a:normAutofit/>
          </a:bodyPr>
          <a:lstStyle/>
          <a:p>
            <a:pPr>
              <a:buFont typeface="Catriel" panose="02000503000000020004" pitchFamily="2" charset="0"/>
              <a:buChar char="*"/>
            </a:pPr>
            <a:r>
              <a:rPr lang="en-US" dirty="0"/>
              <a:t>Qualtrics </a:t>
            </a:r>
            <a:r>
              <a:rPr lang="en-US" dirty="0" smtClean="0"/>
              <a:t>helpline: </a:t>
            </a:r>
          </a:p>
          <a:p>
            <a:pPr lvl="1"/>
            <a:r>
              <a:rPr lang="en-US" sz="2200" dirty="0" smtClean="0"/>
              <a:t>800-340-9194</a:t>
            </a:r>
          </a:p>
          <a:p>
            <a:pPr lvl="1"/>
            <a:r>
              <a:rPr lang="en-US" sz="2200" dirty="0" smtClean="0"/>
              <a:t>support@qualtrics.com</a:t>
            </a:r>
          </a:p>
          <a:p>
            <a:pPr>
              <a:buFont typeface="Catriel" panose="02000503000000020004" pitchFamily="2" charset="0"/>
              <a:buChar char="*"/>
            </a:pPr>
            <a:r>
              <a:rPr lang="en-US" sz="2400" dirty="0" smtClean="0"/>
              <a:t>Stay </a:t>
            </a:r>
            <a:r>
              <a:rPr lang="en-US" sz="2400" dirty="0"/>
              <a:t>Connected Handout</a:t>
            </a:r>
          </a:p>
          <a:p>
            <a:pPr>
              <a:buFont typeface="Catriel" panose="02000503000000020004" pitchFamily="2" charset="0"/>
              <a:buChar char="*"/>
            </a:pPr>
            <a:r>
              <a:rPr lang="en-US" sz="2400" dirty="0" smtClean="0"/>
              <a:t>Surveys.umn.edu</a:t>
            </a:r>
          </a:p>
          <a:p>
            <a:pPr>
              <a:buFont typeface="Catriel" panose="02000503000000020004" pitchFamily="2" charset="0"/>
              <a:buChar char="*"/>
            </a:pPr>
            <a:r>
              <a:rPr lang="en-US" sz="2400" dirty="0" smtClean="0"/>
              <a:t>Join the Qualtrics </a:t>
            </a:r>
            <a:r>
              <a:rPr lang="en-US" sz="2400" dirty="0"/>
              <a:t>User Group</a:t>
            </a:r>
          </a:p>
          <a:p>
            <a:pPr>
              <a:buFont typeface="Catriel" panose="02000503000000020004" pitchFamily="2" charset="0"/>
              <a:buChar char="*"/>
            </a:pPr>
            <a:r>
              <a:rPr lang="en-US" sz="2400" dirty="0" smtClean="0"/>
              <a:t>Fill out a Qualtrics </a:t>
            </a:r>
            <a:r>
              <a:rPr lang="en-US" sz="2400" dirty="0"/>
              <a:t>C</a:t>
            </a:r>
            <a:r>
              <a:rPr lang="en-US" sz="2400" dirty="0" smtClean="0"/>
              <a:t>onsulting Request Form</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5921266"/>
            <a:ext cx="1600200" cy="734557"/>
          </a:xfrm>
          <a:prstGeom prst="rect">
            <a:avLst/>
          </a:prstGeom>
        </p:spPr>
      </p:pic>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8437" t="22167" r="35417" b="20500"/>
          <a:stretch/>
        </p:blipFill>
        <p:spPr>
          <a:xfrm>
            <a:off x="6122968" y="4800600"/>
            <a:ext cx="2716232" cy="1733550"/>
          </a:xfrm>
          <a:prstGeom prst="rect">
            <a:avLst/>
          </a:prstGeom>
        </p:spPr>
      </p:pic>
      <p:pic>
        <p:nvPicPr>
          <p:cNvPr id="3" name="Picture 2"/>
          <p:cNvPicPr>
            <a:picLocks noChangeAspect="1"/>
          </p:cNvPicPr>
          <p:nvPr/>
        </p:nvPicPr>
        <p:blipFill rotWithShape="1">
          <a:blip r:embed="rId4" cstate="print">
            <a:extLst>
              <a:ext uri="{28A0092B-C50C-407E-A947-70E740481C1C}">
                <a14:useLocalDpi xmlns:a14="http://schemas.microsoft.com/office/drawing/2010/main" val="0"/>
              </a:ext>
            </a:extLst>
          </a:blip>
          <a:srcRect l="20833" t="6667" r="22083" b="3166"/>
          <a:stretch/>
        </p:blipFill>
        <p:spPr>
          <a:xfrm>
            <a:off x="5645111" y="1447800"/>
            <a:ext cx="3184564" cy="3143886"/>
          </a:xfrm>
          <a:prstGeom prst="rect">
            <a:avLst/>
          </a:prstGeom>
          <a:ln w="12700">
            <a:solidFill>
              <a:schemeClr val="tx1"/>
            </a:solidFill>
          </a:ln>
        </p:spPr>
      </p:pic>
    </p:spTree>
    <p:extLst>
      <p:ext uri="{BB962C8B-B14F-4D97-AF65-F5344CB8AC3E}">
        <p14:creationId xmlns:p14="http://schemas.microsoft.com/office/powerpoint/2010/main" val="7713023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University">
      <a:dk1>
        <a:sysClr val="windowText" lastClr="000000"/>
      </a:dk1>
      <a:lt1>
        <a:sysClr val="window" lastClr="FFFFFF"/>
      </a:lt1>
      <a:dk2>
        <a:srgbClr val="7A0019"/>
      </a:dk2>
      <a:lt2>
        <a:srgbClr val="FFFFFF"/>
      </a:lt2>
      <a:accent1>
        <a:srgbClr val="FEC11B"/>
      </a:accent1>
      <a:accent2>
        <a:srgbClr val="FFF200"/>
      </a:accent2>
      <a:accent3>
        <a:srgbClr val="C7102C"/>
      </a:accent3>
      <a:accent4>
        <a:srgbClr val="00AEEF"/>
      </a:accent4>
      <a:accent5>
        <a:srgbClr val="008CCF"/>
      </a:accent5>
      <a:accent6>
        <a:srgbClr val="FEC11B"/>
      </a:accent6>
      <a:hlink>
        <a:srgbClr val="008CCF"/>
      </a:hlink>
      <a:folHlink>
        <a:srgbClr val="00AEEF"/>
      </a:folHlink>
    </a:clrScheme>
    <a:fontScheme name="OMS Branding 1">
      <a:majorFont>
        <a:latin typeface="Rockwell"/>
        <a:ea typeface=""/>
        <a:cs typeface=""/>
      </a:majorFont>
      <a:minorFont>
        <a:latin typeface="Catri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4668</TotalTime>
  <Words>320</Words>
  <Application>Microsoft Office PowerPoint</Application>
  <PresentationFormat>On-screen Show (4:3)</PresentationFormat>
  <Paragraphs>50</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Office of Measurement Services</vt:lpstr>
      <vt:lpstr>Overview </vt:lpstr>
      <vt:lpstr>PowerPoint Presentation</vt:lpstr>
      <vt:lpstr>OMS &amp; Qualtrics</vt:lpstr>
      <vt:lpstr>Peer Feedback via Qualtrics</vt:lpstr>
      <vt:lpstr>Online Peer Feedback Reviews</vt:lpstr>
      <vt:lpstr>Quotas &amp; Triggers </vt:lpstr>
      <vt:lpstr>Quotas and Email Triggers</vt:lpstr>
      <vt:lpstr>Qualtrics Resources at the UofM</vt:lpstr>
      <vt:lpstr>PowerPoint Presentation</vt:lpstr>
    </vt:vector>
  </TitlesOfParts>
  <Company>Office of Measurement Services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of Measurement Services</dc:title>
  <dc:creator>laudenbach</dc:creator>
  <cp:lastModifiedBy>Tiffany Thayer</cp:lastModifiedBy>
  <cp:revision>101</cp:revision>
  <cp:lastPrinted>2015-11-17T22:11:30Z</cp:lastPrinted>
  <dcterms:created xsi:type="dcterms:W3CDTF">2012-02-29T15:17:56Z</dcterms:created>
  <dcterms:modified xsi:type="dcterms:W3CDTF">2015-11-23T20:10:51Z</dcterms:modified>
</cp:coreProperties>
</file>