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84048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4864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54864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54864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54864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54864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54864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54864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54864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54864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0368" userDrawn="1">
          <p15:clr>
            <a:srgbClr val="A4A3A4"/>
          </p15:clr>
        </p15:guide>
        <p15:guide id="2"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Helvetica"/>
          <a:ea typeface="Helvetica"/>
          <a:cs typeface="Helvetic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Helvetica"/>
          <a:ea typeface="Helvetica"/>
          <a:cs typeface="Helvetic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Helvetica"/>
          <a:ea typeface="Helvetica"/>
          <a:cs typeface="Helvetic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p:scale>
          <a:sx n="28" d="100"/>
          <a:sy n="28" d="100"/>
        </p:scale>
        <p:origin x="1480" y="144"/>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389120" latinLnBrk="0">
      <a:defRPr sz="5600">
        <a:latin typeface="+mn-lt"/>
        <a:ea typeface="+mn-ea"/>
        <a:cs typeface="+mn-cs"/>
        <a:sym typeface="Calibri"/>
      </a:defRPr>
    </a:lvl1pPr>
    <a:lvl2pPr indent="228600" defTabSz="4389120" latinLnBrk="0">
      <a:defRPr sz="5600">
        <a:latin typeface="+mn-lt"/>
        <a:ea typeface="+mn-ea"/>
        <a:cs typeface="+mn-cs"/>
        <a:sym typeface="Calibri"/>
      </a:defRPr>
    </a:lvl2pPr>
    <a:lvl3pPr indent="457200" defTabSz="4389120" latinLnBrk="0">
      <a:defRPr sz="5600">
        <a:latin typeface="+mn-lt"/>
        <a:ea typeface="+mn-ea"/>
        <a:cs typeface="+mn-cs"/>
        <a:sym typeface="Calibri"/>
      </a:defRPr>
    </a:lvl3pPr>
    <a:lvl4pPr indent="685800" defTabSz="4389120" latinLnBrk="0">
      <a:defRPr sz="5600">
        <a:latin typeface="+mn-lt"/>
        <a:ea typeface="+mn-ea"/>
        <a:cs typeface="+mn-cs"/>
        <a:sym typeface="Calibri"/>
      </a:defRPr>
    </a:lvl4pPr>
    <a:lvl5pPr indent="914400" defTabSz="4389120" latinLnBrk="0">
      <a:defRPr sz="5600">
        <a:latin typeface="+mn-lt"/>
        <a:ea typeface="+mn-ea"/>
        <a:cs typeface="+mn-cs"/>
        <a:sym typeface="Calibri"/>
      </a:defRPr>
    </a:lvl5pPr>
    <a:lvl6pPr indent="1143000" defTabSz="4389120" latinLnBrk="0">
      <a:defRPr sz="5600">
        <a:latin typeface="+mn-lt"/>
        <a:ea typeface="+mn-ea"/>
        <a:cs typeface="+mn-cs"/>
        <a:sym typeface="Calibri"/>
      </a:defRPr>
    </a:lvl6pPr>
    <a:lvl7pPr indent="1371600" defTabSz="4389120" latinLnBrk="0">
      <a:defRPr sz="5600">
        <a:latin typeface="+mn-lt"/>
        <a:ea typeface="+mn-ea"/>
        <a:cs typeface="+mn-cs"/>
        <a:sym typeface="Calibri"/>
      </a:defRPr>
    </a:lvl7pPr>
    <a:lvl8pPr indent="1600200" defTabSz="4389120" latinLnBrk="0">
      <a:defRPr sz="5600">
        <a:latin typeface="+mn-lt"/>
        <a:ea typeface="+mn-ea"/>
        <a:cs typeface="+mn-cs"/>
        <a:sym typeface="Calibri"/>
      </a:defRPr>
    </a:lvl8pPr>
    <a:lvl9pPr indent="1828800" defTabSz="4389120" latinLnBrk="0">
      <a:defRPr sz="56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xfrm>
            <a:off x="1428750" y="685800"/>
            <a:ext cx="4000500" cy="3429000"/>
          </a:xfrm>
          <a:prstGeom prst="rect">
            <a:avLst/>
          </a:prstGeom>
        </p:spPr>
        <p:txBody>
          <a:bodyPr/>
          <a:lstStyle/>
          <a:p>
            <a:endParaRPr/>
          </a:p>
        </p:txBody>
      </p:sp>
      <p:sp>
        <p:nvSpPr>
          <p:cNvPr id="121" name="Shape 121"/>
          <p:cNvSpPr>
            <a:spLocks noGrp="1"/>
          </p:cNvSpPr>
          <p:nvPr>
            <p:ph type="body" sz="quarter" idx="1"/>
          </p:nvPr>
        </p:nvSpPr>
        <p:spPr>
          <a:prstGeom prst="rect">
            <a:avLst/>
          </a:prstGeom>
        </p:spPr>
        <p:txBody>
          <a:bodyPr/>
          <a:lstStyle/>
          <a:p>
            <a:pPr defTabSz="3657600">
              <a:defRPr sz="4800"/>
            </a:pPr>
            <a:r>
              <a:t>Notes:</a:t>
            </a:r>
          </a:p>
          <a:p>
            <a:pPr marL="171450" indent="-171450" defTabSz="3657600">
              <a:buSzPct val="100000"/>
              <a:buFont typeface="Arial"/>
              <a:buChar char="•"/>
              <a:defRPr sz="4800"/>
            </a:pPr>
            <a:r>
              <a:t>In Powerpoint, click View &gt; Guides</a:t>
            </a:r>
          </a:p>
          <a:p>
            <a:pPr marL="171450" indent="-171450" defTabSz="3657600">
              <a:buSzPct val="100000"/>
              <a:buFont typeface="Arial"/>
              <a:buChar char="•"/>
              <a:defRPr sz="4800"/>
            </a:pPr>
            <a:r>
              <a:t>Keep text within gutter guides.</a:t>
            </a:r>
          </a:p>
          <a:p>
            <a:pPr marL="171450" indent="-171450" defTabSz="3657600">
              <a:buSzPct val="100000"/>
              <a:buFont typeface="Arial"/>
              <a:buChar char="•"/>
              <a:defRPr sz="4800"/>
            </a:pPr>
            <a:r>
              <a:t>Author list: Don’t split names onto two lines (e.g., “Jimmy [break] Smith”). If that happens, use a new line, unless you need the space. </a:t>
            </a:r>
            <a:r>
              <a:rPr b="1">
                <a:latin typeface="Helvetica"/>
                <a:ea typeface="Helvetica"/>
                <a:cs typeface="Helvetica"/>
                <a:sym typeface="Helvetica"/>
              </a:rPr>
              <a:t>Bold the first names of anybody who’s presenting</a:t>
            </a:r>
            <a:r>
              <a:t> in person.</a:t>
            </a:r>
          </a:p>
          <a:p>
            <a:pPr marL="171450" indent="-171450" defTabSz="3657600">
              <a:buSzPct val="100000"/>
              <a:buFont typeface="Arial"/>
              <a:buChar char="•"/>
              <a:defRPr sz="4800"/>
            </a:pPr>
            <a:r>
              <a:t>Intro/methods/result: </a:t>
            </a:r>
            <a:r>
              <a:rPr b="1">
                <a:latin typeface="Helvetica"/>
                <a:ea typeface="Helvetica"/>
                <a:cs typeface="Helvetica"/>
                <a:sym typeface="Helvetica"/>
              </a:rPr>
              <a:t>Do not drop below font size 28</a:t>
            </a:r>
            <a:r>
              <a:t>, but if you have extra space, jack up the font size until the space is full.</a:t>
            </a:r>
          </a:p>
          <a:p>
            <a:pPr marL="171450" indent="-171450" defTabSz="3657600">
              <a:buSzPct val="100000"/>
              <a:buFont typeface="Arial"/>
              <a:buChar char="•"/>
              <a:defRPr sz="4800"/>
            </a:pPr>
            <a:r>
              <a:t>Do not use color in the sidebars except in graphs/figures. It’ll pull attention from the center and slow interpretation for passersby.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2880360" y="6771324"/>
            <a:ext cx="32644080" cy="10027921"/>
          </a:xfrm>
          <a:prstGeom prst="rect">
            <a:avLst/>
          </a:prstGeom>
        </p:spPr>
        <p:txBody>
          <a:bodyPr anchor="b"/>
          <a:lstStyle>
            <a:lvl1pPr algn="ctr">
              <a:defRPr sz="28800"/>
            </a:lvl1pPr>
          </a:lstStyle>
          <a:p>
            <a:r>
              <a:t>Title Text</a:t>
            </a:r>
          </a:p>
        </p:txBody>
      </p:sp>
      <p:sp>
        <p:nvSpPr>
          <p:cNvPr id="12" name="Body Level One…"/>
          <p:cNvSpPr txBox="1">
            <a:spLocks noGrp="1"/>
          </p:cNvSpPr>
          <p:nvPr>
            <p:ph type="body" sz="quarter" idx="1"/>
          </p:nvPr>
        </p:nvSpPr>
        <p:spPr>
          <a:xfrm>
            <a:off x="4800600" y="17185958"/>
            <a:ext cx="28803601" cy="6954201"/>
          </a:xfrm>
          <a:prstGeom prst="rect">
            <a:avLst/>
          </a:prstGeom>
        </p:spPr>
        <p:txBody>
          <a:bodyPr/>
          <a:lstStyle>
            <a:lvl1pPr marL="0" indent="0" algn="ctr">
              <a:buSzTx/>
              <a:buFontTx/>
              <a:buNone/>
              <a:defRPr sz="11400"/>
            </a:lvl1pPr>
            <a:lvl2pPr marL="0" indent="1828800" algn="ctr">
              <a:buSzTx/>
              <a:buFontTx/>
              <a:buNone/>
              <a:defRPr sz="11400"/>
            </a:lvl2pPr>
            <a:lvl3pPr marL="0" indent="3657600" algn="ctr">
              <a:buSzTx/>
              <a:buFontTx/>
              <a:buNone/>
              <a:defRPr sz="11400"/>
            </a:lvl3pPr>
            <a:lvl4pPr marL="0" indent="5486400" algn="ctr">
              <a:buSzTx/>
              <a:buFontTx/>
              <a:buNone/>
              <a:defRPr sz="11400"/>
            </a:lvl4pPr>
            <a:lvl5pPr marL="0" indent="7315200" algn="ctr">
              <a:buSzTx/>
              <a:buFontTx/>
              <a:buNone/>
              <a:defRPr sz="11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xfrm>
            <a:off x="2640330" y="3590931"/>
            <a:ext cx="33124141" cy="5567366"/>
          </a:xfrm>
          <a:prstGeom prst="rect">
            <a:avLst/>
          </a:prstGeom>
        </p:spPr>
        <p:txBody>
          <a:bodyPr/>
          <a:lstStyle/>
          <a:p>
            <a:r>
              <a:t>Title Text</a:t>
            </a:r>
          </a:p>
        </p:txBody>
      </p:sp>
      <p:sp>
        <p:nvSpPr>
          <p:cNvPr id="21" name="Body Level One…"/>
          <p:cNvSpPr txBox="1">
            <a:spLocks noGrp="1"/>
          </p:cNvSpPr>
          <p:nvPr>
            <p:ph type="body" idx="1"/>
          </p:nvPr>
        </p:nvSpPr>
        <p:spPr>
          <a:xfrm>
            <a:off x="2640330" y="9725025"/>
            <a:ext cx="33124141" cy="1827561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620330" y="9238305"/>
            <a:ext cx="33124140" cy="11981496"/>
          </a:xfrm>
          <a:prstGeom prst="rect">
            <a:avLst/>
          </a:prstGeom>
        </p:spPr>
        <p:txBody>
          <a:bodyPr anchor="b"/>
          <a:lstStyle>
            <a:lvl1pPr>
              <a:defRPr sz="28800"/>
            </a:lvl1pPr>
          </a:lstStyle>
          <a:p>
            <a:r>
              <a:t>Title Text</a:t>
            </a:r>
          </a:p>
        </p:txBody>
      </p:sp>
      <p:sp>
        <p:nvSpPr>
          <p:cNvPr id="30" name="Body Level One…"/>
          <p:cNvSpPr txBox="1">
            <a:spLocks noGrp="1"/>
          </p:cNvSpPr>
          <p:nvPr>
            <p:ph type="body" sz="quarter" idx="1"/>
          </p:nvPr>
        </p:nvSpPr>
        <p:spPr>
          <a:xfrm>
            <a:off x="2620330" y="21333150"/>
            <a:ext cx="33124140" cy="6300786"/>
          </a:xfrm>
          <a:prstGeom prst="rect">
            <a:avLst/>
          </a:prstGeom>
        </p:spPr>
        <p:txBody>
          <a:bodyPr/>
          <a:lstStyle>
            <a:lvl1pPr marL="0" indent="0">
              <a:buSzTx/>
              <a:buFontTx/>
              <a:buNone/>
              <a:defRPr sz="11400"/>
            </a:lvl1pPr>
            <a:lvl2pPr marL="0" indent="1828800">
              <a:buSzTx/>
              <a:buFontTx/>
              <a:buNone/>
              <a:defRPr sz="11400"/>
            </a:lvl2pPr>
            <a:lvl3pPr marL="0" indent="3657600">
              <a:buSzTx/>
              <a:buFontTx/>
              <a:buNone/>
              <a:defRPr sz="11400"/>
            </a:lvl3pPr>
            <a:lvl4pPr marL="0" indent="5486400">
              <a:buSzTx/>
              <a:buFontTx/>
              <a:buNone/>
              <a:defRPr sz="11400"/>
            </a:lvl4pPr>
            <a:lvl5pPr marL="0" indent="7315200">
              <a:buSzTx/>
              <a:buFontTx/>
              <a:buNone/>
              <a:defRPr sz="114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xfrm>
            <a:off x="2640330" y="3590931"/>
            <a:ext cx="33124141" cy="5567366"/>
          </a:xfrm>
          <a:prstGeom prst="rect">
            <a:avLst/>
          </a:prstGeom>
        </p:spPr>
        <p:txBody>
          <a:bodyPr/>
          <a:lstStyle/>
          <a:p>
            <a:r>
              <a:t>Title Text</a:t>
            </a:r>
          </a:p>
        </p:txBody>
      </p:sp>
      <p:sp>
        <p:nvSpPr>
          <p:cNvPr id="39" name="Body Level One…"/>
          <p:cNvSpPr txBox="1">
            <a:spLocks noGrp="1"/>
          </p:cNvSpPr>
          <p:nvPr>
            <p:ph type="body" sz="half" idx="1"/>
          </p:nvPr>
        </p:nvSpPr>
        <p:spPr>
          <a:xfrm>
            <a:off x="2640330" y="9725025"/>
            <a:ext cx="16322041" cy="1827561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2645332" y="3590931"/>
            <a:ext cx="33124141" cy="5567366"/>
          </a:xfrm>
          <a:prstGeom prst="rect">
            <a:avLst/>
          </a:prstGeom>
        </p:spPr>
        <p:txBody>
          <a:bodyPr/>
          <a:lstStyle/>
          <a:p>
            <a:r>
              <a:t>Title Text</a:t>
            </a:r>
          </a:p>
        </p:txBody>
      </p:sp>
      <p:sp>
        <p:nvSpPr>
          <p:cNvPr id="48" name="Body Level One…"/>
          <p:cNvSpPr txBox="1">
            <a:spLocks noGrp="1"/>
          </p:cNvSpPr>
          <p:nvPr>
            <p:ph type="body" sz="quarter" idx="1"/>
          </p:nvPr>
        </p:nvSpPr>
        <p:spPr>
          <a:xfrm>
            <a:off x="2645336" y="9118285"/>
            <a:ext cx="16247028" cy="3460431"/>
          </a:xfrm>
          <a:prstGeom prst="rect">
            <a:avLst/>
          </a:prstGeom>
        </p:spPr>
        <p:txBody>
          <a:bodyPr anchor="b"/>
          <a:lstStyle>
            <a:lvl1pPr marL="0" indent="0">
              <a:buSzTx/>
              <a:buFontTx/>
              <a:buNone/>
              <a:defRPr sz="11400" b="1">
                <a:latin typeface="Helvetica"/>
                <a:ea typeface="Helvetica"/>
                <a:cs typeface="Helvetica"/>
                <a:sym typeface="Helvetica"/>
              </a:defRPr>
            </a:lvl1pPr>
            <a:lvl2pPr marL="0" indent="1828800">
              <a:buSzTx/>
              <a:buFontTx/>
              <a:buNone/>
              <a:defRPr sz="11400" b="1">
                <a:latin typeface="Helvetica"/>
                <a:ea typeface="Helvetica"/>
                <a:cs typeface="Helvetica"/>
                <a:sym typeface="Helvetica"/>
              </a:defRPr>
            </a:lvl2pPr>
            <a:lvl3pPr marL="0" indent="3657600">
              <a:buSzTx/>
              <a:buFontTx/>
              <a:buNone/>
              <a:defRPr sz="11400" b="1">
                <a:latin typeface="Helvetica"/>
                <a:ea typeface="Helvetica"/>
                <a:cs typeface="Helvetica"/>
                <a:sym typeface="Helvetica"/>
              </a:defRPr>
            </a:lvl3pPr>
            <a:lvl4pPr marL="0" indent="5486400">
              <a:buSzTx/>
              <a:buFontTx/>
              <a:buNone/>
              <a:defRPr sz="11400" b="1">
                <a:latin typeface="Helvetica"/>
                <a:ea typeface="Helvetica"/>
                <a:cs typeface="Helvetica"/>
                <a:sym typeface="Helvetica"/>
              </a:defRPr>
            </a:lvl4pPr>
            <a:lvl5pPr marL="0" indent="7315200">
              <a:buSzTx/>
              <a:buFontTx/>
              <a:buNone/>
              <a:defRPr sz="11400" b="1">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19442431" y="9118285"/>
            <a:ext cx="16327044" cy="3460431"/>
          </a:xfrm>
          <a:prstGeom prst="rect">
            <a:avLst/>
          </a:prstGeom>
        </p:spPr>
        <p:txBody>
          <a:bodyPr anchor="b"/>
          <a:lstStyle/>
          <a:p>
            <a:pPr marL="0" indent="0">
              <a:buSzTx/>
              <a:buFontTx/>
              <a:buNone/>
              <a:defRPr sz="11400" b="1">
                <a:latin typeface="Helvetica"/>
                <a:ea typeface="Helvetica"/>
                <a:cs typeface="Helvetica"/>
                <a:sym typeface="Helvetica"/>
              </a:defRPr>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xfrm>
            <a:off x="2640330" y="3590931"/>
            <a:ext cx="33124141" cy="5567366"/>
          </a:xfrm>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2645332" y="3977640"/>
            <a:ext cx="12386548" cy="6720840"/>
          </a:xfrm>
          <a:prstGeom prst="rect">
            <a:avLst/>
          </a:prstGeom>
        </p:spPr>
        <p:txBody>
          <a:bodyPr anchor="b"/>
          <a:lstStyle>
            <a:lvl1pPr>
              <a:defRPr sz="15200"/>
            </a:lvl1pPr>
          </a:lstStyle>
          <a:p>
            <a:r>
              <a:t>Title Text</a:t>
            </a:r>
          </a:p>
        </p:txBody>
      </p:sp>
      <p:sp>
        <p:nvSpPr>
          <p:cNvPr id="73" name="Body Level One…"/>
          <p:cNvSpPr txBox="1">
            <a:spLocks noGrp="1"/>
          </p:cNvSpPr>
          <p:nvPr>
            <p:ph type="body" sz="half" idx="1"/>
          </p:nvPr>
        </p:nvSpPr>
        <p:spPr>
          <a:xfrm>
            <a:off x="16327042" y="6204591"/>
            <a:ext cx="19442429" cy="20469224"/>
          </a:xfrm>
          <a:prstGeom prst="rect">
            <a:avLst/>
          </a:prstGeom>
        </p:spPr>
        <p:txBody>
          <a:bodyPr/>
          <a:lstStyle>
            <a:lvl1pPr marL="1085850" indent="-1085850">
              <a:defRPr sz="15200"/>
            </a:lvl1pPr>
            <a:lvl2pPr marL="3069771" indent="-1240971">
              <a:defRPr sz="15200"/>
            </a:lvl2pPr>
            <a:lvl3pPr marL="5105400" indent="-1447800">
              <a:defRPr sz="15200"/>
            </a:lvl3pPr>
            <a:lvl4pPr marL="7223759" indent="-1737359">
              <a:defRPr sz="15200"/>
            </a:lvl4pPr>
            <a:lvl5pPr marL="9052559" indent="-1737359">
              <a:defRPr sz="15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2645332" y="10698480"/>
            <a:ext cx="12386549" cy="16008669"/>
          </a:xfrm>
          <a:prstGeom prst="rect">
            <a:avLst/>
          </a:prstGeom>
        </p:spPr>
        <p:txBody>
          <a:bodyPr/>
          <a:lstStyle/>
          <a:p>
            <a:pPr marL="0" indent="0">
              <a:buSzTx/>
              <a:buFontTx/>
              <a:buNone/>
              <a:defRPr sz="7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2645332" y="3977640"/>
            <a:ext cx="12386548" cy="6720840"/>
          </a:xfrm>
          <a:prstGeom prst="rect">
            <a:avLst/>
          </a:prstGeom>
        </p:spPr>
        <p:txBody>
          <a:bodyPr anchor="b"/>
          <a:lstStyle>
            <a:lvl1pPr>
              <a:defRPr sz="15200"/>
            </a:lvl1pPr>
          </a:lstStyle>
          <a:p>
            <a:r>
              <a:t>Title Text</a:t>
            </a:r>
          </a:p>
        </p:txBody>
      </p:sp>
      <p:sp>
        <p:nvSpPr>
          <p:cNvPr id="83" name="Picture Placeholder 2"/>
          <p:cNvSpPr>
            <a:spLocks noGrp="1"/>
          </p:cNvSpPr>
          <p:nvPr>
            <p:ph type="pic" sz="half" idx="13"/>
          </p:nvPr>
        </p:nvSpPr>
        <p:spPr>
          <a:xfrm>
            <a:off x="16327042" y="6204591"/>
            <a:ext cx="19442429" cy="20469224"/>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2645332" y="10698480"/>
            <a:ext cx="12386548" cy="16008669"/>
          </a:xfrm>
          <a:prstGeom prst="rect">
            <a:avLst/>
          </a:prstGeom>
        </p:spPr>
        <p:txBody>
          <a:bodyPr/>
          <a:lstStyle>
            <a:lvl1pPr marL="0" indent="0">
              <a:buSzTx/>
              <a:buFontTx/>
              <a:buNone/>
              <a:defRPr sz="7600"/>
            </a:lvl1pPr>
            <a:lvl2pPr marL="0" indent="1828800">
              <a:buSzTx/>
              <a:buFontTx/>
              <a:buNone/>
              <a:defRPr sz="7600"/>
            </a:lvl2pPr>
            <a:lvl3pPr marL="0" indent="3657600">
              <a:buSzTx/>
              <a:buFontTx/>
              <a:buNone/>
              <a:defRPr sz="7600"/>
            </a:lvl3pPr>
            <a:lvl4pPr marL="0" indent="5486400">
              <a:buSzTx/>
              <a:buFontTx/>
              <a:buNone/>
              <a:defRPr sz="7600"/>
            </a:lvl4pPr>
            <a:lvl5pPr marL="0" indent="7315200">
              <a:buSzTx/>
              <a:buFontTx/>
              <a:buNone/>
              <a:defRPr sz="7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920240" y="2444115"/>
            <a:ext cx="34564319" cy="6334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005" tIns="48005" rIns="48005" bIns="48005" anchor="ctr">
            <a:normAutofit/>
          </a:bodyPr>
          <a:lstStyle/>
          <a:p>
            <a:r>
              <a:t>Title Text</a:t>
            </a:r>
          </a:p>
        </p:txBody>
      </p:sp>
      <p:sp>
        <p:nvSpPr>
          <p:cNvPr id="3" name="Body Level One…"/>
          <p:cNvSpPr txBox="1">
            <a:spLocks noGrp="1"/>
          </p:cNvSpPr>
          <p:nvPr>
            <p:ph type="body" idx="1"/>
          </p:nvPr>
        </p:nvSpPr>
        <p:spPr>
          <a:xfrm>
            <a:off x="1920240" y="8778240"/>
            <a:ext cx="34564319" cy="220827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005" tIns="48005" rIns="48005" bIns="48005">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34934832" y="29119515"/>
            <a:ext cx="829637" cy="802649"/>
          </a:xfrm>
          <a:prstGeom prst="rect">
            <a:avLst/>
          </a:prstGeom>
          <a:ln w="12700">
            <a:miter lim="400000"/>
          </a:ln>
        </p:spPr>
        <p:txBody>
          <a:bodyPr wrap="none" lIns="48005" tIns="48005" rIns="48005" bIns="48005" anchor="ctr">
            <a:spAutoFit/>
          </a:bodyPr>
          <a:lstStyle>
            <a:lvl1pPr algn="r">
              <a:defRPr sz="56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4389120" rtl="0" latinLnBrk="0">
        <a:lnSpc>
          <a:spcPct val="90000"/>
        </a:lnSpc>
        <a:spcBef>
          <a:spcPts val="0"/>
        </a:spcBef>
        <a:spcAft>
          <a:spcPts val="0"/>
        </a:spcAft>
        <a:buClrTx/>
        <a:buSzTx/>
        <a:buFontTx/>
        <a:buNone/>
        <a:tabLst/>
        <a:defRPr sz="21000" b="0" i="0" u="none" strike="noStrike" cap="none" spc="0" baseline="0">
          <a:solidFill>
            <a:srgbClr val="000000"/>
          </a:solidFill>
          <a:uFillTx/>
          <a:latin typeface="Calibri Light"/>
          <a:ea typeface="Calibri Light"/>
          <a:cs typeface="Calibri Light"/>
          <a:sym typeface="Calibri Light"/>
        </a:defRPr>
      </a:lvl1pPr>
      <a:lvl2pPr marL="0" marR="0" indent="0" algn="l" defTabSz="4389120" rtl="0" latinLnBrk="0">
        <a:lnSpc>
          <a:spcPct val="90000"/>
        </a:lnSpc>
        <a:spcBef>
          <a:spcPts val="0"/>
        </a:spcBef>
        <a:spcAft>
          <a:spcPts val="0"/>
        </a:spcAft>
        <a:buClrTx/>
        <a:buSzTx/>
        <a:buFontTx/>
        <a:buNone/>
        <a:tabLst/>
        <a:defRPr sz="21000" b="0" i="0" u="none" strike="noStrike" cap="none" spc="0" baseline="0">
          <a:solidFill>
            <a:srgbClr val="000000"/>
          </a:solidFill>
          <a:uFillTx/>
          <a:latin typeface="Calibri Light"/>
          <a:ea typeface="Calibri Light"/>
          <a:cs typeface="Calibri Light"/>
          <a:sym typeface="Calibri Light"/>
        </a:defRPr>
      </a:lvl2pPr>
      <a:lvl3pPr marL="0" marR="0" indent="0" algn="l" defTabSz="4389120" rtl="0" latinLnBrk="0">
        <a:lnSpc>
          <a:spcPct val="90000"/>
        </a:lnSpc>
        <a:spcBef>
          <a:spcPts val="0"/>
        </a:spcBef>
        <a:spcAft>
          <a:spcPts val="0"/>
        </a:spcAft>
        <a:buClrTx/>
        <a:buSzTx/>
        <a:buFontTx/>
        <a:buNone/>
        <a:tabLst/>
        <a:defRPr sz="21000" b="0" i="0" u="none" strike="noStrike" cap="none" spc="0" baseline="0">
          <a:solidFill>
            <a:srgbClr val="000000"/>
          </a:solidFill>
          <a:uFillTx/>
          <a:latin typeface="Calibri Light"/>
          <a:ea typeface="Calibri Light"/>
          <a:cs typeface="Calibri Light"/>
          <a:sym typeface="Calibri Light"/>
        </a:defRPr>
      </a:lvl3pPr>
      <a:lvl4pPr marL="0" marR="0" indent="0" algn="l" defTabSz="4389120" rtl="0" latinLnBrk="0">
        <a:lnSpc>
          <a:spcPct val="90000"/>
        </a:lnSpc>
        <a:spcBef>
          <a:spcPts val="0"/>
        </a:spcBef>
        <a:spcAft>
          <a:spcPts val="0"/>
        </a:spcAft>
        <a:buClrTx/>
        <a:buSzTx/>
        <a:buFontTx/>
        <a:buNone/>
        <a:tabLst/>
        <a:defRPr sz="21000" b="0" i="0" u="none" strike="noStrike" cap="none" spc="0" baseline="0">
          <a:solidFill>
            <a:srgbClr val="000000"/>
          </a:solidFill>
          <a:uFillTx/>
          <a:latin typeface="Calibri Light"/>
          <a:ea typeface="Calibri Light"/>
          <a:cs typeface="Calibri Light"/>
          <a:sym typeface="Calibri Light"/>
        </a:defRPr>
      </a:lvl4pPr>
      <a:lvl5pPr marL="0" marR="0" indent="0" algn="l" defTabSz="4389120" rtl="0" latinLnBrk="0">
        <a:lnSpc>
          <a:spcPct val="90000"/>
        </a:lnSpc>
        <a:spcBef>
          <a:spcPts val="0"/>
        </a:spcBef>
        <a:spcAft>
          <a:spcPts val="0"/>
        </a:spcAft>
        <a:buClrTx/>
        <a:buSzTx/>
        <a:buFontTx/>
        <a:buNone/>
        <a:tabLst/>
        <a:defRPr sz="21000" b="0" i="0" u="none" strike="noStrike" cap="none" spc="0" baseline="0">
          <a:solidFill>
            <a:srgbClr val="000000"/>
          </a:solidFill>
          <a:uFillTx/>
          <a:latin typeface="Calibri Light"/>
          <a:ea typeface="Calibri Light"/>
          <a:cs typeface="Calibri Light"/>
          <a:sym typeface="Calibri Light"/>
        </a:defRPr>
      </a:lvl5pPr>
      <a:lvl6pPr marL="0" marR="0" indent="0" algn="l" defTabSz="4389120" rtl="0" latinLnBrk="0">
        <a:lnSpc>
          <a:spcPct val="90000"/>
        </a:lnSpc>
        <a:spcBef>
          <a:spcPts val="0"/>
        </a:spcBef>
        <a:spcAft>
          <a:spcPts val="0"/>
        </a:spcAft>
        <a:buClrTx/>
        <a:buSzTx/>
        <a:buFontTx/>
        <a:buNone/>
        <a:tabLst/>
        <a:defRPr sz="21000" b="0" i="0" u="none" strike="noStrike" cap="none" spc="0" baseline="0">
          <a:solidFill>
            <a:srgbClr val="000000"/>
          </a:solidFill>
          <a:uFillTx/>
          <a:latin typeface="Calibri Light"/>
          <a:ea typeface="Calibri Light"/>
          <a:cs typeface="Calibri Light"/>
          <a:sym typeface="Calibri Light"/>
        </a:defRPr>
      </a:lvl6pPr>
      <a:lvl7pPr marL="0" marR="0" indent="0" algn="l" defTabSz="4389120" rtl="0" latinLnBrk="0">
        <a:lnSpc>
          <a:spcPct val="90000"/>
        </a:lnSpc>
        <a:spcBef>
          <a:spcPts val="0"/>
        </a:spcBef>
        <a:spcAft>
          <a:spcPts val="0"/>
        </a:spcAft>
        <a:buClrTx/>
        <a:buSzTx/>
        <a:buFontTx/>
        <a:buNone/>
        <a:tabLst/>
        <a:defRPr sz="21000" b="0" i="0" u="none" strike="noStrike" cap="none" spc="0" baseline="0">
          <a:solidFill>
            <a:srgbClr val="000000"/>
          </a:solidFill>
          <a:uFillTx/>
          <a:latin typeface="Calibri Light"/>
          <a:ea typeface="Calibri Light"/>
          <a:cs typeface="Calibri Light"/>
          <a:sym typeface="Calibri Light"/>
        </a:defRPr>
      </a:lvl7pPr>
      <a:lvl8pPr marL="0" marR="0" indent="0" algn="l" defTabSz="4389120" rtl="0" latinLnBrk="0">
        <a:lnSpc>
          <a:spcPct val="90000"/>
        </a:lnSpc>
        <a:spcBef>
          <a:spcPts val="0"/>
        </a:spcBef>
        <a:spcAft>
          <a:spcPts val="0"/>
        </a:spcAft>
        <a:buClrTx/>
        <a:buSzTx/>
        <a:buFontTx/>
        <a:buNone/>
        <a:tabLst/>
        <a:defRPr sz="21000" b="0" i="0" u="none" strike="noStrike" cap="none" spc="0" baseline="0">
          <a:solidFill>
            <a:srgbClr val="000000"/>
          </a:solidFill>
          <a:uFillTx/>
          <a:latin typeface="Calibri Light"/>
          <a:ea typeface="Calibri Light"/>
          <a:cs typeface="Calibri Light"/>
          <a:sym typeface="Calibri Light"/>
        </a:defRPr>
      </a:lvl8pPr>
      <a:lvl9pPr marL="0" marR="0" indent="0" algn="l" defTabSz="4389120" rtl="0" latinLnBrk="0">
        <a:lnSpc>
          <a:spcPct val="90000"/>
        </a:lnSpc>
        <a:spcBef>
          <a:spcPts val="0"/>
        </a:spcBef>
        <a:spcAft>
          <a:spcPts val="0"/>
        </a:spcAft>
        <a:buClrTx/>
        <a:buSzTx/>
        <a:buFontTx/>
        <a:buNone/>
        <a:tabLst/>
        <a:defRPr sz="21000" b="0" i="0" u="none" strike="noStrike" cap="none" spc="0" baseline="0">
          <a:solidFill>
            <a:srgbClr val="000000"/>
          </a:solidFill>
          <a:uFillTx/>
          <a:latin typeface="Calibri Light"/>
          <a:ea typeface="Calibri Light"/>
          <a:cs typeface="Calibri Light"/>
          <a:sym typeface="Calibri Light"/>
        </a:defRPr>
      </a:lvl9pPr>
    </p:titleStyle>
    <p:bodyStyle>
      <a:lvl1pPr marL="1094014" marR="0" indent="-1094014"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1pPr>
      <a:lvl2pPr marL="3105150" marR="0" indent="-1276350"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2pPr>
      <a:lvl3pPr marL="5189220" marR="0" indent="-1531620"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3pPr>
      <a:lvl4pPr marL="7188200" marR="0" indent="-1701800"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4pPr>
      <a:lvl5pPr marL="9017000" marR="0" indent="-1701800"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5pPr>
      <a:lvl6pPr marL="10845800" marR="0" indent="-1701800"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6pPr>
      <a:lvl7pPr marL="12674600" marR="0" indent="-1701800"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7pPr>
      <a:lvl8pPr marL="14503400" marR="0" indent="-1701800"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8pPr>
      <a:lvl9pPr marL="16332200" marR="0" indent="-1701800" algn="l" defTabSz="4389120" rtl="0" latinLnBrk="0">
        <a:lnSpc>
          <a:spcPct val="90000"/>
        </a:lnSpc>
        <a:spcBef>
          <a:spcPts val="4800"/>
        </a:spcBef>
        <a:spcAft>
          <a:spcPts val="0"/>
        </a:spcAft>
        <a:buClrTx/>
        <a:buSzPct val="100000"/>
        <a:buFont typeface="Arial"/>
        <a:buChar char="•"/>
        <a:tabLst/>
        <a:defRPr sz="13400" b="0" i="0" u="none" strike="noStrike" cap="none" spc="0" baseline="0">
          <a:solidFill>
            <a:srgbClr val="000000"/>
          </a:solidFill>
          <a:uFillTx/>
          <a:latin typeface="+mn-lt"/>
          <a:ea typeface="+mn-ea"/>
          <a:cs typeface="+mn-cs"/>
          <a:sym typeface="Calibri"/>
        </a:defRPr>
      </a:lvl9pPr>
    </p:bodyStyle>
    <p:otherStyle>
      <a:lvl1pPr marL="0" marR="0" indent="0" algn="r" defTabSz="54864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1pPr>
      <a:lvl2pPr marL="0" marR="0" indent="457200" algn="r" defTabSz="54864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2pPr>
      <a:lvl3pPr marL="0" marR="0" indent="914400" algn="r" defTabSz="54864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3pPr>
      <a:lvl4pPr marL="0" marR="0" indent="1371600" algn="r" defTabSz="54864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4pPr>
      <a:lvl5pPr marL="0" marR="0" indent="1828800" algn="r" defTabSz="54864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5pPr>
      <a:lvl6pPr marL="0" marR="0" indent="2286000" algn="r" defTabSz="54864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6pPr>
      <a:lvl7pPr marL="0" marR="0" indent="2743200" algn="r" defTabSz="54864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7pPr>
      <a:lvl8pPr marL="0" marR="0" indent="3200400" algn="r" defTabSz="54864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8pPr>
      <a:lvl9pPr marL="0" marR="0" indent="3657600" algn="r" defTabSz="548640" rtl="0" latinLnBrk="0">
        <a:lnSpc>
          <a:spcPct val="100000"/>
        </a:lnSpc>
        <a:spcBef>
          <a:spcPts val="0"/>
        </a:spcBef>
        <a:spcAft>
          <a:spcPts val="0"/>
        </a:spcAft>
        <a:buClrTx/>
        <a:buSzTx/>
        <a:buFontTx/>
        <a:buNone/>
        <a:tabLst/>
        <a:defRPr sz="56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2"/>
          <p:cNvSpPr txBox="1"/>
          <p:nvPr/>
        </p:nvSpPr>
        <p:spPr>
          <a:xfrm>
            <a:off x="626735" y="8397379"/>
            <a:ext cx="8267701" cy="8702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005" tIns="48005" rIns="48005" bIns="48005">
            <a:spAutoFit/>
          </a:bodyPr>
          <a:lstStyle/>
          <a:p>
            <a:pPr defTabSz="457200">
              <a:lnSpc>
                <a:spcPts val="4100"/>
              </a:lnSpc>
              <a:spcAft>
                <a:spcPts val="1000"/>
              </a:spcAft>
              <a:defRPr sz="4000">
                <a:latin typeface="Lato Bold"/>
                <a:ea typeface="Lato Bold"/>
                <a:cs typeface="Lato Bold"/>
                <a:sym typeface="Lato Bold"/>
              </a:defRPr>
            </a:pPr>
            <a:r>
              <a:rPr b="1" dirty="0">
                <a:latin typeface="Lato" panose="020F0502020204030203" pitchFamily="34" charset="0"/>
                <a:ea typeface="Lato" panose="020F0502020204030203" pitchFamily="34" charset="0"/>
                <a:cs typeface="Lato" panose="020F0502020204030203" pitchFamily="34" charset="0"/>
              </a:rPr>
              <a:t>INTRODUCTION</a:t>
            </a:r>
            <a:endParaRPr b="1" dirty="0">
              <a:latin typeface="Lato" panose="020F0502020204030203" pitchFamily="34" charset="0"/>
              <a:ea typeface="Lato" panose="020F0502020204030203" pitchFamily="34" charset="0"/>
              <a:cs typeface="Lato" panose="020F0502020204030203" pitchFamily="34" charset="0"/>
              <a:sym typeface="Lato Regular"/>
            </a:endParaRPr>
          </a:p>
          <a:p>
            <a:pPr defTabSz="457200">
              <a:lnSpc>
                <a:spcPts val="4100"/>
              </a:lnSpc>
              <a:defRPr sz="2500">
                <a:latin typeface="+mj-lt"/>
                <a:ea typeface="+mj-ea"/>
                <a:cs typeface="+mj-cs"/>
                <a:sym typeface="Lato Regular"/>
              </a:defRPr>
            </a:pPr>
            <a:r>
              <a:rPr dirty="0">
                <a:latin typeface="Lato" panose="020F0502020204030203" pitchFamily="34" charset="0"/>
                <a:ea typeface="Lato" panose="020F0502020204030203" pitchFamily="34" charset="0"/>
                <a:cs typeface="Lato" panose="020F0502020204030203" pitchFamily="34" charset="0"/>
              </a:rPr>
              <a:t>Computing with data is fundamental to contemporary statistical practice and scientific inquiry. The proliferation of data and the increased demand for a data-literate workforce has led to several calls for reforming the introductory statistics curriculum to give students broader experiences with computation and modern data structures (American Statistical Association, 2014; Horton, 2015; National Academies of Sciences, Engineering, and Medicine, 2018; Nolan &amp; Temple Lang, 2010).</a:t>
            </a:r>
          </a:p>
          <a:p>
            <a:pPr defTabSz="457200">
              <a:lnSpc>
                <a:spcPts val="4100"/>
              </a:lnSpc>
              <a:defRPr sz="3466">
                <a:latin typeface="+mj-lt"/>
                <a:ea typeface="+mj-ea"/>
                <a:cs typeface="+mj-cs"/>
                <a:sym typeface="Lato Regular"/>
              </a:defRPr>
            </a:pPr>
            <a:endParaRPr dirty="0">
              <a:latin typeface="Lato" panose="020F0502020204030203" pitchFamily="34" charset="0"/>
              <a:ea typeface="Lato" panose="020F0502020204030203" pitchFamily="34" charset="0"/>
              <a:cs typeface="Lato" panose="020F0502020204030203" pitchFamily="34" charset="0"/>
            </a:endParaRPr>
          </a:p>
          <a:p>
            <a:pPr defTabSz="457200">
              <a:lnSpc>
                <a:spcPts val="4100"/>
              </a:lnSpc>
              <a:spcAft>
                <a:spcPts val="1000"/>
              </a:spcAft>
              <a:defRPr sz="4000">
                <a:latin typeface="Lato Bold"/>
                <a:ea typeface="Lato Bold"/>
                <a:cs typeface="Lato Bold"/>
                <a:sym typeface="Lato Bold"/>
              </a:defRPr>
            </a:pPr>
            <a:r>
              <a:rPr b="1" dirty="0">
                <a:latin typeface="Lato" panose="020F0502020204030203" pitchFamily="34" charset="0"/>
                <a:ea typeface="Lato" panose="020F0502020204030203" pitchFamily="34" charset="0"/>
                <a:cs typeface="Lato" panose="020F0502020204030203" pitchFamily="34" charset="0"/>
              </a:rPr>
              <a:t>RESEARCH QUESTIONS</a:t>
            </a:r>
            <a:endParaRPr b="1" dirty="0">
              <a:latin typeface="Lato" panose="020F0502020204030203" pitchFamily="34" charset="0"/>
              <a:ea typeface="Lato" panose="020F0502020204030203" pitchFamily="34" charset="0"/>
              <a:cs typeface="Lato" panose="020F0502020204030203" pitchFamily="34" charset="0"/>
              <a:sym typeface="Lato Regular"/>
            </a:endParaRPr>
          </a:p>
          <a:p>
            <a:pPr marL="401052" indent="-401052" defTabSz="457200">
              <a:lnSpc>
                <a:spcPts val="4100"/>
              </a:lnSpc>
              <a:buSzPct val="100000"/>
              <a:buAutoNum type="arabicPeriod"/>
              <a:defRPr sz="2500">
                <a:latin typeface="+mj-lt"/>
                <a:ea typeface="+mj-ea"/>
                <a:cs typeface="+mj-cs"/>
                <a:sym typeface="Lato Regular"/>
              </a:defRPr>
            </a:pPr>
            <a:r>
              <a:rPr dirty="0">
                <a:latin typeface="Lato" panose="020F0502020204030203" pitchFamily="34" charset="0"/>
                <a:ea typeface="Lato" panose="020F0502020204030203" pitchFamily="34" charset="0"/>
                <a:cs typeface="Lato" panose="020F0502020204030203" pitchFamily="34" charset="0"/>
              </a:rPr>
              <a:t>To what extent are ideas of statistical computing being integrated into the introductory statistics curricula?</a:t>
            </a:r>
          </a:p>
          <a:p>
            <a:pPr marL="401052" indent="-401052" defTabSz="457200">
              <a:lnSpc>
                <a:spcPts val="4100"/>
              </a:lnSpc>
              <a:buSzPct val="100000"/>
              <a:buAutoNum type="arabicPeriod"/>
              <a:defRPr sz="2500">
                <a:latin typeface="+mj-lt"/>
                <a:ea typeface="+mj-ea"/>
                <a:cs typeface="+mj-cs"/>
                <a:sym typeface="Lato Regular"/>
              </a:defRPr>
            </a:pPr>
            <a:r>
              <a:rPr dirty="0">
                <a:latin typeface="Lato" panose="020F0502020204030203" pitchFamily="34" charset="0"/>
                <a:ea typeface="Lato" panose="020F0502020204030203" pitchFamily="34" charset="0"/>
                <a:cs typeface="Lato" panose="020F0502020204030203" pitchFamily="34" charset="0"/>
              </a:rPr>
              <a:t>Are students receiving experiences with modern data structures in the introductory statistics curricula?</a:t>
            </a:r>
          </a:p>
        </p:txBody>
      </p:sp>
      <p:sp>
        <p:nvSpPr>
          <p:cNvPr id="95" name="Rectangle 19"/>
          <p:cNvSpPr txBox="1"/>
          <p:nvPr/>
        </p:nvSpPr>
        <p:spPr>
          <a:xfrm>
            <a:off x="559745" y="2400232"/>
            <a:ext cx="8267701" cy="13465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005" tIns="48005" rIns="48005" bIns="48005">
            <a:spAutoFit/>
          </a:bodyPr>
          <a:lstStyle/>
          <a:p>
            <a:pPr defTabSz="457128">
              <a:lnSpc>
                <a:spcPct val="120000"/>
              </a:lnSpc>
              <a:defRPr sz="3500">
                <a:solidFill>
                  <a:srgbClr val="808080"/>
                </a:solidFill>
                <a:latin typeface="+mj-lt"/>
                <a:ea typeface="+mj-ea"/>
                <a:cs typeface="+mj-cs"/>
                <a:sym typeface="Lato Regular"/>
              </a:defRPr>
            </a:pPr>
            <a:r>
              <a:rPr dirty="0">
                <a:solidFill>
                  <a:srgbClr val="000000"/>
                </a:solidFill>
                <a:latin typeface="Lato" panose="020F0502020204030203" pitchFamily="34" charset="0"/>
                <a:ea typeface="Lato" panose="020F0502020204030203" pitchFamily="34" charset="0"/>
                <a:cs typeface="Lato" panose="020F0502020204030203" pitchFamily="34" charset="0"/>
                <a:sym typeface="Lato Black"/>
              </a:rPr>
              <a:t>Chelsey </a:t>
            </a:r>
            <a:r>
              <a:rPr dirty="0">
                <a:solidFill>
                  <a:srgbClr val="000000"/>
                </a:solidFill>
                <a:latin typeface="Lato" panose="020F0502020204030203" pitchFamily="34" charset="0"/>
                <a:ea typeface="Lato" panose="020F0502020204030203" pitchFamily="34" charset="0"/>
                <a:cs typeface="Lato" panose="020F0502020204030203" pitchFamily="34" charset="0"/>
              </a:rPr>
              <a:t>Legacy, Andrew Zieffler, Elizabeth Fry, &amp; Laura Le</a:t>
            </a:r>
          </a:p>
        </p:txBody>
      </p:sp>
      <p:sp>
        <p:nvSpPr>
          <p:cNvPr id="96" name="TextBox 20"/>
          <p:cNvSpPr txBox="1"/>
          <p:nvPr/>
        </p:nvSpPr>
        <p:spPr>
          <a:xfrm>
            <a:off x="629332" y="634362"/>
            <a:ext cx="8267701" cy="1620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005" tIns="48005" rIns="48005" bIns="48005">
            <a:spAutoFit/>
          </a:bodyPr>
          <a:lstStyle>
            <a:lvl1pPr defTabSz="457128">
              <a:defRPr cap="small">
                <a:latin typeface="Lato Bold"/>
                <a:ea typeface="Lato Bold"/>
                <a:cs typeface="Lato Bold"/>
                <a:sym typeface="Lato Bold"/>
              </a:defRPr>
            </a:lvl1pPr>
          </a:lstStyle>
          <a:p>
            <a:pPr>
              <a:defRPr cap="none"/>
            </a:pPr>
            <a:r>
              <a:rPr cap="small" dirty="0"/>
              <a:t>The State of Computing in Introductory Statistics</a:t>
            </a:r>
          </a:p>
        </p:txBody>
      </p:sp>
      <p:pic>
        <p:nvPicPr>
          <p:cNvPr id="97" name="fig-04-datasets-stacked.pdf" descr="fig-04-datasets-stacked.pdf"/>
          <p:cNvPicPr>
            <a:picLocks noChangeAspect="1"/>
          </p:cNvPicPr>
          <p:nvPr/>
        </p:nvPicPr>
        <p:blipFill>
          <a:blip r:embed="rId3">
            <a:extLst/>
          </a:blip>
          <a:stretch>
            <a:fillRect/>
          </a:stretch>
        </p:blipFill>
        <p:spPr>
          <a:xfrm>
            <a:off x="19356234" y="18739260"/>
            <a:ext cx="9237229" cy="4618616"/>
          </a:xfrm>
          <a:prstGeom prst="rect">
            <a:avLst/>
          </a:prstGeom>
          <a:ln w="12700">
            <a:miter lim="400000"/>
          </a:ln>
        </p:spPr>
      </p:pic>
      <p:sp>
        <p:nvSpPr>
          <p:cNvPr id="98" name="Rectangle"/>
          <p:cNvSpPr/>
          <p:nvPr/>
        </p:nvSpPr>
        <p:spPr>
          <a:xfrm>
            <a:off x="9525000" y="0"/>
            <a:ext cx="19806840" cy="17077105"/>
          </a:xfrm>
          <a:prstGeom prst="rect">
            <a:avLst/>
          </a:prstGeom>
          <a:solidFill>
            <a:srgbClr val="3A664E"/>
          </a:solidFill>
          <a:ln w="12700">
            <a:solidFill>
              <a:schemeClr val="accent1"/>
            </a:solidFill>
            <a:miter/>
          </a:ln>
        </p:spPr>
        <p:txBody>
          <a:bodyPr lIns="48005" tIns="48005" rIns="48005" bIns="48005" anchor="ctr"/>
          <a:lstStyle/>
          <a:p>
            <a:pPr>
              <a:defRPr sz="2000"/>
            </a:pPr>
            <a:endParaRPr/>
          </a:p>
        </p:txBody>
      </p:sp>
      <p:sp>
        <p:nvSpPr>
          <p:cNvPr id="99" name="Title 4"/>
          <p:cNvSpPr txBox="1">
            <a:spLocks noGrp="1"/>
          </p:cNvSpPr>
          <p:nvPr>
            <p:ph type="ctrTitle"/>
          </p:nvPr>
        </p:nvSpPr>
        <p:spPr>
          <a:xfrm>
            <a:off x="10761626" y="936511"/>
            <a:ext cx="16949484" cy="10494771"/>
          </a:xfrm>
          <a:prstGeom prst="rect">
            <a:avLst/>
          </a:prstGeom>
        </p:spPr>
        <p:txBody>
          <a:bodyPr anchor="ctr">
            <a:noAutofit/>
          </a:bodyPr>
          <a:lstStyle/>
          <a:p>
            <a:pPr defTabSz="4257446">
              <a:lnSpc>
                <a:spcPct val="120000"/>
              </a:lnSpc>
              <a:defRPr sz="9700">
                <a:solidFill>
                  <a:srgbClr val="FFFFFF"/>
                </a:solidFill>
                <a:latin typeface="Lato Black"/>
                <a:ea typeface="Lato Black"/>
                <a:cs typeface="Lato Black"/>
                <a:sym typeface="Lato Black"/>
              </a:defRPr>
            </a:pPr>
            <a:r>
              <a:rPr sz="10000" b="1" dirty="0">
                <a:latin typeface="Lato Semibold" panose="020F0502020204030203" pitchFamily="34" charset="0"/>
                <a:ea typeface="Lato Semibold" panose="020F0502020204030203" pitchFamily="34" charset="0"/>
                <a:cs typeface="Lato Semibold" panose="020F0502020204030203" pitchFamily="34" charset="0"/>
              </a:rPr>
              <a:t>Many introductory statistics courses are not providing students experiences with computation and data structures essential  for modern scientific inquiry.</a:t>
            </a:r>
          </a:p>
        </p:txBody>
      </p:sp>
      <p:pic>
        <p:nvPicPr>
          <p:cNvPr id="100" name="fig-06-code-bars.pdf" descr="fig-06-code-bars.pdf"/>
          <p:cNvPicPr>
            <a:picLocks noChangeAspect="1"/>
          </p:cNvPicPr>
          <p:nvPr/>
        </p:nvPicPr>
        <p:blipFill>
          <a:blip r:embed="rId4">
            <a:extLst/>
          </a:blip>
          <a:stretch>
            <a:fillRect/>
          </a:stretch>
        </p:blipFill>
        <p:spPr>
          <a:xfrm>
            <a:off x="1418956" y="24745867"/>
            <a:ext cx="8001001" cy="3333751"/>
          </a:xfrm>
          <a:prstGeom prst="rect">
            <a:avLst/>
          </a:prstGeom>
          <a:ln w="12700">
            <a:miter lim="400000"/>
          </a:ln>
        </p:spPr>
      </p:pic>
      <p:sp>
        <p:nvSpPr>
          <p:cNvPr id="101" name="Excel and GUI-based software are popular choices across institution types. Syntax-driven softwares are more commonly adopted in four-year colleges and universities than in two-year colleges."/>
          <p:cNvSpPr txBox="1"/>
          <p:nvPr/>
        </p:nvSpPr>
        <p:spPr>
          <a:xfrm>
            <a:off x="2746231" y="21491023"/>
            <a:ext cx="6176444" cy="2001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005" tIns="48005" rIns="48005" bIns="48005">
            <a:spAutoFit/>
          </a:bodyPr>
          <a:lstStyle>
            <a:lvl1pPr>
              <a:defRPr sz="2500">
                <a:latin typeface="+mj-lt"/>
                <a:ea typeface="+mj-ea"/>
                <a:cs typeface="+mj-cs"/>
                <a:sym typeface="Lato Regular"/>
              </a:defRPr>
            </a:lvl1pPr>
          </a:lstStyle>
          <a:p>
            <a:r>
              <a:rPr dirty="0">
                <a:latin typeface="Lato" panose="020F0502020204030203" pitchFamily="34" charset="0"/>
                <a:ea typeface="Lato" panose="020F0502020204030203" pitchFamily="34" charset="0"/>
                <a:cs typeface="Lato" panose="020F0502020204030203" pitchFamily="34" charset="0"/>
              </a:rPr>
              <a:t>Excel and GUI-based software are popular choices across institution types. Syntax-driven </a:t>
            </a:r>
            <a:r>
              <a:rPr dirty="0" err="1">
                <a:latin typeface="Lato" panose="020F0502020204030203" pitchFamily="34" charset="0"/>
                <a:ea typeface="Lato" panose="020F0502020204030203" pitchFamily="34" charset="0"/>
                <a:cs typeface="Lato" panose="020F0502020204030203" pitchFamily="34" charset="0"/>
              </a:rPr>
              <a:t>softwares</a:t>
            </a:r>
            <a:r>
              <a:rPr dirty="0">
                <a:latin typeface="Lato" panose="020F0502020204030203" pitchFamily="34" charset="0"/>
                <a:ea typeface="Lato" panose="020F0502020204030203" pitchFamily="34" charset="0"/>
                <a:cs typeface="Lato" panose="020F0502020204030203" pitchFamily="34" charset="0"/>
              </a:rPr>
              <a:t> are more commonly adopted in four-year colleges and universities than in two-year colleges.</a:t>
            </a:r>
          </a:p>
        </p:txBody>
      </p:sp>
      <p:sp>
        <p:nvSpPr>
          <p:cNvPr id="102" name="Coding is not commonly taught in introductory statistics courses. Instructors who adopt syntax-driven software are the ones primarily teaching coding, but not all of them."/>
          <p:cNvSpPr txBox="1"/>
          <p:nvPr/>
        </p:nvSpPr>
        <p:spPr>
          <a:xfrm>
            <a:off x="11929326" y="25602736"/>
            <a:ext cx="7295276" cy="1620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005" tIns="48005" rIns="48005" bIns="48005">
            <a:spAutoFit/>
          </a:bodyPr>
          <a:lstStyle>
            <a:lvl1pPr>
              <a:defRPr sz="2500">
                <a:latin typeface="+mj-lt"/>
                <a:ea typeface="+mj-ea"/>
                <a:cs typeface="+mj-cs"/>
                <a:sym typeface="Lato Regular"/>
              </a:defRPr>
            </a:lvl1pPr>
          </a:lstStyle>
          <a:p>
            <a:r>
              <a:t>Coding is not commonly taught in introductory statistics courses. Instructors who adopt syntax-driven software are the ones primarily teaching coding, but not all of them.</a:t>
            </a:r>
          </a:p>
        </p:txBody>
      </p:sp>
      <p:sp>
        <p:nvSpPr>
          <p:cNvPr id="103" name="Instructors who teach coding tend not to emphasize debugging nor creation of syntax—higher-order skills associated with deeper and more critical thinking (e.g., DeLiema at al., 2020; Weintrop et al. 2016)."/>
          <p:cNvSpPr txBox="1"/>
          <p:nvPr/>
        </p:nvSpPr>
        <p:spPr>
          <a:xfrm>
            <a:off x="2349146" y="28335780"/>
            <a:ext cx="6640414" cy="2001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005" tIns="48005" rIns="48005" bIns="48005">
            <a:spAutoFit/>
          </a:bodyPr>
          <a:lstStyle>
            <a:lvl1pPr>
              <a:defRPr sz="2500">
                <a:latin typeface="+mj-lt"/>
                <a:ea typeface="+mj-ea"/>
                <a:cs typeface="+mj-cs"/>
                <a:sym typeface="Lato Regular"/>
              </a:defRPr>
            </a:lvl1pPr>
          </a:lstStyle>
          <a:p>
            <a:r>
              <a:rPr dirty="0"/>
              <a:t>Instructors who teach coding tend not to emphasize debugging nor creation of syntax—higher-order skills associated with deeper and more critical thinking (e.g., </a:t>
            </a:r>
            <a:r>
              <a:rPr dirty="0" err="1"/>
              <a:t>DeLiema</a:t>
            </a:r>
            <a:r>
              <a:rPr dirty="0"/>
              <a:t> at al., 2020; </a:t>
            </a:r>
            <a:r>
              <a:rPr dirty="0" err="1"/>
              <a:t>Weintrop</a:t>
            </a:r>
            <a:r>
              <a:rPr dirty="0"/>
              <a:t> et al. 2016).</a:t>
            </a:r>
          </a:p>
        </p:txBody>
      </p:sp>
      <p:sp>
        <p:nvSpPr>
          <p:cNvPr id="104" name="Manipulating data to get it into a useable form is not emphasized, yet it is an important part of data analysis."/>
          <p:cNvSpPr txBox="1"/>
          <p:nvPr/>
        </p:nvSpPr>
        <p:spPr>
          <a:xfrm>
            <a:off x="30484145" y="22419054"/>
            <a:ext cx="6176443" cy="13152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005" tIns="48005" rIns="48005" bIns="48005">
            <a:spAutoFit/>
          </a:bodyPr>
          <a:lstStyle>
            <a:lvl1pPr>
              <a:defRPr sz="2600">
                <a:latin typeface="+mj-lt"/>
                <a:ea typeface="+mj-ea"/>
                <a:cs typeface="+mj-cs"/>
                <a:sym typeface="Lato Regular"/>
              </a:defRPr>
            </a:lvl1pPr>
          </a:lstStyle>
          <a:p>
            <a:r>
              <a:t>Manipulating data to get it into a useable form is not emphasized, yet it is an important part of data analysis.</a:t>
            </a:r>
          </a:p>
        </p:txBody>
      </p:sp>
      <p:sp>
        <p:nvSpPr>
          <p:cNvPr id="105" name="Most instructors use real data as recommended by GAISE (ASA, 2016). The majority of datasets include multiple types of attributes (e.g., categorical and quantitative attributes), but tend to be small (less than 1,000 cases, fewer than three attributes)."/>
          <p:cNvSpPr txBox="1"/>
          <p:nvPr/>
        </p:nvSpPr>
        <p:spPr>
          <a:xfrm>
            <a:off x="21702653" y="23706487"/>
            <a:ext cx="6176443" cy="29408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005" tIns="48005" rIns="48005" bIns="48005">
            <a:spAutoFit/>
          </a:bodyPr>
          <a:lstStyle>
            <a:lvl1pPr>
              <a:defRPr sz="2600">
                <a:latin typeface="+mj-lt"/>
                <a:ea typeface="+mj-ea"/>
                <a:cs typeface="+mj-cs"/>
                <a:sym typeface="Lato Regular"/>
              </a:defRPr>
            </a:lvl1pPr>
          </a:lstStyle>
          <a:p>
            <a:r>
              <a:rPr dirty="0"/>
              <a:t>Most instructors use real data as recommended by GAISE (ASA, 2016). The majority of datasets include multiple types of attributes (e.g., categorical and quantitative attributes), but tend to be small (less than 1,000 cases, fewer than three attributes).</a:t>
            </a:r>
          </a:p>
        </p:txBody>
      </p:sp>
      <p:sp>
        <p:nvSpPr>
          <p:cNvPr id="106" name="Students encounter flat files (e.g., CSV) more often than relational databases and web scraping."/>
          <p:cNvSpPr txBox="1"/>
          <p:nvPr/>
        </p:nvSpPr>
        <p:spPr>
          <a:xfrm>
            <a:off x="30840771" y="27778040"/>
            <a:ext cx="6176444" cy="13152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005" tIns="48005" rIns="48005" bIns="48005">
            <a:spAutoFit/>
          </a:bodyPr>
          <a:lstStyle>
            <a:lvl1pPr>
              <a:defRPr sz="2600">
                <a:latin typeface="+mj-lt"/>
                <a:ea typeface="+mj-ea"/>
                <a:cs typeface="+mj-cs"/>
                <a:sym typeface="Lato Regular"/>
              </a:defRPr>
            </a:lvl1pPr>
          </a:lstStyle>
          <a:p>
            <a:r>
              <a:t>Students encounter flat files (e.g., CSV) more often than relational databases and web scraping.</a:t>
            </a:r>
          </a:p>
        </p:txBody>
      </p:sp>
      <p:pic>
        <p:nvPicPr>
          <p:cNvPr id="107" name="SPH_horizontal_M_maroon.png" descr="SPH_horizontal_M_maroon.png"/>
          <p:cNvPicPr>
            <a:picLocks noChangeAspect="1"/>
          </p:cNvPicPr>
          <p:nvPr/>
        </p:nvPicPr>
        <p:blipFill>
          <a:blip r:embed="rId5">
            <a:extLst/>
          </a:blip>
          <a:stretch>
            <a:fillRect/>
          </a:stretch>
        </p:blipFill>
        <p:spPr>
          <a:xfrm>
            <a:off x="5007703" y="6246078"/>
            <a:ext cx="3364990" cy="693700"/>
          </a:xfrm>
          <a:prstGeom prst="rect">
            <a:avLst/>
          </a:prstGeom>
          <a:ln w="12700">
            <a:miter lim="400000"/>
          </a:ln>
        </p:spPr>
      </p:pic>
      <p:sp>
        <p:nvSpPr>
          <p:cNvPr id="108" name="TextBox 2"/>
          <p:cNvSpPr txBox="1"/>
          <p:nvPr/>
        </p:nvSpPr>
        <p:spPr>
          <a:xfrm>
            <a:off x="29578300" y="634362"/>
            <a:ext cx="8001000" cy="171153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005" tIns="48005" rIns="48005" bIns="48005">
            <a:spAutoFit/>
          </a:bodyPr>
          <a:lstStyle/>
          <a:p>
            <a:pPr defTabSz="457200">
              <a:lnSpc>
                <a:spcPts val="4100"/>
              </a:lnSpc>
              <a:spcAft>
                <a:spcPts val="1000"/>
              </a:spcAft>
              <a:defRPr sz="4000">
                <a:latin typeface="Lato Bold"/>
                <a:ea typeface="Lato Bold"/>
                <a:cs typeface="Lato Bold"/>
                <a:sym typeface="Lato Bold"/>
              </a:defRPr>
            </a:pPr>
            <a:r>
              <a:rPr dirty="0"/>
              <a:t>METHODS</a:t>
            </a:r>
            <a:endParaRPr dirty="0">
              <a:latin typeface="+mj-lt"/>
              <a:ea typeface="+mj-ea"/>
              <a:cs typeface="+mj-cs"/>
              <a:sym typeface="Lato Regular"/>
            </a:endParaRPr>
          </a:p>
          <a:p>
            <a:pPr marL="300789" indent="-300789" defTabSz="457200">
              <a:lnSpc>
                <a:spcPts val="4100"/>
              </a:lnSpc>
              <a:buSzPct val="75000"/>
              <a:buChar char="•"/>
              <a:defRPr sz="2500">
                <a:latin typeface="+mj-lt"/>
                <a:ea typeface="+mj-ea"/>
                <a:cs typeface="+mj-cs"/>
                <a:sym typeface="Lato Regular"/>
              </a:defRPr>
            </a:pPr>
            <a:r>
              <a:rPr dirty="0"/>
              <a:t>The Statistics Teaching Inventory (STI; Zieffler et al., 2012) was modified to better align with current recommendations for teaching introductory statistics (ASA, 2016) and to measure the extent to which computing and ideas of computational thinking were being embedded in the introductory statistics curriculum (</a:t>
            </a:r>
            <a:r>
              <a:rPr dirty="0" err="1"/>
              <a:t>Weintrop</a:t>
            </a:r>
            <a:r>
              <a:rPr dirty="0"/>
              <a:t> et. al, 2016). </a:t>
            </a:r>
          </a:p>
          <a:p>
            <a:pPr marL="300789" indent="-300789" defTabSz="457200">
              <a:lnSpc>
                <a:spcPts val="4100"/>
              </a:lnSpc>
              <a:buSzPct val="75000"/>
              <a:buChar char="•"/>
              <a:defRPr sz="2500">
                <a:latin typeface="+mj-lt"/>
                <a:ea typeface="+mj-ea"/>
                <a:cs typeface="+mj-cs"/>
                <a:sym typeface="Lato Regular"/>
              </a:defRPr>
            </a:pPr>
            <a:r>
              <a:rPr dirty="0"/>
              <a:t>Think-aloud interviews were conducted using the modified instrument with three statisticians/statistics educators, which informed revision on several items.</a:t>
            </a:r>
          </a:p>
          <a:p>
            <a:pPr marL="300789" indent="-300789" defTabSz="457200">
              <a:lnSpc>
                <a:spcPts val="4100"/>
              </a:lnSpc>
              <a:buSzPct val="75000"/>
              <a:buChar char="•"/>
              <a:defRPr sz="2500">
                <a:latin typeface="+mj-lt"/>
                <a:ea typeface="+mj-ea"/>
                <a:cs typeface="+mj-cs"/>
                <a:sym typeface="Lato Regular"/>
              </a:defRPr>
            </a:pPr>
            <a:r>
              <a:rPr dirty="0"/>
              <a:t>In Fall 2019, we sent email messages to three statistics education listservs inviting tertiary-level statistics instructors to complete the STI. </a:t>
            </a:r>
          </a:p>
          <a:p>
            <a:pPr marL="300789" indent="-300789" defTabSz="457200">
              <a:lnSpc>
                <a:spcPts val="4100"/>
              </a:lnSpc>
              <a:buSzPct val="75000"/>
              <a:buChar char="•"/>
              <a:defRPr sz="2500">
                <a:latin typeface="+mj-lt"/>
                <a:ea typeface="+mj-ea"/>
                <a:cs typeface="+mj-cs"/>
                <a:sym typeface="Lato Regular"/>
              </a:defRPr>
            </a:pPr>
            <a:r>
              <a:rPr dirty="0"/>
              <a:t>The results of the 293 participants that responded are summarized in this poster.  </a:t>
            </a:r>
          </a:p>
          <a:p>
            <a:pPr defTabSz="457200">
              <a:lnSpc>
                <a:spcPts val="4100"/>
              </a:lnSpc>
              <a:defRPr sz="2500">
                <a:latin typeface="+mj-lt"/>
                <a:ea typeface="+mj-ea"/>
                <a:cs typeface="+mj-cs"/>
                <a:sym typeface="Lato Regular"/>
              </a:defRPr>
            </a:pPr>
            <a:endParaRPr dirty="0"/>
          </a:p>
          <a:p>
            <a:pPr defTabSz="457200">
              <a:lnSpc>
                <a:spcPts val="4100"/>
              </a:lnSpc>
              <a:spcAft>
                <a:spcPts val="1000"/>
              </a:spcAft>
              <a:defRPr sz="4000">
                <a:latin typeface="Lato Bold"/>
                <a:ea typeface="Lato Bold"/>
                <a:cs typeface="Lato Bold"/>
                <a:sym typeface="Lato Bold"/>
              </a:defRPr>
            </a:pPr>
            <a:r>
              <a:rPr dirty="0"/>
              <a:t>LIMITATIONS</a:t>
            </a:r>
          </a:p>
          <a:p>
            <a:pPr marL="250657" indent="-250657" defTabSz="457200">
              <a:lnSpc>
                <a:spcPts val="4100"/>
              </a:lnSpc>
              <a:buSzPct val="75000"/>
              <a:buChar char="•"/>
              <a:defRPr sz="2500">
                <a:latin typeface="+mj-lt"/>
                <a:ea typeface="+mj-ea"/>
                <a:cs typeface="+mj-cs"/>
                <a:sym typeface="Lato Regular"/>
              </a:defRPr>
            </a:pPr>
            <a:r>
              <a:rPr dirty="0"/>
              <a:t>The voluntary, convenience sample employed in the study makes generalizations tenuous. The audience in the email listservs are all members of the statistics education community. We suspect that these results are positively biased.</a:t>
            </a:r>
          </a:p>
          <a:p>
            <a:pPr marL="250657" indent="-250657" defTabSz="457200">
              <a:lnSpc>
                <a:spcPts val="4100"/>
              </a:lnSpc>
              <a:buSzPct val="75000"/>
              <a:buChar char="•"/>
              <a:defRPr sz="2500">
                <a:latin typeface="+mj-lt"/>
                <a:ea typeface="+mj-ea"/>
                <a:cs typeface="+mj-cs"/>
                <a:sym typeface="Lato Regular"/>
              </a:defRPr>
            </a:pPr>
            <a:r>
              <a:rPr dirty="0"/>
              <a:t>The item non-response might also positively bias the results.</a:t>
            </a:r>
          </a:p>
          <a:p>
            <a:pPr defTabSz="457200">
              <a:lnSpc>
                <a:spcPts val="4100"/>
              </a:lnSpc>
              <a:defRPr sz="4000">
                <a:latin typeface="Lato Bold"/>
                <a:ea typeface="Lato Bold"/>
                <a:cs typeface="Lato Bold"/>
                <a:sym typeface="Lato Bold"/>
              </a:defRPr>
            </a:pPr>
            <a:endParaRPr dirty="0"/>
          </a:p>
          <a:p>
            <a:pPr defTabSz="457200">
              <a:lnSpc>
                <a:spcPts val="4100"/>
              </a:lnSpc>
              <a:spcAft>
                <a:spcPts val="1000"/>
              </a:spcAft>
              <a:defRPr sz="4000">
                <a:latin typeface="Lato Bold"/>
                <a:ea typeface="Lato Bold"/>
                <a:cs typeface="Lato Bold"/>
                <a:sym typeface="Lato Bold"/>
              </a:defRPr>
            </a:pPr>
            <a:r>
              <a:rPr dirty="0"/>
              <a:t>FUTURE WORK</a:t>
            </a:r>
          </a:p>
          <a:p>
            <a:pPr marL="300789" indent="-300789" defTabSz="457200">
              <a:lnSpc>
                <a:spcPts val="4100"/>
              </a:lnSpc>
              <a:buSzPct val="75000"/>
              <a:buChar char="•"/>
              <a:defRPr sz="2500">
                <a:latin typeface="+mj-lt"/>
                <a:ea typeface="+mj-ea"/>
                <a:cs typeface="+mj-cs"/>
                <a:sym typeface="Lato Regular"/>
              </a:defRPr>
            </a:pPr>
            <a:r>
              <a:rPr dirty="0"/>
              <a:t>We will compare results to previous administrations of the STI to gain insight into how the courses have changed over time.</a:t>
            </a:r>
          </a:p>
          <a:p>
            <a:pPr marL="300789" indent="-300789" defTabSz="457200">
              <a:lnSpc>
                <a:spcPts val="4100"/>
              </a:lnSpc>
              <a:buSzPct val="75000"/>
              <a:buChar char="•"/>
              <a:defRPr sz="2500">
                <a:latin typeface="+mj-lt"/>
                <a:ea typeface="+mj-ea"/>
                <a:cs typeface="+mj-cs"/>
                <a:sym typeface="Lato Regular"/>
              </a:defRPr>
            </a:pPr>
            <a:r>
              <a:rPr dirty="0"/>
              <a:t>Administration of the STI will be extended to include secondary and graduate level statistics instructors.</a:t>
            </a:r>
          </a:p>
        </p:txBody>
      </p:sp>
      <p:pic>
        <p:nvPicPr>
          <p:cNvPr id="109" name="SCU_Logo_.png" descr="SCU_Logo_.png"/>
          <p:cNvPicPr>
            <a:picLocks noChangeAspect="1"/>
          </p:cNvPicPr>
          <p:nvPr/>
        </p:nvPicPr>
        <p:blipFill>
          <a:blip r:embed="rId6">
            <a:extLst/>
          </a:blip>
          <a:stretch>
            <a:fillRect/>
          </a:stretch>
        </p:blipFill>
        <p:spPr>
          <a:xfrm>
            <a:off x="1014498" y="6096000"/>
            <a:ext cx="3302001" cy="843673"/>
          </a:xfrm>
          <a:prstGeom prst="rect">
            <a:avLst/>
          </a:prstGeom>
          <a:ln w="12700">
            <a:miter lim="400000"/>
          </a:ln>
        </p:spPr>
      </p:pic>
      <p:sp>
        <p:nvSpPr>
          <p:cNvPr id="110" name="Rectangle"/>
          <p:cNvSpPr/>
          <p:nvPr/>
        </p:nvSpPr>
        <p:spPr>
          <a:xfrm>
            <a:off x="-15902" y="32268724"/>
            <a:ext cx="38392101" cy="681000"/>
          </a:xfrm>
          <a:prstGeom prst="rect">
            <a:avLst/>
          </a:prstGeom>
          <a:solidFill>
            <a:srgbClr val="3A664E"/>
          </a:solidFill>
          <a:ln w="12700">
            <a:solidFill>
              <a:schemeClr val="accent1"/>
            </a:solidFill>
            <a:miter/>
          </a:ln>
        </p:spPr>
        <p:txBody>
          <a:bodyPr lIns="48005" tIns="48005" rIns="48005" bIns="48005" anchor="ctr"/>
          <a:lstStyle/>
          <a:p>
            <a:pPr>
              <a:defRPr sz="2000"/>
            </a:pPr>
            <a:endParaRPr/>
          </a:p>
        </p:txBody>
      </p:sp>
      <p:pic>
        <p:nvPicPr>
          <p:cNvPr id="111" name="0.png" descr="0.png"/>
          <p:cNvPicPr>
            <a:picLocks noChangeAspect="1"/>
          </p:cNvPicPr>
          <p:nvPr/>
        </p:nvPicPr>
        <p:blipFill>
          <a:blip r:embed="rId7">
            <a:extLst/>
          </a:blip>
          <a:stretch>
            <a:fillRect/>
          </a:stretch>
        </p:blipFill>
        <p:spPr>
          <a:xfrm>
            <a:off x="3200400" y="4492996"/>
            <a:ext cx="2717800" cy="1233581"/>
          </a:xfrm>
          <a:prstGeom prst="rect">
            <a:avLst/>
          </a:prstGeom>
          <a:ln w="12700">
            <a:miter lim="400000"/>
          </a:ln>
        </p:spPr>
      </p:pic>
      <p:sp>
        <p:nvSpPr>
          <p:cNvPr id="112" name="Graphic 7"/>
          <p:cNvSpPr/>
          <p:nvPr/>
        </p:nvSpPr>
        <p:spPr>
          <a:xfrm>
            <a:off x="18440868" y="13452405"/>
            <a:ext cx="929506" cy="1811609"/>
          </a:xfrm>
          <a:custGeom>
            <a:avLst/>
            <a:gdLst/>
            <a:ahLst/>
            <a:cxnLst>
              <a:cxn ang="0">
                <a:pos x="wd2" y="hd2"/>
              </a:cxn>
              <a:cxn ang="5400000">
                <a:pos x="wd2" y="hd2"/>
              </a:cxn>
              <a:cxn ang="10800000">
                <a:pos x="wd2" y="hd2"/>
              </a:cxn>
              <a:cxn ang="16200000">
                <a:pos x="wd2" y="hd2"/>
              </a:cxn>
            </a:cxnLst>
            <a:rect l="0" t="0" r="r" b="b"/>
            <a:pathLst>
              <a:path w="21600" h="21600" extrusionOk="0">
                <a:moveTo>
                  <a:pt x="3248" y="0"/>
                </a:moveTo>
                <a:cubicBezTo>
                  <a:pt x="1462" y="0"/>
                  <a:pt x="0" y="864"/>
                  <a:pt x="0" y="1920"/>
                </a:cubicBezTo>
                <a:lnTo>
                  <a:pt x="0" y="19680"/>
                </a:lnTo>
                <a:cubicBezTo>
                  <a:pt x="0" y="20736"/>
                  <a:pt x="1462" y="21600"/>
                  <a:pt x="3248" y="21600"/>
                </a:cubicBezTo>
                <a:lnTo>
                  <a:pt x="18352" y="21600"/>
                </a:lnTo>
                <a:cubicBezTo>
                  <a:pt x="20138" y="21600"/>
                  <a:pt x="21600" y="20736"/>
                  <a:pt x="21600" y="19680"/>
                </a:cubicBezTo>
                <a:lnTo>
                  <a:pt x="21600" y="1920"/>
                </a:lnTo>
                <a:cubicBezTo>
                  <a:pt x="21600" y="864"/>
                  <a:pt x="20138" y="0"/>
                  <a:pt x="18352" y="0"/>
                </a:cubicBezTo>
                <a:lnTo>
                  <a:pt x="3248" y="0"/>
                </a:lnTo>
                <a:close/>
                <a:moveTo>
                  <a:pt x="8990" y="1849"/>
                </a:moveTo>
                <a:lnTo>
                  <a:pt x="12611" y="1849"/>
                </a:lnTo>
                <a:cubicBezTo>
                  <a:pt x="12849" y="1849"/>
                  <a:pt x="13042" y="2010"/>
                  <a:pt x="13042" y="2209"/>
                </a:cubicBezTo>
                <a:cubicBezTo>
                  <a:pt x="13042" y="2408"/>
                  <a:pt x="12849" y="2569"/>
                  <a:pt x="12611" y="2569"/>
                </a:cubicBezTo>
                <a:lnTo>
                  <a:pt x="8990" y="2569"/>
                </a:lnTo>
                <a:cubicBezTo>
                  <a:pt x="8752" y="2569"/>
                  <a:pt x="8559" y="2408"/>
                  <a:pt x="8559" y="2209"/>
                </a:cubicBezTo>
                <a:cubicBezTo>
                  <a:pt x="8559" y="2010"/>
                  <a:pt x="8752" y="1849"/>
                  <a:pt x="8990" y="1849"/>
                </a:cubicBezTo>
                <a:close/>
                <a:moveTo>
                  <a:pt x="1784" y="4416"/>
                </a:moveTo>
                <a:lnTo>
                  <a:pt x="19816" y="4416"/>
                </a:lnTo>
                <a:lnTo>
                  <a:pt x="19816" y="17184"/>
                </a:lnTo>
                <a:lnTo>
                  <a:pt x="1784" y="17184"/>
                </a:lnTo>
                <a:lnTo>
                  <a:pt x="1784" y="4416"/>
                </a:lnTo>
                <a:close/>
                <a:moveTo>
                  <a:pt x="10800" y="18203"/>
                </a:moveTo>
                <a:cubicBezTo>
                  <a:pt x="10800" y="18203"/>
                  <a:pt x="10800" y="18203"/>
                  <a:pt x="10800" y="18203"/>
                </a:cubicBezTo>
                <a:cubicBezTo>
                  <a:pt x="11911" y="18203"/>
                  <a:pt x="12811" y="18736"/>
                  <a:pt x="12811" y="19392"/>
                </a:cubicBezTo>
                <a:cubicBezTo>
                  <a:pt x="12811" y="19392"/>
                  <a:pt x="12811" y="19392"/>
                  <a:pt x="12811" y="19392"/>
                </a:cubicBezTo>
                <a:cubicBezTo>
                  <a:pt x="12811" y="19392"/>
                  <a:pt x="12811" y="19392"/>
                  <a:pt x="12811" y="19392"/>
                </a:cubicBezTo>
                <a:cubicBezTo>
                  <a:pt x="12811" y="20049"/>
                  <a:pt x="11911" y="20581"/>
                  <a:pt x="10800" y="20581"/>
                </a:cubicBezTo>
                <a:cubicBezTo>
                  <a:pt x="10800" y="20581"/>
                  <a:pt x="10800" y="20581"/>
                  <a:pt x="10800" y="20581"/>
                </a:cubicBezTo>
                <a:cubicBezTo>
                  <a:pt x="10800" y="20581"/>
                  <a:pt x="10800" y="20581"/>
                  <a:pt x="10800" y="20581"/>
                </a:cubicBezTo>
                <a:cubicBezTo>
                  <a:pt x="9690" y="20581"/>
                  <a:pt x="8789" y="20049"/>
                  <a:pt x="8789" y="19392"/>
                </a:cubicBezTo>
                <a:cubicBezTo>
                  <a:pt x="8789" y="19392"/>
                  <a:pt x="8789" y="19392"/>
                  <a:pt x="8789" y="19392"/>
                </a:cubicBezTo>
                <a:cubicBezTo>
                  <a:pt x="8789" y="19392"/>
                  <a:pt x="8789" y="19392"/>
                  <a:pt x="8789" y="19392"/>
                </a:cubicBezTo>
                <a:cubicBezTo>
                  <a:pt x="8789" y="18736"/>
                  <a:pt x="9690" y="18203"/>
                  <a:pt x="10800" y="18203"/>
                </a:cubicBezTo>
                <a:cubicBezTo>
                  <a:pt x="10800" y="18203"/>
                  <a:pt x="10800" y="18203"/>
                  <a:pt x="10800" y="18203"/>
                </a:cubicBezTo>
                <a:close/>
              </a:path>
            </a:pathLst>
          </a:custGeom>
          <a:solidFill>
            <a:srgbClr val="FFFFFF"/>
          </a:solidFill>
          <a:ln w="12700">
            <a:miter lim="400000"/>
          </a:ln>
        </p:spPr>
        <p:txBody>
          <a:bodyPr lIns="45719" rIns="45719" anchor="ctr"/>
          <a:lstStyle/>
          <a:p>
            <a:pPr defTabSz="380939">
              <a:defRPr sz="1500">
                <a:solidFill>
                  <a:srgbClr val="D9D9D9"/>
                </a:solidFill>
              </a:defRPr>
            </a:pPr>
            <a:endParaRPr/>
          </a:p>
        </p:txBody>
      </p:sp>
      <p:sp>
        <p:nvSpPr>
          <p:cNvPr id="113" name="TextBox 18"/>
          <p:cNvSpPr txBox="1"/>
          <p:nvPr/>
        </p:nvSpPr>
        <p:spPr>
          <a:xfrm>
            <a:off x="19763322" y="13398089"/>
            <a:ext cx="5364842" cy="192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defTabSz="380939">
              <a:defRPr sz="4000">
                <a:solidFill>
                  <a:srgbClr val="FFFFFF"/>
                </a:solidFill>
                <a:latin typeface="Lato Black"/>
                <a:ea typeface="Lato Black"/>
                <a:cs typeface="Lato Black"/>
                <a:sym typeface="Lato Black"/>
              </a:defRPr>
            </a:pPr>
            <a:r>
              <a:rPr dirty="0"/>
              <a:t>Take a picture</a:t>
            </a:r>
            <a:r>
              <a:rPr dirty="0">
                <a:latin typeface="+mj-lt"/>
                <a:ea typeface="+mj-ea"/>
                <a:cs typeface="+mj-cs"/>
                <a:sym typeface="Lato Regular"/>
              </a:rPr>
              <a:t> for references and additional information </a:t>
            </a:r>
          </a:p>
        </p:txBody>
      </p:sp>
      <p:sp>
        <p:nvSpPr>
          <p:cNvPr id="114" name="Straight Arrow Connector 23"/>
          <p:cNvSpPr/>
          <p:nvPr/>
        </p:nvSpPr>
        <p:spPr>
          <a:xfrm flipH="1">
            <a:off x="17279894" y="14290985"/>
            <a:ext cx="1081221" cy="1"/>
          </a:xfrm>
          <a:prstGeom prst="line">
            <a:avLst/>
          </a:prstGeom>
          <a:ln w="66675">
            <a:solidFill>
              <a:srgbClr val="FFFFFF"/>
            </a:solidFill>
            <a:prstDash val="sysDot"/>
            <a:miter/>
            <a:tailEnd type="triangle"/>
          </a:ln>
        </p:spPr>
        <p:txBody>
          <a:bodyPr lIns="45719" rIns="45719"/>
          <a:lstStyle/>
          <a:p>
            <a:pPr defTabSz="457200">
              <a:defRPr sz="1800"/>
            </a:pPr>
            <a:endParaRPr/>
          </a:p>
        </p:txBody>
      </p:sp>
      <p:pic>
        <p:nvPicPr>
          <p:cNvPr id="115" name="frame.png" descr="frame.png"/>
          <p:cNvPicPr>
            <a:picLocks noChangeAspect="1"/>
          </p:cNvPicPr>
          <p:nvPr/>
        </p:nvPicPr>
        <p:blipFill>
          <a:blip r:embed="rId8">
            <a:extLst/>
          </a:blip>
          <a:stretch>
            <a:fillRect/>
          </a:stretch>
        </p:blipFill>
        <p:spPr>
          <a:xfrm>
            <a:off x="14409757" y="13088208"/>
            <a:ext cx="2540001" cy="2540001"/>
          </a:xfrm>
          <a:prstGeom prst="rect">
            <a:avLst/>
          </a:prstGeom>
          <a:ln w="12700">
            <a:miter lim="400000"/>
          </a:ln>
        </p:spPr>
      </p:pic>
      <p:pic>
        <p:nvPicPr>
          <p:cNvPr id="116" name="fig-01-software-by-institution-stacked copy.pdf" descr="fig-01-software-by-institution-stacked copy.pdf"/>
          <p:cNvPicPr>
            <a:picLocks noChangeAspect="1"/>
          </p:cNvPicPr>
          <p:nvPr/>
        </p:nvPicPr>
        <p:blipFill>
          <a:blip r:embed="rId9">
            <a:extLst/>
          </a:blip>
          <a:stretch>
            <a:fillRect/>
          </a:stretch>
        </p:blipFill>
        <p:spPr>
          <a:xfrm>
            <a:off x="1418956" y="18739260"/>
            <a:ext cx="8001001" cy="2667001"/>
          </a:xfrm>
          <a:prstGeom prst="rect">
            <a:avLst/>
          </a:prstGeom>
          <a:ln w="12700">
            <a:miter lim="400000"/>
          </a:ln>
        </p:spPr>
      </p:pic>
      <p:pic>
        <p:nvPicPr>
          <p:cNvPr id="117" name="fig-03-students-code-by-type-by-institution copy.pdf" descr="fig-03-students-code-by-type-by-institution copy.pdf"/>
          <p:cNvPicPr>
            <a:picLocks noChangeAspect="1"/>
          </p:cNvPicPr>
          <p:nvPr/>
        </p:nvPicPr>
        <p:blipFill>
          <a:blip r:embed="rId10">
            <a:extLst/>
          </a:blip>
          <a:stretch>
            <a:fillRect/>
          </a:stretch>
        </p:blipFill>
        <p:spPr>
          <a:xfrm>
            <a:off x="10696651" y="18739260"/>
            <a:ext cx="8001001" cy="6667501"/>
          </a:xfrm>
          <a:prstGeom prst="rect">
            <a:avLst/>
          </a:prstGeom>
          <a:ln w="12700">
            <a:miter lim="400000"/>
          </a:ln>
        </p:spPr>
      </p:pic>
      <p:pic>
        <p:nvPicPr>
          <p:cNvPr id="118" name="fig-05-data-skills-stacked copy.pdf" descr="fig-05-data-skills-stacked copy.pdf"/>
          <p:cNvPicPr>
            <a:picLocks noChangeAspect="1"/>
          </p:cNvPicPr>
          <p:nvPr/>
        </p:nvPicPr>
        <p:blipFill>
          <a:blip r:embed="rId11">
            <a:extLst/>
          </a:blip>
          <a:stretch>
            <a:fillRect/>
          </a:stretch>
        </p:blipFill>
        <p:spPr>
          <a:xfrm>
            <a:off x="29252043" y="24782961"/>
            <a:ext cx="8001001" cy="2667001"/>
          </a:xfrm>
          <a:prstGeom prst="rect">
            <a:avLst/>
          </a:prstGeom>
          <a:ln w="12700">
            <a:miter lim="400000"/>
          </a:ln>
        </p:spPr>
      </p:pic>
      <p:pic>
        <p:nvPicPr>
          <p:cNvPr id="119" name="fig-02-data-clean-stacked copy.pdf" descr="fig-02-data-clean-stacked copy.pdf"/>
          <p:cNvPicPr>
            <a:picLocks noChangeAspect="1"/>
          </p:cNvPicPr>
          <p:nvPr/>
        </p:nvPicPr>
        <p:blipFill>
          <a:blip r:embed="rId12">
            <a:extLst/>
          </a:blip>
          <a:stretch>
            <a:fillRect/>
          </a:stretch>
        </p:blipFill>
        <p:spPr>
          <a:xfrm>
            <a:off x="29252043" y="18739260"/>
            <a:ext cx="8001001" cy="333375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Office Theme">
      <a:majorFont>
        <a:latin typeface="Lato Regular"/>
        <a:ea typeface="Lato Regular"/>
        <a:cs typeface="Lato Regular"/>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8005" tIns="48005" rIns="48005" bIns="48005" numCol="1" spcCol="38100" rtlCol="0" anchor="ctr">
        <a:spAutoFit/>
      </a:bodyPr>
      <a:lstStyle>
        <a:defPPr marL="0" marR="0" indent="0" algn="l" defTabSz="54864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8005" tIns="48005" rIns="48005" bIns="48005" numCol="1" spcCol="38100" rtlCol="0" anchor="t">
        <a:spAutoFit/>
      </a:bodyPr>
      <a:lstStyle>
        <a:defPPr marL="0" marR="0" indent="0" algn="l" defTabSz="54864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Office Theme">
      <a:majorFont>
        <a:latin typeface="Lato Regular"/>
        <a:ea typeface="Lato Regular"/>
        <a:cs typeface="Lato Regular"/>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8005" tIns="48005" rIns="48005" bIns="48005" numCol="1" spcCol="38100" rtlCol="0" anchor="ctr">
        <a:spAutoFit/>
      </a:bodyPr>
      <a:lstStyle>
        <a:defPPr marL="0" marR="0" indent="0" algn="l" defTabSz="54864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8005" tIns="48005" rIns="48005" bIns="48005" numCol="1" spcCol="38100" rtlCol="0" anchor="t">
        <a:spAutoFit/>
      </a:bodyPr>
      <a:lstStyle>
        <a:defPPr marL="0" marR="0" indent="0" algn="l" defTabSz="54864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671</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vt:lpstr>
      <vt:lpstr>Calibri Light</vt:lpstr>
      <vt:lpstr>Helvetica</vt:lpstr>
      <vt:lpstr>Lato</vt:lpstr>
      <vt:lpstr>Lato Black</vt:lpstr>
      <vt:lpstr>Lato Bold</vt:lpstr>
      <vt:lpstr>Lato Regular</vt:lpstr>
      <vt:lpstr>Lato Semibold</vt:lpstr>
      <vt:lpstr>1_Office Theme</vt:lpstr>
      <vt:lpstr>Many introductory statistics courses are not providing students experiences with computation and data structures essential  for modern scientific inquiry.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Many introductory statistics courses are not providing students experiences with computation and data structures essential  for modern scientific inquiry.</dc:title>
  <cp:lastModifiedBy>Andrew S Zieffler PhD</cp:lastModifiedBy>
  <cp:revision>3</cp:revision>
  <dcterms:modified xsi:type="dcterms:W3CDTF">2020-02-28T01:57:39Z</dcterms:modified>
</cp:coreProperties>
</file>