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80" r:id="rId3"/>
    <p:sldId id="281" r:id="rId4"/>
    <p:sldId id="287" r:id="rId5"/>
    <p:sldId id="261" r:id="rId6"/>
    <p:sldId id="283" r:id="rId7"/>
    <p:sldId id="259" r:id="rId8"/>
    <p:sldId id="288" r:id="rId9"/>
    <p:sldId id="282" r:id="rId10"/>
    <p:sldId id="266" r:id="rId11"/>
    <p:sldId id="289" r:id="rId12"/>
    <p:sldId id="268" r:id="rId13"/>
    <p:sldId id="284" r:id="rId14"/>
    <p:sldId id="270" r:id="rId15"/>
    <p:sldId id="291" r:id="rId16"/>
    <p:sldId id="290" r:id="rId17"/>
    <p:sldId id="285" r:id="rId18"/>
    <p:sldId id="276" r:id="rId19"/>
    <p:sldId id="286" r:id="rId20"/>
    <p:sldId id="277" r:id="rId21"/>
    <p:sldId id="263" r:id="rId2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1706BF-D825-DA4A-8E3C-FFEE501D32A7}" v="1819" dt="2023-03-26T14:18:36.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420226-21B1-2147-A5FD-58BD6FE091F7}" type="datetimeFigureOut">
              <a:rPr lang="en-IL" smtClean="0"/>
              <a:t>18/01/2025</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73A1A0-B700-EC46-9514-8184BD92DDC2}" type="slidenum">
              <a:rPr lang="en-IL" smtClean="0"/>
              <a:t>‹#›</a:t>
            </a:fld>
            <a:endParaRPr lang="en-IL"/>
          </a:p>
        </p:txBody>
      </p:sp>
    </p:spTree>
    <p:extLst>
      <p:ext uri="{BB962C8B-B14F-4D97-AF65-F5344CB8AC3E}">
        <p14:creationId xmlns:p14="http://schemas.microsoft.com/office/powerpoint/2010/main" val="376615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773A1A0-B700-EC46-9514-8184BD92DDC2}" type="slidenum">
              <a:rPr lang="en-IL" smtClean="0"/>
              <a:t>1</a:t>
            </a:fld>
            <a:endParaRPr lang="en-IL"/>
          </a:p>
        </p:txBody>
      </p:sp>
    </p:spTree>
    <p:extLst>
      <p:ext uri="{BB962C8B-B14F-4D97-AF65-F5344CB8AC3E}">
        <p14:creationId xmlns:p14="http://schemas.microsoft.com/office/powerpoint/2010/main" val="3738849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B773A1A0-B700-EC46-9514-8184BD92DDC2}" type="slidenum">
              <a:rPr lang="en-IL" smtClean="0"/>
              <a:t>12</a:t>
            </a:fld>
            <a:endParaRPr lang="en-IL"/>
          </a:p>
        </p:txBody>
      </p:sp>
    </p:spTree>
    <p:extLst>
      <p:ext uri="{BB962C8B-B14F-4D97-AF65-F5344CB8AC3E}">
        <p14:creationId xmlns:p14="http://schemas.microsoft.com/office/powerpoint/2010/main" val="3732951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B773A1A0-B700-EC46-9514-8184BD92DDC2}" type="slidenum">
              <a:rPr lang="en-IL" smtClean="0"/>
              <a:t>13</a:t>
            </a:fld>
            <a:endParaRPr lang="en-IL"/>
          </a:p>
        </p:txBody>
      </p:sp>
    </p:spTree>
    <p:extLst>
      <p:ext uri="{BB962C8B-B14F-4D97-AF65-F5344CB8AC3E}">
        <p14:creationId xmlns:p14="http://schemas.microsoft.com/office/powerpoint/2010/main" val="3997957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learned that for a typical machine, with 4 executions units of each kind (ALU, LD/ST, branch), the CPU's performs flattens around 15 threads. This matches what we predicted, since the penalty for a cache miss gets masked as there are enough threads in the L2 pool so that there is most likely a ready thread that has been there for a while. Over this thread count bottleneck, we get more cache miss rates, and thus the higher masking probability gets canceled out by the higher probability of a cache miss (thus we have more penalties and more masking). We can note at this point that using more threads slightly hurt our single thread performance, but as this machine is intended for very intensive tasks, such as training a DNN. The single thread performance isn't as important to us, and the overall performance that we gained is a good tradeoff with this small decrease in the single thread performance, especially since there are many instructions in the tasks that this machine is intended for, and a single thread would take a long time anyway (and one thread finishing isn't important, we need them all)</a:t>
            </a:r>
            <a:endParaRPr lang="en-IL"/>
          </a:p>
        </p:txBody>
      </p:sp>
      <p:sp>
        <p:nvSpPr>
          <p:cNvPr id="4" name="Slide Number Placeholder 3"/>
          <p:cNvSpPr>
            <a:spLocks noGrp="1"/>
          </p:cNvSpPr>
          <p:nvPr>
            <p:ph type="sldNum" sz="quarter" idx="5"/>
          </p:nvPr>
        </p:nvSpPr>
        <p:spPr/>
        <p:txBody>
          <a:bodyPr/>
          <a:lstStyle/>
          <a:p>
            <a:fld id="{B773A1A0-B700-EC46-9514-8184BD92DDC2}" type="slidenum">
              <a:rPr lang="en-IL" smtClean="0"/>
              <a:t>14</a:t>
            </a:fld>
            <a:endParaRPr lang="en-IL"/>
          </a:p>
        </p:txBody>
      </p:sp>
    </p:spTree>
    <p:extLst>
      <p:ext uri="{BB962C8B-B14F-4D97-AF65-F5344CB8AC3E}">
        <p14:creationId xmlns:p14="http://schemas.microsoft.com/office/powerpoint/2010/main" val="901226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B773A1A0-B700-EC46-9514-8184BD92DDC2}" type="slidenum">
              <a:rPr lang="en-IL" smtClean="0"/>
              <a:t>15</a:t>
            </a:fld>
            <a:endParaRPr lang="en-IL"/>
          </a:p>
        </p:txBody>
      </p:sp>
    </p:spTree>
    <p:extLst>
      <p:ext uri="{BB962C8B-B14F-4D97-AF65-F5344CB8AC3E}">
        <p14:creationId xmlns:p14="http://schemas.microsoft.com/office/powerpoint/2010/main" val="1783167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with a very small number of threads, the impact of the prefetching mechanism is near to none.</a:t>
            </a:r>
          </a:p>
          <a:p>
            <a:endParaRPr lang="en-US" sz="1200"/>
          </a:p>
          <a:p>
            <a:r>
              <a:rPr lang="en-US" sz="1200"/>
              <a:t>This makes a lot of sense, since with a small number of threads, and a large cache miss rate penalty the L1 will need a thread from the L2 before there is a ready thread that has returned from memory, and the prefetching won't do anything. </a:t>
            </a:r>
          </a:p>
          <a:p>
            <a:r>
              <a:rPr lang="en-US" sz="1200"/>
              <a:t>As the thread count increases, there are more threads waiting in the L2 pool, and the probability of having a ready thread in that pool gets higher, thus having a higher probability of the prefetching mechanism being used. After about 17 threads we can see that no more performance is gained. This makes a lot of sense, because after a certain number of threads, we expect there to be more ready threads in the L2 pool, and thus filling the maximum prefetching capacity, and more threads won't impact the performance.</a:t>
            </a:r>
            <a:endParaRPr lang="en-IL" sz="1200"/>
          </a:p>
          <a:p>
            <a:endParaRPr lang="en-IL"/>
          </a:p>
        </p:txBody>
      </p:sp>
      <p:sp>
        <p:nvSpPr>
          <p:cNvPr id="4" name="Slide Number Placeholder 3"/>
          <p:cNvSpPr>
            <a:spLocks noGrp="1"/>
          </p:cNvSpPr>
          <p:nvPr>
            <p:ph type="sldNum" sz="quarter" idx="5"/>
          </p:nvPr>
        </p:nvSpPr>
        <p:spPr/>
        <p:txBody>
          <a:bodyPr/>
          <a:lstStyle/>
          <a:p>
            <a:fld id="{B773A1A0-B700-EC46-9514-8184BD92DDC2}" type="slidenum">
              <a:rPr lang="en-IL" smtClean="0"/>
              <a:t>16</a:t>
            </a:fld>
            <a:endParaRPr lang="en-IL"/>
          </a:p>
        </p:txBody>
      </p:sp>
    </p:spTree>
    <p:extLst>
      <p:ext uri="{BB962C8B-B14F-4D97-AF65-F5344CB8AC3E}">
        <p14:creationId xmlns:p14="http://schemas.microsoft.com/office/powerpoint/2010/main" val="3749499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B773A1A0-B700-EC46-9514-8184BD92DDC2}" type="slidenum">
              <a:rPr lang="en-IL" smtClean="0"/>
              <a:t>17</a:t>
            </a:fld>
            <a:endParaRPr lang="en-IL"/>
          </a:p>
        </p:txBody>
      </p:sp>
    </p:spTree>
    <p:extLst>
      <p:ext uri="{BB962C8B-B14F-4D97-AF65-F5344CB8AC3E}">
        <p14:creationId xmlns:p14="http://schemas.microsoft.com/office/powerpoint/2010/main" val="570280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Increasing thread count</a:t>
            </a:r>
            <a:r>
              <a:rPr lang="en-US"/>
              <a:t>: when looking at the overall throughput and utilization, as we increased the thread count, we achieved higher throughput until we reached a plateau in the performance at approximately 15 threads. This means that for a typical MSMT machine, 15 threads is the optimal size for best performance without wasting real estate.</a:t>
            </a:r>
          </a:p>
          <a:p>
            <a:endParaRPr lang="en-US" b="1"/>
          </a:p>
          <a:p>
            <a:r>
              <a:rPr lang="en-US" b="1"/>
              <a:t>Increasing window size</a:t>
            </a:r>
            <a:r>
              <a:rPr lang="en-US"/>
              <a:t>: when looking at the overall throughput and utilization, as we increased the instruction window size, we achieved higher throughput until we reached a plateau in the performance at approximately 4 instructions. This means that for a typical MSMT machine, a 4 instruction window is the optimal size for best performance without wasting real estate.</a:t>
            </a:r>
          </a:p>
          <a:p>
            <a:endParaRPr lang="en-US" b="1"/>
          </a:p>
          <a:p>
            <a:r>
              <a:rPr lang="en-US" b="1"/>
              <a:t>Two level prefetching scheduler</a:t>
            </a:r>
            <a:r>
              <a:rPr lang="en-US"/>
              <a:t>: this paper proposes a new scheduler, with an optimal </a:t>
            </a:r>
            <a:r>
              <a:rPr lang="en-US" err="1"/>
              <a:t>prefething</a:t>
            </a:r>
            <a:r>
              <a:rPr lang="en-US"/>
              <a:t> thread count of two threads for a typical MSMT machine. After using the results from the initial stages of the research, the new scheduler's results show an increase of about 12% over the same MSMT configuration without the prefetching mechanism. Using this scheduler, we would need to use more hardware. Since these machines are meant to be used in the cloud with very heavy tasks, a performance gain of 12% is very significant.</a:t>
            </a:r>
          </a:p>
          <a:p>
            <a:endParaRPr lang="en-IL"/>
          </a:p>
        </p:txBody>
      </p:sp>
      <p:sp>
        <p:nvSpPr>
          <p:cNvPr id="4" name="Slide Number Placeholder 3"/>
          <p:cNvSpPr>
            <a:spLocks noGrp="1"/>
          </p:cNvSpPr>
          <p:nvPr>
            <p:ph type="sldNum" sz="quarter" idx="5"/>
          </p:nvPr>
        </p:nvSpPr>
        <p:spPr/>
        <p:txBody>
          <a:bodyPr/>
          <a:lstStyle/>
          <a:p>
            <a:fld id="{B773A1A0-B700-EC46-9514-8184BD92DDC2}" type="slidenum">
              <a:rPr lang="en-IL" smtClean="0"/>
              <a:t>18</a:t>
            </a:fld>
            <a:endParaRPr lang="en-IL"/>
          </a:p>
        </p:txBody>
      </p:sp>
    </p:spTree>
    <p:extLst>
      <p:ext uri="{BB962C8B-B14F-4D97-AF65-F5344CB8AC3E}">
        <p14:creationId xmlns:p14="http://schemas.microsoft.com/office/powerpoint/2010/main" val="4269391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B773A1A0-B700-EC46-9514-8184BD92DDC2}" type="slidenum">
              <a:rPr lang="en-IL" smtClean="0"/>
              <a:t>19</a:t>
            </a:fld>
            <a:endParaRPr lang="en-IL"/>
          </a:p>
        </p:txBody>
      </p:sp>
    </p:spTree>
    <p:extLst>
      <p:ext uri="{BB962C8B-B14F-4D97-AF65-F5344CB8AC3E}">
        <p14:creationId xmlns:p14="http://schemas.microsoft.com/office/powerpoint/2010/main" val="1141266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B773A1A0-B700-EC46-9514-8184BD92DDC2}" type="slidenum">
              <a:rPr lang="en-IL" smtClean="0"/>
              <a:t>2</a:t>
            </a:fld>
            <a:endParaRPr lang="en-IL"/>
          </a:p>
        </p:txBody>
      </p:sp>
    </p:spTree>
    <p:extLst>
      <p:ext uri="{BB962C8B-B14F-4D97-AF65-F5344CB8AC3E}">
        <p14:creationId xmlns:p14="http://schemas.microsoft.com/office/powerpoint/2010/main" val="304936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B773A1A0-B700-EC46-9514-8184BD92DDC2}" type="slidenum">
              <a:rPr lang="en-IL" smtClean="0"/>
              <a:t>3</a:t>
            </a:fld>
            <a:endParaRPr lang="en-IL"/>
          </a:p>
        </p:txBody>
      </p:sp>
    </p:spTree>
    <p:extLst>
      <p:ext uri="{BB962C8B-B14F-4D97-AF65-F5344CB8AC3E}">
        <p14:creationId xmlns:p14="http://schemas.microsoft.com/office/powerpoint/2010/main" val="408400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a:p>
        </p:txBody>
      </p:sp>
      <p:sp>
        <p:nvSpPr>
          <p:cNvPr id="4" name="Slide Number Placeholder 3"/>
          <p:cNvSpPr>
            <a:spLocks noGrp="1"/>
          </p:cNvSpPr>
          <p:nvPr>
            <p:ph type="sldNum" sz="quarter" idx="5"/>
          </p:nvPr>
        </p:nvSpPr>
        <p:spPr/>
        <p:txBody>
          <a:bodyPr/>
          <a:lstStyle/>
          <a:p>
            <a:fld id="{B773A1A0-B700-EC46-9514-8184BD92DDC2}" type="slidenum">
              <a:rPr lang="en-IL" smtClean="0"/>
              <a:t>4</a:t>
            </a:fld>
            <a:endParaRPr lang="en-IL"/>
          </a:p>
        </p:txBody>
      </p:sp>
    </p:spTree>
    <p:extLst>
      <p:ext uri="{BB962C8B-B14F-4D97-AF65-F5344CB8AC3E}">
        <p14:creationId xmlns:p14="http://schemas.microsoft.com/office/powerpoint/2010/main" val="2876883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a:p>
        </p:txBody>
      </p:sp>
      <p:sp>
        <p:nvSpPr>
          <p:cNvPr id="4" name="Slide Number Placeholder 3"/>
          <p:cNvSpPr>
            <a:spLocks noGrp="1"/>
          </p:cNvSpPr>
          <p:nvPr>
            <p:ph type="sldNum" sz="quarter" idx="5"/>
          </p:nvPr>
        </p:nvSpPr>
        <p:spPr/>
        <p:txBody>
          <a:bodyPr/>
          <a:lstStyle/>
          <a:p>
            <a:fld id="{B773A1A0-B700-EC46-9514-8184BD92DDC2}" type="slidenum">
              <a:rPr lang="en-IL" smtClean="0"/>
              <a:t>5</a:t>
            </a:fld>
            <a:endParaRPr lang="en-IL"/>
          </a:p>
        </p:txBody>
      </p:sp>
    </p:spTree>
    <p:extLst>
      <p:ext uri="{BB962C8B-B14F-4D97-AF65-F5344CB8AC3E}">
        <p14:creationId xmlns:p14="http://schemas.microsoft.com/office/powerpoint/2010/main" val="674677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B773A1A0-B700-EC46-9514-8184BD92DDC2}" type="slidenum">
              <a:rPr lang="en-IL" smtClean="0"/>
              <a:t>6</a:t>
            </a:fld>
            <a:endParaRPr lang="en-IL"/>
          </a:p>
        </p:txBody>
      </p:sp>
    </p:spTree>
    <p:extLst>
      <p:ext uri="{BB962C8B-B14F-4D97-AF65-F5344CB8AC3E}">
        <p14:creationId xmlns:p14="http://schemas.microsoft.com/office/powerpoint/2010/main" val="1652966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B773A1A0-B700-EC46-9514-8184BD92DDC2}" type="slidenum">
              <a:rPr lang="en-IL" smtClean="0"/>
              <a:t>9</a:t>
            </a:fld>
            <a:endParaRPr lang="en-IL"/>
          </a:p>
        </p:txBody>
      </p:sp>
    </p:spTree>
    <p:extLst>
      <p:ext uri="{BB962C8B-B14F-4D97-AF65-F5344CB8AC3E}">
        <p14:creationId xmlns:p14="http://schemas.microsoft.com/office/powerpoint/2010/main" val="1291558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B773A1A0-B700-EC46-9514-8184BD92DDC2}" type="slidenum">
              <a:rPr lang="en-IL" smtClean="0"/>
              <a:t>10</a:t>
            </a:fld>
            <a:endParaRPr lang="en-IL"/>
          </a:p>
        </p:txBody>
      </p:sp>
    </p:spTree>
    <p:extLst>
      <p:ext uri="{BB962C8B-B14F-4D97-AF65-F5344CB8AC3E}">
        <p14:creationId xmlns:p14="http://schemas.microsoft.com/office/powerpoint/2010/main" val="1441547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B773A1A0-B700-EC46-9514-8184BD92DDC2}" type="slidenum">
              <a:rPr lang="en-IL" smtClean="0"/>
              <a:t>11</a:t>
            </a:fld>
            <a:endParaRPr lang="en-IL"/>
          </a:p>
        </p:txBody>
      </p:sp>
    </p:spTree>
    <p:extLst>
      <p:ext uri="{BB962C8B-B14F-4D97-AF65-F5344CB8AC3E}">
        <p14:creationId xmlns:p14="http://schemas.microsoft.com/office/powerpoint/2010/main" val="2713730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6C3E-D144-C3C8-6EB3-81019D1360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1318AA9B-D190-F33C-0F4B-A26E7FF7AD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CFC0E365-8C28-D241-B46C-DC1F6146524A}"/>
              </a:ext>
            </a:extLst>
          </p:cNvPr>
          <p:cNvSpPr>
            <a:spLocks noGrp="1"/>
          </p:cNvSpPr>
          <p:nvPr>
            <p:ph type="dt" sz="half" idx="10"/>
          </p:nvPr>
        </p:nvSpPr>
        <p:spPr/>
        <p:txBody>
          <a:bodyPr/>
          <a:lstStyle/>
          <a:p>
            <a:fld id="{9881B63C-C353-C544-ADA9-27678B94C734}" type="datetimeFigureOut">
              <a:rPr lang="en-IL" smtClean="0"/>
              <a:t>18/01/2025</a:t>
            </a:fld>
            <a:endParaRPr lang="en-IL"/>
          </a:p>
        </p:txBody>
      </p:sp>
      <p:sp>
        <p:nvSpPr>
          <p:cNvPr id="5" name="Footer Placeholder 4">
            <a:extLst>
              <a:ext uri="{FF2B5EF4-FFF2-40B4-BE49-F238E27FC236}">
                <a16:creationId xmlns:a16="http://schemas.microsoft.com/office/drawing/2014/main" id="{22DDDBEE-7BBE-14EF-E865-699B77DB8AF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7B3A8BB-4357-6CAC-AC20-FF1DC111C70D}"/>
              </a:ext>
            </a:extLst>
          </p:cNvPr>
          <p:cNvSpPr>
            <a:spLocks noGrp="1"/>
          </p:cNvSpPr>
          <p:nvPr>
            <p:ph type="sldNum" sz="quarter" idx="12"/>
          </p:nvPr>
        </p:nvSpPr>
        <p:spPr/>
        <p:txBody>
          <a:bodyPr/>
          <a:lstStyle/>
          <a:p>
            <a:fld id="{F2E558EC-1B61-EA4C-AB83-DDC109ED9303}" type="slidenum">
              <a:rPr lang="en-IL" smtClean="0"/>
              <a:t>‹#›</a:t>
            </a:fld>
            <a:endParaRPr lang="en-IL"/>
          </a:p>
        </p:txBody>
      </p:sp>
    </p:spTree>
    <p:extLst>
      <p:ext uri="{BB962C8B-B14F-4D97-AF65-F5344CB8AC3E}">
        <p14:creationId xmlns:p14="http://schemas.microsoft.com/office/powerpoint/2010/main" val="2687141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86B3-B0DC-C5F4-86A8-DA0F13A3F2C4}"/>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C0FECF5A-ECC2-8286-8B59-8FE42A3B1B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BE4E6F6-738A-FC09-3F51-308B05DC4DE0}"/>
              </a:ext>
            </a:extLst>
          </p:cNvPr>
          <p:cNvSpPr>
            <a:spLocks noGrp="1"/>
          </p:cNvSpPr>
          <p:nvPr>
            <p:ph type="dt" sz="half" idx="10"/>
          </p:nvPr>
        </p:nvSpPr>
        <p:spPr/>
        <p:txBody>
          <a:bodyPr/>
          <a:lstStyle/>
          <a:p>
            <a:fld id="{9881B63C-C353-C544-ADA9-27678B94C734}" type="datetimeFigureOut">
              <a:rPr lang="en-IL" smtClean="0"/>
              <a:t>18/01/2025</a:t>
            </a:fld>
            <a:endParaRPr lang="en-IL"/>
          </a:p>
        </p:txBody>
      </p:sp>
      <p:sp>
        <p:nvSpPr>
          <p:cNvPr id="5" name="Footer Placeholder 4">
            <a:extLst>
              <a:ext uri="{FF2B5EF4-FFF2-40B4-BE49-F238E27FC236}">
                <a16:creationId xmlns:a16="http://schemas.microsoft.com/office/drawing/2014/main" id="{71950930-EF56-6ED7-DA59-19C8D540EAB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C90CAE5-3A3F-54B6-4E3B-369845585606}"/>
              </a:ext>
            </a:extLst>
          </p:cNvPr>
          <p:cNvSpPr>
            <a:spLocks noGrp="1"/>
          </p:cNvSpPr>
          <p:nvPr>
            <p:ph type="sldNum" sz="quarter" idx="12"/>
          </p:nvPr>
        </p:nvSpPr>
        <p:spPr/>
        <p:txBody>
          <a:bodyPr/>
          <a:lstStyle/>
          <a:p>
            <a:fld id="{F2E558EC-1B61-EA4C-AB83-DDC109ED9303}" type="slidenum">
              <a:rPr lang="en-IL" smtClean="0"/>
              <a:t>‹#›</a:t>
            </a:fld>
            <a:endParaRPr lang="en-IL"/>
          </a:p>
        </p:txBody>
      </p:sp>
    </p:spTree>
    <p:extLst>
      <p:ext uri="{BB962C8B-B14F-4D97-AF65-F5344CB8AC3E}">
        <p14:creationId xmlns:p14="http://schemas.microsoft.com/office/powerpoint/2010/main" val="1045935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F37FA-D54F-4537-849F-B82DB8BF8F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391B384-E046-159D-0E04-AB1A837430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2A6BD97-8685-33D5-A1FB-E510730D2A0B}"/>
              </a:ext>
            </a:extLst>
          </p:cNvPr>
          <p:cNvSpPr>
            <a:spLocks noGrp="1"/>
          </p:cNvSpPr>
          <p:nvPr>
            <p:ph type="dt" sz="half" idx="10"/>
          </p:nvPr>
        </p:nvSpPr>
        <p:spPr/>
        <p:txBody>
          <a:bodyPr/>
          <a:lstStyle/>
          <a:p>
            <a:fld id="{9881B63C-C353-C544-ADA9-27678B94C734}" type="datetimeFigureOut">
              <a:rPr lang="en-IL" smtClean="0"/>
              <a:t>18/01/2025</a:t>
            </a:fld>
            <a:endParaRPr lang="en-IL"/>
          </a:p>
        </p:txBody>
      </p:sp>
      <p:sp>
        <p:nvSpPr>
          <p:cNvPr id="5" name="Footer Placeholder 4">
            <a:extLst>
              <a:ext uri="{FF2B5EF4-FFF2-40B4-BE49-F238E27FC236}">
                <a16:creationId xmlns:a16="http://schemas.microsoft.com/office/drawing/2014/main" id="{981F71BF-7CF8-2A26-C1EC-890C23021FF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AAAFB91-1DDB-20EA-5EB8-4843975751CA}"/>
              </a:ext>
            </a:extLst>
          </p:cNvPr>
          <p:cNvSpPr>
            <a:spLocks noGrp="1"/>
          </p:cNvSpPr>
          <p:nvPr>
            <p:ph type="sldNum" sz="quarter" idx="12"/>
          </p:nvPr>
        </p:nvSpPr>
        <p:spPr/>
        <p:txBody>
          <a:bodyPr/>
          <a:lstStyle/>
          <a:p>
            <a:fld id="{F2E558EC-1B61-EA4C-AB83-DDC109ED9303}" type="slidenum">
              <a:rPr lang="en-IL" smtClean="0"/>
              <a:t>‹#›</a:t>
            </a:fld>
            <a:endParaRPr lang="en-IL"/>
          </a:p>
        </p:txBody>
      </p:sp>
    </p:spTree>
    <p:extLst>
      <p:ext uri="{BB962C8B-B14F-4D97-AF65-F5344CB8AC3E}">
        <p14:creationId xmlns:p14="http://schemas.microsoft.com/office/powerpoint/2010/main" val="1063464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98BA-BF1B-4574-48C5-5E1318670721}"/>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E96E36C2-8578-F516-4305-7132B7F007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0502E97-514D-E017-22D2-8F5501F7CA72}"/>
              </a:ext>
            </a:extLst>
          </p:cNvPr>
          <p:cNvSpPr>
            <a:spLocks noGrp="1"/>
          </p:cNvSpPr>
          <p:nvPr>
            <p:ph type="dt" sz="half" idx="10"/>
          </p:nvPr>
        </p:nvSpPr>
        <p:spPr/>
        <p:txBody>
          <a:bodyPr/>
          <a:lstStyle/>
          <a:p>
            <a:fld id="{9881B63C-C353-C544-ADA9-27678B94C734}" type="datetimeFigureOut">
              <a:rPr lang="en-IL" smtClean="0"/>
              <a:t>18/01/2025</a:t>
            </a:fld>
            <a:endParaRPr lang="en-IL"/>
          </a:p>
        </p:txBody>
      </p:sp>
      <p:sp>
        <p:nvSpPr>
          <p:cNvPr id="5" name="Footer Placeholder 4">
            <a:extLst>
              <a:ext uri="{FF2B5EF4-FFF2-40B4-BE49-F238E27FC236}">
                <a16:creationId xmlns:a16="http://schemas.microsoft.com/office/drawing/2014/main" id="{3F8BF996-CBF2-5E25-4835-F8EC1BA2712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AE62981-2064-BAE8-760D-476FFD0557BD}"/>
              </a:ext>
            </a:extLst>
          </p:cNvPr>
          <p:cNvSpPr>
            <a:spLocks noGrp="1"/>
          </p:cNvSpPr>
          <p:nvPr>
            <p:ph type="sldNum" sz="quarter" idx="12"/>
          </p:nvPr>
        </p:nvSpPr>
        <p:spPr/>
        <p:txBody>
          <a:bodyPr/>
          <a:lstStyle/>
          <a:p>
            <a:fld id="{F2E558EC-1B61-EA4C-AB83-DDC109ED9303}" type="slidenum">
              <a:rPr lang="en-IL" smtClean="0"/>
              <a:t>‹#›</a:t>
            </a:fld>
            <a:endParaRPr lang="en-IL"/>
          </a:p>
        </p:txBody>
      </p:sp>
    </p:spTree>
    <p:extLst>
      <p:ext uri="{BB962C8B-B14F-4D97-AF65-F5344CB8AC3E}">
        <p14:creationId xmlns:p14="http://schemas.microsoft.com/office/powerpoint/2010/main" val="777066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D17C-1E47-53B6-9C2A-64D0D91FA4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9C5573D7-E716-4C70-DADE-8C25E7BF66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F1BDC7-A2B8-4B85-93B9-D5430EC5014C}"/>
              </a:ext>
            </a:extLst>
          </p:cNvPr>
          <p:cNvSpPr>
            <a:spLocks noGrp="1"/>
          </p:cNvSpPr>
          <p:nvPr>
            <p:ph type="dt" sz="half" idx="10"/>
          </p:nvPr>
        </p:nvSpPr>
        <p:spPr/>
        <p:txBody>
          <a:bodyPr/>
          <a:lstStyle/>
          <a:p>
            <a:fld id="{9881B63C-C353-C544-ADA9-27678B94C734}" type="datetimeFigureOut">
              <a:rPr lang="en-IL" smtClean="0"/>
              <a:t>18/01/2025</a:t>
            </a:fld>
            <a:endParaRPr lang="en-IL"/>
          </a:p>
        </p:txBody>
      </p:sp>
      <p:sp>
        <p:nvSpPr>
          <p:cNvPr id="5" name="Footer Placeholder 4">
            <a:extLst>
              <a:ext uri="{FF2B5EF4-FFF2-40B4-BE49-F238E27FC236}">
                <a16:creationId xmlns:a16="http://schemas.microsoft.com/office/drawing/2014/main" id="{BFAF2935-A636-54C4-1F2A-3E818992413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C5B4B04-73B0-06FC-F1F7-BED3AEF39C68}"/>
              </a:ext>
            </a:extLst>
          </p:cNvPr>
          <p:cNvSpPr>
            <a:spLocks noGrp="1"/>
          </p:cNvSpPr>
          <p:nvPr>
            <p:ph type="sldNum" sz="quarter" idx="12"/>
          </p:nvPr>
        </p:nvSpPr>
        <p:spPr/>
        <p:txBody>
          <a:bodyPr/>
          <a:lstStyle/>
          <a:p>
            <a:fld id="{F2E558EC-1B61-EA4C-AB83-DDC109ED9303}" type="slidenum">
              <a:rPr lang="en-IL" smtClean="0"/>
              <a:t>‹#›</a:t>
            </a:fld>
            <a:endParaRPr lang="en-IL"/>
          </a:p>
        </p:txBody>
      </p:sp>
    </p:spTree>
    <p:extLst>
      <p:ext uri="{BB962C8B-B14F-4D97-AF65-F5344CB8AC3E}">
        <p14:creationId xmlns:p14="http://schemas.microsoft.com/office/powerpoint/2010/main" val="1644891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F575E-104F-CE02-558C-FD91E06C744F}"/>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910F5C79-CFF1-E660-F4D0-714414CDC6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E28F4D6B-5D14-50FB-D0D9-99B8A870A4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BEF2996B-66B5-CE83-FCCF-603BBAA1C2AA}"/>
              </a:ext>
            </a:extLst>
          </p:cNvPr>
          <p:cNvSpPr>
            <a:spLocks noGrp="1"/>
          </p:cNvSpPr>
          <p:nvPr>
            <p:ph type="dt" sz="half" idx="10"/>
          </p:nvPr>
        </p:nvSpPr>
        <p:spPr/>
        <p:txBody>
          <a:bodyPr/>
          <a:lstStyle/>
          <a:p>
            <a:fld id="{9881B63C-C353-C544-ADA9-27678B94C734}" type="datetimeFigureOut">
              <a:rPr lang="en-IL" smtClean="0"/>
              <a:t>18/01/2025</a:t>
            </a:fld>
            <a:endParaRPr lang="en-IL"/>
          </a:p>
        </p:txBody>
      </p:sp>
      <p:sp>
        <p:nvSpPr>
          <p:cNvPr id="6" name="Footer Placeholder 5">
            <a:extLst>
              <a:ext uri="{FF2B5EF4-FFF2-40B4-BE49-F238E27FC236}">
                <a16:creationId xmlns:a16="http://schemas.microsoft.com/office/drawing/2014/main" id="{2DF219A7-FBAA-3609-A8F8-D2390BFA49CF}"/>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04A6A81-833A-7169-D73A-5A6AFB5CDCD4}"/>
              </a:ext>
            </a:extLst>
          </p:cNvPr>
          <p:cNvSpPr>
            <a:spLocks noGrp="1"/>
          </p:cNvSpPr>
          <p:nvPr>
            <p:ph type="sldNum" sz="quarter" idx="12"/>
          </p:nvPr>
        </p:nvSpPr>
        <p:spPr/>
        <p:txBody>
          <a:bodyPr/>
          <a:lstStyle/>
          <a:p>
            <a:fld id="{F2E558EC-1B61-EA4C-AB83-DDC109ED9303}" type="slidenum">
              <a:rPr lang="en-IL" smtClean="0"/>
              <a:t>‹#›</a:t>
            </a:fld>
            <a:endParaRPr lang="en-IL"/>
          </a:p>
        </p:txBody>
      </p:sp>
    </p:spTree>
    <p:extLst>
      <p:ext uri="{BB962C8B-B14F-4D97-AF65-F5344CB8AC3E}">
        <p14:creationId xmlns:p14="http://schemas.microsoft.com/office/powerpoint/2010/main" val="4286262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445D5-EAD0-6908-D464-8BC48B78AA46}"/>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722B2386-FA8F-9291-AC57-86975467E4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13B6B2-9300-0F66-B96D-68335B4480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EED00FED-2B11-196F-C05D-7BCEE40F52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222718-4BD7-69BF-47B2-3A2C2003EB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B6946364-18E2-1A1C-4A30-D11CC16AB854}"/>
              </a:ext>
            </a:extLst>
          </p:cNvPr>
          <p:cNvSpPr>
            <a:spLocks noGrp="1"/>
          </p:cNvSpPr>
          <p:nvPr>
            <p:ph type="dt" sz="half" idx="10"/>
          </p:nvPr>
        </p:nvSpPr>
        <p:spPr/>
        <p:txBody>
          <a:bodyPr/>
          <a:lstStyle/>
          <a:p>
            <a:fld id="{9881B63C-C353-C544-ADA9-27678B94C734}" type="datetimeFigureOut">
              <a:rPr lang="en-IL" smtClean="0"/>
              <a:t>18/01/2025</a:t>
            </a:fld>
            <a:endParaRPr lang="en-IL"/>
          </a:p>
        </p:txBody>
      </p:sp>
      <p:sp>
        <p:nvSpPr>
          <p:cNvPr id="8" name="Footer Placeholder 7">
            <a:extLst>
              <a:ext uri="{FF2B5EF4-FFF2-40B4-BE49-F238E27FC236}">
                <a16:creationId xmlns:a16="http://schemas.microsoft.com/office/drawing/2014/main" id="{E1869FDF-5838-BDE6-A6C7-C6DA85C904CA}"/>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0BD39B9B-06A8-D85A-F19D-7E64F4569722}"/>
              </a:ext>
            </a:extLst>
          </p:cNvPr>
          <p:cNvSpPr>
            <a:spLocks noGrp="1"/>
          </p:cNvSpPr>
          <p:nvPr>
            <p:ph type="sldNum" sz="quarter" idx="12"/>
          </p:nvPr>
        </p:nvSpPr>
        <p:spPr/>
        <p:txBody>
          <a:bodyPr/>
          <a:lstStyle/>
          <a:p>
            <a:fld id="{F2E558EC-1B61-EA4C-AB83-DDC109ED9303}" type="slidenum">
              <a:rPr lang="en-IL" smtClean="0"/>
              <a:t>‹#›</a:t>
            </a:fld>
            <a:endParaRPr lang="en-IL"/>
          </a:p>
        </p:txBody>
      </p:sp>
    </p:spTree>
    <p:extLst>
      <p:ext uri="{BB962C8B-B14F-4D97-AF65-F5344CB8AC3E}">
        <p14:creationId xmlns:p14="http://schemas.microsoft.com/office/powerpoint/2010/main" val="293498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501B-D579-32CB-1C04-BB70AA0EAF1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89F051F3-83AB-5F70-D859-5C8F28B3DAA5}"/>
              </a:ext>
            </a:extLst>
          </p:cNvPr>
          <p:cNvSpPr>
            <a:spLocks noGrp="1"/>
          </p:cNvSpPr>
          <p:nvPr>
            <p:ph type="dt" sz="half" idx="10"/>
          </p:nvPr>
        </p:nvSpPr>
        <p:spPr/>
        <p:txBody>
          <a:bodyPr/>
          <a:lstStyle/>
          <a:p>
            <a:fld id="{9881B63C-C353-C544-ADA9-27678B94C734}" type="datetimeFigureOut">
              <a:rPr lang="en-IL" smtClean="0"/>
              <a:t>18/01/2025</a:t>
            </a:fld>
            <a:endParaRPr lang="en-IL"/>
          </a:p>
        </p:txBody>
      </p:sp>
      <p:sp>
        <p:nvSpPr>
          <p:cNvPr id="4" name="Footer Placeholder 3">
            <a:extLst>
              <a:ext uri="{FF2B5EF4-FFF2-40B4-BE49-F238E27FC236}">
                <a16:creationId xmlns:a16="http://schemas.microsoft.com/office/drawing/2014/main" id="{D6735674-812A-9431-3833-EB7E7D3E549E}"/>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C853AF28-4923-DE91-1C0C-885450C3DB5F}"/>
              </a:ext>
            </a:extLst>
          </p:cNvPr>
          <p:cNvSpPr>
            <a:spLocks noGrp="1"/>
          </p:cNvSpPr>
          <p:nvPr>
            <p:ph type="sldNum" sz="quarter" idx="12"/>
          </p:nvPr>
        </p:nvSpPr>
        <p:spPr/>
        <p:txBody>
          <a:bodyPr/>
          <a:lstStyle/>
          <a:p>
            <a:fld id="{F2E558EC-1B61-EA4C-AB83-DDC109ED9303}" type="slidenum">
              <a:rPr lang="en-IL" smtClean="0"/>
              <a:t>‹#›</a:t>
            </a:fld>
            <a:endParaRPr lang="en-IL"/>
          </a:p>
        </p:txBody>
      </p:sp>
    </p:spTree>
    <p:extLst>
      <p:ext uri="{BB962C8B-B14F-4D97-AF65-F5344CB8AC3E}">
        <p14:creationId xmlns:p14="http://schemas.microsoft.com/office/powerpoint/2010/main" val="339803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81766E-D9D6-141E-F648-A1D2DD687A27}"/>
              </a:ext>
            </a:extLst>
          </p:cNvPr>
          <p:cNvSpPr>
            <a:spLocks noGrp="1"/>
          </p:cNvSpPr>
          <p:nvPr>
            <p:ph type="dt" sz="half" idx="10"/>
          </p:nvPr>
        </p:nvSpPr>
        <p:spPr/>
        <p:txBody>
          <a:bodyPr/>
          <a:lstStyle/>
          <a:p>
            <a:fld id="{9881B63C-C353-C544-ADA9-27678B94C734}" type="datetimeFigureOut">
              <a:rPr lang="en-IL" smtClean="0"/>
              <a:t>18/01/2025</a:t>
            </a:fld>
            <a:endParaRPr lang="en-IL"/>
          </a:p>
        </p:txBody>
      </p:sp>
      <p:sp>
        <p:nvSpPr>
          <p:cNvPr id="3" name="Footer Placeholder 2">
            <a:extLst>
              <a:ext uri="{FF2B5EF4-FFF2-40B4-BE49-F238E27FC236}">
                <a16:creationId xmlns:a16="http://schemas.microsoft.com/office/drawing/2014/main" id="{7F137555-C62D-E8CF-F51A-C77466D3A564}"/>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F93F862D-4FF1-611B-72ED-E62B056C9974}"/>
              </a:ext>
            </a:extLst>
          </p:cNvPr>
          <p:cNvSpPr>
            <a:spLocks noGrp="1"/>
          </p:cNvSpPr>
          <p:nvPr>
            <p:ph type="sldNum" sz="quarter" idx="12"/>
          </p:nvPr>
        </p:nvSpPr>
        <p:spPr/>
        <p:txBody>
          <a:bodyPr/>
          <a:lstStyle/>
          <a:p>
            <a:fld id="{F2E558EC-1B61-EA4C-AB83-DDC109ED9303}" type="slidenum">
              <a:rPr lang="en-IL" smtClean="0"/>
              <a:t>‹#›</a:t>
            </a:fld>
            <a:endParaRPr lang="en-IL"/>
          </a:p>
        </p:txBody>
      </p:sp>
    </p:spTree>
    <p:extLst>
      <p:ext uri="{BB962C8B-B14F-4D97-AF65-F5344CB8AC3E}">
        <p14:creationId xmlns:p14="http://schemas.microsoft.com/office/powerpoint/2010/main" val="4028267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C5378-BCB7-F6BB-D1DB-A90667AB6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A914E1E4-15EF-F29D-0E7B-6B747F5A57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77821715-FEFC-95F1-47A0-00761FA0A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D58582-27D1-7C0E-0150-AE9F3D55DE8C}"/>
              </a:ext>
            </a:extLst>
          </p:cNvPr>
          <p:cNvSpPr>
            <a:spLocks noGrp="1"/>
          </p:cNvSpPr>
          <p:nvPr>
            <p:ph type="dt" sz="half" idx="10"/>
          </p:nvPr>
        </p:nvSpPr>
        <p:spPr/>
        <p:txBody>
          <a:bodyPr/>
          <a:lstStyle/>
          <a:p>
            <a:fld id="{9881B63C-C353-C544-ADA9-27678B94C734}" type="datetimeFigureOut">
              <a:rPr lang="en-IL" smtClean="0"/>
              <a:t>18/01/2025</a:t>
            </a:fld>
            <a:endParaRPr lang="en-IL"/>
          </a:p>
        </p:txBody>
      </p:sp>
      <p:sp>
        <p:nvSpPr>
          <p:cNvPr id="6" name="Footer Placeholder 5">
            <a:extLst>
              <a:ext uri="{FF2B5EF4-FFF2-40B4-BE49-F238E27FC236}">
                <a16:creationId xmlns:a16="http://schemas.microsoft.com/office/drawing/2014/main" id="{FFD22B74-293B-4F1F-F092-54F8E651A1E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4B58421-8206-26C1-92B7-309901C94436}"/>
              </a:ext>
            </a:extLst>
          </p:cNvPr>
          <p:cNvSpPr>
            <a:spLocks noGrp="1"/>
          </p:cNvSpPr>
          <p:nvPr>
            <p:ph type="sldNum" sz="quarter" idx="12"/>
          </p:nvPr>
        </p:nvSpPr>
        <p:spPr/>
        <p:txBody>
          <a:bodyPr/>
          <a:lstStyle/>
          <a:p>
            <a:fld id="{F2E558EC-1B61-EA4C-AB83-DDC109ED9303}" type="slidenum">
              <a:rPr lang="en-IL" smtClean="0"/>
              <a:t>‹#›</a:t>
            </a:fld>
            <a:endParaRPr lang="en-IL"/>
          </a:p>
        </p:txBody>
      </p:sp>
    </p:spTree>
    <p:extLst>
      <p:ext uri="{BB962C8B-B14F-4D97-AF65-F5344CB8AC3E}">
        <p14:creationId xmlns:p14="http://schemas.microsoft.com/office/powerpoint/2010/main" val="2818831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4C0E7-DC6D-7691-7273-B8AFA869D6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4C6170B2-7953-C1FB-A442-144AA32504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B332EED-A418-ECDF-5FCB-F496C3CACB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5742B8-DECE-CF09-13A4-73A56ACF3C1A}"/>
              </a:ext>
            </a:extLst>
          </p:cNvPr>
          <p:cNvSpPr>
            <a:spLocks noGrp="1"/>
          </p:cNvSpPr>
          <p:nvPr>
            <p:ph type="dt" sz="half" idx="10"/>
          </p:nvPr>
        </p:nvSpPr>
        <p:spPr/>
        <p:txBody>
          <a:bodyPr/>
          <a:lstStyle/>
          <a:p>
            <a:fld id="{9881B63C-C353-C544-ADA9-27678B94C734}" type="datetimeFigureOut">
              <a:rPr lang="en-IL" smtClean="0"/>
              <a:t>18/01/2025</a:t>
            </a:fld>
            <a:endParaRPr lang="en-IL"/>
          </a:p>
        </p:txBody>
      </p:sp>
      <p:sp>
        <p:nvSpPr>
          <p:cNvPr id="6" name="Footer Placeholder 5">
            <a:extLst>
              <a:ext uri="{FF2B5EF4-FFF2-40B4-BE49-F238E27FC236}">
                <a16:creationId xmlns:a16="http://schemas.microsoft.com/office/drawing/2014/main" id="{9559A66B-69DD-AF67-375F-8BD64A4392E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6928140-040D-F761-AC3C-B0FAFCF7C023}"/>
              </a:ext>
            </a:extLst>
          </p:cNvPr>
          <p:cNvSpPr>
            <a:spLocks noGrp="1"/>
          </p:cNvSpPr>
          <p:nvPr>
            <p:ph type="sldNum" sz="quarter" idx="12"/>
          </p:nvPr>
        </p:nvSpPr>
        <p:spPr/>
        <p:txBody>
          <a:bodyPr/>
          <a:lstStyle/>
          <a:p>
            <a:fld id="{F2E558EC-1B61-EA4C-AB83-DDC109ED9303}" type="slidenum">
              <a:rPr lang="en-IL" smtClean="0"/>
              <a:t>‹#›</a:t>
            </a:fld>
            <a:endParaRPr lang="en-IL"/>
          </a:p>
        </p:txBody>
      </p:sp>
    </p:spTree>
    <p:extLst>
      <p:ext uri="{BB962C8B-B14F-4D97-AF65-F5344CB8AC3E}">
        <p14:creationId xmlns:p14="http://schemas.microsoft.com/office/powerpoint/2010/main" val="341661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D6BA23-D1B7-6F88-DA68-656D4206F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68F63157-8513-864B-D47A-158F26A057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5D73784-9F8D-33B0-0687-01F2BA25DA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81B63C-C353-C544-ADA9-27678B94C734}" type="datetimeFigureOut">
              <a:rPr lang="en-IL" smtClean="0"/>
              <a:t>18/01/2025</a:t>
            </a:fld>
            <a:endParaRPr lang="en-IL"/>
          </a:p>
        </p:txBody>
      </p:sp>
      <p:sp>
        <p:nvSpPr>
          <p:cNvPr id="5" name="Footer Placeholder 4">
            <a:extLst>
              <a:ext uri="{FF2B5EF4-FFF2-40B4-BE49-F238E27FC236}">
                <a16:creationId xmlns:a16="http://schemas.microsoft.com/office/drawing/2014/main" id="{4FA310CC-AFD0-9F35-0ACC-85A5E2FD5C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8F60A538-4144-80F3-BDC2-1DE13BA202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558EC-1B61-EA4C-AB83-DDC109ED9303}" type="slidenum">
              <a:rPr lang="en-IL" smtClean="0"/>
              <a:t>‹#›</a:t>
            </a:fld>
            <a:endParaRPr lang="en-IL"/>
          </a:p>
        </p:txBody>
      </p:sp>
    </p:spTree>
    <p:extLst>
      <p:ext uri="{BB962C8B-B14F-4D97-AF65-F5344CB8AC3E}">
        <p14:creationId xmlns:p14="http://schemas.microsoft.com/office/powerpoint/2010/main" val="2279525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file:///\\Users\ori\Downloads\Analysis%20of%20MSMT%20Engine.pdf"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59A04-8BDC-A859-5EBC-4C357679848E}"/>
              </a:ext>
            </a:extLst>
          </p:cNvPr>
          <p:cNvSpPr>
            <a:spLocks noGrp="1"/>
          </p:cNvSpPr>
          <p:nvPr>
            <p:ph type="ctrTitle"/>
          </p:nvPr>
        </p:nvSpPr>
        <p:spPr>
          <a:xfrm>
            <a:off x="972207" y="802267"/>
            <a:ext cx="10247586" cy="2387600"/>
          </a:xfrm>
        </p:spPr>
        <p:txBody>
          <a:bodyPr>
            <a:normAutofit fontScale="90000"/>
          </a:bodyPr>
          <a:lstStyle/>
          <a:p>
            <a:pPr rtl="1"/>
            <a:r>
              <a:rPr lang="en-US" b="1"/>
              <a:t>Analysis of MSMT Engine Bottlenecks With a New Prefetching Mechanism </a:t>
            </a:r>
            <a:endParaRPr lang="en-IL" b="1"/>
          </a:p>
        </p:txBody>
      </p:sp>
      <p:sp>
        <p:nvSpPr>
          <p:cNvPr id="3" name="Subtitle 2">
            <a:extLst>
              <a:ext uri="{FF2B5EF4-FFF2-40B4-BE49-F238E27FC236}">
                <a16:creationId xmlns:a16="http://schemas.microsoft.com/office/drawing/2014/main" id="{CD1659F5-5191-96DC-DF42-A632BF05109F}"/>
              </a:ext>
            </a:extLst>
          </p:cNvPr>
          <p:cNvSpPr>
            <a:spLocks noGrp="1"/>
          </p:cNvSpPr>
          <p:nvPr>
            <p:ph type="subTitle" idx="1"/>
          </p:nvPr>
        </p:nvSpPr>
        <p:spPr>
          <a:xfrm>
            <a:off x="4566040" y="5244211"/>
            <a:ext cx="3776356" cy="1839879"/>
          </a:xfrm>
        </p:spPr>
        <p:txBody>
          <a:bodyPr/>
          <a:lstStyle/>
          <a:p>
            <a:pPr algn="l"/>
            <a:r>
              <a:rPr lang="en-IL"/>
              <a:t>Ori Marcus</a:t>
            </a:r>
          </a:p>
          <a:p>
            <a:pPr algn="l"/>
            <a:r>
              <a:rPr lang="en-IL"/>
              <a:t>Shai Ziegler</a:t>
            </a:r>
          </a:p>
          <a:p>
            <a:pPr algn="l"/>
            <a:r>
              <a:rPr lang="en-IL" dirty="0"/>
              <a:t>Mentor: Prof. Gabbay</a:t>
            </a:r>
          </a:p>
        </p:txBody>
      </p:sp>
      <p:pic>
        <p:nvPicPr>
          <p:cNvPr id="1029" name="Picture 5" descr="Home - Faculty of Electrical And Computer Engineering - Technion">
            <a:extLst>
              <a:ext uri="{FF2B5EF4-FFF2-40B4-BE49-F238E27FC236}">
                <a16:creationId xmlns:a16="http://schemas.microsoft.com/office/drawing/2014/main" id="{96724B50-E03E-CCD7-BE15-A837944F9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5304" y="-4489"/>
            <a:ext cx="2716696" cy="5057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A1A59CE-E304-A5F8-981D-CF31255E2AD2}"/>
              </a:ext>
            </a:extLst>
          </p:cNvPr>
          <p:cNvPicPr>
            <a:picLocks noChangeAspect="1"/>
          </p:cNvPicPr>
          <p:nvPr/>
        </p:nvPicPr>
        <p:blipFill>
          <a:blip r:embed="rId4"/>
          <a:stretch>
            <a:fillRect/>
          </a:stretch>
        </p:blipFill>
        <p:spPr>
          <a:xfrm>
            <a:off x="147688" y="3745570"/>
            <a:ext cx="2153102" cy="2997283"/>
          </a:xfrm>
          <a:prstGeom prst="rect">
            <a:avLst/>
          </a:prstGeom>
        </p:spPr>
      </p:pic>
      <p:pic>
        <p:nvPicPr>
          <p:cNvPr id="6" name="Picture 5">
            <a:extLst>
              <a:ext uri="{FF2B5EF4-FFF2-40B4-BE49-F238E27FC236}">
                <a16:creationId xmlns:a16="http://schemas.microsoft.com/office/drawing/2014/main" id="{BA2C2B73-1D49-FC7B-0F00-564CEDB5DEA5}"/>
              </a:ext>
            </a:extLst>
          </p:cNvPr>
          <p:cNvPicPr>
            <a:picLocks noChangeAspect="1"/>
          </p:cNvPicPr>
          <p:nvPr/>
        </p:nvPicPr>
        <p:blipFill>
          <a:blip r:embed="rId5"/>
          <a:stretch>
            <a:fillRect/>
          </a:stretch>
        </p:blipFill>
        <p:spPr>
          <a:xfrm>
            <a:off x="8966178" y="3564436"/>
            <a:ext cx="3084417" cy="3189867"/>
          </a:xfrm>
          <a:prstGeom prst="rect">
            <a:avLst/>
          </a:prstGeom>
        </p:spPr>
      </p:pic>
    </p:spTree>
    <p:extLst>
      <p:ext uri="{BB962C8B-B14F-4D97-AF65-F5344CB8AC3E}">
        <p14:creationId xmlns:p14="http://schemas.microsoft.com/office/powerpoint/2010/main" val="2266726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0AC7-2B7D-F781-6C9A-F5FCB4C569CE}"/>
              </a:ext>
            </a:extLst>
          </p:cNvPr>
          <p:cNvSpPr>
            <a:spLocks noGrp="1"/>
          </p:cNvSpPr>
          <p:nvPr>
            <p:ph type="title"/>
          </p:nvPr>
        </p:nvSpPr>
        <p:spPr/>
        <p:txBody>
          <a:bodyPr/>
          <a:lstStyle/>
          <a:p>
            <a:r>
              <a:rPr lang="en-US"/>
              <a:t>Methodology- simulator</a:t>
            </a:r>
            <a:endParaRPr lang="en-IL"/>
          </a:p>
        </p:txBody>
      </p:sp>
      <p:sp>
        <p:nvSpPr>
          <p:cNvPr id="3" name="Content Placeholder 2">
            <a:extLst>
              <a:ext uri="{FF2B5EF4-FFF2-40B4-BE49-F238E27FC236}">
                <a16:creationId xmlns:a16="http://schemas.microsoft.com/office/drawing/2014/main" id="{699A45B8-0C5E-6315-2A72-3C9AE49110D7}"/>
              </a:ext>
            </a:extLst>
          </p:cNvPr>
          <p:cNvSpPr>
            <a:spLocks noGrp="1"/>
          </p:cNvSpPr>
          <p:nvPr>
            <p:ph idx="1"/>
          </p:nvPr>
        </p:nvSpPr>
        <p:spPr>
          <a:xfrm>
            <a:off x="838200" y="1825624"/>
            <a:ext cx="10515600" cy="4779891"/>
          </a:xfrm>
        </p:spPr>
        <p:txBody>
          <a:bodyPr>
            <a:normAutofit/>
          </a:bodyPr>
          <a:lstStyle/>
          <a:p>
            <a:pPr marL="0" indent="0">
              <a:buNone/>
            </a:pPr>
            <a:r>
              <a:rPr lang="en-US"/>
              <a:t>Python simulator with configurable architecture configurations:</a:t>
            </a:r>
          </a:p>
          <a:p>
            <a:pPr marL="0" indent="0">
              <a:buNone/>
            </a:pPr>
            <a:endParaRPr lang="en-US"/>
          </a:p>
          <a:p>
            <a:pPr marL="457200" indent="-457200">
              <a:buFont typeface="+mj-lt"/>
              <a:buAutoNum type="arabicPeriod"/>
            </a:pPr>
            <a:r>
              <a:rPr lang="en-US"/>
              <a:t>Number of each type of execution unit and their latency</a:t>
            </a:r>
          </a:p>
          <a:p>
            <a:pPr marL="457200" indent="-457200">
              <a:buFont typeface="+mj-lt"/>
              <a:buAutoNum type="arabicPeriod"/>
            </a:pPr>
            <a:r>
              <a:rPr lang="en-US"/>
              <a:t>Cache miss rate and penalty</a:t>
            </a:r>
          </a:p>
          <a:p>
            <a:pPr marL="457200" indent="-457200">
              <a:buFont typeface="+mj-lt"/>
              <a:buAutoNum type="arabicPeriod"/>
            </a:pPr>
            <a:r>
              <a:rPr lang="en-US"/>
              <a:t>Branch miss rate and penalty </a:t>
            </a:r>
          </a:p>
          <a:p>
            <a:pPr marL="457200" indent="-457200">
              <a:buFont typeface="+mj-lt"/>
              <a:buAutoNum type="arabicPeriod"/>
            </a:pPr>
            <a:r>
              <a:rPr lang="en-US"/>
              <a:t>Instruction window size </a:t>
            </a:r>
          </a:p>
          <a:p>
            <a:pPr marL="457200" indent="-457200">
              <a:buFont typeface="+mj-lt"/>
              <a:buAutoNum type="arabicPeriod"/>
            </a:pPr>
            <a:r>
              <a:rPr lang="en-US"/>
              <a:t>Number of threads and the type of benchmark for each one </a:t>
            </a:r>
          </a:p>
          <a:p>
            <a:pPr marL="457200" indent="-457200">
              <a:buFont typeface="+mj-lt"/>
              <a:buAutoNum type="arabicPeriod"/>
            </a:pPr>
            <a:r>
              <a:rPr lang="en-US"/>
              <a:t>Scheduling policy and its appropriate parameters.</a:t>
            </a:r>
          </a:p>
        </p:txBody>
      </p:sp>
      <p:pic>
        <p:nvPicPr>
          <p:cNvPr id="5" name="Picture 4" descr="Home - Faculty of Electrical And Computer Engineering - Technion">
            <a:extLst>
              <a:ext uri="{FF2B5EF4-FFF2-40B4-BE49-F238E27FC236}">
                <a16:creationId xmlns:a16="http://schemas.microsoft.com/office/drawing/2014/main" id="{3140A575-304F-4622-75F8-9BDB1E3F4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5304" y="-4489"/>
            <a:ext cx="2716696" cy="505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29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0AC7-2B7D-F781-6C9A-F5FCB4C569CE}"/>
              </a:ext>
            </a:extLst>
          </p:cNvPr>
          <p:cNvSpPr>
            <a:spLocks noGrp="1"/>
          </p:cNvSpPr>
          <p:nvPr>
            <p:ph type="title"/>
          </p:nvPr>
        </p:nvSpPr>
        <p:spPr/>
        <p:txBody>
          <a:bodyPr/>
          <a:lstStyle/>
          <a:p>
            <a:r>
              <a:rPr lang="en-US"/>
              <a:t>Methodology- simulations</a:t>
            </a:r>
            <a:endParaRPr lang="en-IL"/>
          </a:p>
        </p:txBody>
      </p:sp>
      <p:sp>
        <p:nvSpPr>
          <p:cNvPr id="3" name="Content Placeholder 2">
            <a:extLst>
              <a:ext uri="{FF2B5EF4-FFF2-40B4-BE49-F238E27FC236}">
                <a16:creationId xmlns:a16="http://schemas.microsoft.com/office/drawing/2014/main" id="{699A45B8-0C5E-6315-2A72-3C9AE49110D7}"/>
              </a:ext>
            </a:extLst>
          </p:cNvPr>
          <p:cNvSpPr>
            <a:spLocks noGrp="1"/>
          </p:cNvSpPr>
          <p:nvPr>
            <p:ph idx="1"/>
          </p:nvPr>
        </p:nvSpPr>
        <p:spPr>
          <a:xfrm>
            <a:off x="838200" y="1825624"/>
            <a:ext cx="10515600" cy="4779891"/>
          </a:xfrm>
        </p:spPr>
        <p:txBody>
          <a:bodyPr>
            <a:noAutofit/>
          </a:bodyPr>
          <a:lstStyle/>
          <a:p>
            <a:r>
              <a:rPr lang="en-US" sz="2000" b="1" dirty="0"/>
              <a:t>number of threads </a:t>
            </a:r>
            <a:r>
              <a:rPr lang="en-US" sz="2000" dirty="0"/>
              <a:t>- we will see how the thread count affects the throughput and utilization, while considering that more threads means a higher cache miss rate.</a:t>
            </a:r>
          </a:p>
          <a:p>
            <a:endParaRPr lang="en-US" sz="2000" b="1" dirty="0"/>
          </a:p>
          <a:p>
            <a:r>
              <a:rPr lang="en-US" sz="2000" b="1" dirty="0"/>
              <a:t>thread instruction window size </a:t>
            </a:r>
            <a:r>
              <a:rPr lang="en-US" sz="2000" dirty="0"/>
              <a:t>- In theory, a larger window size increases utilization until a certain point, since the number physical units is fixed, and after a certain window size there won't be any further affect. In addition, there are instruction dependencies which will prevent a large window from being useful.</a:t>
            </a:r>
          </a:p>
          <a:p>
            <a:endParaRPr lang="en-US" sz="2000" dirty="0"/>
          </a:p>
          <a:p>
            <a:r>
              <a:rPr lang="en-US" sz="2000" b="1" dirty="0"/>
              <a:t>cache miss rate </a:t>
            </a:r>
            <a:r>
              <a:rPr lang="en-US" sz="2000" dirty="0"/>
              <a:t>- the cache rate has a linear relationship with the number of threads.</a:t>
            </a:r>
          </a:p>
          <a:p>
            <a:endParaRPr lang="en-US" sz="2000" dirty="0"/>
          </a:p>
          <a:p>
            <a:r>
              <a:rPr lang="en-US" sz="2000" b="1" dirty="0"/>
              <a:t>scheduling policy </a:t>
            </a:r>
            <a:r>
              <a:rPr lang="en-US" sz="2000" dirty="0"/>
              <a:t>– we are presenting a new scheduler and thus we must run all the benchmarks with the typical scheduler and the new one, in order to show the improvements.</a:t>
            </a:r>
          </a:p>
        </p:txBody>
      </p:sp>
      <p:pic>
        <p:nvPicPr>
          <p:cNvPr id="5" name="Picture 4" descr="Home - Faculty of Electrical And Computer Engineering - Technion">
            <a:extLst>
              <a:ext uri="{FF2B5EF4-FFF2-40B4-BE49-F238E27FC236}">
                <a16:creationId xmlns:a16="http://schemas.microsoft.com/office/drawing/2014/main" id="{3140A575-304F-4622-75F8-9BDB1E3F4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5304" y="-4489"/>
            <a:ext cx="2716696" cy="505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194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0AC7-2B7D-F781-6C9A-F5FCB4C569CE}"/>
              </a:ext>
            </a:extLst>
          </p:cNvPr>
          <p:cNvSpPr>
            <a:spLocks noGrp="1"/>
          </p:cNvSpPr>
          <p:nvPr>
            <p:ph type="title"/>
          </p:nvPr>
        </p:nvSpPr>
        <p:spPr/>
        <p:txBody>
          <a:bodyPr/>
          <a:lstStyle/>
          <a:p>
            <a:r>
              <a:rPr lang="en-US"/>
              <a:t>Evaluation Methods</a:t>
            </a:r>
            <a:endParaRPr lang="en-IL"/>
          </a:p>
        </p:txBody>
      </p:sp>
      <p:sp>
        <p:nvSpPr>
          <p:cNvPr id="3" name="Content Placeholder 2">
            <a:extLst>
              <a:ext uri="{FF2B5EF4-FFF2-40B4-BE49-F238E27FC236}">
                <a16:creationId xmlns:a16="http://schemas.microsoft.com/office/drawing/2014/main" id="{699A45B8-0C5E-6315-2A72-3C9AE49110D7}"/>
              </a:ext>
            </a:extLst>
          </p:cNvPr>
          <p:cNvSpPr>
            <a:spLocks noGrp="1"/>
          </p:cNvSpPr>
          <p:nvPr>
            <p:ph idx="1"/>
          </p:nvPr>
        </p:nvSpPr>
        <p:spPr>
          <a:xfrm>
            <a:off x="838200" y="1825624"/>
            <a:ext cx="10642600" cy="4667251"/>
          </a:xfrm>
        </p:spPr>
        <p:txBody>
          <a:bodyPr>
            <a:normAutofit/>
          </a:bodyPr>
          <a:lstStyle/>
          <a:p>
            <a:r>
              <a:rPr lang="en-US" sz="2400" b="1" dirty="0"/>
              <a:t>Throughput </a:t>
            </a:r>
            <a:r>
              <a:rPr lang="en-US" sz="2400" dirty="0"/>
              <a:t>– For these machines, a higher throughput is most important</a:t>
            </a:r>
          </a:p>
          <a:p>
            <a:endParaRPr lang="en-US" sz="2400" dirty="0"/>
          </a:p>
          <a:p>
            <a:r>
              <a:rPr lang="en-US" sz="2400" b="1" dirty="0"/>
              <a:t>Utilization</a:t>
            </a:r>
            <a:r>
              <a:rPr lang="en-US" sz="2400" dirty="0"/>
              <a:t> – This is a good way to see if we are taking advantage of the hardware</a:t>
            </a:r>
          </a:p>
          <a:p>
            <a:endParaRPr lang="en-US" sz="2400" dirty="0"/>
          </a:p>
          <a:p>
            <a:r>
              <a:rPr lang="en-US" sz="2400" b="1" dirty="0"/>
              <a:t>Worst Single Thread Latency </a:t>
            </a:r>
            <a:r>
              <a:rPr lang="en-US" sz="2400" dirty="0"/>
              <a:t>– what is the worst affect of a single thread? What is the general affect on a single thread? </a:t>
            </a:r>
            <a:r>
              <a:rPr lang="en-US" sz="2400" b="1" dirty="0"/>
              <a:t>Not A Priority!</a:t>
            </a:r>
          </a:p>
          <a:p>
            <a:endParaRPr lang="en-US"/>
          </a:p>
        </p:txBody>
      </p:sp>
      <p:pic>
        <p:nvPicPr>
          <p:cNvPr id="5" name="Picture 4" descr="Home - Faculty of Electrical And Computer Engineering - Technion">
            <a:extLst>
              <a:ext uri="{FF2B5EF4-FFF2-40B4-BE49-F238E27FC236}">
                <a16:creationId xmlns:a16="http://schemas.microsoft.com/office/drawing/2014/main" id="{3140A575-304F-4622-75F8-9BDB1E3F4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5304" y="-4489"/>
            <a:ext cx="2716696" cy="505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047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99E7-66A5-8659-EE52-2CCC35D50DC5}"/>
              </a:ext>
            </a:extLst>
          </p:cNvPr>
          <p:cNvSpPr>
            <a:spLocks noGrp="1"/>
          </p:cNvSpPr>
          <p:nvPr>
            <p:ph type="title"/>
          </p:nvPr>
        </p:nvSpPr>
        <p:spPr/>
        <p:txBody>
          <a:bodyPr/>
          <a:lstStyle/>
          <a:p>
            <a:r>
              <a:rPr lang="en-US"/>
              <a:t>Table of content</a:t>
            </a:r>
            <a:endParaRPr lang="en-IL"/>
          </a:p>
        </p:txBody>
      </p:sp>
      <p:sp>
        <p:nvSpPr>
          <p:cNvPr id="3" name="Content Placeholder 2">
            <a:extLst>
              <a:ext uri="{FF2B5EF4-FFF2-40B4-BE49-F238E27FC236}">
                <a16:creationId xmlns:a16="http://schemas.microsoft.com/office/drawing/2014/main" id="{6AFA212B-8297-6A0D-2330-1A916BF6F740}"/>
              </a:ext>
            </a:extLst>
          </p:cNvPr>
          <p:cNvSpPr>
            <a:spLocks noGrp="1"/>
          </p:cNvSpPr>
          <p:nvPr>
            <p:ph idx="1"/>
          </p:nvPr>
        </p:nvSpPr>
        <p:spPr/>
        <p:txBody>
          <a:bodyPr>
            <a:normAutofit/>
          </a:bodyPr>
          <a:lstStyle/>
          <a:p>
            <a:r>
              <a:rPr lang="en-US" b="1">
                <a:solidFill>
                  <a:schemeClr val="tx1">
                    <a:lumMod val="50000"/>
                    <a:lumOff val="50000"/>
                  </a:schemeClr>
                </a:solidFill>
              </a:rPr>
              <a:t>Background</a:t>
            </a:r>
          </a:p>
          <a:p>
            <a:r>
              <a:rPr lang="en-US" b="1">
                <a:solidFill>
                  <a:schemeClr val="tx1">
                    <a:lumMod val="50000"/>
                    <a:lumOff val="50000"/>
                  </a:schemeClr>
                </a:solidFill>
              </a:rPr>
              <a:t>Proposition</a:t>
            </a:r>
          </a:p>
          <a:p>
            <a:r>
              <a:rPr lang="en-US" b="1">
                <a:solidFill>
                  <a:schemeClr val="tx1">
                    <a:lumMod val="50000"/>
                    <a:lumOff val="50000"/>
                  </a:schemeClr>
                </a:solidFill>
              </a:rPr>
              <a:t>Methodology</a:t>
            </a:r>
          </a:p>
          <a:p>
            <a:r>
              <a:rPr lang="en-US" b="1"/>
              <a:t>Results</a:t>
            </a:r>
          </a:p>
          <a:p>
            <a:r>
              <a:rPr lang="en-US" b="1">
                <a:solidFill>
                  <a:schemeClr val="bg2">
                    <a:lumMod val="50000"/>
                  </a:schemeClr>
                </a:solidFill>
              </a:rPr>
              <a:t>Conclusion &amp; discussion</a:t>
            </a:r>
          </a:p>
          <a:p>
            <a:r>
              <a:rPr lang="en-US" b="1">
                <a:solidFill>
                  <a:schemeClr val="tx1">
                    <a:lumMod val="50000"/>
                    <a:lumOff val="50000"/>
                  </a:schemeClr>
                </a:solidFill>
              </a:rPr>
              <a:t>Future work</a:t>
            </a:r>
            <a:endParaRPr lang="en-IL" b="1">
              <a:solidFill>
                <a:schemeClr val="tx1">
                  <a:lumMod val="50000"/>
                  <a:lumOff val="50000"/>
                </a:schemeClr>
              </a:solidFill>
            </a:endParaRPr>
          </a:p>
          <a:p>
            <a:endParaRPr lang="en-IL">
              <a:solidFill>
                <a:schemeClr val="tx1">
                  <a:lumMod val="50000"/>
                  <a:lumOff val="50000"/>
                </a:schemeClr>
              </a:solidFill>
            </a:endParaRPr>
          </a:p>
        </p:txBody>
      </p:sp>
      <p:pic>
        <p:nvPicPr>
          <p:cNvPr id="5" name="Picture 4" descr="Home - Faculty of Electrical And Computer Engineering - Technion">
            <a:extLst>
              <a:ext uri="{FF2B5EF4-FFF2-40B4-BE49-F238E27FC236}">
                <a16:creationId xmlns:a16="http://schemas.microsoft.com/office/drawing/2014/main" id="{E58E5277-4364-0AC2-0BEF-62624BABCC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5304" y="-4489"/>
            <a:ext cx="2716696" cy="505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162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0AC7-2B7D-F781-6C9A-F5FCB4C569CE}"/>
              </a:ext>
            </a:extLst>
          </p:cNvPr>
          <p:cNvSpPr>
            <a:spLocks noGrp="1"/>
          </p:cNvSpPr>
          <p:nvPr>
            <p:ph type="title"/>
          </p:nvPr>
        </p:nvSpPr>
        <p:spPr/>
        <p:txBody>
          <a:bodyPr/>
          <a:lstStyle/>
          <a:p>
            <a:r>
              <a:rPr lang="en-US"/>
              <a:t>Thread Count Results</a:t>
            </a:r>
            <a:endParaRPr lang="en-IL"/>
          </a:p>
        </p:txBody>
      </p:sp>
      <p:sp>
        <p:nvSpPr>
          <p:cNvPr id="3" name="Content Placeholder 2">
            <a:extLst>
              <a:ext uri="{FF2B5EF4-FFF2-40B4-BE49-F238E27FC236}">
                <a16:creationId xmlns:a16="http://schemas.microsoft.com/office/drawing/2014/main" id="{699A45B8-0C5E-6315-2A72-3C9AE49110D7}"/>
              </a:ext>
            </a:extLst>
          </p:cNvPr>
          <p:cNvSpPr>
            <a:spLocks noGrp="1"/>
          </p:cNvSpPr>
          <p:nvPr>
            <p:ph idx="1"/>
          </p:nvPr>
        </p:nvSpPr>
        <p:spPr>
          <a:xfrm>
            <a:off x="838200" y="1690687"/>
            <a:ext cx="10515600" cy="5064955"/>
          </a:xfrm>
        </p:spPr>
        <p:txBody>
          <a:bodyPr>
            <a:normAutofit/>
          </a:bodyPr>
          <a:lstStyle/>
          <a:p>
            <a:r>
              <a:rPr lang="en-US" sz="2000" dirty="0"/>
              <a:t>The </a:t>
            </a:r>
            <a:r>
              <a:rPr lang="en-US" sz="2000"/>
              <a:t>CPU </a:t>
            </a:r>
            <a:r>
              <a:rPr lang="en-US" sz="2000" b="1" dirty="0"/>
              <a:t>performance flattens </a:t>
            </a:r>
            <a:r>
              <a:rPr lang="en-US" sz="2000"/>
              <a:t>after around 15 threads. </a:t>
            </a:r>
          </a:p>
          <a:p>
            <a:r>
              <a:rPr lang="en-US" sz="2000" dirty="0"/>
              <a:t>The </a:t>
            </a:r>
            <a:r>
              <a:rPr lang="en-US" sz="2000" b="1" dirty="0"/>
              <a:t>cache miss rate increases </a:t>
            </a:r>
            <a:r>
              <a:rPr lang="en-US" sz="2000" dirty="0"/>
              <a:t>with the threads.</a:t>
            </a:r>
          </a:p>
          <a:p>
            <a:r>
              <a:rPr lang="en-US" sz="2000" b="1" dirty="0"/>
              <a:t>Higher likelihood </a:t>
            </a:r>
            <a:r>
              <a:rPr lang="en-US" sz="2000" dirty="0"/>
              <a:t>of a </a:t>
            </a:r>
            <a:r>
              <a:rPr lang="en-US" sz="2000" b="1" dirty="0"/>
              <a:t>ready thread </a:t>
            </a:r>
            <a:r>
              <a:rPr lang="en-US" sz="2000" dirty="0"/>
              <a:t>as thread count increases.</a:t>
            </a:r>
          </a:p>
          <a:p>
            <a:r>
              <a:rPr lang="en-US" sz="2000" dirty="0"/>
              <a:t>Over this thread count bottleneck , </a:t>
            </a:r>
            <a:r>
              <a:rPr lang="en-US" sz="2000"/>
              <a:t>the penalty for a </a:t>
            </a:r>
            <a:r>
              <a:rPr lang="en-US" sz="2000" b="1" dirty="0"/>
              <a:t>cache miss gets masked </a:t>
            </a:r>
            <a:r>
              <a:rPr lang="en-US" sz="2000"/>
              <a:t>as there are enough ready threads so that there is </a:t>
            </a:r>
            <a:r>
              <a:rPr lang="en-US" sz="2000" b="1" dirty="0"/>
              <a:t>most likely a ready thread </a:t>
            </a:r>
            <a:r>
              <a:rPr lang="en-US" sz="2000"/>
              <a:t>that has been there for a while. </a:t>
            </a:r>
            <a:endParaRPr lang="en-US" sz="2000" dirty="0"/>
          </a:p>
          <a:p>
            <a:endParaRPr lang="en-IL" sz="2000" b="1"/>
          </a:p>
          <a:p>
            <a:endParaRPr lang="en-IL" sz="2000" b="1"/>
          </a:p>
        </p:txBody>
      </p:sp>
      <p:pic>
        <p:nvPicPr>
          <p:cNvPr id="5" name="Picture 4" descr="Home - Faculty of Electrical And Computer Engineering - Technion">
            <a:extLst>
              <a:ext uri="{FF2B5EF4-FFF2-40B4-BE49-F238E27FC236}">
                <a16:creationId xmlns:a16="http://schemas.microsoft.com/office/drawing/2014/main" id="{3140A575-304F-4622-75F8-9BDB1E3F4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5304" y="-4489"/>
            <a:ext cx="2716696" cy="5057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hart, line chart&#10;&#10;Description automatically generated">
            <a:extLst>
              <a:ext uri="{FF2B5EF4-FFF2-40B4-BE49-F238E27FC236}">
                <a16:creationId xmlns:a16="http://schemas.microsoft.com/office/drawing/2014/main" id="{9A4601F7-320C-5138-0DAD-F86F82EF4333}"/>
              </a:ext>
            </a:extLst>
          </p:cNvPr>
          <p:cNvPicPr>
            <a:picLocks noChangeAspect="1"/>
          </p:cNvPicPr>
          <p:nvPr/>
        </p:nvPicPr>
        <p:blipFill>
          <a:blip r:embed="rId4"/>
          <a:stretch>
            <a:fillRect/>
          </a:stretch>
        </p:blipFill>
        <p:spPr>
          <a:xfrm>
            <a:off x="6374255" y="3762278"/>
            <a:ext cx="4979545" cy="2649758"/>
          </a:xfrm>
          <a:prstGeom prst="rect">
            <a:avLst/>
          </a:prstGeom>
        </p:spPr>
      </p:pic>
      <p:pic>
        <p:nvPicPr>
          <p:cNvPr id="9" name="Picture 8" descr="Chart, line chart&#10;&#10;Description automatically generated">
            <a:extLst>
              <a:ext uri="{FF2B5EF4-FFF2-40B4-BE49-F238E27FC236}">
                <a16:creationId xmlns:a16="http://schemas.microsoft.com/office/drawing/2014/main" id="{75C4105D-7552-7869-5D0D-744BECCA7309}"/>
              </a:ext>
            </a:extLst>
          </p:cNvPr>
          <p:cNvPicPr>
            <a:picLocks noChangeAspect="1"/>
          </p:cNvPicPr>
          <p:nvPr/>
        </p:nvPicPr>
        <p:blipFill>
          <a:blip r:embed="rId5"/>
          <a:stretch>
            <a:fillRect/>
          </a:stretch>
        </p:blipFill>
        <p:spPr>
          <a:xfrm>
            <a:off x="997104" y="3762278"/>
            <a:ext cx="5098896" cy="2297114"/>
          </a:xfrm>
          <a:prstGeom prst="rect">
            <a:avLst/>
          </a:prstGeom>
        </p:spPr>
      </p:pic>
    </p:spTree>
    <p:extLst>
      <p:ext uri="{BB962C8B-B14F-4D97-AF65-F5344CB8AC3E}">
        <p14:creationId xmlns:p14="http://schemas.microsoft.com/office/powerpoint/2010/main" val="1466964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0AC7-2B7D-F781-6C9A-F5FCB4C569CE}"/>
              </a:ext>
            </a:extLst>
          </p:cNvPr>
          <p:cNvSpPr>
            <a:spLocks noGrp="1"/>
          </p:cNvSpPr>
          <p:nvPr>
            <p:ph type="title"/>
          </p:nvPr>
        </p:nvSpPr>
        <p:spPr/>
        <p:txBody>
          <a:bodyPr/>
          <a:lstStyle/>
          <a:p>
            <a:r>
              <a:rPr lang="en-US"/>
              <a:t>Window Size Results</a:t>
            </a:r>
            <a:endParaRPr lang="en-IL"/>
          </a:p>
        </p:txBody>
      </p:sp>
      <p:sp>
        <p:nvSpPr>
          <p:cNvPr id="3" name="Content Placeholder 2">
            <a:extLst>
              <a:ext uri="{FF2B5EF4-FFF2-40B4-BE49-F238E27FC236}">
                <a16:creationId xmlns:a16="http://schemas.microsoft.com/office/drawing/2014/main" id="{699A45B8-0C5E-6315-2A72-3C9AE49110D7}"/>
              </a:ext>
            </a:extLst>
          </p:cNvPr>
          <p:cNvSpPr>
            <a:spLocks noGrp="1"/>
          </p:cNvSpPr>
          <p:nvPr>
            <p:ph idx="1"/>
          </p:nvPr>
        </p:nvSpPr>
        <p:spPr>
          <a:xfrm>
            <a:off x="838199" y="1690687"/>
            <a:ext cx="11053724" cy="5064955"/>
          </a:xfrm>
        </p:spPr>
        <p:txBody>
          <a:bodyPr>
            <a:normAutofit/>
          </a:bodyPr>
          <a:lstStyle/>
          <a:p>
            <a:r>
              <a:rPr lang="en-US" sz="2000"/>
              <a:t>We used the same configuration of execution units and fixed our thread count to 15</a:t>
            </a:r>
          </a:p>
          <a:p>
            <a:r>
              <a:rPr lang="en-US" sz="2000"/>
              <a:t>The </a:t>
            </a:r>
            <a:r>
              <a:rPr lang="en-US" sz="2000" b="1"/>
              <a:t>performance got better as the window size increased</a:t>
            </a:r>
            <a:r>
              <a:rPr lang="en-US" sz="2000"/>
              <a:t>, and it flattened at a window size of 4 instructions. </a:t>
            </a:r>
          </a:p>
          <a:p>
            <a:r>
              <a:rPr lang="en-US" sz="2000"/>
              <a:t>the overall IPC also increased until a </a:t>
            </a:r>
            <a:r>
              <a:rPr lang="en-US" sz="2000" b="1"/>
              <a:t>window size of 4</a:t>
            </a:r>
            <a:r>
              <a:rPr lang="en-US" sz="2000"/>
              <a:t>, and after that point, it flattened as well. </a:t>
            </a:r>
          </a:p>
          <a:p>
            <a:r>
              <a:rPr lang="en-US" sz="2000"/>
              <a:t>The </a:t>
            </a:r>
            <a:r>
              <a:rPr lang="en-US" sz="2000" b="1"/>
              <a:t>single thread performance behaved in the same way</a:t>
            </a:r>
            <a:r>
              <a:rPr lang="en-US" sz="2000"/>
              <a:t>, thus insuring we will not hurt the single thread performance.</a:t>
            </a:r>
            <a:endParaRPr lang="en-IL" sz="2000"/>
          </a:p>
        </p:txBody>
      </p:sp>
      <p:pic>
        <p:nvPicPr>
          <p:cNvPr id="5" name="Picture 4" descr="Home - Faculty of Electrical And Computer Engineering - Technion">
            <a:extLst>
              <a:ext uri="{FF2B5EF4-FFF2-40B4-BE49-F238E27FC236}">
                <a16:creationId xmlns:a16="http://schemas.microsoft.com/office/drawing/2014/main" id="{3140A575-304F-4622-75F8-9BDB1E3F4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5304" y="-4489"/>
            <a:ext cx="2716696" cy="5057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hart, line chart&#10;&#10;Description automatically generated">
            <a:extLst>
              <a:ext uri="{FF2B5EF4-FFF2-40B4-BE49-F238E27FC236}">
                <a16:creationId xmlns:a16="http://schemas.microsoft.com/office/drawing/2014/main" id="{D5CB7C43-D279-32FC-1E3A-5AAB122063D9}"/>
              </a:ext>
            </a:extLst>
          </p:cNvPr>
          <p:cNvPicPr>
            <a:picLocks noChangeAspect="1"/>
          </p:cNvPicPr>
          <p:nvPr/>
        </p:nvPicPr>
        <p:blipFill>
          <a:blip r:embed="rId4"/>
          <a:stretch>
            <a:fillRect/>
          </a:stretch>
        </p:blipFill>
        <p:spPr>
          <a:xfrm>
            <a:off x="1188244" y="4386077"/>
            <a:ext cx="4811596" cy="2106798"/>
          </a:xfrm>
          <a:prstGeom prst="rect">
            <a:avLst/>
          </a:prstGeom>
        </p:spPr>
      </p:pic>
      <p:pic>
        <p:nvPicPr>
          <p:cNvPr id="10" name="Picture 9" descr="Chart, line chart&#10;&#10;Description automatically generated">
            <a:extLst>
              <a:ext uri="{FF2B5EF4-FFF2-40B4-BE49-F238E27FC236}">
                <a16:creationId xmlns:a16="http://schemas.microsoft.com/office/drawing/2014/main" id="{743AA1B1-5368-2667-52F5-BAE02A8373A6}"/>
              </a:ext>
            </a:extLst>
          </p:cNvPr>
          <p:cNvPicPr>
            <a:picLocks noChangeAspect="1"/>
          </p:cNvPicPr>
          <p:nvPr/>
        </p:nvPicPr>
        <p:blipFill>
          <a:blip r:embed="rId5"/>
          <a:stretch>
            <a:fillRect/>
          </a:stretch>
        </p:blipFill>
        <p:spPr>
          <a:xfrm>
            <a:off x="7812080" y="3668843"/>
            <a:ext cx="3326447" cy="2996940"/>
          </a:xfrm>
          <a:prstGeom prst="rect">
            <a:avLst/>
          </a:prstGeom>
        </p:spPr>
      </p:pic>
    </p:spTree>
    <p:extLst>
      <p:ext uri="{BB962C8B-B14F-4D97-AF65-F5344CB8AC3E}">
        <p14:creationId xmlns:p14="http://schemas.microsoft.com/office/powerpoint/2010/main" val="3471459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0AC7-2B7D-F781-6C9A-F5FCB4C569CE}"/>
              </a:ext>
            </a:extLst>
          </p:cNvPr>
          <p:cNvSpPr>
            <a:spLocks noGrp="1"/>
          </p:cNvSpPr>
          <p:nvPr>
            <p:ph type="title"/>
          </p:nvPr>
        </p:nvSpPr>
        <p:spPr/>
        <p:txBody>
          <a:bodyPr/>
          <a:lstStyle/>
          <a:p>
            <a:r>
              <a:rPr lang="en-US"/>
              <a:t>Proposed Scheduler Results</a:t>
            </a:r>
            <a:endParaRPr lang="en-IL"/>
          </a:p>
        </p:txBody>
      </p:sp>
      <p:sp>
        <p:nvSpPr>
          <p:cNvPr id="3" name="Content Placeholder 2">
            <a:extLst>
              <a:ext uri="{FF2B5EF4-FFF2-40B4-BE49-F238E27FC236}">
                <a16:creationId xmlns:a16="http://schemas.microsoft.com/office/drawing/2014/main" id="{699A45B8-0C5E-6315-2A72-3C9AE49110D7}"/>
              </a:ext>
            </a:extLst>
          </p:cNvPr>
          <p:cNvSpPr>
            <a:spLocks noGrp="1"/>
          </p:cNvSpPr>
          <p:nvPr>
            <p:ph idx="1"/>
          </p:nvPr>
        </p:nvSpPr>
        <p:spPr>
          <a:xfrm>
            <a:off x="838200" y="1495872"/>
            <a:ext cx="10888744" cy="5064955"/>
          </a:xfrm>
        </p:spPr>
        <p:txBody>
          <a:bodyPr>
            <a:normAutofit/>
          </a:bodyPr>
          <a:lstStyle/>
          <a:p>
            <a:r>
              <a:rPr lang="en-US" sz="2000"/>
              <a:t>In phase 2 we used our </a:t>
            </a:r>
            <a:r>
              <a:rPr lang="en-US" sz="2000" b="1"/>
              <a:t>results from the previous research stage</a:t>
            </a:r>
            <a:endParaRPr lang="en-IL" sz="2000" b="1"/>
          </a:p>
          <a:p>
            <a:r>
              <a:rPr lang="en-US" sz="2000"/>
              <a:t>with a very </a:t>
            </a:r>
            <a:r>
              <a:rPr lang="en-US" sz="2000" b="1"/>
              <a:t>small number of threads</a:t>
            </a:r>
            <a:r>
              <a:rPr lang="en-US" sz="2000"/>
              <a:t>, the impact of the prefetching mechanism is near to </a:t>
            </a:r>
            <a:r>
              <a:rPr lang="en-US" sz="2000" b="1"/>
              <a:t>none</a:t>
            </a:r>
            <a:r>
              <a:rPr lang="en-US" sz="2000"/>
              <a:t>.</a:t>
            </a:r>
          </a:p>
          <a:p>
            <a:r>
              <a:rPr lang="en-US" sz="2000"/>
              <a:t>As the thread count </a:t>
            </a:r>
            <a:r>
              <a:rPr lang="en-US" sz="2000" b="1"/>
              <a:t>increases</a:t>
            </a:r>
            <a:r>
              <a:rPr lang="en-US" sz="2000"/>
              <a:t> there is higher probability of the </a:t>
            </a:r>
            <a:r>
              <a:rPr lang="en-US" sz="2000" b="1"/>
              <a:t>prefetching</a:t>
            </a:r>
            <a:r>
              <a:rPr lang="en-US" sz="2000"/>
              <a:t> </a:t>
            </a:r>
            <a:r>
              <a:rPr lang="en-US" sz="2000" b="1"/>
              <a:t>mechanism being used</a:t>
            </a:r>
            <a:r>
              <a:rPr lang="en-US" sz="2000"/>
              <a:t>. </a:t>
            </a:r>
          </a:p>
          <a:p>
            <a:r>
              <a:rPr lang="en-US" sz="2000"/>
              <a:t>After about 17 threads we can see that </a:t>
            </a:r>
            <a:r>
              <a:rPr lang="en-US" sz="2000" b="1"/>
              <a:t>no more performance is gained</a:t>
            </a:r>
            <a:r>
              <a:rPr lang="en-US" sz="2000"/>
              <a:t>.</a:t>
            </a:r>
            <a:endParaRPr lang="en-US" sz="2000" dirty="0"/>
          </a:p>
          <a:p>
            <a:r>
              <a:rPr lang="en-US" sz="2000" b="1" dirty="0"/>
              <a:t>Larger simultaneous prefetching </a:t>
            </a:r>
            <a:r>
              <a:rPr lang="en-US" sz="2000" dirty="0"/>
              <a:t>didn’t necessarily help!</a:t>
            </a:r>
            <a:endParaRPr lang="en-IL" sz="2000" dirty="0"/>
          </a:p>
        </p:txBody>
      </p:sp>
      <p:pic>
        <p:nvPicPr>
          <p:cNvPr id="5" name="Picture 4" descr="Home - Faculty of Electrical And Computer Engineering - Technion">
            <a:extLst>
              <a:ext uri="{FF2B5EF4-FFF2-40B4-BE49-F238E27FC236}">
                <a16:creationId xmlns:a16="http://schemas.microsoft.com/office/drawing/2014/main" id="{3140A575-304F-4622-75F8-9BDB1E3F4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5304" y="-4489"/>
            <a:ext cx="2716696" cy="5057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hart, line chart&#10;&#10;Description automatically generated">
            <a:extLst>
              <a:ext uri="{FF2B5EF4-FFF2-40B4-BE49-F238E27FC236}">
                <a16:creationId xmlns:a16="http://schemas.microsoft.com/office/drawing/2014/main" id="{98186B95-54D1-5F3D-6E42-6F1AC76FB26F}"/>
              </a:ext>
            </a:extLst>
          </p:cNvPr>
          <p:cNvPicPr>
            <a:picLocks noChangeAspect="1"/>
          </p:cNvPicPr>
          <p:nvPr/>
        </p:nvPicPr>
        <p:blipFill>
          <a:blip r:embed="rId4"/>
          <a:stretch>
            <a:fillRect/>
          </a:stretch>
        </p:blipFill>
        <p:spPr>
          <a:xfrm>
            <a:off x="838200" y="3675096"/>
            <a:ext cx="4909125" cy="2727292"/>
          </a:xfrm>
          <a:prstGeom prst="rect">
            <a:avLst/>
          </a:prstGeom>
        </p:spPr>
      </p:pic>
      <p:pic>
        <p:nvPicPr>
          <p:cNvPr id="10" name="Picture 9" descr="Chart, line chart&#10;&#10;Description automatically generated">
            <a:extLst>
              <a:ext uri="{FF2B5EF4-FFF2-40B4-BE49-F238E27FC236}">
                <a16:creationId xmlns:a16="http://schemas.microsoft.com/office/drawing/2014/main" id="{0E4713FD-8B60-893A-C194-44CE417DD003}"/>
              </a:ext>
            </a:extLst>
          </p:cNvPr>
          <p:cNvPicPr>
            <a:picLocks noChangeAspect="1"/>
          </p:cNvPicPr>
          <p:nvPr/>
        </p:nvPicPr>
        <p:blipFill>
          <a:blip r:embed="rId5"/>
          <a:stretch>
            <a:fillRect/>
          </a:stretch>
        </p:blipFill>
        <p:spPr>
          <a:xfrm>
            <a:off x="6158958" y="3675096"/>
            <a:ext cx="5194842" cy="2727292"/>
          </a:xfrm>
          <a:prstGeom prst="rect">
            <a:avLst/>
          </a:prstGeom>
        </p:spPr>
      </p:pic>
    </p:spTree>
    <p:extLst>
      <p:ext uri="{BB962C8B-B14F-4D97-AF65-F5344CB8AC3E}">
        <p14:creationId xmlns:p14="http://schemas.microsoft.com/office/powerpoint/2010/main" val="4248217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99E7-66A5-8659-EE52-2CCC35D50DC5}"/>
              </a:ext>
            </a:extLst>
          </p:cNvPr>
          <p:cNvSpPr>
            <a:spLocks noGrp="1"/>
          </p:cNvSpPr>
          <p:nvPr>
            <p:ph type="title"/>
          </p:nvPr>
        </p:nvSpPr>
        <p:spPr/>
        <p:txBody>
          <a:bodyPr/>
          <a:lstStyle/>
          <a:p>
            <a:r>
              <a:rPr lang="en-US"/>
              <a:t>Table of content</a:t>
            </a:r>
            <a:endParaRPr lang="en-IL"/>
          </a:p>
        </p:txBody>
      </p:sp>
      <p:sp>
        <p:nvSpPr>
          <p:cNvPr id="3" name="Content Placeholder 2">
            <a:extLst>
              <a:ext uri="{FF2B5EF4-FFF2-40B4-BE49-F238E27FC236}">
                <a16:creationId xmlns:a16="http://schemas.microsoft.com/office/drawing/2014/main" id="{6AFA212B-8297-6A0D-2330-1A916BF6F740}"/>
              </a:ext>
            </a:extLst>
          </p:cNvPr>
          <p:cNvSpPr>
            <a:spLocks noGrp="1"/>
          </p:cNvSpPr>
          <p:nvPr>
            <p:ph idx="1"/>
          </p:nvPr>
        </p:nvSpPr>
        <p:spPr/>
        <p:txBody>
          <a:bodyPr>
            <a:normAutofit/>
          </a:bodyPr>
          <a:lstStyle/>
          <a:p>
            <a:r>
              <a:rPr lang="en-US" b="1">
                <a:solidFill>
                  <a:schemeClr val="tx1">
                    <a:lumMod val="50000"/>
                    <a:lumOff val="50000"/>
                  </a:schemeClr>
                </a:solidFill>
              </a:rPr>
              <a:t>Background</a:t>
            </a:r>
          </a:p>
          <a:p>
            <a:r>
              <a:rPr lang="en-US" b="1">
                <a:solidFill>
                  <a:schemeClr val="tx1">
                    <a:lumMod val="50000"/>
                    <a:lumOff val="50000"/>
                  </a:schemeClr>
                </a:solidFill>
              </a:rPr>
              <a:t>Proposition</a:t>
            </a:r>
          </a:p>
          <a:p>
            <a:r>
              <a:rPr lang="en-US" b="1">
                <a:solidFill>
                  <a:schemeClr val="tx1">
                    <a:lumMod val="50000"/>
                    <a:lumOff val="50000"/>
                  </a:schemeClr>
                </a:solidFill>
              </a:rPr>
              <a:t>Methodology</a:t>
            </a:r>
          </a:p>
          <a:p>
            <a:r>
              <a:rPr lang="en-US" b="1">
                <a:solidFill>
                  <a:schemeClr val="tx1">
                    <a:lumMod val="50000"/>
                    <a:lumOff val="50000"/>
                  </a:schemeClr>
                </a:solidFill>
              </a:rPr>
              <a:t>Results</a:t>
            </a:r>
          </a:p>
          <a:p>
            <a:r>
              <a:rPr lang="en-US" b="1"/>
              <a:t>Conclusion &amp; Discussion</a:t>
            </a:r>
          </a:p>
          <a:p>
            <a:r>
              <a:rPr lang="en-US" b="1">
                <a:solidFill>
                  <a:schemeClr val="tx1">
                    <a:lumMod val="50000"/>
                    <a:lumOff val="50000"/>
                  </a:schemeClr>
                </a:solidFill>
              </a:rPr>
              <a:t>Future work</a:t>
            </a:r>
            <a:endParaRPr lang="en-IL" b="1">
              <a:solidFill>
                <a:schemeClr val="tx1">
                  <a:lumMod val="50000"/>
                  <a:lumOff val="50000"/>
                </a:schemeClr>
              </a:solidFill>
            </a:endParaRPr>
          </a:p>
          <a:p>
            <a:endParaRPr lang="en-IL">
              <a:solidFill>
                <a:schemeClr val="tx1">
                  <a:lumMod val="50000"/>
                  <a:lumOff val="50000"/>
                </a:schemeClr>
              </a:solidFill>
            </a:endParaRPr>
          </a:p>
        </p:txBody>
      </p:sp>
      <p:pic>
        <p:nvPicPr>
          <p:cNvPr id="4" name="Picture 1" descr="page1image2381088">
            <a:extLst>
              <a:ext uri="{FF2B5EF4-FFF2-40B4-BE49-F238E27FC236}">
                <a16:creationId xmlns:a16="http://schemas.microsoft.com/office/drawing/2014/main" id="{1DFBDC6A-3A95-C3D7-4CD9-3FE958BC4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2491409" cy="5223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ome - Faculty of Electrical And Computer Engineering - Technion">
            <a:extLst>
              <a:ext uri="{FF2B5EF4-FFF2-40B4-BE49-F238E27FC236}">
                <a16:creationId xmlns:a16="http://schemas.microsoft.com/office/drawing/2014/main" id="{E58E5277-4364-0AC2-0BEF-62624BABCC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5304" y="-4489"/>
            <a:ext cx="2716696" cy="505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738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0AC7-2B7D-F781-6C9A-F5FCB4C569CE}"/>
              </a:ext>
            </a:extLst>
          </p:cNvPr>
          <p:cNvSpPr>
            <a:spLocks noGrp="1"/>
          </p:cNvSpPr>
          <p:nvPr>
            <p:ph type="title"/>
          </p:nvPr>
        </p:nvSpPr>
        <p:spPr/>
        <p:txBody>
          <a:bodyPr/>
          <a:lstStyle/>
          <a:p>
            <a:r>
              <a:rPr lang="en-US" b="1"/>
              <a:t>Conclusion &amp; Discussion</a:t>
            </a:r>
            <a:endParaRPr lang="en-IL"/>
          </a:p>
        </p:txBody>
      </p:sp>
      <p:sp>
        <p:nvSpPr>
          <p:cNvPr id="3" name="Content Placeholder 2">
            <a:extLst>
              <a:ext uri="{FF2B5EF4-FFF2-40B4-BE49-F238E27FC236}">
                <a16:creationId xmlns:a16="http://schemas.microsoft.com/office/drawing/2014/main" id="{699A45B8-0C5E-6315-2A72-3C9AE49110D7}"/>
              </a:ext>
            </a:extLst>
          </p:cNvPr>
          <p:cNvSpPr>
            <a:spLocks noGrp="1"/>
          </p:cNvSpPr>
          <p:nvPr>
            <p:ph idx="1"/>
          </p:nvPr>
        </p:nvSpPr>
        <p:spPr>
          <a:xfrm>
            <a:off x="838200" y="1825624"/>
            <a:ext cx="10515600" cy="4793539"/>
          </a:xfrm>
        </p:spPr>
        <p:txBody>
          <a:bodyPr>
            <a:normAutofit/>
          </a:bodyPr>
          <a:lstStyle/>
          <a:p>
            <a:r>
              <a:rPr lang="en-US" sz="2000" b="1" dirty="0"/>
              <a:t>Increasing thread count</a:t>
            </a:r>
            <a:r>
              <a:rPr lang="en-US" sz="2000" dirty="0"/>
              <a:t>: as we increased the thread count, we achieved higher throughput until we reached a plateau at approximately 15 threads. Thus 15 threads is the optimal size for best performance without wasting real estate.</a:t>
            </a:r>
          </a:p>
          <a:p>
            <a:endParaRPr lang="en-US" sz="2000" dirty="0"/>
          </a:p>
          <a:p>
            <a:r>
              <a:rPr lang="en-US" sz="2000" b="1" dirty="0"/>
              <a:t>Increasing window size</a:t>
            </a:r>
            <a:r>
              <a:rPr lang="en-US" sz="2000" dirty="0"/>
              <a:t>: as we increased the instruction window size, we achieved higher throughput until we reached a plateau at approximately 4 instructions, thus 4-instruction window is the optimal size for best performance without wasting real estate.</a:t>
            </a:r>
          </a:p>
          <a:p>
            <a:endParaRPr lang="en-US" sz="2000" dirty="0"/>
          </a:p>
          <a:p>
            <a:r>
              <a:rPr lang="en-US" sz="2000" b="1" dirty="0"/>
              <a:t>Two level prefetching scheduler</a:t>
            </a:r>
            <a:r>
              <a:rPr lang="en-US" sz="2000" dirty="0"/>
              <a:t>: this paper proposes a new scheduler. After using the results from the initial stages of the research, the new scheduler's results show an increase of about 12% over the same MSMT configuration without the prefetching mechanism!</a:t>
            </a:r>
          </a:p>
          <a:p>
            <a:endParaRPr lang="en-US" sz="2000" dirty="0"/>
          </a:p>
          <a:p>
            <a:r>
              <a:rPr lang="en-US" sz="2000" dirty="0"/>
              <a:t>Using this scheduler, we would need to use more hardware. Since these machines are meant to be used in the cloud with very heavy tasks, a performance gain of 12% is very significant.</a:t>
            </a:r>
          </a:p>
        </p:txBody>
      </p:sp>
      <p:pic>
        <p:nvPicPr>
          <p:cNvPr id="5" name="Picture 4" descr="Home - Faculty of Electrical And Computer Engineering - Technion">
            <a:extLst>
              <a:ext uri="{FF2B5EF4-FFF2-40B4-BE49-F238E27FC236}">
                <a16:creationId xmlns:a16="http://schemas.microsoft.com/office/drawing/2014/main" id="{3140A575-304F-4622-75F8-9BDB1E3F4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5304" y="-4489"/>
            <a:ext cx="2716696" cy="505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833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99E7-66A5-8659-EE52-2CCC35D50DC5}"/>
              </a:ext>
            </a:extLst>
          </p:cNvPr>
          <p:cNvSpPr>
            <a:spLocks noGrp="1"/>
          </p:cNvSpPr>
          <p:nvPr>
            <p:ph type="title"/>
          </p:nvPr>
        </p:nvSpPr>
        <p:spPr/>
        <p:txBody>
          <a:bodyPr/>
          <a:lstStyle/>
          <a:p>
            <a:r>
              <a:rPr lang="en-US"/>
              <a:t>Table of content</a:t>
            </a:r>
            <a:endParaRPr lang="en-IL"/>
          </a:p>
        </p:txBody>
      </p:sp>
      <p:sp>
        <p:nvSpPr>
          <p:cNvPr id="3" name="Content Placeholder 2">
            <a:extLst>
              <a:ext uri="{FF2B5EF4-FFF2-40B4-BE49-F238E27FC236}">
                <a16:creationId xmlns:a16="http://schemas.microsoft.com/office/drawing/2014/main" id="{6AFA212B-8297-6A0D-2330-1A916BF6F740}"/>
              </a:ext>
            </a:extLst>
          </p:cNvPr>
          <p:cNvSpPr>
            <a:spLocks noGrp="1"/>
          </p:cNvSpPr>
          <p:nvPr>
            <p:ph idx="1"/>
          </p:nvPr>
        </p:nvSpPr>
        <p:spPr/>
        <p:txBody>
          <a:bodyPr>
            <a:normAutofit/>
          </a:bodyPr>
          <a:lstStyle/>
          <a:p>
            <a:r>
              <a:rPr lang="en-US" b="1">
                <a:solidFill>
                  <a:schemeClr val="tx1">
                    <a:lumMod val="50000"/>
                    <a:lumOff val="50000"/>
                  </a:schemeClr>
                </a:solidFill>
              </a:rPr>
              <a:t>Background</a:t>
            </a:r>
          </a:p>
          <a:p>
            <a:r>
              <a:rPr lang="en-US" b="1">
                <a:solidFill>
                  <a:schemeClr val="tx1">
                    <a:lumMod val="50000"/>
                    <a:lumOff val="50000"/>
                  </a:schemeClr>
                </a:solidFill>
              </a:rPr>
              <a:t>Proposition</a:t>
            </a:r>
          </a:p>
          <a:p>
            <a:r>
              <a:rPr lang="en-US" b="1">
                <a:solidFill>
                  <a:schemeClr val="tx1">
                    <a:lumMod val="50000"/>
                    <a:lumOff val="50000"/>
                  </a:schemeClr>
                </a:solidFill>
              </a:rPr>
              <a:t>Methodology</a:t>
            </a:r>
          </a:p>
          <a:p>
            <a:r>
              <a:rPr lang="en-US" b="1">
                <a:solidFill>
                  <a:schemeClr val="tx1">
                    <a:lumMod val="50000"/>
                    <a:lumOff val="50000"/>
                  </a:schemeClr>
                </a:solidFill>
              </a:rPr>
              <a:t>Results</a:t>
            </a:r>
          </a:p>
          <a:p>
            <a:r>
              <a:rPr lang="en-US" b="1">
                <a:solidFill>
                  <a:schemeClr val="bg2">
                    <a:lumMod val="50000"/>
                  </a:schemeClr>
                </a:solidFill>
              </a:rPr>
              <a:t>Conclusion </a:t>
            </a:r>
          </a:p>
          <a:p>
            <a:r>
              <a:rPr lang="en-US" b="1"/>
              <a:t>Future work</a:t>
            </a:r>
            <a:endParaRPr lang="en-IL" b="1"/>
          </a:p>
          <a:p>
            <a:endParaRPr lang="en-IL">
              <a:solidFill>
                <a:schemeClr val="tx1">
                  <a:lumMod val="50000"/>
                  <a:lumOff val="50000"/>
                </a:schemeClr>
              </a:solidFill>
            </a:endParaRPr>
          </a:p>
        </p:txBody>
      </p:sp>
      <p:pic>
        <p:nvPicPr>
          <p:cNvPr id="5" name="Picture 4" descr="Home - Faculty of Electrical And Computer Engineering - Technion">
            <a:extLst>
              <a:ext uri="{FF2B5EF4-FFF2-40B4-BE49-F238E27FC236}">
                <a16:creationId xmlns:a16="http://schemas.microsoft.com/office/drawing/2014/main" id="{E58E5277-4364-0AC2-0BEF-62624BABCC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5304" y="-4489"/>
            <a:ext cx="2716696" cy="505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54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99E7-66A5-8659-EE52-2CCC35D50DC5}"/>
              </a:ext>
            </a:extLst>
          </p:cNvPr>
          <p:cNvSpPr>
            <a:spLocks noGrp="1"/>
          </p:cNvSpPr>
          <p:nvPr>
            <p:ph type="title"/>
          </p:nvPr>
        </p:nvSpPr>
        <p:spPr/>
        <p:txBody>
          <a:bodyPr/>
          <a:lstStyle/>
          <a:p>
            <a:r>
              <a:rPr lang="en-US"/>
              <a:t>Table of content</a:t>
            </a:r>
            <a:endParaRPr lang="en-IL"/>
          </a:p>
        </p:txBody>
      </p:sp>
      <p:sp>
        <p:nvSpPr>
          <p:cNvPr id="3" name="Content Placeholder 2">
            <a:extLst>
              <a:ext uri="{FF2B5EF4-FFF2-40B4-BE49-F238E27FC236}">
                <a16:creationId xmlns:a16="http://schemas.microsoft.com/office/drawing/2014/main" id="{6AFA212B-8297-6A0D-2330-1A916BF6F740}"/>
              </a:ext>
            </a:extLst>
          </p:cNvPr>
          <p:cNvSpPr>
            <a:spLocks noGrp="1"/>
          </p:cNvSpPr>
          <p:nvPr>
            <p:ph idx="1"/>
          </p:nvPr>
        </p:nvSpPr>
        <p:spPr/>
        <p:txBody>
          <a:bodyPr>
            <a:normAutofit/>
          </a:bodyPr>
          <a:lstStyle/>
          <a:p>
            <a:r>
              <a:rPr lang="en-US" b="1"/>
              <a:t>Background</a:t>
            </a:r>
          </a:p>
          <a:p>
            <a:r>
              <a:rPr lang="en-US" b="1"/>
              <a:t>Proposition</a:t>
            </a:r>
          </a:p>
          <a:p>
            <a:r>
              <a:rPr lang="en-US" b="1"/>
              <a:t>Methodology</a:t>
            </a:r>
          </a:p>
          <a:p>
            <a:r>
              <a:rPr lang="en-US" b="1"/>
              <a:t>Results</a:t>
            </a:r>
          </a:p>
          <a:p>
            <a:r>
              <a:rPr lang="en-US" b="1"/>
              <a:t>Conclusion &amp; Discussion</a:t>
            </a:r>
          </a:p>
          <a:p>
            <a:r>
              <a:rPr lang="en-US" b="1"/>
              <a:t>Future work</a:t>
            </a:r>
            <a:endParaRPr lang="en-IL" b="1"/>
          </a:p>
          <a:p>
            <a:endParaRPr lang="en-IL"/>
          </a:p>
        </p:txBody>
      </p:sp>
      <p:pic>
        <p:nvPicPr>
          <p:cNvPr id="5" name="Picture 4" descr="Home - Faculty of Electrical And Computer Engineering - Technion">
            <a:extLst>
              <a:ext uri="{FF2B5EF4-FFF2-40B4-BE49-F238E27FC236}">
                <a16:creationId xmlns:a16="http://schemas.microsoft.com/office/drawing/2014/main" id="{E58E5277-4364-0AC2-0BEF-62624BABCC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5304" y="-4489"/>
            <a:ext cx="2716696" cy="505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794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0AC7-2B7D-F781-6C9A-F5FCB4C569CE}"/>
              </a:ext>
            </a:extLst>
          </p:cNvPr>
          <p:cNvSpPr>
            <a:spLocks noGrp="1"/>
          </p:cNvSpPr>
          <p:nvPr>
            <p:ph type="title"/>
          </p:nvPr>
        </p:nvSpPr>
        <p:spPr/>
        <p:txBody>
          <a:bodyPr/>
          <a:lstStyle/>
          <a:p>
            <a:r>
              <a:rPr lang="en-US"/>
              <a:t>Future Work</a:t>
            </a:r>
            <a:endParaRPr lang="en-IL"/>
          </a:p>
        </p:txBody>
      </p:sp>
      <p:sp>
        <p:nvSpPr>
          <p:cNvPr id="3" name="Content Placeholder 2">
            <a:extLst>
              <a:ext uri="{FF2B5EF4-FFF2-40B4-BE49-F238E27FC236}">
                <a16:creationId xmlns:a16="http://schemas.microsoft.com/office/drawing/2014/main" id="{699A45B8-0C5E-6315-2A72-3C9AE49110D7}"/>
              </a:ext>
            </a:extLst>
          </p:cNvPr>
          <p:cNvSpPr>
            <a:spLocks noGrp="1"/>
          </p:cNvSpPr>
          <p:nvPr>
            <p:ph idx="1"/>
          </p:nvPr>
        </p:nvSpPr>
        <p:spPr/>
        <p:txBody>
          <a:bodyPr>
            <a:normAutofit/>
          </a:bodyPr>
          <a:lstStyle/>
          <a:p>
            <a:r>
              <a:rPr lang="en-US" sz="2400" dirty="0"/>
              <a:t>The simulator used in this paper was based on an </a:t>
            </a:r>
            <a:r>
              <a:rPr lang="en-US" sz="2400" b="1" dirty="0"/>
              <a:t>in-order</a:t>
            </a:r>
            <a:r>
              <a:rPr lang="en-US" sz="2400" dirty="0"/>
              <a:t> scheme, and we would be interested in seeing the impact of the prefetching mechanism on an </a:t>
            </a:r>
            <a:r>
              <a:rPr lang="en-US" sz="2400" b="1" dirty="0"/>
              <a:t>out-of-order</a:t>
            </a:r>
            <a:r>
              <a:rPr lang="en-US" sz="2400" dirty="0"/>
              <a:t> machine.</a:t>
            </a:r>
          </a:p>
          <a:p>
            <a:endParaRPr lang="en-US" sz="2400" dirty="0"/>
          </a:p>
          <a:p>
            <a:r>
              <a:rPr lang="en-US" sz="2400" dirty="0"/>
              <a:t>It is interesting to see just how much more </a:t>
            </a:r>
            <a:r>
              <a:rPr lang="en-US" sz="2400" b="1" dirty="0"/>
              <a:t>power</a:t>
            </a:r>
            <a:r>
              <a:rPr lang="en-US" sz="2400" dirty="0"/>
              <a:t> our new scheduler uses, as we tried to use the smallest amount of prefetched threads so that not to consume too much power.</a:t>
            </a:r>
          </a:p>
          <a:p>
            <a:endParaRPr lang="en-US" sz="2400" dirty="0"/>
          </a:p>
          <a:p>
            <a:r>
              <a:rPr lang="en-US" sz="2400" dirty="0"/>
              <a:t>In addition, We would recommend looking into the amount of </a:t>
            </a:r>
            <a:r>
              <a:rPr lang="en-US" sz="2400" b="1" dirty="0"/>
              <a:t>real estate </a:t>
            </a:r>
            <a:r>
              <a:rPr lang="en-US" sz="2400" dirty="0"/>
              <a:t>this mechanism would take up and are interested in seeing if it is worth implementing this over fewer threads.</a:t>
            </a:r>
          </a:p>
        </p:txBody>
      </p:sp>
      <p:pic>
        <p:nvPicPr>
          <p:cNvPr id="5" name="Picture 4" descr="Home - Faculty of Electrical And Computer Engineering - Technion">
            <a:extLst>
              <a:ext uri="{FF2B5EF4-FFF2-40B4-BE49-F238E27FC236}">
                <a16:creationId xmlns:a16="http://schemas.microsoft.com/office/drawing/2014/main" id="{3140A575-304F-4622-75F8-9BDB1E3F4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5304" y="-4489"/>
            <a:ext cx="2716696" cy="505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827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828D-0EEA-95D2-60B0-C228846858D7}"/>
              </a:ext>
            </a:extLst>
          </p:cNvPr>
          <p:cNvSpPr>
            <a:spLocks noGrp="1"/>
          </p:cNvSpPr>
          <p:nvPr>
            <p:ph type="title"/>
          </p:nvPr>
        </p:nvSpPr>
        <p:spPr>
          <a:xfrm>
            <a:off x="838200" y="1759027"/>
            <a:ext cx="10515600" cy="1325563"/>
          </a:xfrm>
        </p:spPr>
        <p:txBody>
          <a:bodyPr/>
          <a:lstStyle/>
          <a:p>
            <a:pPr algn="ctr"/>
            <a:r>
              <a:rPr lang="en-IL"/>
              <a:t>Thanks For Listening!</a:t>
            </a:r>
          </a:p>
        </p:txBody>
      </p:sp>
      <p:pic>
        <p:nvPicPr>
          <p:cNvPr id="5" name="Picture 4" descr="Home - Faculty of Electrical And Computer Engineering - Technion">
            <a:extLst>
              <a:ext uri="{FF2B5EF4-FFF2-40B4-BE49-F238E27FC236}">
                <a16:creationId xmlns:a16="http://schemas.microsoft.com/office/drawing/2014/main" id="{E03D6FD4-5AB2-E18D-B46E-9C44370D0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5304" y="-4489"/>
            <a:ext cx="2716696" cy="50579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3"/>
            <a:extLst>
              <a:ext uri="{FF2B5EF4-FFF2-40B4-BE49-F238E27FC236}">
                <a16:creationId xmlns:a16="http://schemas.microsoft.com/office/drawing/2014/main" id="{DBBAB8C5-9E10-12EC-EDA6-D5DBFFD39E2D}"/>
              </a:ext>
            </a:extLst>
          </p:cNvPr>
          <p:cNvPicPr>
            <a:picLocks noChangeAspect="1"/>
          </p:cNvPicPr>
          <p:nvPr/>
        </p:nvPicPr>
        <p:blipFill>
          <a:blip r:embed="rId4"/>
          <a:stretch>
            <a:fillRect/>
          </a:stretch>
        </p:blipFill>
        <p:spPr>
          <a:xfrm>
            <a:off x="4782276" y="3702790"/>
            <a:ext cx="2153102" cy="2997283"/>
          </a:xfrm>
          <a:prstGeom prst="rect">
            <a:avLst/>
          </a:prstGeom>
        </p:spPr>
      </p:pic>
    </p:spTree>
    <p:extLst>
      <p:ext uri="{BB962C8B-B14F-4D97-AF65-F5344CB8AC3E}">
        <p14:creationId xmlns:p14="http://schemas.microsoft.com/office/powerpoint/2010/main" val="1510466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99E7-66A5-8659-EE52-2CCC35D50DC5}"/>
              </a:ext>
            </a:extLst>
          </p:cNvPr>
          <p:cNvSpPr>
            <a:spLocks noGrp="1"/>
          </p:cNvSpPr>
          <p:nvPr>
            <p:ph type="title"/>
          </p:nvPr>
        </p:nvSpPr>
        <p:spPr/>
        <p:txBody>
          <a:bodyPr/>
          <a:lstStyle/>
          <a:p>
            <a:r>
              <a:rPr lang="en-US"/>
              <a:t>Table of content</a:t>
            </a:r>
            <a:endParaRPr lang="en-IL"/>
          </a:p>
        </p:txBody>
      </p:sp>
      <p:sp>
        <p:nvSpPr>
          <p:cNvPr id="3" name="Content Placeholder 2">
            <a:extLst>
              <a:ext uri="{FF2B5EF4-FFF2-40B4-BE49-F238E27FC236}">
                <a16:creationId xmlns:a16="http://schemas.microsoft.com/office/drawing/2014/main" id="{6AFA212B-8297-6A0D-2330-1A916BF6F740}"/>
              </a:ext>
            </a:extLst>
          </p:cNvPr>
          <p:cNvSpPr>
            <a:spLocks noGrp="1"/>
          </p:cNvSpPr>
          <p:nvPr>
            <p:ph idx="1"/>
          </p:nvPr>
        </p:nvSpPr>
        <p:spPr/>
        <p:txBody>
          <a:bodyPr>
            <a:normAutofit/>
          </a:bodyPr>
          <a:lstStyle/>
          <a:p>
            <a:r>
              <a:rPr lang="en-US" b="1"/>
              <a:t>Background</a:t>
            </a:r>
          </a:p>
          <a:p>
            <a:r>
              <a:rPr lang="en-US" b="1">
                <a:solidFill>
                  <a:schemeClr val="tx1">
                    <a:lumMod val="50000"/>
                    <a:lumOff val="50000"/>
                  </a:schemeClr>
                </a:solidFill>
              </a:rPr>
              <a:t>Proposition</a:t>
            </a:r>
          </a:p>
          <a:p>
            <a:r>
              <a:rPr lang="en-US" b="1">
                <a:solidFill>
                  <a:schemeClr val="tx1">
                    <a:lumMod val="50000"/>
                    <a:lumOff val="50000"/>
                  </a:schemeClr>
                </a:solidFill>
              </a:rPr>
              <a:t>Methodology</a:t>
            </a:r>
          </a:p>
          <a:p>
            <a:r>
              <a:rPr lang="en-US" b="1">
                <a:solidFill>
                  <a:schemeClr val="tx1">
                    <a:lumMod val="50000"/>
                    <a:lumOff val="50000"/>
                  </a:schemeClr>
                </a:solidFill>
              </a:rPr>
              <a:t>Results</a:t>
            </a:r>
          </a:p>
          <a:p>
            <a:r>
              <a:rPr lang="en-US" b="1">
                <a:solidFill>
                  <a:schemeClr val="tx1">
                    <a:lumMod val="50000"/>
                    <a:lumOff val="50000"/>
                  </a:schemeClr>
                </a:solidFill>
              </a:rPr>
              <a:t>Conclusion</a:t>
            </a:r>
            <a:r>
              <a:rPr lang="en-US" b="1">
                <a:solidFill>
                  <a:schemeClr val="bg2">
                    <a:lumMod val="50000"/>
                  </a:schemeClr>
                </a:solidFill>
              </a:rPr>
              <a:t> &amp; Discussion</a:t>
            </a:r>
          </a:p>
          <a:p>
            <a:r>
              <a:rPr lang="en-US" b="1">
                <a:solidFill>
                  <a:schemeClr val="tx1">
                    <a:lumMod val="50000"/>
                    <a:lumOff val="50000"/>
                  </a:schemeClr>
                </a:solidFill>
              </a:rPr>
              <a:t>Future work</a:t>
            </a:r>
            <a:endParaRPr lang="en-IL" b="1">
              <a:solidFill>
                <a:schemeClr val="tx1">
                  <a:lumMod val="50000"/>
                  <a:lumOff val="50000"/>
                </a:schemeClr>
              </a:solidFill>
            </a:endParaRPr>
          </a:p>
          <a:p>
            <a:endParaRPr lang="en-IL"/>
          </a:p>
        </p:txBody>
      </p:sp>
      <p:pic>
        <p:nvPicPr>
          <p:cNvPr id="5" name="Picture 4" descr="Home - Faculty of Electrical And Computer Engineering - Technion">
            <a:extLst>
              <a:ext uri="{FF2B5EF4-FFF2-40B4-BE49-F238E27FC236}">
                <a16:creationId xmlns:a16="http://schemas.microsoft.com/office/drawing/2014/main" id="{E58E5277-4364-0AC2-0BEF-62624BABCC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5304" y="-4489"/>
            <a:ext cx="2716696" cy="505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483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99E7-66A5-8659-EE52-2CCC35D50DC5}"/>
              </a:ext>
            </a:extLst>
          </p:cNvPr>
          <p:cNvSpPr>
            <a:spLocks noGrp="1"/>
          </p:cNvSpPr>
          <p:nvPr>
            <p:ph type="title"/>
          </p:nvPr>
        </p:nvSpPr>
        <p:spPr/>
        <p:txBody>
          <a:bodyPr/>
          <a:lstStyle/>
          <a:p>
            <a:r>
              <a:rPr lang="en-IL"/>
              <a:t>What is </a:t>
            </a:r>
            <a:r>
              <a:rPr lang="en-US"/>
              <a:t>MSMT?</a:t>
            </a:r>
            <a:endParaRPr lang="en-IL"/>
          </a:p>
        </p:txBody>
      </p:sp>
      <p:sp>
        <p:nvSpPr>
          <p:cNvPr id="3" name="Content Placeholder 2">
            <a:extLst>
              <a:ext uri="{FF2B5EF4-FFF2-40B4-BE49-F238E27FC236}">
                <a16:creationId xmlns:a16="http://schemas.microsoft.com/office/drawing/2014/main" id="{6AFA212B-8297-6A0D-2330-1A916BF6F740}"/>
              </a:ext>
            </a:extLst>
          </p:cNvPr>
          <p:cNvSpPr>
            <a:spLocks noGrp="1"/>
          </p:cNvSpPr>
          <p:nvPr>
            <p:ph idx="1"/>
          </p:nvPr>
        </p:nvSpPr>
        <p:spPr>
          <a:xfrm>
            <a:off x="838200" y="1825625"/>
            <a:ext cx="10515600" cy="4667250"/>
          </a:xfrm>
        </p:spPr>
        <p:txBody>
          <a:bodyPr>
            <a:normAutofit/>
          </a:bodyPr>
          <a:lstStyle/>
          <a:p>
            <a:r>
              <a:rPr lang="en-US" sz="2400"/>
              <a:t>Modern cloud resources aim to up the </a:t>
            </a:r>
            <a:r>
              <a:rPr lang="en-US" sz="2400" b="1"/>
              <a:t>utilization and throughput </a:t>
            </a:r>
            <a:r>
              <a:rPr lang="en-US" sz="2400"/>
              <a:t>of multiple threads, while the latency is less important</a:t>
            </a:r>
          </a:p>
          <a:p>
            <a:r>
              <a:rPr lang="en-US" sz="2400"/>
              <a:t>The cloud is used by </a:t>
            </a:r>
            <a:r>
              <a:rPr lang="en-US" sz="2400" b="1"/>
              <a:t>multiple users </a:t>
            </a:r>
            <a:r>
              <a:rPr lang="en-US" sz="2400"/>
              <a:t>and is used to compute heavy ML models. </a:t>
            </a:r>
          </a:p>
          <a:p>
            <a:r>
              <a:rPr lang="en-US" sz="2400"/>
              <a:t>The machines are </a:t>
            </a:r>
            <a:r>
              <a:rPr lang="en-US" sz="2400" b="1"/>
              <a:t>throughput oriented </a:t>
            </a:r>
            <a:r>
              <a:rPr lang="en-US" sz="2400"/>
              <a:t>so they can complete millions and even billions of computations in a reasonable amount of time. </a:t>
            </a:r>
          </a:p>
          <a:p>
            <a:endParaRPr lang="en-US" sz="2400"/>
          </a:p>
          <a:p>
            <a:r>
              <a:rPr lang="en-US" sz="2400"/>
              <a:t>We are exploring a form of parallelism called </a:t>
            </a:r>
            <a:r>
              <a:rPr lang="en-US" sz="2400" b="1"/>
              <a:t>Thread Level Parallelism</a:t>
            </a:r>
            <a:r>
              <a:rPr lang="en-US" sz="2400"/>
              <a:t>, or TLP</a:t>
            </a:r>
          </a:p>
          <a:p>
            <a:r>
              <a:rPr lang="en-US" sz="2400"/>
              <a:t>This type of machine allows us to take advantage of the </a:t>
            </a:r>
            <a:r>
              <a:rPr lang="en-US" sz="2400" b="1"/>
              <a:t>superscalar</a:t>
            </a:r>
            <a:r>
              <a:rPr lang="en-US" sz="2400"/>
              <a:t> nature of the processor by scheduling more than one application at the same time on the same processor.</a:t>
            </a:r>
            <a:endParaRPr lang="en-IL" sz="2400"/>
          </a:p>
        </p:txBody>
      </p:sp>
      <p:pic>
        <p:nvPicPr>
          <p:cNvPr id="5" name="Picture 4" descr="Home - Faculty of Electrical And Computer Engineering - Technion">
            <a:extLst>
              <a:ext uri="{FF2B5EF4-FFF2-40B4-BE49-F238E27FC236}">
                <a16:creationId xmlns:a16="http://schemas.microsoft.com/office/drawing/2014/main" id="{E58E5277-4364-0AC2-0BEF-62624BABCC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5304" y="-4489"/>
            <a:ext cx="2716696" cy="505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887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99E7-66A5-8659-EE52-2CCC35D50DC5}"/>
              </a:ext>
            </a:extLst>
          </p:cNvPr>
          <p:cNvSpPr>
            <a:spLocks noGrp="1"/>
          </p:cNvSpPr>
          <p:nvPr>
            <p:ph type="title"/>
          </p:nvPr>
        </p:nvSpPr>
        <p:spPr/>
        <p:txBody>
          <a:bodyPr/>
          <a:lstStyle/>
          <a:p>
            <a:r>
              <a:rPr lang="en-US"/>
              <a:t>MSMT Shortcomings</a:t>
            </a:r>
            <a:endParaRPr lang="en-IL"/>
          </a:p>
        </p:txBody>
      </p:sp>
      <p:sp>
        <p:nvSpPr>
          <p:cNvPr id="3" name="Content Placeholder 2">
            <a:extLst>
              <a:ext uri="{FF2B5EF4-FFF2-40B4-BE49-F238E27FC236}">
                <a16:creationId xmlns:a16="http://schemas.microsoft.com/office/drawing/2014/main" id="{6AFA212B-8297-6A0D-2330-1A916BF6F740}"/>
              </a:ext>
            </a:extLst>
          </p:cNvPr>
          <p:cNvSpPr>
            <a:spLocks noGrp="1"/>
          </p:cNvSpPr>
          <p:nvPr>
            <p:ph idx="1"/>
          </p:nvPr>
        </p:nvSpPr>
        <p:spPr>
          <a:xfrm>
            <a:off x="838200" y="1825625"/>
            <a:ext cx="10515600" cy="4848444"/>
          </a:xfrm>
        </p:spPr>
        <p:txBody>
          <a:bodyPr>
            <a:normAutofit/>
          </a:bodyPr>
          <a:lstStyle/>
          <a:p>
            <a:r>
              <a:rPr lang="en-US" sz="2600"/>
              <a:t>There are many </a:t>
            </a:r>
            <a:r>
              <a:rPr lang="en-US" sz="2600" b="1"/>
              <a:t>shortcoming</a:t>
            </a:r>
            <a:r>
              <a:rPr lang="en-US" sz="2600"/>
              <a:t> to using the same resources for many different threads. </a:t>
            </a:r>
            <a:br>
              <a:rPr lang="en-US" sz="2600"/>
            </a:br>
            <a:endParaRPr lang="en-US" sz="2600"/>
          </a:p>
          <a:p>
            <a:pPr lvl="1"/>
            <a:r>
              <a:rPr lang="en-US" sz="2200" b="1"/>
              <a:t>Resource contamination </a:t>
            </a:r>
            <a:r>
              <a:rPr lang="en-US" sz="2200"/>
              <a:t>introduces higher cache miss rates with many threads</a:t>
            </a:r>
          </a:p>
          <a:p>
            <a:pPr lvl="1"/>
            <a:r>
              <a:rPr lang="en-US" sz="2200" b="1"/>
              <a:t>Scheduling policies </a:t>
            </a:r>
            <a:r>
              <a:rPr lang="en-US" sz="2200"/>
              <a:t>try to get the best throughput out of the machine</a:t>
            </a:r>
          </a:p>
          <a:p>
            <a:pPr lvl="1"/>
            <a:r>
              <a:rPr lang="en-US" sz="2200"/>
              <a:t>There is an </a:t>
            </a:r>
            <a:r>
              <a:rPr lang="en-US" sz="2200" b="1"/>
              <a:t>overhead for each context switch </a:t>
            </a:r>
            <a:r>
              <a:rPr lang="en-US" sz="2200"/>
              <a:t>and allocating resources in a smart way is hard when the scheduler doesn't have much information about the thread. </a:t>
            </a:r>
          </a:p>
          <a:p>
            <a:endParaRPr lang="en-US" sz="2600"/>
          </a:p>
          <a:p>
            <a:r>
              <a:rPr lang="en-US" sz="2600"/>
              <a:t>We will present interesting </a:t>
            </a:r>
            <a:r>
              <a:rPr lang="en-US" sz="2600" b="1"/>
              <a:t>bottlenecks</a:t>
            </a:r>
            <a:r>
              <a:rPr lang="en-US" sz="2600"/>
              <a:t> in the MSMT machine, that impact the utilization and throughput of the machine, and will </a:t>
            </a:r>
            <a:r>
              <a:rPr lang="en-US" sz="2600" b="1"/>
              <a:t>propose a new two-level scheduler </a:t>
            </a:r>
            <a:r>
              <a:rPr lang="en-US" sz="2600"/>
              <a:t>with prefetching that can improve performance.</a:t>
            </a:r>
            <a:endParaRPr lang="en-IL" sz="2600"/>
          </a:p>
        </p:txBody>
      </p:sp>
      <p:pic>
        <p:nvPicPr>
          <p:cNvPr id="5" name="Picture 4" descr="Home - Faculty of Electrical And Computer Engineering - Technion">
            <a:extLst>
              <a:ext uri="{FF2B5EF4-FFF2-40B4-BE49-F238E27FC236}">
                <a16:creationId xmlns:a16="http://schemas.microsoft.com/office/drawing/2014/main" id="{E58E5277-4364-0AC2-0BEF-62624BABCC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5304" y="-4489"/>
            <a:ext cx="2716696" cy="505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6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99E7-66A5-8659-EE52-2CCC35D50DC5}"/>
              </a:ext>
            </a:extLst>
          </p:cNvPr>
          <p:cNvSpPr>
            <a:spLocks noGrp="1"/>
          </p:cNvSpPr>
          <p:nvPr>
            <p:ph type="title"/>
          </p:nvPr>
        </p:nvSpPr>
        <p:spPr/>
        <p:txBody>
          <a:bodyPr/>
          <a:lstStyle/>
          <a:p>
            <a:r>
              <a:rPr lang="en-US"/>
              <a:t>Table of content</a:t>
            </a:r>
            <a:endParaRPr lang="en-IL"/>
          </a:p>
        </p:txBody>
      </p:sp>
      <p:sp>
        <p:nvSpPr>
          <p:cNvPr id="3" name="Content Placeholder 2">
            <a:extLst>
              <a:ext uri="{FF2B5EF4-FFF2-40B4-BE49-F238E27FC236}">
                <a16:creationId xmlns:a16="http://schemas.microsoft.com/office/drawing/2014/main" id="{6AFA212B-8297-6A0D-2330-1A916BF6F740}"/>
              </a:ext>
            </a:extLst>
          </p:cNvPr>
          <p:cNvSpPr>
            <a:spLocks noGrp="1"/>
          </p:cNvSpPr>
          <p:nvPr>
            <p:ph idx="1"/>
          </p:nvPr>
        </p:nvSpPr>
        <p:spPr/>
        <p:txBody>
          <a:bodyPr>
            <a:normAutofit/>
          </a:bodyPr>
          <a:lstStyle/>
          <a:p>
            <a:r>
              <a:rPr lang="en-US" b="1">
                <a:solidFill>
                  <a:schemeClr val="tx1">
                    <a:lumMod val="50000"/>
                    <a:lumOff val="50000"/>
                  </a:schemeClr>
                </a:solidFill>
              </a:rPr>
              <a:t>Background</a:t>
            </a:r>
          </a:p>
          <a:p>
            <a:r>
              <a:rPr lang="en-US" b="1"/>
              <a:t>Proposition</a:t>
            </a:r>
          </a:p>
          <a:p>
            <a:r>
              <a:rPr lang="en-US" b="1">
                <a:solidFill>
                  <a:schemeClr val="tx1">
                    <a:lumMod val="50000"/>
                    <a:lumOff val="50000"/>
                  </a:schemeClr>
                </a:solidFill>
              </a:rPr>
              <a:t>Methodology</a:t>
            </a:r>
          </a:p>
          <a:p>
            <a:r>
              <a:rPr lang="en-US" b="1">
                <a:solidFill>
                  <a:schemeClr val="tx1">
                    <a:lumMod val="50000"/>
                    <a:lumOff val="50000"/>
                  </a:schemeClr>
                </a:solidFill>
              </a:rPr>
              <a:t>Results</a:t>
            </a:r>
          </a:p>
          <a:p>
            <a:r>
              <a:rPr lang="en-US" b="1">
                <a:solidFill>
                  <a:schemeClr val="bg2">
                    <a:lumMod val="50000"/>
                  </a:schemeClr>
                </a:solidFill>
              </a:rPr>
              <a:t>Conclusion &amp; Discussion</a:t>
            </a:r>
          </a:p>
          <a:p>
            <a:r>
              <a:rPr lang="en-US" b="1">
                <a:solidFill>
                  <a:schemeClr val="tx1">
                    <a:lumMod val="50000"/>
                    <a:lumOff val="50000"/>
                  </a:schemeClr>
                </a:solidFill>
              </a:rPr>
              <a:t>Future work</a:t>
            </a:r>
            <a:endParaRPr lang="en-IL" b="1">
              <a:solidFill>
                <a:schemeClr val="tx1">
                  <a:lumMod val="50000"/>
                  <a:lumOff val="50000"/>
                </a:schemeClr>
              </a:solidFill>
            </a:endParaRPr>
          </a:p>
          <a:p>
            <a:endParaRPr lang="en-IL"/>
          </a:p>
        </p:txBody>
      </p:sp>
      <p:pic>
        <p:nvPicPr>
          <p:cNvPr id="5" name="Picture 4" descr="Home - Faculty of Electrical And Computer Engineering - Technion">
            <a:extLst>
              <a:ext uri="{FF2B5EF4-FFF2-40B4-BE49-F238E27FC236}">
                <a16:creationId xmlns:a16="http://schemas.microsoft.com/office/drawing/2014/main" id="{E58E5277-4364-0AC2-0BEF-62624BABCC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5304" y="-4489"/>
            <a:ext cx="2716696" cy="505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7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0AC7-2B7D-F781-6C9A-F5FCB4C569CE}"/>
              </a:ext>
            </a:extLst>
          </p:cNvPr>
          <p:cNvSpPr>
            <a:spLocks noGrp="1"/>
          </p:cNvSpPr>
          <p:nvPr>
            <p:ph type="title"/>
          </p:nvPr>
        </p:nvSpPr>
        <p:spPr/>
        <p:txBody>
          <a:bodyPr/>
          <a:lstStyle/>
          <a:p>
            <a:r>
              <a:rPr lang="en-US"/>
              <a:t>Initial Research Stages</a:t>
            </a:r>
            <a:endParaRPr lang="en-IL"/>
          </a:p>
        </p:txBody>
      </p:sp>
      <p:sp>
        <p:nvSpPr>
          <p:cNvPr id="3" name="Content Placeholder 2">
            <a:extLst>
              <a:ext uri="{FF2B5EF4-FFF2-40B4-BE49-F238E27FC236}">
                <a16:creationId xmlns:a16="http://schemas.microsoft.com/office/drawing/2014/main" id="{699A45B8-0C5E-6315-2A72-3C9AE49110D7}"/>
              </a:ext>
            </a:extLst>
          </p:cNvPr>
          <p:cNvSpPr>
            <a:spLocks noGrp="1"/>
          </p:cNvSpPr>
          <p:nvPr>
            <p:ph idx="1"/>
          </p:nvPr>
        </p:nvSpPr>
        <p:spPr/>
        <p:txBody>
          <a:bodyPr/>
          <a:lstStyle/>
          <a:p>
            <a:pPr marL="0" indent="0">
              <a:buNone/>
            </a:pPr>
            <a:r>
              <a:rPr lang="en-US" b="1"/>
              <a:t>Phase 1</a:t>
            </a:r>
            <a:r>
              <a:rPr lang="en-US"/>
              <a:t>: </a:t>
            </a:r>
            <a:r>
              <a:rPr lang="en-US" dirty="0"/>
              <a:t>Find</a:t>
            </a:r>
            <a:r>
              <a:rPr lang="en-US"/>
              <a:t> the best MSMT architecture configuration for maximum throughput and utilization</a:t>
            </a:r>
            <a:br>
              <a:rPr lang="en-US"/>
            </a:br>
            <a:endParaRPr lang="en-US"/>
          </a:p>
          <a:p>
            <a:pPr marL="514350" indent="-514350">
              <a:buAutoNum type="arabicPeriod"/>
            </a:pPr>
            <a:r>
              <a:rPr lang="en-US"/>
              <a:t>Find a bottleneck after which adding more threads will not improve performance.</a:t>
            </a:r>
          </a:p>
          <a:p>
            <a:pPr marL="514350" indent="-514350">
              <a:buAutoNum type="arabicPeriod"/>
            </a:pPr>
            <a:r>
              <a:rPr lang="en-US"/>
              <a:t>Find the best instruction window size configuration, so that not to use unnecessary hardware, but still get good results.</a:t>
            </a:r>
          </a:p>
        </p:txBody>
      </p:sp>
      <p:pic>
        <p:nvPicPr>
          <p:cNvPr id="5" name="Picture 4" descr="Home - Faculty of Electrical And Computer Engineering - Technion">
            <a:extLst>
              <a:ext uri="{FF2B5EF4-FFF2-40B4-BE49-F238E27FC236}">
                <a16:creationId xmlns:a16="http://schemas.microsoft.com/office/drawing/2014/main" id="{3140A575-304F-4622-75F8-9BDB1E3F4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5304" y="-4489"/>
            <a:ext cx="2716696" cy="505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232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0AC7-2B7D-F781-6C9A-F5FCB4C569CE}"/>
              </a:ext>
            </a:extLst>
          </p:cNvPr>
          <p:cNvSpPr>
            <a:spLocks noGrp="1"/>
          </p:cNvSpPr>
          <p:nvPr>
            <p:ph type="title"/>
          </p:nvPr>
        </p:nvSpPr>
        <p:spPr/>
        <p:txBody>
          <a:bodyPr/>
          <a:lstStyle/>
          <a:p>
            <a:r>
              <a:rPr lang="en-US"/>
              <a:t>New Scheduler Proposition</a:t>
            </a:r>
            <a:endParaRPr lang="en-IL"/>
          </a:p>
        </p:txBody>
      </p:sp>
      <p:sp>
        <p:nvSpPr>
          <p:cNvPr id="3" name="Content Placeholder 2">
            <a:extLst>
              <a:ext uri="{FF2B5EF4-FFF2-40B4-BE49-F238E27FC236}">
                <a16:creationId xmlns:a16="http://schemas.microsoft.com/office/drawing/2014/main" id="{699A45B8-0C5E-6315-2A72-3C9AE49110D7}"/>
              </a:ext>
            </a:extLst>
          </p:cNvPr>
          <p:cNvSpPr>
            <a:spLocks noGrp="1"/>
          </p:cNvSpPr>
          <p:nvPr>
            <p:ph idx="1"/>
          </p:nvPr>
        </p:nvSpPr>
        <p:spPr/>
        <p:txBody>
          <a:bodyPr>
            <a:normAutofit/>
          </a:bodyPr>
          <a:lstStyle/>
          <a:p>
            <a:pPr marL="0" indent="0">
              <a:buNone/>
            </a:pPr>
            <a:r>
              <a:rPr lang="en-US" b="1"/>
              <a:t>Phase 2: </a:t>
            </a:r>
            <a:r>
              <a:rPr lang="en-US"/>
              <a:t>Propose a </a:t>
            </a:r>
            <a:r>
              <a:rPr lang="en-US" b="1"/>
              <a:t>new scheduler architecture </a:t>
            </a:r>
            <a:r>
              <a:rPr lang="en-US"/>
              <a:t>to get better throughput and less wasted cycles on SOE</a:t>
            </a:r>
          </a:p>
          <a:p>
            <a:pPr marL="0" indent="0">
              <a:buNone/>
            </a:pPr>
            <a:endParaRPr lang="en-US"/>
          </a:p>
          <a:p>
            <a:pPr lvl="1"/>
            <a:r>
              <a:rPr lang="en-US"/>
              <a:t>This scheduler will be based on a </a:t>
            </a:r>
            <a:r>
              <a:rPr lang="en-US" b="1"/>
              <a:t>two-level scheduler </a:t>
            </a:r>
            <a:r>
              <a:rPr lang="en-US"/>
              <a:t>which switches threads on cache miss events, to bring a new thread from the L2 pool in FCFS method.</a:t>
            </a:r>
            <a:br>
              <a:rPr lang="en-US" dirty="0"/>
            </a:br>
            <a:endParaRPr lang="en-US"/>
          </a:p>
          <a:p>
            <a:pPr lvl="1"/>
            <a:r>
              <a:rPr lang="en-US"/>
              <a:t>The scheduler </a:t>
            </a:r>
            <a:r>
              <a:rPr lang="en-US" b="1"/>
              <a:t>prefetches</a:t>
            </a:r>
            <a:r>
              <a:rPr lang="en-US"/>
              <a:t> </a:t>
            </a:r>
            <a:r>
              <a:rPr lang="en-US" dirty="0"/>
              <a:t>configurable number of </a:t>
            </a:r>
            <a:r>
              <a:rPr lang="en-US"/>
              <a:t>ready threads from L2 to minimize the SOE time to the L1 pool.</a:t>
            </a:r>
            <a:br>
              <a:rPr lang="en-US" dirty="0"/>
            </a:br>
            <a:endParaRPr lang="en-US"/>
          </a:p>
          <a:p>
            <a:pPr lvl="1"/>
            <a:r>
              <a:rPr lang="en-US"/>
              <a:t>Simulate and </a:t>
            </a:r>
            <a:r>
              <a:rPr lang="en-US" b="1"/>
              <a:t>find a bottleneck </a:t>
            </a:r>
            <a:r>
              <a:rPr lang="en-US"/>
              <a:t>after which the performance-hardware tradeoff will not warrant more hardware. </a:t>
            </a:r>
            <a:endParaRPr lang="en-IL"/>
          </a:p>
        </p:txBody>
      </p:sp>
      <p:pic>
        <p:nvPicPr>
          <p:cNvPr id="5" name="Picture 4" descr="Home - Faculty of Electrical And Computer Engineering - Technion">
            <a:extLst>
              <a:ext uri="{FF2B5EF4-FFF2-40B4-BE49-F238E27FC236}">
                <a16:creationId xmlns:a16="http://schemas.microsoft.com/office/drawing/2014/main" id="{3140A575-304F-4622-75F8-9BDB1E3F4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5304" y="-4489"/>
            <a:ext cx="2716696" cy="505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018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99E7-66A5-8659-EE52-2CCC35D50DC5}"/>
              </a:ext>
            </a:extLst>
          </p:cNvPr>
          <p:cNvSpPr>
            <a:spLocks noGrp="1"/>
          </p:cNvSpPr>
          <p:nvPr>
            <p:ph type="title"/>
          </p:nvPr>
        </p:nvSpPr>
        <p:spPr/>
        <p:txBody>
          <a:bodyPr/>
          <a:lstStyle/>
          <a:p>
            <a:r>
              <a:rPr lang="en-US"/>
              <a:t>Table of content</a:t>
            </a:r>
            <a:endParaRPr lang="en-IL"/>
          </a:p>
        </p:txBody>
      </p:sp>
      <p:sp>
        <p:nvSpPr>
          <p:cNvPr id="3" name="Content Placeholder 2">
            <a:extLst>
              <a:ext uri="{FF2B5EF4-FFF2-40B4-BE49-F238E27FC236}">
                <a16:creationId xmlns:a16="http://schemas.microsoft.com/office/drawing/2014/main" id="{6AFA212B-8297-6A0D-2330-1A916BF6F740}"/>
              </a:ext>
            </a:extLst>
          </p:cNvPr>
          <p:cNvSpPr>
            <a:spLocks noGrp="1"/>
          </p:cNvSpPr>
          <p:nvPr>
            <p:ph idx="1"/>
          </p:nvPr>
        </p:nvSpPr>
        <p:spPr/>
        <p:txBody>
          <a:bodyPr>
            <a:normAutofit/>
          </a:bodyPr>
          <a:lstStyle/>
          <a:p>
            <a:r>
              <a:rPr lang="en-US" b="1">
                <a:solidFill>
                  <a:schemeClr val="tx1">
                    <a:lumMod val="50000"/>
                    <a:lumOff val="50000"/>
                  </a:schemeClr>
                </a:solidFill>
              </a:rPr>
              <a:t>Background</a:t>
            </a:r>
          </a:p>
          <a:p>
            <a:r>
              <a:rPr lang="en-US" b="1">
                <a:solidFill>
                  <a:schemeClr val="tx1">
                    <a:lumMod val="50000"/>
                    <a:lumOff val="50000"/>
                  </a:schemeClr>
                </a:solidFill>
              </a:rPr>
              <a:t>Proposition</a:t>
            </a:r>
          </a:p>
          <a:p>
            <a:r>
              <a:rPr lang="en-US" b="1"/>
              <a:t>Methodology</a:t>
            </a:r>
          </a:p>
          <a:p>
            <a:r>
              <a:rPr lang="en-US" b="1">
                <a:solidFill>
                  <a:schemeClr val="tx1">
                    <a:lumMod val="50000"/>
                    <a:lumOff val="50000"/>
                  </a:schemeClr>
                </a:solidFill>
              </a:rPr>
              <a:t>Results</a:t>
            </a:r>
          </a:p>
          <a:p>
            <a:r>
              <a:rPr lang="en-US" b="1">
                <a:solidFill>
                  <a:schemeClr val="bg2">
                    <a:lumMod val="50000"/>
                  </a:schemeClr>
                </a:solidFill>
              </a:rPr>
              <a:t>Conclusion &amp; Discussion </a:t>
            </a:r>
          </a:p>
          <a:p>
            <a:r>
              <a:rPr lang="en-US" b="1">
                <a:solidFill>
                  <a:schemeClr val="tx1">
                    <a:lumMod val="50000"/>
                    <a:lumOff val="50000"/>
                  </a:schemeClr>
                </a:solidFill>
              </a:rPr>
              <a:t>Future work</a:t>
            </a:r>
            <a:endParaRPr lang="en-IL" b="1">
              <a:solidFill>
                <a:schemeClr val="tx1">
                  <a:lumMod val="50000"/>
                  <a:lumOff val="50000"/>
                </a:schemeClr>
              </a:solidFill>
            </a:endParaRPr>
          </a:p>
          <a:p>
            <a:endParaRPr lang="en-IL">
              <a:solidFill>
                <a:schemeClr val="tx1">
                  <a:lumMod val="50000"/>
                  <a:lumOff val="50000"/>
                </a:schemeClr>
              </a:solidFill>
            </a:endParaRPr>
          </a:p>
        </p:txBody>
      </p:sp>
      <p:pic>
        <p:nvPicPr>
          <p:cNvPr id="5" name="Picture 4" descr="Home - Faculty of Electrical And Computer Engineering - Technion">
            <a:extLst>
              <a:ext uri="{FF2B5EF4-FFF2-40B4-BE49-F238E27FC236}">
                <a16:creationId xmlns:a16="http://schemas.microsoft.com/office/drawing/2014/main" id="{E58E5277-4364-0AC2-0BEF-62624BABCC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5304" y="-4489"/>
            <a:ext cx="2716696" cy="505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102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1817</Words>
  <Application>Microsoft Office PowerPoint</Application>
  <PresentationFormat>Widescreen</PresentationFormat>
  <Paragraphs>158</Paragraphs>
  <Slides>21</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Analysis of MSMT Engine Bottlenecks With a New Prefetching Mechanism </vt:lpstr>
      <vt:lpstr>Table of content</vt:lpstr>
      <vt:lpstr>Table of content</vt:lpstr>
      <vt:lpstr>What is MSMT?</vt:lpstr>
      <vt:lpstr>MSMT Shortcomings</vt:lpstr>
      <vt:lpstr>Table of content</vt:lpstr>
      <vt:lpstr>Initial Research Stages</vt:lpstr>
      <vt:lpstr>New Scheduler Proposition</vt:lpstr>
      <vt:lpstr>Table of content</vt:lpstr>
      <vt:lpstr>Methodology- simulator</vt:lpstr>
      <vt:lpstr>Methodology- simulations</vt:lpstr>
      <vt:lpstr>Evaluation Methods</vt:lpstr>
      <vt:lpstr>Table of content</vt:lpstr>
      <vt:lpstr>Thread Count Results</vt:lpstr>
      <vt:lpstr>Window Size Results</vt:lpstr>
      <vt:lpstr>Proposed Scheduler Results</vt:lpstr>
      <vt:lpstr>Table of content</vt:lpstr>
      <vt:lpstr>Conclusion &amp; Discussion</vt:lpstr>
      <vt:lpstr>Table of content</vt:lpstr>
      <vt:lpstr>Future Work</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Q-values in GCSL</dc:title>
  <dc:creator>Ori Marcus</dc:creator>
  <cp:lastModifiedBy>Shai Ziegler</cp:lastModifiedBy>
  <cp:revision>1</cp:revision>
  <dcterms:created xsi:type="dcterms:W3CDTF">2022-06-15T07:48:19Z</dcterms:created>
  <dcterms:modified xsi:type="dcterms:W3CDTF">2025-01-20T18:28:16Z</dcterms:modified>
</cp:coreProperties>
</file>