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96" r:id="rId4"/>
    <p:sldId id="259" r:id="rId5"/>
    <p:sldId id="260" r:id="rId6"/>
    <p:sldId id="261" r:id="rId7"/>
    <p:sldId id="262" r:id="rId8"/>
    <p:sldId id="263" r:id="rId9"/>
    <p:sldId id="29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1" r:id="rId21"/>
    <p:sldId id="300" r:id="rId22"/>
    <p:sldId id="302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7" r:id="rId31"/>
    <p:sldId id="288" r:id="rId32"/>
    <p:sldId id="289" r:id="rId33"/>
    <p:sldId id="292" r:id="rId34"/>
    <p:sldId id="294" r:id="rId35"/>
    <p:sldId id="295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7" autoAdjust="0"/>
    <p:restoredTop sz="94660"/>
  </p:normalViewPr>
  <p:slideViewPr>
    <p:cSldViewPr>
      <p:cViewPr>
        <p:scale>
          <a:sx n="90" d="100"/>
          <a:sy n="90" d="100"/>
        </p:scale>
        <p:origin x="-13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BFD90-935F-4110-B45D-C414E829A5DD}" type="datetimeFigureOut">
              <a:rPr lang="en-US" smtClean="0"/>
              <a:pPr/>
              <a:t>1/18/2017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00360-DC06-4181-9ABC-0B0C8DC16A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9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RMS - wartość skuteczna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00360-DC06-4181-9ABC-0B0C8DC16A4E}" type="slidenum">
              <a:rPr lang="en-AU" smtClean="0"/>
              <a:pPr/>
              <a:t>25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11DDB8-8AD4-43B4-820B-AD84F7B49210}" type="datetimeFigureOut">
              <a:rPr lang="en-US" smtClean="0"/>
              <a:pPr/>
              <a:t>1/18/2017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01F6EB-487B-4103-9B19-DA9CCC23577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3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1.png"/><Relationship Id="rId4" Type="http://schemas.openxmlformats.org/officeDocument/2006/relationships/image" Target="../media/image76.wmf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4.png"/><Relationship Id="rId7" Type="http://schemas.openxmlformats.org/officeDocument/2006/relationships/image" Target="../media/image118.wmf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29" Type="http://schemas.openxmlformats.org/officeDocument/2006/relationships/image" Target="../media/image142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5.png"/><Relationship Id="rId5" Type="http://schemas.openxmlformats.org/officeDocument/2006/relationships/image" Target="../media/image120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31" Type="http://schemas.openxmlformats.org/officeDocument/2006/relationships/image" Target="../media/image144.png"/><Relationship Id="rId4" Type="http://schemas.openxmlformats.org/officeDocument/2006/relationships/image" Target="../media/image119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1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jpeg"/><Relationship Id="rId2" Type="http://schemas.openxmlformats.org/officeDocument/2006/relationships/image" Target="../media/image19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3314"/>
            <a:ext cx="6858000" cy="1285884"/>
          </a:xfrm>
        </p:spPr>
        <p:txBody>
          <a:bodyPr>
            <a:noAutofit/>
          </a:bodyPr>
          <a:lstStyle/>
          <a:p>
            <a:pPr algn="ctr"/>
            <a:r>
              <a:rPr lang="pl-PL" sz="2800" dirty="0" smtClean="0">
                <a:latin typeface="Calibri" pitchFamily="34" charset="0"/>
              </a:rPr>
              <a:t>Zastosowanie metody Bootstrap </a:t>
            </a:r>
            <a:r>
              <a:rPr lang="en-AU" sz="2800" smtClean="0">
                <a:latin typeface="Calibri" pitchFamily="34" charset="0"/>
              </a:rPr>
              <a:t/>
            </a:r>
            <a:br>
              <a:rPr lang="en-AU" sz="2800" smtClean="0">
                <a:latin typeface="Calibri" pitchFamily="34" charset="0"/>
              </a:rPr>
            </a:br>
            <a:r>
              <a:rPr lang="en-AU" sz="2800" dirty="0" smtClean="0">
                <a:latin typeface="Calibri" pitchFamily="34" charset="0"/>
              </a:rPr>
              <a:t/>
            </a:r>
            <a:br>
              <a:rPr lang="en-AU" sz="2800" dirty="0" smtClean="0">
                <a:latin typeface="Calibri" pitchFamily="34" charset="0"/>
              </a:rPr>
            </a:br>
            <a:endParaRPr lang="pl-PL" sz="2800" dirty="0" smtClean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87777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AU" i="1" dirty="0" smtClean="0">
                <a:latin typeface="Calibri" pitchFamily="34" charset="0"/>
              </a:rPr>
              <a:t>D. Robert Iskander</a:t>
            </a:r>
            <a:r>
              <a:rPr lang="pl-PL" i="1" dirty="0">
                <a:latin typeface="Calibri" pitchFamily="34" charset="0"/>
              </a:rPr>
              <a:t> </a:t>
            </a:r>
            <a:r>
              <a:rPr lang="pl-PL" i="1" dirty="0" smtClean="0">
                <a:latin typeface="Calibri" pitchFamily="34" charset="0"/>
              </a:rPr>
              <a:t>                                                                      Katedra Inżynierii Biomedycznej</a:t>
            </a:r>
            <a:endParaRPr lang="en-AU" i="1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22" y="188640"/>
            <a:ext cx="1152128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Zasada bootstrapu nieparametrycznego (cd.)</a:t>
            </a:r>
            <a:endParaRPr lang="en-AU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185377"/>
            <a:ext cx="5643602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142873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alibri" pitchFamily="34" charset="0"/>
              </a:rPr>
              <a:t>Eksperyment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96" y="128586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Oblicz Estymatę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50" y="264318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Próbkowanie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6050" y="3691598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Oblicz Estymatę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050" y="435769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Oblicz Estymatę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5643578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Oblicz Estymatę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0995" y="439102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Wygeneruj Rozkład</a:t>
            </a:r>
            <a:endParaRPr lang="en-AU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Przykład: przedział ufności dla średniej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pPr marL="457200" indent="-457200"/>
            <a:r>
              <a:rPr lang="pl-PL" sz="2400" dirty="0" smtClean="0">
                <a:latin typeface="Calibri" pitchFamily="34" charset="0"/>
              </a:rPr>
              <a:t>Załóżmy, że próbka                                           pochodzi z nie-znanego rozkładu        . Zadaniem jest znalezienie estymatora oraz                      przedziału ufności dla   </a:t>
            </a:r>
          </a:p>
          <a:p>
            <a:pPr marL="457200" indent="-457200"/>
            <a:r>
              <a:rPr lang="pl-PL" sz="2400" dirty="0" smtClean="0">
                <a:latin typeface="Calibri" pitchFamily="34" charset="0"/>
              </a:rPr>
              <a:t>Niech 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/>
            <a:r>
              <a:rPr lang="pl-PL" sz="2400" dirty="0" smtClean="0">
                <a:latin typeface="Calibri" pitchFamily="34" charset="0"/>
              </a:rPr>
              <a:t>By znaleźć przedział ufności należy ustalić rozkład prawdo- podobieństwa     i znaleźć takie      ,     , które spełniają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/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Czy możemy użyć centralne twierdzenie graniczne?</a:t>
            </a:r>
          </a:p>
          <a:p>
            <a:pPr marL="457200" indent="-457200"/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Jaki będzie rezultat gdy     jest małe?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0" y="1303286"/>
            <a:ext cx="2857520" cy="3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7225" y="1689100"/>
            <a:ext cx="512762" cy="32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25" y="2063539"/>
            <a:ext cx="1400175" cy="26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4058" y="2071678"/>
            <a:ext cx="1905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2928212"/>
            <a:ext cx="2292348" cy="64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09875" y="4171950"/>
            <a:ext cx="222005" cy="3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26000" y="4171950"/>
            <a:ext cx="37401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60975" y="4177903"/>
            <a:ext cx="387350" cy="31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00298" y="4643446"/>
            <a:ext cx="3286148" cy="34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95725" y="6000746"/>
            <a:ext cx="267754" cy="21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Przykład: przedział ufności dla średniej (cd.)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06732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Przeprowadź eksperyment. Niech         będzie                  a</a:t>
            </a:r>
          </a:p>
          <a:p>
            <a:pPr marL="457200" indent="-457200">
              <a:buNone/>
            </a:pPr>
            <a:r>
              <a:rPr lang="pl-PL" sz="2400" dirty="0" smtClean="0">
                <a:latin typeface="Calibri" pitchFamily="34" charset="0"/>
              </a:rPr>
              <a:t>	                                                                                                ,             .  </a:t>
            </a:r>
          </a:p>
          <a:p>
            <a:pPr marL="457200" indent="-457200">
              <a:buNone/>
            </a:pPr>
            <a:r>
              <a:rPr lang="pl-PL" sz="2400" dirty="0" smtClean="0">
                <a:latin typeface="Calibri" pitchFamily="34" charset="0"/>
              </a:rPr>
              <a:t>	Średnia z próby      wynosi                  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Pobierz losowo 10 wartości z próby     ze zwracaniem. Przykładowo możemy otrzymać</a:t>
            </a:r>
          </a:p>
          <a:p>
            <a:pPr marL="457200" indent="-457200">
              <a:buFont typeface="+mj-lt"/>
              <a:buAutoNum type="arabicPeriod" startAt="2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Oblicz estymatę z próbki bootstrapowej;                  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Powtórz kroki 2 i 3 dużą ilośc razy by otrzymać                    ; niech                  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Sortuj estymaty bootstrapowe,                                          </a:t>
            </a:r>
          </a:p>
          <a:p>
            <a:pPr marL="457200" indent="-457200">
              <a:buNone/>
            </a:pPr>
            <a:r>
              <a:rPr lang="pl-PL" sz="2400" dirty="0" smtClean="0">
                <a:latin typeface="Calibri" pitchFamily="34" charset="0"/>
              </a:rPr>
              <a:t>	Przykładowo możemy otrzymać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4145" y="1327161"/>
            <a:ext cx="512762" cy="32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2739" y="1338249"/>
            <a:ext cx="1100671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518" y="1771638"/>
            <a:ext cx="6490440" cy="2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2725" y="1762125"/>
            <a:ext cx="868365" cy="24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7513" y="2238374"/>
            <a:ext cx="285748" cy="23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81475" y="2217993"/>
            <a:ext cx="1066800" cy="28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8" y="2676524"/>
            <a:ext cx="285748" cy="23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2976" y="3429000"/>
            <a:ext cx="719783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94470" y="3876674"/>
            <a:ext cx="1292174" cy="33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0366" y="4322763"/>
            <a:ext cx="1338262" cy="34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33550" y="4703618"/>
            <a:ext cx="1185862" cy="28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57737" y="5130640"/>
            <a:ext cx="2813047" cy="35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62024" y="6000768"/>
            <a:ext cx="6896124" cy="26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Przykład: przedział ufności dla średniej (cd.)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l-PL" sz="2400" dirty="0" smtClean="0">
                <a:latin typeface="Calibri" pitchFamily="34" charset="0"/>
              </a:rPr>
              <a:t>                  przedział ufności można wyznaczyć znajdując,            			gdzie                        i                            ; przykładowo, dla                  , możemy otrzymać                       w porównaniu do teoretycznie wyznaczonego przedziału                        </a:t>
            </a: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65" y="1341484"/>
            <a:ext cx="1390636" cy="26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643050"/>
            <a:ext cx="1276348" cy="36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2294" y="1677212"/>
            <a:ext cx="1528756" cy="34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4740" y="1689102"/>
            <a:ext cx="1787524" cy="3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5414" y="2049463"/>
            <a:ext cx="1143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2864" y="2017714"/>
            <a:ext cx="1477962" cy="35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51516" y="2386011"/>
            <a:ext cx="1373184" cy="33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2910" y="2928934"/>
            <a:ext cx="3857652" cy="299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57752" y="2928934"/>
            <a:ext cx="3822933" cy="301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57584" y="3040425"/>
            <a:ext cx="909642" cy="23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24849" y="3005136"/>
            <a:ext cx="274322" cy="34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14348" y="600076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Boot: (6.27, 13.19) vs Teoria: (6.85,13.05)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2" y="6010293"/>
            <a:ext cx="42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Boot: (</a:t>
            </a:r>
            <a:r>
              <a:rPr lang="pl-PL" dirty="0" smtClean="0">
                <a:sym typeface="Symbol"/>
              </a:rPr>
              <a:t></a:t>
            </a:r>
            <a:r>
              <a:rPr lang="pl-PL" dirty="0" smtClean="0"/>
              <a:t>0.896, 0.902) vs MC: (</a:t>
            </a:r>
            <a:r>
              <a:rPr lang="pl-PL" dirty="0" smtClean="0">
                <a:sym typeface="Symbol"/>
              </a:rPr>
              <a:t> </a:t>
            </a:r>
            <a:r>
              <a:rPr lang="pl-PL" dirty="0" smtClean="0"/>
              <a:t>0.886,0.887)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Ograniczenie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071546"/>
            <a:ext cx="8286808" cy="4937760"/>
          </a:xfrm>
        </p:spPr>
        <p:txBody>
          <a:bodyPr>
            <a:noAutofit/>
          </a:bodyPr>
          <a:lstStyle/>
          <a:p>
            <a:r>
              <a:rPr lang="en-AU" sz="2400" dirty="0" smtClean="0">
                <a:latin typeface="Calibri" pitchFamily="34" charset="0"/>
              </a:rPr>
              <a:t>W p</a:t>
            </a:r>
            <a:r>
              <a:rPr lang="pl-PL" sz="2400" dirty="0" smtClean="0">
                <a:latin typeface="Calibri" pitchFamily="34" charset="0"/>
              </a:rPr>
              <a:t>oprzednim przykładzie założono, że dane podlegające próbkowaniu boostrapowemu są i.i.d.</a:t>
            </a:r>
          </a:p>
          <a:p>
            <a:r>
              <a:rPr lang="pl-PL" sz="2400" dirty="0" smtClean="0">
                <a:latin typeface="Calibri" pitchFamily="34" charset="0"/>
              </a:rPr>
              <a:t>W praktyce, założenie takie jest rzadko spełnione</a:t>
            </a:r>
          </a:p>
          <a:p>
            <a:endParaRPr lang="pl-PL" sz="2400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500306"/>
            <a:ext cx="565928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67131" y="2543175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alibri" pitchFamily="34" charset="0"/>
              </a:rPr>
              <a:t>Eksperyment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2" y="350043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Dane i.i.d.?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6564" y="342602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Tak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9150" y="436721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Tak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5866" y="342900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Nie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8" y="442913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Model Ok?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4929198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Wyznacz rezydua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8240" y="5682337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Zastosuj klasyczny bootstrap nieparametryczny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4" y="5691203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Zastosuj bootstrap dla danych  zależnych</a:t>
            </a:r>
            <a:endParaRPr lang="en-AU" sz="14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1671" y="51149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latin typeface="Calibri" pitchFamily="34" charset="0"/>
              </a:rPr>
              <a:t>Nie</a:t>
            </a:r>
            <a:endParaRPr lang="en-AU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152400"/>
            <a:ext cx="8229600" cy="990600"/>
          </a:xfrm>
        </p:spPr>
        <p:txBody>
          <a:bodyPr/>
          <a:lstStyle/>
          <a:p>
            <a:r>
              <a:rPr lang="pl-PL" dirty="0" smtClean="0">
                <a:latin typeface="Calibri" pitchFamily="34" charset="0"/>
              </a:rPr>
              <a:t>Przykład 2: wpisywanie okręgu do rąbka rogówki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429684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Przypuśćmy, że opertor wpisuje przy pomocy kursora małą liczbę punktów,             ,                            , na obwodzie rąbka rogówki w obrazie lampy szczelinowej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endParaRPr lang="pl-PL" sz="2400" dirty="0" smtClean="0">
              <a:latin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138" y="2500306"/>
            <a:ext cx="370037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463" y="1657349"/>
            <a:ext cx="836967" cy="36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714" y="1685926"/>
            <a:ext cx="1882980" cy="28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Autofit/>
          </a:bodyPr>
          <a:lstStyle/>
          <a:p>
            <a:r>
              <a:rPr lang="pl-PL" dirty="0" smtClean="0">
                <a:latin typeface="Calibri" pitchFamily="34" charset="0"/>
              </a:rPr>
              <a:t>Przykład 2: wpisywanie okręgu do rąbka rogówki (cd.)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686800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By wpisać okrąg do wybranych przez operatora punktów, możemy zastosować metodę najmniejszych kwadratów w modelu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Calibri" pitchFamily="34" charset="0"/>
              </a:rPr>
              <a:t>	który można przedstawić w postaci </a:t>
            </a:r>
          </a:p>
          <a:p>
            <a:pPr>
              <a:buNone/>
            </a:pPr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Calibri" pitchFamily="34" charset="0"/>
              </a:rPr>
              <a:t>	gdzie                 ,              ,                                  , a     ,                         , jest błędem modelowania</a:t>
            </a:r>
          </a:p>
          <a:p>
            <a:r>
              <a:rPr lang="pl-PL" sz="2400" dirty="0" smtClean="0">
                <a:latin typeface="Calibri" pitchFamily="34" charset="0"/>
              </a:rPr>
              <a:t>W postaci wektorowej otrzymujemy</a:t>
            </a: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676782" cy="32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895603"/>
            <a:ext cx="5355509" cy="181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1302" y="4848225"/>
            <a:ext cx="1059546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3989" y="4885250"/>
            <a:ext cx="973138" cy="27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2050" y="4792399"/>
            <a:ext cx="2360614" cy="40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88100" y="4842209"/>
            <a:ext cx="298450" cy="32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6201" y="4876800"/>
            <a:ext cx="1721050" cy="2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90656" y="6012331"/>
            <a:ext cx="2395544" cy="27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78770" y="5921405"/>
            <a:ext cx="2879330" cy="4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Calibri" pitchFamily="34" charset="0"/>
              </a:rPr>
              <a:t>Przykład 2: wpisywanie okręgu do rąbka rogówki (cd.)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PYTANIA: Jak dobrze operator opisuje rąbek rogówki? </a:t>
            </a:r>
          </a:p>
          <a:p>
            <a:pPr>
              <a:buNone/>
            </a:pPr>
            <a:r>
              <a:rPr lang="pl-PL" sz="2400" dirty="0" smtClean="0">
                <a:latin typeface="Calibri" pitchFamily="34" charset="0"/>
              </a:rPr>
              <a:t>		        Jaka jest średnia wpisywanego okręgu?</a:t>
            </a:r>
          </a:p>
          <a:p>
            <a:pPr>
              <a:buNone/>
            </a:pPr>
            <a:r>
              <a:rPr lang="pl-PL" sz="2400" dirty="0" smtClean="0">
                <a:latin typeface="Calibri" pitchFamily="34" charset="0"/>
              </a:rPr>
              <a:t>            	        Jaki jest jego przedział ufności?		</a:t>
            </a:r>
          </a:p>
          <a:p>
            <a:pPr>
              <a:buNone/>
            </a:pPr>
            <a:endParaRPr lang="pl-PL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Można by było poprościć operatora o wilokrotne wyznaczenie punktów na obrębie rogówki</a:t>
            </a:r>
            <a:r>
              <a:rPr lang="pl-PL" sz="2400" smtClean="0">
                <a:latin typeface="Calibri" pitchFamily="34" charset="0"/>
              </a:rPr>
              <a:t>, np</a:t>
            </a:r>
            <a:r>
              <a:rPr lang="pl-PL" sz="2400" dirty="0" smtClean="0">
                <a:latin typeface="Calibri" pitchFamily="34" charset="0"/>
              </a:rPr>
              <a:t>. zrobić to 1000 razy </a:t>
            </a:r>
          </a:p>
          <a:p>
            <a:pPr lvl="1"/>
            <a:r>
              <a:rPr lang="pl-PL" sz="2100" dirty="0" smtClean="0">
                <a:latin typeface="Calibri" pitchFamily="34" charset="0"/>
              </a:rPr>
              <a:t>Możliwe ale bardzo pracochłonne</a:t>
            </a:r>
          </a:p>
          <a:p>
            <a:r>
              <a:rPr lang="pl-PL" sz="2400" dirty="0" smtClean="0">
                <a:latin typeface="Calibri" pitchFamily="34" charset="0"/>
              </a:rPr>
              <a:t>Można użyć metody bootstrap,  zakładając, że błąd modelowania jest i.i.d.</a:t>
            </a:r>
          </a:p>
          <a:p>
            <a:pPr lvl="1"/>
            <a:r>
              <a:rPr lang="pl-PL" sz="2100" dirty="0" smtClean="0">
                <a:latin typeface="Calibri" pitchFamily="34" charset="0"/>
              </a:rPr>
              <a:t>Proste i szybkie (dla komputera) </a:t>
            </a:r>
            <a:endParaRPr lang="en-AU" sz="2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Procedura bootstrapu wykorzystująca rezydua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29642" cy="49377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Zaznacz punkty na obwodzie rogówki, estymuj parametry okręgu      ,     , oraz    , zebrane w wektorze      i wyznacz estymatę okręgu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Oblicz rezydua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Używając generatora pseudo-losowego pobierz rezydua bootstrapowe       z szeregu rezyduów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Utwórz nową estymatę okręgu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Estymuj nowy zbiór parametrów okręgu 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Powtórz kroki 3</a:t>
            </a:r>
            <a:r>
              <a:rPr lang="pl-PL" sz="2400" dirty="0" smtClean="0">
                <a:latin typeface="Calibri" pitchFamily="34" charset="0"/>
                <a:sym typeface="Symbol"/>
              </a:rPr>
              <a:t>5 </a:t>
            </a:r>
            <a:r>
              <a:rPr lang="pl-PL" sz="2400" dirty="0" smtClean="0">
                <a:latin typeface="Calibri" pitchFamily="34" charset="0"/>
              </a:rPr>
              <a:t>dużą ilość razy by otrzymać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Wyznacz empiryczy rozkład prawdopodobieństwa </a:t>
            </a:r>
            <a:br>
              <a:rPr lang="pl-PL" sz="2400" dirty="0" smtClean="0">
                <a:latin typeface="Calibri" pitchFamily="34" charset="0"/>
              </a:rPr>
            </a:br>
            <a:r>
              <a:rPr lang="pl-PL" sz="2400" dirty="0" smtClean="0">
                <a:latin typeface="Calibri" pitchFamily="34" charset="0"/>
              </a:rPr>
              <a:t>i interesujące nas parametry </a:t>
            </a: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225" y="1724025"/>
            <a:ext cx="334699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14501"/>
            <a:ext cx="316705" cy="30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7725" y="1676400"/>
            <a:ext cx="2585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8250" y="1628775"/>
            <a:ext cx="21590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5627" y="1998664"/>
            <a:ext cx="1404938" cy="34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35279" y="2463801"/>
            <a:ext cx="1422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3040" y="3238500"/>
            <a:ext cx="330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86711" y="3248025"/>
            <a:ext cx="242611" cy="30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33954" y="3673476"/>
            <a:ext cx="20955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43174" y="4500570"/>
            <a:ext cx="2827338" cy="40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31002" y="5026629"/>
            <a:ext cx="1746247" cy="38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Calibri" pitchFamily="34" charset="0"/>
              </a:rPr>
              <a:t>Przykład 2: wpisywanie okręgu do rąbka rogówki (cd.)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Wynik dla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Dodatkowe zastosowanie bootstrapu</a:t>
            </a:r>
          </a:p>
          <a:p>
            <a:pPr lvl="1"/>
            <a:r>
              <a:rPr lang="pl-PL" sz="2100" dirty="0" smtClean="0">
                <a:latin typeface="Calibri" pitchFamily="34" charset="0"/>
              </a:rPr>
              <a:t>Oszacownie obciążenia (błędu systemetycznego) estymatora elipsy</a:t>
            </a:r>
          </a:p>
          <a:p>
            <a:pPr lvl="1"/>
            <a:r>
              <a:rPr lang="pl-PL" sz="2100" dirty="0" smtClean="0">
                <a:latin typeface="Calibri" pitchFamily="34" charset="0"/>
              </a:rPr>
              <a:t>Szacownie różnic pomiędzy oczami u pacjentów z anizometropią   </a:t>
            </a:r>
            <a:endParaRPr lang="en-AU" sz="2100" dirty="0" smtClean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714488"/>
            <a:ext cx="390548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225" y="1323975"/>
            <a:ext cx="2585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Wstęp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W celu oszacowania błędu estymacji jakiegoś parametru potrzebne są często dane z wielu pomiarów</a:t>
            </a:r>
            <a:endParaRPr lang="en-AU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Istnieją jednak przypadki, gdy powtórny pomiar jest niemożliwy lub nieopłacalny </a:t>
            </a: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13314" name="Picture 2" descr="http://amateurgeophysics.files.wordpress.com/2009/09/sosumatra093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1" y="2924944"/>
            <a:ext cx="249168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7570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Calibri" pitchFamily="34" charset="0"/>
                <a:cs typeface="Calibri" pitchFamily="34" charset="0"/>
              </a:rPr>
              <a:t>Sygnał sejsmiczny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6" name="Picture 4" descr="http://www.ispub.com/ispub/ijn/volume_11_number_1_5/iopamidol_myelography_induced_status_epilepticus/status-fi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18750"/>
            <a:ext cx="2664296" cy="163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15816" y="526113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Calibri" pitchFamily="34" charset="0"/>
                <a:cs typeface="Calibri" pitchFamily="34" charset="0"/>
              </a:rPr>
              <a:t>EEG – napad padaczkowy 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8" name="Picture 6" descr="http://graphics8.nytimes.com/images/2006/12/19/business/19auto.1_600x3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810533" cy="187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65298" y="47570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Calibri" pitchFamily="34" charset="0"/>
                <a:cs typeface="Calibri" pitchFamily="34" charset="0"/>
              </a:rPr>
              <a:t>Test zderzeniowy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itchFamily="34" charset="0"/>
              </a:rPr>
              <a:t>Testowanie hipotez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Załóżmy, że mamy dwie próby                          oraz                             </a:t>
            </a:r>
            <a:endParaRPr lang="en-AU" sz="2400" dirty="0" smtClean="0">
              <a:latin typeface="Calibri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93696"/>
              </p:ext>
            </p:extLst>
          </p:nvPr>
        </p:nvGraphicFramePr>
        <p:xfrm>
          <a:off x="4588983" y="1241872"/>
          <a:ext cx="16827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Równanie" r:id="rId3" imgW="799920" imgH="203040" progId="Equation.3">
                  <p:embed/>
                </p:oleObj>
              </mc:Choice>
              <mc:Fallback>
                <p:oleObj name="Równanie" r:id="rId3" imgW="79992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983" y="1241872"/>
                        <a:ext cx="16827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19254"/>
              </p:ext>
            </p:extLst>
          </p:nvPr>
        </p:nvGraphicFramePr>
        <p:xfrm>
          <a:off x="6835775" y="1258888"/>
          <a:ext cx="18415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Równanie" r:id="rId5" imgW="876240" imgH="203040" progId="Equation.3">
                  <p:embed/>
                </p:oleObj>
              </mc:Choice>
              <mc:Fallback>
                <p:oleObj name="Równanie" r:id="rId5" imgW="8762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1258888"/>
                        <a:ext cx="18415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6" y="1700808"/>
            <a:ext cx="4672264" cy="456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91472" y="2453987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alibri" pitchFamily="34" charset="0"/>
                <a:cs typeface="Calibri" pitchFamily="34" charset="0"/>
              </a:rPr>
              <a:t>A co będzie, gdy rozkład prawdopodobieństwa jest nieznany?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35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20" y="3377352"/>
            <a:ext cx="28321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6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2349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4653136"/>
            <a:ext cx="463355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6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pl-PL" dirty="0">
                <a:latin typeface="Calibri" pitchFamily="34" charset="0"/>
              </a:rPr>
              <a:t>Problem Behrens-Fisher’a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06732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Eksperyment. Pobierz                                 oraz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Oblicz statystykę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Pobierz losowo        o takim samym rozmiarze jak       , oraz           o takim samym rozmiarze jak        </a:t>
            </a:r>
            <a:endParaRPr lang="pl-PL" sz="24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Oblicz estymatę z próbki bootstrapowej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Powtórz kroki 3 i 4 dużą ilośc razy by otrzymać                    </a:t>
            </a:r>
            <a:endParaRPr lang="pl-PL" sz="2400" dirty="0"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2123373" cy="30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84" y="1312821"/>
            <a:ext cx="2184772" cy="31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039739"/>
            <a:ext cx="2587319" cy="9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552" y="3068959"/>
            <a:ext cx="384025" cy="29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041332"/>
            <a:ext cx="288032" cy="30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16" y="3065190"/>
            <a:ext cx="385932" cy="29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30362"/>
            <a:ext cx="236336" cy="2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8"/>
            <a:ext cx="3735800" cy="95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89" y="5661248"/>
            <a:ext cx="2495788" cy="46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6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pl-PL" dirty="0">
                <a:latin typeface="Calibri" pitchFamily="34" charset="0"/>
              </a:rPr>
              <a:t>Problem </a:t>
            </a:r>
            <a:r>
              <a:rPr lang="pl-PL" dirty="0" smtClean="0">
                <a:latin typeface="Calibri" pitchFamily="34" charset="0"/>
              </a:rPr>
              <a:t>Behrens-Fisher’a (cd.)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06732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l-PL" sz="2400" dirty="0" smtClean="0">
                <a:latin typeface="Calibri" pitchFamily="34" charset="0"/>
              </a:rPr>
              <a:t>Sortuj estymaty bootstrapowe</a:t>
            </a:r>
            <a:endParaRPr lang="pl-PL" sz="24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pl-PL" sz="24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pl-PL" sz="2400" dirty="0" smtClean="0">
                <a:latin typeface="Calibri" pitchFamily="34" charset="0"/>
              </a:rPr>
              <a:t>Test. Odrzuć hipotezę jeżeli                      lub                       , gdzie</a:t>
            </a:r>
          </a:p>
          <a:p>
            <a:pPr marL="0" indent="0">
              <a:buNone/>
            </a:pPr>
            <a:r>
              <a:rPr lang="pl-PL" sz="2400" dirty="0" smtClean="0">
                <a:latin typeface="Calibri" pitchFamily="34" charset="0"/>
              </a:rPr>
              <a:t>                  			</a:t>
            </a:r>
          </a:p>
          <a:p>
            <a:pPr marL="0" indent="0">
              <a:buNone/>
            </a:pPr>
            <a:r>
              <a:rPr lang="pl-PL" sz="2400" dirty="0">
                <a:latin typeface="Calibri" pitchFamily="34" charset="0"/>
              </a:rPr>
              <a:t> </a:t>
            </a:r>
            <a:r>
              <a:rPr lang="pl-PL" sz="2400" dirty="0" smtClean="0">
                <a:latin typeface="Calibri" pitchFamily="34" charset="0"/>
              </a:rPr>
              <a:t>                                            oraz                                   </a:t>
            </a:r>
          </a:p>
          <a:p>
            <a:pPr marL="0" indent="0">
              <a:buNone/>
            </a:pPr>
            <a:r>
              <a:rPr lang="pl-PL" sz="2400" dirty="0">
                <a:latin typeface="Calibri" pitchFamily="34" charset="0"/>
              </a:rPr>
              <a:t>	</a:t>
            </a:r>
            <a:r>
              <a:rPr lang="pl-PL" sz="2400" dirty="0" smtClean="0">
                <a:latin typeface="Calibri" pitchFamily="34" charset="0"/>
              </a:rPr>
              <a:t>są określone poziomem ufności 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3719686" cy="41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2605790"/>
            <a:ext cx="1323656" cy="43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562725"/>
            <a:ext cx="1368152" cy="47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04" y="3429000"/>
            <a:ext cx="1872208" cy="44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71079"/>
            <a:ext cx="2243069" cy="37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85704"/>
            <a:ext cx="274798" cy="27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60777"/>
            <a:ext cx="2604720" cy="2108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Dobór modelu w procesach liniowych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Załóżmy, że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Calibri" pitchFamily="34" charset="0"/>
              </a:rPr>
              <a:t>	gdzie       jest sekwencją szumu o zerowej średniej i wariancji</a:t>
            </a:r>
          </a:p>
          <a:p>
            <a:r>
              <a:rPr lang="pl-PL" sz="2400" dirty="0" smtClean="0">
                <a:latin typeface="Calibri" pitchFamily="34" charset="0"/>
              </a:rPr>
              <a:t>Z powyższego wynika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Proces liniowy możemy zapisać w postaci wektorowej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Calibri" pitchFamily="34" charset="0"/>
              </a:rPr>
              <a:t>	gdzie                                 ,                              ,                             , oraz  </a:t>
            </a: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274" y="1604965"/>
            <a:ext cx="361870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151063"/>
            <a:ext cx="3951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8649" y="2071678"/>
            <a:ext cx="485776" cy="51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7128" y="2955753"/>
            <a:ext cx="2960690" cy="8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4429132"/>
            <a:ext cx="1857388" cy="33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5591" y="4819707"/>
            <a:ext cx="2189160" cy="34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4829176"/>
            <a:ext cx="1990301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21386" y="4830173"/>
            <a:ext cx="1965324" cy="35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6925" y="5210175"/>
            <a:ext cx="221124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Dobór modelu w procesach liniowych (cd.)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Niech     będzie podzbiorem                    ,       podzbiorem     indeksowanym liczbami całkowitymi w     , a       odpowiednią podmacierzą</a:t>
            </a:r>
          </a:p>
          <a:p>
            <a:r>
              <a:rPr lang="pl-PL" sz="2400" dirty="0" smtClean="0">
                <a:latin typeface="Calibri" pitchFamily="34" charset="0"/>
              </a:rPr>
              <a:t>Model zgodny z      zapiszemy w postaci</a:t>
            </a:r>
          </a:p>
          <a:p>
            <a:pPr>
              <a:buNone/>
            </a:pPr>
            <a:endParaRPr lang="pl-PL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Przykład: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Calibri" pitchFamily="34" charset="0"/>
              </a:rPr>
              <a:t>	gdzie            , a pełny model                                              </a:t>
            </a:r>
          </a:p>
          <a:p>
            <a:r>
              <a:rPr lang="pl-PL" sz="2400" dirty="0" smtClean="0">
                <a:latin typeface="Calibri" pitchFamily="34" charset="0"/>
              </a:rPr>
              <a:t>Jednakże, prawdziwy przebieg mógł być inny, np.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St</a:t>
            </a:r>
            <a:r>
              <a:rPr lang="en-AU" sz="2400" dirty="0" smtClean="0">
                <a:latin typeface="Calibri" pitchFamily="34" charset="0"/>
              </a:rPr>
              <a:t>at</a:t>
            </a:r>
            <a:r>
              <a:rPr lang="pl-PL" sz="2400" dirty="0" smtClean="0">
                <a:latin typeface="Calibri" pitchFamily="34" charset="0"/>
              </a:rPr>
              <a:t>ystyczny dobór polega na takim oszacowaniu     , które jak najlepiej (w pewnym ścisłym sensie) odtwarza dane </a:t>
            </a: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85875"/>
            <a:ext cx="29391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499" y="1288893"/>
            <a:ext cx="1298575" cy="35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1285860"/>
            <a:ext cx="38523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2861" y="1257300"/>
            <a:ext cx="264953" cy="31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408" y="1647849"/>
            <a:ext cx="29391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12" y="1704974"/>
            <a:ext cx="381794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6025" y="2095500"/>
            <a:ext cx="24664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7888" y="2462219"/>
            <a:ext cx="29391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86050" y="2928934"/>
            <a:ext cx="2309825" cy="39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0100" y="3648075"/>
            <a:ext cx="7381900" cy="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01775" y="4181483"/>
            <a:ext cx="75212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9575" y="4191008"/>
            <a:ext cx="294542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9854" y="5538822"/>
            <a:ext cx="29391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14451" y="5038724"/>
            <a:ext cx="6000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4422"/>
            <a:ext cx="7772400" cy="4214842"/>
          </a:xfrm>
        </p:spPr>
        <p:txBody>
          <a:bodyPr/>
          <a:lstStyle/>
          <a:p>
            <a:r>
              <a:rPr lang="pl-PL" sz="2400" dirty="0" smtClean="0">
                <a:latin typeface="Calibri" pitchFamily="34" charset="0"/>
              </a:rPr>
              <a:t>Rozważ następujacy przykład</a:t>
            </a:r>
            <a:r>
              <a:rPr lang="en-US" sz="2400" dirty="0" smtClean="0">
                <a:latin typeface="Calibri" pitchFamily="34" charset="0"/>
              </a:rPr>
              <a:t>:</a:t>
            </a:r>
            <a:r>
              <a:rPr lang="en-US" sz="2800" dirty="0">
                <a:latin typeface="Arial" pitchFamily="34" charset="0"/>
              </a:rPr>
              <a:t>				         </a:t>
            </a:r>
          </a:p>
        </p:txBody>
      </p:sp>
      <p:pic>
        <p:nvPicPr>
          <p:cNvPr id="13322" name="Picture 10" descr="C:\users\iskander\text\Seminar\Arvo 2002\buttons.bmp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5786454"/>
            <a:ext cx="1941728" cy="604836"/>
          </a:xfrm>
          <a:prstGeom prst="rect">
            <a:avLst/>
          </a:prstGeom>
          <a:noFill/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pic>
        <p:nvPicPr>
          <p:cNvPr id="13324" name="Picture 12" descr="C:\users\iskander\text\Seminar\Arvo 2002\linfit0a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2506678"/>
            <a:ext cx="4267200" cy="3208338"/>
          </a:xfrm>
          <a:prstGeom prst="rect">
            <a:avLst/>
          </a:prstGeom>
          <a:noFill/>
        </p:spPr>
      </p:pic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4803775" y="1214438"/>
          <a:ext cx="282098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6" imgW="1218960" imgH="583920" progId="Equation.3">
                  <p:embed/>
                </p:oleObj>
              </mc:Choice>
              <mc:Fallback>
                <p:oleObj name="Equation" r:id="rId6" imgW="121896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1214438"/>
                        <a:ext cx="2820988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071670" y="4357694"/>
            <a:ext cx="2018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800" dirty="0" smtClean="0">
                <a:latin typeface="Arial" pitchFamily="34" charset="0"/>
              </a:rPr>
              <a:t>Prawdziwy sygnał</a:t>
            </a:r>
            <a:endParaRPr lang="en-AU" sz="1800" dirty="0">
              <a:latin typeface="Arial" pitchFamily="34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 flipV="1">
            <a:off x="2643174" y="404813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AU"/>
          </a:p>
        </p:txBody>
      </p:sp>
      <p:pic>
        <p:nvPicPr>
          <p:cNvPr id="11" name="Picture 9" descr="C:\users\iskander\text\Seminar\Arvo 2002\linfit1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44" y="2500306"/>
            <a:ext cx="4267200" cy="3192463"/>
          </a:xfrm>
          <a:prstGeom prst="rect">
            <a:avLst/>
          </a:prstGeom>
          <a:noFill/>
        </p:spPr>
      </p:pic>
      <p:pic>
        <p:nvPicPr>
          <p:cNvPr id="12" name="Picture 10" descr="C:\users\iskander\text\Seminar\Arvo 2002\rms1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00562" y="2514600"/>
            <a:ext cx="4267200" cy="3205163"/>
          </a:xfrm>
          <a:prstGeom prst="rect">
            <a:avLst/>
          </a:prstGeom>
          <a:noFill/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  <p:pic>
        <p:nvPicPr>
          <p:cNvPr id="14" name="Picture 9" descr="C:\users\iskander\text\Seminar\Arvo 2002\linfit2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2844" y="2505091"/>
            <a:ext cx="4281488" cy="3209925"/>
          </a:xfrm>
          <a:prstGeom prst="rect">
            <a:avLst/>
          </a:prstGeom>
          <a:noFill/>
        </p:spPr>
      </p:pic>
      <p:pic>
        <p:nvPicPr>
          <p:cNvPr id="15" name="Picture 10" descr="C:\users\iskander\text\Seminar\Arvo 2002\rms2.bmp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00562" y="2514600"/>
            <a:ext cx="4267200" cy="3200400"/>
          </a:xfrm>
          <a:prstGeom prst="rect">
            <a:avLst/>
          </a:prstGeom>
          <a:noFill/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en-AU" dirty="0"/>
          </a:p>
        </p:txBody>
      </p:sp>
      <p:pic>
        <p:nvPicPr>
          <p:cNvPr id="17" name="Picture 9" descr="C:\users\iskander\text\Seminar\Arvo 2002\linfit3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2844" y="2500306"/>
            <a:ext cx="4268788" cy="3198813"/>
          </a:xfrm>
          <a:prstGeom prst="rect">
            <a:avLst/>
          </a:prstGeom>
          <a:noFill/>
        </p:spPr>
      </p:pic>
      <p:pic>
        <p:nvPicPr>
          <p:cNvPr id="18" name="Picture 10" descr="C:\users\iskander\text\Seminar\Arvo 2002\rms3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00562" y="2514600"/>
            <a:ext cx="4267200" cy="3194050"/>
          </a:xfrm>
          <a:prstGeom prst="rect">
            <a:avLst/>
          </a:prstGeom>
          <a:noFill/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  <p:pic>
        <p:nvPicPr>
          <p:cNvPr id="20" name="Picture 9" descr="C:\users\iskander\text\Seminar\Arvo 2002\linfit4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44" y="2508266"/>
            <a:ext cx="4268788" cy="3206750"/>
          </a:xfrm>
          <a:prstGeom prst="rect">
            <a:avLst/>
          </a:prstGeom>
          <a:noFill/>
        </p:spPr>
      </p:pic>
      <p:pic>
        <p:nvPicPr>
          <p:cNvPr id="21" name="Picture 10" descr="C:\users\iskander\text\Seminar\Arvo 2002\rms4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00562" y="2514600"/>
            <a:ext cx="4267200" cy="3203575"/>
          </a:xfrm>
          <a:prstGeom prst="rect">
            <a:avLst/>
          </a:prstGeom>
          <a:noFill/>
        </p:spPr>
      </p:pic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AU" dirty="0"/>
          </a:p>
        </p:txBody>
      </p:sp>
      <p:pic>
        <p:nvPicPr>
          <p:cNvPr id="23" name="Picture 9" descr="C:\users\iskander\text\Seminar\Arvo 2002\linfit5.bm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2844" y="2500306"/>
            <a:ext cx="4268788" cy="3213100"/>
          </a:xfrm>
          <a:prstGeom prst="rect">
            <a:avLst/>
          </a:prstGeom>
          <a:noFill/>
        </p:spPr>
      </p:pic>
      <p:pic>
        <p:nvPicPr>
          <p:cNvPr id="24" name="Picture 10" descr="C:\users\iskander\text\Seminar\Arvo 2002\rms5.bmp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00562" y="2514600"/>
            <a:ext cx="4267200" cy="3206750"/>
          </a:xfrm>
          <a:prstGeom prst="rect">
            <a:avLst/>
          </a:prstGeom>
          <a:noFill/>
        </p:spPr>
      </p:pic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en-AU" dirty="0"/>
          </a:p>
        </p:txBody>
      </p:sp>
      <p:pic>
        <p:nvPicPr>
          <p:cNvPr id="26" name="Picture 9" descr="C:\users\iskander\text\Seminar\Arvo 2002\linfit6.bmp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42844" y="2500306"/>
            <a:ext cx="4267200" cy="3194050"/>
          </a:xfrm>
          <a:prstGeom prst="rect">
            <a:avLst/>
          </a:prstGeom>
          <a:noFill/>
        </p:spPr>
      </p:pic>
      <p:pic>
        <p:nvPicPr>
          <p:cNvPr id="27" name="Picture 10" descr="C:\users\iskander\text\Seminar\Arvo 2002\rms6.bmp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519642" y="2500306"/>
            <a:ext cx="4267200" cy="3200400"/>
          </a:xfrm>
          <a:prstGeom prst="rect">
            <a:avLst/>
          </a:prstGeom>
          <a:noFill/>
        </p:spPr>
      </p:pic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  <a:endParaRPr lang="en-AU" dirty="0"/>
          </a:p>
        </p:txBody>
      </p:sp>
      <p:pic>
        <p:nvPicPr>
          <p:cNvPr id="29" name="Picture 9" descr="C:\users\iskander\text\Seminar\Arvo 2002\linfit7.bmp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2844" y="2505091"/>
            <a:ext cx="4281488" cy="3209925"/>
          </a:xfrm>
          <a:prstGeom prst="rect">
            <a:avLst/>
          </a:prstGeom>
          <a:noFill/>
        </p:spPr>
      </p:pic>
      <p:pic>
        <p:nvPicPr>
          <p:cNvPr id="30" name="Picture 10" descr="C:\users\iskander\text\Seminar\Arvo 2002\rms7.bmp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519642" y="2514600"/>
            <a:ext cx="4267200" cy="3216275"/>
          </a:xfrm>
          <a:prstGeom prst="rect">
            <a:avLst/>
          </a:prstGeom>
          <a:noFill/>
        </p:spPr>
      </p:pic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AU" dirty="0"/>
          </a:p>
        </p:txBody>
      </p:sp>
      <p:pic>
        <p:nvPicPr>
          <p:cNvPr id="32" name="Picture 9" descr="C:\users\iskander\text\Seminar\Arvo 2002\linfit8.bmp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34936" y="2493978"/>
            <a:ext cx="4294188" cy="3221038"/>
          </a:xfrm>
          <a:prstGeom prst="rect">
            <a:avLst/>
          </a:prstGeom>
          <a:noFill/>
        </p:spPr>
      </p:pic>
      <p:pic>
        <p:nvPicPr>
          <p:cNvPr id="33" name="Picture 11" descr="C:\users\iskander\text\Seminar\Arvo 2002\rms8.bmp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519642" y="2514600"/>
            <a:ext cx="4267200" cy="3211513"/>
          </a:xfrm>
          <a:prstGeom prst="rect">
            <a:avLst/>
          </a:prstGeom>
          <a:noFill/>
        </p:spPr>
      </p:pic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  <a:endParaRPr lang="en-AU" dirty="0"/>
          </a:p>
        </p:txBody>
      </p:sp>
      <p:pic>
        <p:nvPicPr>
          <p:cNvPr id="35" name="Picture 9" descr="C:\users\iskander\text\Seminar\Arvo 2002\linfit9.bmp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500562" y="2500306"/>
            <a:ext cx="4281488" cy="3216275"/>
          </a:xfrm>
          <a:prstGeom prst="rect">
            <a:avLst/>
          </a:prstGeom>
          <a:noFill/>
        </p:spPr>
      </p:pic>
      <p:pic>
        <p:nvPicPr>
          <p:cNvPr id="36" name="Picture 10" descr="C:\users\iskander\text\Seminar\Arvo 2002\rms9.bmp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500562" y="2514616"/>
            <a:ext cx="4267200" cy="3200400"/>
          </a:xfrm>
          <a:prstGeom prst="rect">
            <a:avLst/>
          </a:prstGeom>
          <a:noFill/>
        </p:spPr>
      </p:pic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714480" y="590075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en-AU" dirty="0"/>
          </a:p>
        </p:txBody>
      </p:sp>
      <p:pic>
        <p:nvPicPr>
          <p:cNvPr id="38" name="Picture 9" descr="C:\users\iskander\text\Seminar\Arvo 2002\linfit10.bmp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42844" y="2500306"/>
            <a:ext cx="4294188" cy="3213100"/>
          </a:xfrm>
          <a:prstGeom prst="rect">
            <a:avLst/>
          </a:prstGeom>
          <a:noFill/>
        </p:spPr>
      </p:pic>
      <p:pic>
        <p:nvPicPr>
          <p:cNvPr id="39" name="Picture 10" descr="C:\users\iskander\text\Seminar\Arvo 2002\rms10.bmp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4500562" y="2500306"/>
            <a:ext cx="4267200" cy="3203575"/>
          </a:xfrm>
          <a:prstGeom prst="rect">
            <a:avLst/>
          </a:prstGeom>
          <a:noFill/>
        </p:spPr>
      </p:pic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654158" y="590075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endParaRPr lang="en-AU" dirty="0"/>
          </a:p>
        </p:txBody>
      </p:sp>
      <p:pic>
        <p:nvPicPr>
          <p:cNvPr id="41" name="Picture 9" descr="C:\users\iskander\text\Seminar\Arvo 2002\linfit11.bmp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42844" y="2497153"/>
            <a:ext cx="4281488" cy="3217863"/>
          </a:xfrm>
          <a:prstGeom prst="rect">
            <a:avLst/>
          </a:prstGeom>
          <a:noFill/>
        </p:spPr>
      </p:pic>
      <p:pic>
        <p:nvPicPr>
          <p:cNvPr id="42" name="Picture 10" descr="C:\users\iskander\text\Seminar\Arvo 2002\rms11.bmp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500562" y="2500306"/>
            <a:ext cx="4267200" cy="3197225"/>
          </a:xfrm>
          <a:prstGeom prst="rect">
            <a:avLst/>
          </a:prstGeom>
          <a:noFill/>
        </p:spPr>
      </p:pic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654158" y="590075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  <a:endParaRPr lang="en-AU" dirty="0"/>
          </a:p>
        </p:txBody>
      </p:sp>
      <p:pic>
        <p:nvPicPr>
          <p:cNvPr id="44" name="Picture 9" descr="C:\users\iskander\text\Seminar\Arvo 2002\linfit12.bmp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42844" y="2500306"/>
            <a:ext cx="4281488" cy="3209925"/>
          </a:xfrm>
          <a:prstGeom prst="rect">
            <a:avLst/>
          </a:prstGeom>
          <a:noFill/>
        </p:spPr>
      </p:pic>
      <p:pic>
        <p:nvPicPr>
          <p:cNvPr id="45" name="Picture 10" descr="C:\users\iskander\text\Seminar\Arvo 2002\rms12.bmp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500562" y="2500306"/>
            <a:ext cx="4267200" cy="3213100"/>
          </a:xfrm>
          <a:prstGeom prst="rect">
            <a:avLst/>
          </a:prstGeom>
          <a:noFill/>
        </p:spPr>
      </p:pic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1654158" y="590075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  <a:endParaRPr lang="en-AU" dirty="0"/>
          </a:p>
        </p:txBody>
      </p:sp>
      <p:pic>
        <p:nvPicPr>
          <p:cNvPr id="47" name="Picture 9" descr="C:\users\iskander\text\Seminar\Arvo 2002\linfit13.bmp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142844" y="2500306"/>
            <a:ext cx="4294188" cy="3213100"/>
          </a:xfrm>
          <a:prstGeom prst="rect">
            <a:avLst/>
          </a:prstGeom>
          <a:noFill/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654158" y="590075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  <a:endParaRPr lang="en-AU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Sofizmat: czym więcej tym lepiej ...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2198" y="164305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sygnał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7072330" y="16430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szum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" grpId="0"/>
      <p:bldP spid="13" grpId="1"/>
      <p:bldP spid="16" grpId="0"/>
      <p:bldP spid="16" grpId="1"/>
      <p:bldP spid="19" grpId="0"/>
      <p:bldP spid="19" grpId="1"/>
      <p:bldP spid="22" grpId="0"/>
      <p:bldP spid="22" grpId="1"/>
      <p:bldP spid="25" grpId="0"/>
      <p:bldP spid="25" grpId="1"/>
      <p:bldP spid="28" grpId="0"/>
      <p:bldP spid="28" grpId="1"/>
      <p:bldP spid="31" grpId="0"/>
      <p:bldP spid="31" grpId="1"/>
      <p:bldP spid="34" grpId="0"/>
      <p:bldP spid="34" grpId="1"/>
      <p:bldP spid="37" grpId="0"/>
      <p:bldP spid="37" grpId="1"/>
      <p:bldP spid="40" grpId="0"/>
      <p:bldP spid="40" grpId="1"/>
      <p:bldP spid="43" grpId="0"/>
      <p:bldP spid="43" grpId="1"/>
      <p:bldP spid="46" grpId="0"/>
      <p:bldP spid="46" grpId="1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5860"/>
            <a:ext cx="8686800" cy="492922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pl-PL" sz="2400" dirty="0" smtClean="0">
                <a:latin typeface="Calibri" pitchFamily="34" charset="0"/>
              </a:rPr>
              <a:t>Błąd średnio-kwadratowy (MSE) maleje z rzędem modelu.</a:t>
            </a:r>
            <a:endParaRPr lang="en-US" sz="2400" dirty="0">
              <a:latin typeface="Calibri" pitchFamily="3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pl-PL" sz="2400" dirty="0" smtClean="0">
                <a:latin typeface="Calibri" pitchFamily="34" charset="0"/>
              </a:rPr>
              <a:t>Dodanie funkcji kary do MSE daje lepszą miarę oszacowania modelu.</a:t>
            </a:r>
            <a:endParaRPr lang="en-US" sz="2400" dirty="0">
              <a:latin typeface="Calibri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dirty="0">
              <a:latin typeface="Calibri" pitchFamily="34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pl-PL" sz="2400" dirty="0" smtClean="0">
                <a:latin typeface="Calibri" pitchFamily="34" charset="0"/>
              </a:rPr>
              <a:t>Klasyczne techniki</a:t>
            </a:r>
            <a:endParaRPr lang="en-US" sz="2400" dirty="0">
              <a:latin typeface="Calibri" pitchFamily="34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pl-PL" sz="1800" dirty="0" smtClean="0">
                <a:solidFill>
                  <a:schemeClr val="tx1"/>
                </a:solidFill>
                <a:latin typeface="Calibri" pitchFamily="34" charset="0"/>
              </a:rPr>
              <a:t>Kryterium informacyjne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Akaike</a:t>
            </a:r>
            <a:endParaRPr lang="pl-PL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AIC</a:t>
            </a:r>
            <a:r>
              <a:rPr lang="pl-PL" sz="1800" dirty="0" smtClean="0">
                <a:solidFill>
                  <a:schemeClr val="tx1"/>
                </a:solidFill>
                <a:latin typeface="Calibri" pitchFamily="34" charset="0"/>
              </a:rPr>
              <a:t>c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pl-PL" sz="1800" dirty="0" smtClean="0">
                <a:solidFill>
                  <a:schemeClr val="tx1"/>
                </a:solidFill>
                <a:latin typeface="Calibri" pitchFamily="34" charset="0"/>
              </a:rPr>
              <a:t>Kryterium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Hannan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and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Queen</a:t>
            </a:r>
            <a:r>
              <a:rPr lang="pl-PL" sz="1800" dirty="0" smtClean="0">
                <a:solidFill>
                  <a:schemeClr val="tx1"/>
                </a:solidFill>
                <a:latin typeface="Calibri" pitchFamily="34" charset="0"/>
              </a:rPr>
              <a:t>’a</a:t>
            </a: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Minimum Distance Length</a:t>
            </a:r>
          </a:p>
          <a:p>
            <a:pPr marL="609600" indent="-609600">
              <a:lnSpc>
                <a:spcPct val="90000"/>
              </a:lnSpc>
            </a:pPr>
            <a:r>
              <a:rPr lang="pl-PL" sz="2400" dirty="0" smtClean="0">
                <a:latin typeface="Calibri" pitchFamily="34" charset="0"/>
              </a:rPr>
              <a:t>Nowoczesne techniki</a:t>
            </a:r>
            <a:endParaRPr lang="en-US" sz="2400" dirty="0">
              <a:latin typeface="Calibri" pitchFamily="34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pl-PL" sz="1800" dirty="0" smtClean="0">
                <a:solidFill>
                  <a:schemeClr val="tx1"/>
                </a:solidFill>
                <a:latin typeface="Calibri" pitchFamily="34" charset="0"/>
              </a:rPr>
              <a:t>Oparte na metodzie bootstrap</a:t>
            </a:r>
          </a:p>
          <a:p>
            <a:pPr marL="990600" lvl="1" indent="-533400">
              <a:lnSpc>
                <a:spcPct val="90000"/>
              </a:lnSpc>
            </a:pPr>
            <a:r>
              <a:rPr lang="pl-PL" sz="1800" dirty="0" smtClean="0">
                <a:solidFill>
                  <a:schemeClr val="tx1"/>
                </a:solidFill>
                <a:latin typeface="Calibri" pitchFamily="34" charset="0"/>
              </a:rPr>
              <a:t>CME</a:t>
            </a:r>
          </a:p>
          <a:p>
            <a:pPr marL="990600" lvl="1" indent="-533400">
              <a:lnSpc>
                <a:spcPct val="90000"/>
              </a:lnSpc>
            </a:pPr>
            <a:r>
              <a:rPr lang="pl-PL" sz="1800" dirty="0" smtClean="0">
                <a:solidFill>
                  <a:schemeClr val="tx1"/>
                </a:solidFill>
                <a:latin typeface="Calibri" pitchFamily="34" charset="0"/>
              </a:rPr>
              <a:t>Hook &amp; Loop </a:t>
            </a:r>
            <a:endParaRPr lang="en-AU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Kryteria</a:t>
            </a:r>
            <a:r>
              <a:rPr kumimoji="0" lang="pl-PL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Informacyjne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5" y="2285991"/>
            <a:ext cx="4548189" cy="377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2383" y="2419343"/>
            <a:ext cx="13573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MSE</a:t>
            </a:r>
          </a:p>
          <a:p>
            <a:r>
              <a:rPr lang="pl-PL" sz="1100" dirty="0" smtClean="0"/>
              <a:t>Funkcja kary</a:t>
            </a:r>
          </a:p>
          <a:p>
            <a:r>
              <a:rPr lang="pl-PL" sz="1100" dirty="0" smtClean="0"/>
              <a:t>Kryterium informac.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643570" y="4192793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Optymalny rząd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43636" y="578645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Rząd modelu</a:t>
            </a:r>
            <a:endParaRPr lang="en-AU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Dobór modelu przy pomocy bootstrapu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Mając dane                  , oszacuj       i oblicz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None/>
            </a:pPr>
            <a:r>
              <a:rPr lang="pl-PL" sz="2400" dirty="0" smtClean="0">
                <a:latin typeface="Calibri" pitchFamily="34" charset="0"/>
              </a:rPr>
              <a:t>	gdzie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Używając generatora pseudo-losowego pobierz próbki bootstrapowe                                              by otrzymać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Wyznacz                                                           , oraz oszacuj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Powtórz kroki 2</a:t>
            </a:r>
            <a:r>
              <a:rPr lang="pl-PL" sz="2400" dirty="0" smtClean="0">
                <a:latin typeface="Calibri" pitchFamily="34" charset="0"/>
                <a:sym typeface="Symbol"/>
              </a:rPr>
              <a:t>3 by otrzymać </a:t>
            </a:r>
            <a:r>
              <a:rPr lang="pl-PL" sz="2400" dirty="0" smtClean="0">
                <a:latin typeface="Calibri" pitchFamily="34" charset="0"/>
              </a:rPr>
              <a:t>          oraz</a:t>
            </a:r>
          </a:p>
          <a:p>
            <a:pPr marL="457200" indent="-457200">
              <a:buFont typeface="+mj-lt"/>
              <a:buAutoNum type="arabicPeriod" startAt="2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Uśrednij                 po                         by otrzymać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Minimalizuj             po     by otrzymać optymalny model </a:t>
            </a: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4277" y="1373188"/>
            <a:ext cx="1289050" cy="2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2328" y="1276350"/>
            <a:ext cx="331176" cy="35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1729719"/>
            <a:ext cx="4314832" cy="4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4341" y="2170003"/>
            <a:ext cx="1963734" cy="35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39024" y="2952750"/>
            <a:ext cx="35366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4535" y="3357562"/>
            <a:ext cx="4008442" cy="41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71771" y="2930566"/>
            <a:ext cx="2981329" cy="38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83539" y="3377686"/>
            <a:ext cx="574675" cy="40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02200" y="3771906"/>
            <a:ext cx="614362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71670" y="4286256"/>
            <a:ext cx="4795847" cy="79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60575" y="5110162"/>
            <a:ext cx="1073636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8659" y="5210176"/>
            <a:ext cx="1524845" cy="30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91325" y="5153025"/>
            <a:ext cx="740074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34347" y="5576138"/>
            <a:ext cx="338115" cy="39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46042" y="5581635"/>
            <a:ext cx="740074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652858" y="5624526"/>
            <a:ext cx="29391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3" descr="C:\users\iskander\text\Seminar\Arvo 2002\infoCriteria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285860"/>
            <a:ext cx="4714908" cy="3536181"/>
          </a:xfrm>
          <a:prstGeom prst="rect">
            <a:avLst/>
          </a:prstGeom>
          <a:noFill/>
        </p:spPr>
      </p:pic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4929190" y="3929066"/>
            <a:ext cx="381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3352800" y="571500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Wyniki rozważanego przykładu 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19113" y="1285875"/>
          <a:ext cx="28194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4" imgW="1218960" imgH="583920" progId="Equation.3">
                  <p:embed/>
                </p:oleObj>
              </mc:Choice>
              <mc:Fallback>
                <p:oleObj name="Equation" r:id="rId4" imgW="121896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285875"/>
                        <a:ext cx="281940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" y="5000636"/>
            <a:ext cx="8686800" cy="12144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Istnieją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 przypadki, w których klasyczne metody doboru modelu nie zdają egzaminu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6407" y="17049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sygnał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776555" y="172877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szum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Przykład: Modelowanie powierzchni rogówki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06732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Najbardziej popularną metodą pomiaru przedniej powierzchni rogówki jest wideokeratoskopia z dyskiem Placido </a:t>
            </a:r>
          </a:p>
        </p:txBody>
      </p:sp>
      <p:pic>
        <p:nvPicPr>
          <p:cNvPr id="4" name="Picture 3" descr="placido_princi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111481"/>
            <a:ext cx="3571900" cy="174614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72198" y="2428868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oko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2786050" y="1988098"/>
            <a:ext cx="1428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Dysk Placido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2357430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Camera</a:t>
            </a:r>
            <a:endParaRPr lang="en-AU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071942"/>
            <a:ext cx="2519946" cy="217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Elbow Connector 9"/>
          <p:cNvCxnSpPr>
            <a:endCxn id="8" idx="0"/>
          </p:cNvCxnSpPr>
          <p:nvPr/>
        </p:nvCxnSpPr>
        <p:spPr>
          <a:xfrm rot="10800000" flipV="1">
            <a:off x="1760008" y="2928934"/>
            <a:ext cx="1383233" cy="11430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4000504"/>
            <a:ext cx="3929090" cy="224495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>
            <a:off x="3019980" y="5177530"/>
            <a:ext cx="1609170" cy="4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Wstęp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Bradley Efron </a:t>
            </a:r>
            <a:r>
              <a:rPr lang="en-AU" sz="2400" dirty="0" smtClean="0">
                <a:latin typeface="Calibri" pitchFamily="34" charset="0"/>
              </a:rPr>
              <a:t>(1977) </a:t>
            </a:r>
            <a:r>
              <a:rPr lang="pl-PL" sz="2400" dirty="0" smtClean="0">
                <a:latin typeface="Calibri" pitchFamily="34" charset="0"/>
              </a:rPr>
              <a:t>zaproponował ciekawą metodę szacowania rozkładu błędów estymacji, w której wykorzystuje się wielokrotne losowanie ze zwracaniem z jednej i tej samej próby</a:t>
            </a:r>
            <a:endParaRPr lang="en-AU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AU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Metodę nazwał </a:t>
            </a:r>
            <a:r>
              <a:rPr lang="pl-PL" sz="2400" i="1" dirty="0" smtClean="0">
                <a:latin typeface="Calibri" pitchFamily="34" charset="0"/>
              </a:rPr>
              <a:t>bootstrap</a:t>
            </a:r>
            <a:endParaRPr lang="en-AU" sz="2400" dirty="0" smtClean="0">
              <a:latin typeface="Calibri" pitchFamily="34" charset="0"/>
            </a:endParaRPr>
          </a:p>
        </p:txBody>
      </p:sp>
      <p:pic>
        <p:nvPicPr>
          <p:cNvPr id="14338" name="Picture 2" descr="1996 in Old Sequoia H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441" y="3140968"/>
            <a:ext cx="458703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00px-Zernike_polynomial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66" y="2428868"/>
            <a:ext cx="3857628" cy="3857628"/>
          </a:xfrm>
          <a:prstGeom prst="rect">
            <a:avLst/>
          </a:prstGeom>
        </p:spPr>
      </p:pic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 smtClean="0">
                <a:latin typeface="Calibri" pitchFamily="34" charset="0"/>
              </a:rPr>
              <a:t>Wielomian </a:t>
            </a:r>
            <a:r>
              <a:rPr lang="pl-PL" sz="2400" dirty="0" smtClean="0">
                <a:latin typeface="Calibri" pitchFamily="34" charset="0"/>
              </a:rPr>
              <a:t>Zernike’a </a:t>
            </a:r>
            <a:r>
              <a:rPr lang="pl-PL" sz="2400" dirty="0" smtClean="0">
                <a:latin typeface="Calibri" pitchFamily="34" charset="0"/>
              </a:rPr>
              <a:t>o rzędzie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400" dirty="0" smtClean="0">
                <a:latin typeface="Calibri" pitchFamily="34" charset="0"/>
              </a:rPr>
              <a:t> jest opisany następująco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endParaRPr lang="en-AU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en-AU" sz="2400" dirty="0" smtClean="0">
                <a:latin typeface="Calibri" pitchFamily="34" charset="0"/>
              </a:rPr>
              <a:t>	g</a:t>
            </a:r>
            <a:r>
              <a:rPr lang="pl-PL" sz="2400" dirty="0" smtClean="0">
                <a:latin typeface="Calibri" pitchFamily="34" charset="0"/>
              </a:rPr>
              <a:t>dzie </a:t>
            </a:r>
            <a:endParaRPr lang="en-AU" sz="2400" dirty="0">
              <a:latin typeface="Calibri" pitchFamily="34" charset="0"/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857224" y="1664766"/>
          <a:ext cx="5500726" cy="126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4" imgW="3644640" imgH="838080" progId="Equation.3">
                  <p:embed/>
                </p:oleObj>
              </mc:Choice>
              <mc:Fallback>
                <p:oleObj name="Equation" r:id="rId4" imgW="364464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664766"/>
                        <a:ext cx="5500726" cy="1264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785786" y="3429000"/>
          <a:ext cx="5286412" cy="70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6" imgW="3314520" imgH="444240" progId="Equation.3">
                  <p:embed/>
                </p:oleObj>
              </mc:Choice>
              <mc:Fallback>
                <p:oleObj name="Equation" r:id="rId6" imgW="33145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429000"/>
                        <a:ext cx="5286412" cy="708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l-PL" dirty="0" smtClean="0">
                <a:latin typeface="Calibri" pitchFamily="34" charset="0"/>
              </a:rPr>
              <a:t>Wielomiany </a:t>
            </a:r>
            <a:r>
              <a:rPr lang="pl-PL" dirty="0" smtClean="0">
                <a:latin typeface="Calibri" pitchFamily="34" charset="0"/>
              </a:rPr>
              <a:t>Zernike’a</a:t>
            </a:r>
            <a:endParaRPr lang="en-AU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Optymalne modelowanie rogówki (bootstrap)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06732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Niech               . Znajdź estymatę       używając metody najmniejszych kwadratów i wyznacz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Wyznacz rezydua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Przeskaluj rezydua</a:t>
            </a: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Dla wszystkich modeli</a:t>
            </a:r>
          </a:p>
          <a:p>
            <a:endParaRPr lang="pl-PL" sz="2400" dirty="0" smtClean="0">
              <a:latin typeface="Calibri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743056" y="1264743"/>
          <a:ext cx="1000132" cy="40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Equation" r:id="rId3" imgW="558720" imgH="228600" progId="Equation.3">
                  <p:embed/>
                </p:oleObj>
              </mc:Choice>
              <mc:Fallback>
                <p:oleObj name="Equation" r:id="rId3" imgW="558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56" y="1264743"/>
                        <a:ext cx="1000132" cy="408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929190" y="1242997"/>
          <a:ext cx="3984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1242997"/>
                        <a:ext cx="39846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643042" y="2071678"/>
          <a:ext cx="48228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tion" r:id="rId7" imgW="2730240" imgH="457200" progId="Equation.3">
                  <p:embed/>
                </p:oleObj>
              </mc:Choice>
              <mc:Fallback>
                <p:oleObj name="Equation" r:id="rId7" imgW="27302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071678"/>
                        <a:ext cx="48228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214678" y="3286124"/>
          <a:ext cx="28495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9" imgW="1612800" imgH="253800" progId="Equation.3">
                  <p:embed/>
                </p:oleObj>
              </mc:Choice>
              <mc:Fallback>
                <p:oleObj name="Equation" r:id="rId9" imgW="161280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286124"/>
                        <a:ext cx="28495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3286116" y="4071942"/>
          <a:ext cx="31416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11" imgW="1777680" imgH="457200" progId="Equation.3">
                  <p:embed/>
                </p:oleObj>
              </mc:Choice>
              <mc:Fallback>
                <p:oleObj name="Equation" r:id="rId11" imgW="177768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071942"/>
                        <a:ext cx="314166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819520" y="5191137"/>
          <a:ext cx="1346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13" imgW="761760" imgH="228600" progId="Equation.3">
                  <p:embed/>
                </p:oleObj>
              </mc:Choice>
              <mc:Fallback>
                <p:oleObj name="Equation" r:id="rId13" imgW="7617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0" y="5191137"/>
                        <a:ext cx="13462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Optymalne modelowanie rogówki (cd.)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06732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pl-PL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4a.</a:t>
            </a:r>
            <a:r>
              <a:rPr lang="pl-PL" sz="2400" dirty="0" smtClean="0">
                <a:latin typeface="Calibri" pitchFamily="34" charset="0"/>
              </a:rPr>
              <a:t>	Wyznacz      oraz                 jak w punkcie 1</a:t>
            </a:r>
          </a:p>
          <a:p>
            <a:pPr marL="457200" indent="-457200">
              <a:buNone/>
            </a:pPr>
            <a:r>
              <a:rPr lang="pl-PL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4b.</a:t>
            </a:r>
            <a:r>
              <a:rPr lang="pl-PL" sz="2400" dirty="0" smtClean="0">
                <a:latin typeface="Calibri" pitchFamily="34" charset="0"/>
              </a:rPr>
              <a:t>	Używając generatora pseudo-losowego pobierz rezydua bootstrapowe       z szeregu rezyduów                     </a:t>
            </a:r>
          </a:p>
          <a:p>
            <a:pPr marL="457200" indent="-457200">
              <a:buNone/>
            </a:pPr>
            <a:r>
              <a:rPr lang="pl-PL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4c.</a:t>
            </a:r>
            <a:r>
              <a:rPr lang="pl-PL" sz="2400" dirty="0" smtClean="0">
                <a:latin typeface="Calibri" pitchFamily="34" charset="0"/>
              </a:rPr>
              <a:t> Wyznacz bootstrapową powierzchnię rogówki</a:t>
            </a:r>
          </a:p>
          <a:p>
            <a:pPr marL="457200" indent="-457200">
              <a:buNone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4d.</a:t>
            </a:r>
            <a:r>
              <a:rPr lang="pl-PL" sz="2400" dirty="0" smtClean="0">
                <a:latin typeface="Calibri" pitchFamily="34" charset="0"/>
              </a:rPr>
              <a:t>	 Używając                   jako nowej powierzchni, znajdź estymator           	używając metody najmniejszych kwadratów, wyznacz</a:t>
            </a:r>
          </a:p>
          <a:p>
            <a:pPr marL="457200" indent="-457200">
              <a:buNone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None/>
            </a:pPr>
            <a:r>
              <a:rPr lang="pl-PL" sz="2400" dirty="0" smtClean="0">
                <a:latin typeface="Calibri" pitchFamily="34" charset="0"/>
              </a:rPr>
              <a:t>	 oraz</a:t>
            </a:r>
          </a:p>
          <a:p>
            <a:pPr marL="457200" indent="-457200">
              <a:buNone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sz="2400" dirty="0" smtClean="0">
              <a:latin typeface="Calibri" pitchFamily="34" charset="0"/>
            </a:endParaRPr>
          </a:p>
          <a:p>
            <a:endParaRPr lang="pl-PL" sz="2400" dirty="0" smtClean="0">
              <a:latin typeface="Calibri" pitchFamily="34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092311" y="1231888"/>
          <a:ext cx="3984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" name="Equation" r:id="rId3" imgW="190440" imgH="241200" progId="Equation.3">
                  <p:embed/>
                </p:oleObj>
              </mc:Choice>
              <mc:Fallback>
                <p:oleObj name="Equation" r:id="rId3" imgW="1904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11" y="1231888"/>
                        <a:ext cx="39846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032122" y="1238238"/>
          <a:ext cx="1120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" name="Equation" r:id="rId5" imgW="634680" imgH="253800" progId="Equation.3">
                  <p:embed/>
                </p:oleObj>
              </mc:Choice>
              <mc:Fallback>
                <p:oleObj name="Equation" r:id="rId5" imgW="6346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2" y="1238238"/>
                        <a:ext cx="11207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828915" y="2071678"/>
          <a:ext cx="3143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1" name="Equation" r:id="rId7" imgW="177480" imgH="241200" progId="Equation.3">
                  <p:embed/>
                </p:oleObj>
              </mc:Choice>
              <mc:Fallback>
                <p:oleObj name="Equation" r:id="rId7" imgW="177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15" y="2071678"/>
                        <a:ext cx="3143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5659455" y="2071678"/>
          <a:ext cx="1412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" name="Equation" r:id="rId9" imgW="799920" imgH="215640" progId="Equation.3">
                  <p:embed/>
                </p:oleObj>
              </mc:Choice>
              <mc:Fallback>
                <p:oleObj name="Equation" r:id="rId9" imgW="7999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55" y="2071678"/>
                        <a:ext cx="1412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643174" y="2928934"/>
          <a:ext cx="2981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" name="Equation" r:id="rId11" imgW="1688760" imgH="253800" progId="Equation.3">
                  <p:embed/>
                </p:oleObj>
              </mc:Choice>
              <mc:Fallback>
                <p:oleObj name="Equation" r:id="rId11" imgW="168876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928934"/>
                        <a:ext cx="29813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2271724" y="3379795"/>
          <a:ext cx="12112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" name="Equation" r:id="rId13" imgW="685800" imgH="241200" progId="Equation.3">
                  <p:embed/>
                </p:oleObj>
              </mc:Choice>
              <mc:Fallback>
                <p:oleObj name="Equation" r:id="rId13" imgW="685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24" y="3379795"/>
                        <a:ext cx="12112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/>
          <p:cNvGraphicFramePr>
            <a:graphicFrameLocks noChangeAspect="1"/>
          </p:cNvGraphicFramePr>
          <p:nvPr/>
        </p:nvGraphicFramePr>
        <p:xfrm>
          <a:off x="1073174" y="3683005"/>
          <a:ext cx="3984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" name="Equation" r:id="rId15" imgW="190440" imgH="253800" progId="Equation.3">
                  <p:embed/>
                </p:oleObj>
              </mc:Choice>
              <mc:Fallback>
                <p:oleObj name="Equation" r:id="rId15" imgW="19044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74" y="3683005"/>
                        <a:ext cx="39846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8"/>
          <p:cNvGraphicFramePr>
            <a:graphicFrameLocks noChangeAspect="1"/>
          </p:cNvGraphicFramePr>
          <p:nvPr/>
        </p:nvGraphicFramePr>
        <p:xfrm>
          <a:off x="2571736" y="4071942"/>
          <a:ext cx="32083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Equation" r:id="rId17" imgW="1815840" imgH="444240" progId="Equation.3">
                  <p:embed/>
                </p:oleObj>
              </mc:Choice>
              <mc:Fallback>
                <p:oleObj name="Equation" r:id="rId17" imgW="18158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071942"/>
                        <a:ext cx="32083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000232" y="5143512"/>
          <a:ext cx="48244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" name="Equation" r:id="rId19" imgW="2730240" imgH="457200" progId="Equation.3">
                  <p:embed/>
                </p:oleObj>
              </mc:Choice>
              <mc:Fallback>
                <p:oleObj name="Equation" r:id="rId19" imgW="27302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143512"/>
                        <a:ext cx="482441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Optymalne modelowanie rogówki (cd.)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pl-PL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4e.</a:t>
            </a:r>
            <a:r>
              <a:rPr lang="pl-PL" sz="2400" dirty="0" smtClean="0">
                <a:latin typeface="Calibri" pitchFamily="34" charset="0"/>
              </a:rPr>
              <a:t>	Powtórz procedurę z punktów 4b-4d wiele razy (np.,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pl-PL" sz="2400" dirty="0" smtClean="0">
                <a:latin typeface="Calibri" pitchFamily="34" charset="0"/>
              </a:rPr>
              <a:t>= 100)    i wyznacz</a:t>
            </a:r>
          </a:p>
          <a:p>
            <a:pPr marL="457200" indent="-457200">
              <a:buNone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None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5.</a:t>
            </a:r>
            <a:r>
              <a:rPr lang="pl-PL" sz="2400" dirty="0" smtClean="0">
                <a:latin typeface="Calibri" pitchFamily="34" charset="0"/>
              </a:rPr>
              <a:t> 	Wybierz model      dla którego                osiąga minimum.</a:t>
            </a:r>
          </a:p>
          <a:p>
            <a:pPr marL="457200" indent="-457200">
              <a:buNone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>
              <a:buNone/>
            </a:pPr>
            <a:endParaRPr lang="pl-PL" sz="2400" dirty="0" smtClean="0">
              <a:latin typeface="Calibri" pitchFamily="34" charset="0"/>
            </a:endParaRPr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2576521" y="2000240"/>
          <a:ext cx="32099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3" imgW="1815840" imgH="431640" progId="Equation.3">
                  <p:embed/>
                </p:oleObj>
              </mc:Choice>
              <mc:Fallback>
                <p:oleObj name="Equation" r:id="rId3" imgW="18158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21" y="2000240"/>
                        <a:ext cx="3209925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2"/>
          <p:cNvGraphicFramePr>
            <a:graphicFrameLocks noChangeAspect="1"/>
          </p:cNvGraphicFramePr>
          <p:nvPr/>
        </p:nvGraphicFramePr>
        <p:xfrm>
          <a:off x="2857488" y="2928934"/>
          <a:ext cx="3190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928934"/>
                        <a:ext cx="3190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3"/>
          <p:cNvGraphicFramePr>
            <a:graphicFrameLocks noChangeAspect="1"/>
          </p:cNvGraphicFramePr>
          <p:nvPr/>
        </p:nvGraphicFramePr>
        <p:xfrm>
          <a:off x="4713283" y="2928934"/>
          <a:ext cx="987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7" imgW="558720" imgH="266400" progId="Equation.3">
                  <p:embed/>
                </p:oleObj>
              </mc:Choice>
              <mc:Fallback>
                <p:oleObj name="Equation" r:id="rId7" imgW="558720" imgH="26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3" y="2928934"/>
                        <a:ext cx="9874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Przykłady optymalnego modelowania rogówki</a:t>
            </a:r>
            <a:endParaRPr lang="en-AU" dirty="0">
              <a:latin typeface="Calibri" pitchFamily="34" charset="0"/>
            </a:endParaRPr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14422"/>
            <a:ext cx="4805370" cy="489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3" y="1285860"/>
            <a:ext cx="1571636" cy="13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1285860"/>
            <a:ext cx="155690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2643182"/>
            <a:ext cx="158418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769" y="2643182"/>
            <a:ext cx="158010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32" y="4000504"/>
            <a:ext cx="155690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0576" y="4286256"/>
            <a:ext cx="1629141" cy="204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Podsumowanie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72386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Metoda bootstrapu jest bardzo atrakcyjną alternatywą do oszacowania statystycznych właściwości parametrów           w przypadkach gdy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sz="2100" dirty="0" smtClean="0">
                <a:latin typeface="Calibri" pitchFamily="34" charset="0"/>
              </a:rPr>
              <a:t>Nie możemy powtórzyć eksperymentu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sz="2100" dirty="0" smtClean="0">
                <a:latin typeface="Calibri" pitchFamily="34" charset="0"/>
              </a:rPr>
              <a:t>Nie możemy założyć rozkładu  gaussowskiego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sz="2100" dirty="0" smtClean="0">
                <a:latin typeface="Calibri" pitchFamily="34" charset="0"/>
              </a:rPr>
              <a:t>Funkcja statystyki jest zbyt zawiła by teoretycznie wyprowadzić jest rozkład prawdopodobieństwa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sz="2100" dirty="0" smtClean="0">
                <a:latin typeface="Calibri" pitchFamily="34" charset="0"/>
              </a:rPr>
              <a:t>Rozmiar próby jest mały</a:t>
            </a:r>
          </a:p>
          <a:p>
            <a:pPr marL="457200" indent="-457200"/>
            <a:r>
              <a:rPr lang="pl-PL" sz="2400" dirty="0" smtClean="0">
                <a:latin typeface="Calibri" pitchFamily="34" charset="0"/>
              </a:rPr>
              <a:t>Jak każda metoda, bootstrap ma też swoje ograniczenia i należy go używać z rozwagą</a:t>
            </a:r>
          </a:p>
          <a:p>
            <a:pPr marL="731520" lvl="1" indent="-457200">
              <a:buFont typeface="+mj-lt"/>
              <a:buAutoNum type="arabicPeriod"/>
            </a:pPr>
            <a:endParaRPr lang="pl-PL" sz="2100" dirty="0" smtClean="0">
              <a:latin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endParaRPr lang="en-AU" sz="2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Więcej informacji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64088" y="1700808"/>
            <a:ext cx="314394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Signal </a:t>
            </a:r>
            <a:r>
              <a:rPr lang="en-US" sz="2000" dirty="0">
                <a:latin typeface="Calibri" pitchFamily="34" charset="0"/>
              </a:rPr>
              <a:t>Processing </a:t>
            </a:r>
            <a:r>
              <a:rPr lang="en-US" sz="2000" dirty="0" smtClean="0">
                <a:latin typeface="Calibri" pitchFamily="34" charset="0"/>
              </a:rPr>
              <a:t>Magazine</a:t>
            </a:r>
            <a:r>
              <a:rPr lang="pl-PL" sz="2000" dirty="0" smtClean="0">
                <a:latin typeface="Calibri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24(4</a:t>
            </a:r>
            <a:r>
              <a:rPr lang="en-US" sz="2000" dirty="0">
                <a:latin typeface="Calibri" pitchFamily="34" charset="0"/>
              </a:rPr>
              <a:t>):10-19, July </a:t>
            </a:r>
            <a:r>
              <a:rPr lang="en-US" sz="2000" dirty="0" smtClean="0">
                <a:latin typeface="Calibri" pitchFamily="34" charset="0"/>
              </a:rPr>
              <a:t>2007</a:t>
            </a:r>
            <a:r>
              <a:rPr lang="pl-PL" sz="2000" dirty="0" smtClean="0">
                <a:latin typeface="Calibri" pitchFamily="34" charset="0"/>
              </a:rPr>
              <a:t>.</a:t>
            </a:r>
          </a:p>
          <a:p>
            <a:pPr marL="731520" lvl="1" indent="-457200">
              <a:buFont typeface="+mj-lt"/>
              <a:buAutoNum type="arabicPeriod"/>
            </a:pPr>
            <a:endParaRPr lang="en-AU" sz="2100" dirty="0" smtClean="0">
              <a:latin typeface="Calibri" pitchFamily="34" charset="0"/>
            </a:endParaRPr>
          </a:p>
        </p:txBody>
      </p:sp>
      <p:pic>
        <p:nvPicPr>
          <p:cNvPr id="15362" name="Picture 2" descr="http://img52.imageporter.com/i/00391/8ersm9icysr9_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8" y="1844824"/>
            <a:ext cx="2101673" cy="3168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20" y="1844824"/>
            <a:ext cx="2307210" cy="3168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9560" y="5517232"/>
            <a:ext cx="8134848" cy="79208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sz="2100" dirty="0">
                <a:latin typeface="Calibri" pitchFamily="34" charset="0"/>
              </a:rPr>
              <a:t>http://www.csp.curtin.edu.au/downloads/bootstrap_toolbox.html</a:t>
            </a:r>
            <a:endParaRPr lang="en-AU" sz="21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Zagadnienie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Niech                                           będzie zbiorem obserwacji z próby losowej                                           o niezdeterminowanym rozkładzie prawdopodobieństwa       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Niech                   oznacza estymator pewnej nieznanej cechy rozkładu       , np. jej średnią czy wariancję</a:t>
            </a:r>
          </a:p>
          <a:p>
            <a:endParaRPr lang="pl-PL" sz="2400" dirty="0" smtClean="0">
              <a:latin typeface="Calibri" pitchFamily="34" charset="0"/>
            </a:endParaRPr>
          </a:p>
          <a:p>
            <a:pPr lvl="1" indent="0">
              <a:buNone/>
            </a:pPr>
            <a:r>
              <a:rPr lang="pl-PL" sz="2400" dirty="0" smtClean="0">
                <a:solidFill>
                  <a:schemeClr val="tx1"/>
                </a:solidFill>
                <a:latin typeface="Calibri" pitchFamily="34" charset="0"/>
              </a:rPr>
              <a:t>Mając zbiór     niezależnych próbek o takim samym rozkładzie prawdopodobieństwa (i.i.d.),                            , znajdź rozkład prawdopodobieństwa    , estymatora    </a:t>
            </a:r>
          </a:p>
          <a:p>
            <a:pPr indent="0">
              <a:buNone/>
            </a:pPr>
            <a:endParaRPr lang="pl-PL" sz="2400" dirty="0" smtClean="0">
              <a:latin typeface="Calibri" pitchFamily="34" charset="0"/>
            </a:endParaRPr>
          </a:p>
          <a:p>
            <a:pPr>
              <a:buNone/>
            </a:pPr>
            <a:endParaRPr lang="pl-PL" sz="3000" dirty="0" smtClean="0">
              <a:latin typeface="Calibri" pitchFamily="34" charset="0"/>
            </a:endParaRPr>
          </a:p>
          <a:p>
            <a:endParaRPr lang="en-AU" sz="3000" dirty="0" smtClean="0">
              <a:latin typeface="Calibri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3694" y="1219200"/>
            <a:ext cx="2783325" cy="42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39143"/>
            <a:ext cx="4191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282" y="3301213"/>
            <a:ext cx="4191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7" y="4224340"/>
            <a:ext cx="267754" cy="21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1073" y="4510086"/>
            <a:ext cx="1809753" cy="33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4450" y="4819650"/>
            <a:ext cx="212110" cy="34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48311" y="2914650"/>
            <a:ext cx="20990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5761" y="4833950"/>
            <a:ext cx="20990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857224" y="4000504"/>
            <a:ext cx="7929618" cy="13573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16113" y="1664051"/>
            <a:ext cx="2827325" cy="33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1466" y="2892437"/>
            <a:ext cx="1244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Rozwiązania klasyczne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</a:rPr>
              <a:t>Jeżeli rozkład prawdopodobieństwa       jest znany lub zakładamy, że jest znany, a funkcja                    jest wystarcz</a:t>
            </a:r>
            <a:r>
              <a:rPr lang="en-AU" sz="2400" dirty="0" smtClean="0">
                <a:latin typeface="Calibri" pitchFamily="34" charset="0"/>
              </a:rPr>
              <a:t>a</a:t>
            </a:r>
            <a:r>
              <a:rPr lang="pl-PL" sz="2400" dirty="0" smtClean="0">
                <a:latin typeface="Calibri" pitchFamily="34" charset="0"/>
              </a:rPr>
              <a:t>jąco prosta, to istnieje możliwość ścisłego określenia rozkładu dla   </a:t>
            </a:r>
          </a:p>
          <a:p>
            <a:pPr lvl="1"/>
            <a:r>
              <a:rPr lang="pl-PL" sz="2100" dirty="0" smtClean="0">
                <a:latin typeface="Calibri" pitchFamily="34" charset="0"/>
              </a:rPr>
              <a:t>Przykład: Rozkład prawdopodobieństwa średniej lub wariancji z próby gaussowskiej </a:t>
            </a:r>
          </a:p>
          <a:p>
            <a:pPr lvl="1"/>
            <a:endParaRPr lang="pl-PL" sz="2400" dirty="0" smtClean="0">
              <a:latin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</a:rPr>
              <a:t>Gdy rozkład prawdopodobieństwa       jest nieznany lub postać funkcji                    jest zbyt zawiła, można  powtórzyć eksperyment wystarczająco wiele razy i aproksymować rozkład prawdopodobieństwa     rozkładem empirycznym</a:t>
            </a:r>
          </a:p>
          <a:p>
            <a:pPr lvl="1"/>
            <a:r>
              <a:rPr lang="pl-PL" sz="2100" dirty="0" smtClean="0">
                <a:latin typeface="Calibri" pitchFamily="34" charset="0"/>
              </a:rPr>
              <a:t>Problem: Nie zawsze można powtórzyć eksperyment</a:t>
            </a:r>
            <a:endParaRPr lang="en-AU" sz="2100" dirty="0" smtClean="0">
              <a:latin typeface="Calibri" pitchFamily="34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8275" y="1305718"/>
            <a:ext cx="4191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1042" y="1971664"/>
            <a:ext cx="212110" cy="34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2541" y="3619501"/>
            <a:ext cx="4191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0925" y="4652961"/>
            <a:ext cx="202583" cy="33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7440" y="1649413"/>
            <a:ext cx="1244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1157" y="3948111"/>
            <a:ext cx="1244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Zasada bootstrapu</a:t>
            </a:r>
            <a:endParaRPr lang="en-AU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059" y="1214422"/>
            <a:ext cx="8199345" cy="488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1357298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alibri" pitchFamily="34" charset="0"/>
              </a:rPr>
              <a:t>Świat rzeczywisty</a:t>
            </a:r>
            <a:endParaRPr lang="en-AU" sz="2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884" y="1357298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alibri" pitchFamily="34" charset="0"/>
              </a:rPr>
              <a:t>Świat bootstrapu</a:t>
            </a:r>
            <a:endParaRPr lang="en-AU" sz="2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14324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Calibri" pitchFamily="34" charset="0"/>
              </a:rPr>
              <a:t>Nieznany model probabilistyczny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314324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Calibri" pitchFamily="34" charset="0"/>
              </a:rPr>
              <a:t>Estymowany model probabilistyczny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84" y="3282735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Calibri" pitchFamily="34" charset="0"/>
              </a:rPr>
              <a:t>Zaobserwowane dane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6" y="3214686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Calibri" pitchFamily="34" charset="0"/>
              </a:rPr>
              <a:t>Próbka bootstrapowa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042" y="500063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Calibri" pitchFamily="34" charset="0"/>
              </a:rPr>
              <a:t>Statystyka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5072074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Calibri" pitchFamily="34" charset="0"/>
              </a:rPr>
              <a:t>Kopia bootstrapowa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9322" y="6121619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alibri" pitchFamily="34" charset="0"/>
              </a:rPr>
              <a:t>Zaadaptowane z Efron i Tibshirani (1993)</a:t>
            </a:r>
            <a:endParaRPr lang="en-AU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Zasada bootstrapu nieparametrycznego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 smtClean="0">
                <a:latin typeface="Calibri" pitchFamily="34" charset="0"/>
              </a:rPr>
              <a:t>Przeprowadź eksperyment by otrzymać próbkę losową</a:t>
            </a:r>
          </a:p>
          <a:p>
            <a:pPr marL="457200" indent="-457200">
              <a:buNone/>
            </a:pPr>
            <a:r>
              <a:rPr lang="pl-PL" sz="2400" dirty="0" smtClean="0">
                <a:latin typeface="Calibri" pitchFamily="34" charset="0"/>
              </a:rPr>
              <a:t>				          i oblicz estymatę     z    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pl-PL" sz="2400" dirty="0" smtClean="0">
                <a:latin typeface="Calibri" pitchFamily="34" charset="0"/>
              </a:rPr>
              <a:t>Stwórz empiryczny rozkład     zakładając jednostajną funkcję masy prawdopodobieństwa         dla każdej obserwacji </a:t>
            </a:r>
          </a:p>
          <a:p>
            <a:pPr marL="457200" indent="-457200">
              <a:buNone/>
            </a:pPr>
            <a:r>
              <a:rPr lang="pl-PL" sz="2400" dirty="0" smtClean="0">
                <a:latin typeface="Calibri" pitchFamily="34" charset="0"/>
              </a:rPr>
              <a:t>	                                                                            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l-PL" sz="2400" dirty="0" smtClean="0">
                <a:latin typeface="Calibri" pitchFamily="34" charset="0"/>
              </a:rPr>
              <a:t>Z wybranego     wyciągnij losowo próbkę                                 zwaną  próbką bootstrapową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l-PL" sz="2400" dirty="0" smtClean="0">
                <a:latin typeface="Calibri" pitchFamily="34" charset="0"/>
              </a:rPr>
              <a:t> Aproksymuj rozkład prawdopodobieństwa     rozkładem      stworzonego z        </a:t>
            </a:r>
          </a:p>
          <a:p>
            <a:pPr marL="457200" indent="-457200">
              <a:buFont typeface="+mj-lt"/>
              <a:buAutoNum type="arabicPeriod" startAt="3"/>
            </a:pPr>
            <a:endParaRPr lang="pl-PL" sz="2400" dirty="0" smtClean="0">
              <a:latin typeface="Calibri" pitchFamily="34" charset="0"/>
            </a:endParaRPr>
          </a:p>
          <a:p>
            <a:pPr marL="457200" indent="-457200"/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W punkcie 2 zakładamy, że dane w próbce są niezależne oraz o je</a:t>
            </a:r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</a:t>
            </a:r>
            <a:r>
              <a:rPr lang="pl-PL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nakowym rozkładzie (i.i.d.)    </a:t>
            </a:r>
            <a:endParaRPr lang="en-AU" sz="24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31899"/>
            <a:ext cx="2857520" cy="3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8524" y="1671635"/>
            <a:ext cx="212110" cy="34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8912" y="1772800"/>
            <a:ext cx="319103" cy="26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5000" y="2566988"/>
            <a:ext cx="501594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3000372"/>
            <a:ext cx="38481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1" y="2162175"/>
            <a:ext cx="229687" cy="33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14613" y="3386144"/>
            <a:ext cx="229687" cy="33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43595" y="3419473"/>
            <a:ext cx="290518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49" y="4176720"/>
            <a:ext cx="212110" cy="34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1625" y="4124325"/>
            <a:ext cx="34707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76421" y="4591050"/>
            <a:ext cx="39943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500034" y="5072074"/>
            <a:ext cx="82868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Zasada próbkowania w metodzie bootstrap</a:t>
            </a:r>
            <a:endParaRPr lang="en-AU" dirty="0">
              <a:latin typeface="Calibri" pitchFamily="34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357298"/>
            <a:ext cx="5072098" cy="47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1345156"/>
            <a:ext cx="1357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6 </a:t>
            </a:r>
            <a:r>
              <a:rPr lang="pl-PL" dirty="0" smtClean="0"/>
              <a:t>kolorów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1362061"/>
            <a:ext cx="1357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&lt; </a:t>
            </a:r>
            <a:r>
              <a:rPr lang="en-AU" dirty="0" smtClean="0"/>
              <a:t>6 </a:t>
            </a:r>
            <a:r>
              <a:rPr lang="pl-PL" dirty="0" smtClean="0"/>
              <a:t>kolorów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424108" y="3748087"/>
            <a:ext cx="1357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&lt; </a:t>
            </a:r>
            <a:r>
              <a:rPr lang="en-AU" dirty="0" smtClean="0"/>
              <a:t>6 </a:t>
            </a:r>
            <a:r>
              <a:rPr lang="pl-PL" dirty="0" smtClean="0"/>
              <a:t>kolorów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072058" y="3767137"/>
            <a:ext cx="1357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&lt; </a:t>
            </a:r>
            <a:r>
              <a:rPr lang="en-AU" dirty="0" smtClean="0"/>
              <a:t>6 </a:t>
            </a:r>
            <a:r>
              <a:rPr lang="pl-PL" dirty="0" smtClean="0"/>
              <a:t>kolorów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500166" y="3286124"/>
            <a:ext cx="56436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857356" y="5643578"/>
            <a:ext cx="56436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3286124"/>
            <a:ext cx="319103" cy="26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6" y="3233728"/>
            <a:ext cx="39943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0364" y="5619740"/>
            <a:ext cx="39943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5939" y="5619740"/>
            <a:ext cx="39943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itchFamily="34" charset="0"/>
              </a:rPr>
              <a:t>Zasada próbkowania w metodzie bootstrap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&gt;&gt; x=rand(1,10)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x =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0.0131    0.9654    0.3182    0.9556    0.0290    0.3972    0.2778    0.3619    0.7805    0.4457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&gt;&gt; s=length(x);B=6;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&gt;&gt;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x_star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=x(ceil(s*rand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s,B</a:t>
            </a:r>
            <a:r>
              <a:rPr lang="en-US" dirty="0">
                <a:latin typeface="Arial" pitchFamily="34" charset="0"/>
                <a:cs typeface="Arial" pitchFamily="34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x_star</a:t>
            </a:r>
            <a:r>
              <a:rPr lang="en-US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0.0131    0.2778    0.0131    0.7805    0.0131    0.3972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0.0131    0.3972    0.3619    0.0290    0.9654    0.3972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0.3972    0.2778    0.3619    0.0290    0.3619    0.0131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0.3619    0.3182    0.3182    0.4457    0.2778    0.4457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0.2778    0.4457    0.9556    0.9556    0.3619    0.2778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0.4457    0.0131    0.3182    0.9654    0.7805    0.2778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0.3619    0.0290    0.0131    0.2778    0.2778    0.0290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0.3619    0.4457    0.3182    0.4457    0.0131    0.3619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0.9556    0.0290    0.0290    0.0290    0.7805    0.0290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0.3972    0.2778    0.3972    0.3972    0.9654    0.0290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5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6036</TotalTime>
  <Words>1061</Words>
  <Application>Microsoft Office PowerPoint</Application>
  <PresentationFormat>On-screen Show (4:3)</PresentationFormat>
  <Paragraphs>308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Origin</vt:lpstr>
      <vt:lpstr>Równanie</vt:lpstr>
      <vt:lpstr>Equation</vt:lpstr>
      <vt:lpstr>Zastosowanie metody Bootstrap   </vt:lpstr>
      <vt:lpstr>Wstęp</vt:lpstr>
      <vt:lpstr>Wstęp</vt:lpstr>
      <vt:lpstr>Zagadnienie</vt:lpstr>
      <vt:lpstr>Rozwiązania klasyczne</vt:lpstr>
      <vt:lpstr>Zasada bootstrapu</vt:lpstr>
      <vt:lpstr>Zasada bootstrapu nieparametrycznego</vt:lpstr>
      <vt:lpstr>Zasada próbkowania w metodzie bootstrap</vt:lpstr>
      <vt:lpstr>Zasada próbkowania w metodzie bootstrap</vt:lpstr>
      <vt:lpstr>Zasada bootstrapu nieparametrycznego (cd.)</vt:lpstr>
      <vt:lpstr>Przykład: przedział ufności dla średniej</vt:lpstr>
      <vt:lpstr>Przykład: przedział ufności dla średniej (cd.)</vt:lpstr>
      <vt:lpstr>Przykład: przedział ufności dla średniej (cd.)</vt:lpstr>
      <vt:lpstr>Ograniczenie</vt:lpstr>
      <vt:lpstr>Przykład 2: wpisywanie okręgu do rąbka rogówki</vt:lpstr>
      <vt:lpstr>Przykład 2: wpisywanie okręgu do rąbka rogówki (cd.)</vt:lpstr>
      <vt:lpstr>Przykład 2: wpisywanie okręgu do rąbka rogówki (cd.)</vt:lpstr>
      <vt:lpstr>Procedura bootstrapu wykorzystująca rezydua</vt:lpstr>
      <vt:lpstr>Przykład 2: wpisywanie okręgu do rąbka rogówki (cd.)</vt:lpstr>
      <vt:lpstr>Testowanie hipotez</vt:lpstr>
      <vt:lpstr>Problem Behrens-Fisher’a </vt:lpstr>
      <vt:lpstr>Problem Behrens-Fisher’a (cd.) </vt:lpstr>
      <vt:lpstr>Dobór modelu w procesach liniowych</vt:lpstr>
      <vt:lpstr>Dobór modelu w procesach liniowych (cd.)</vt:lpstr>
      <vt:lpstr>PowerPoint Presentation</vt:lpstr>
      <vt:lpstr>PowerPoint Presentation</vt:lpstr>
      <vt:lpstr>Dobór modelu przy pomocy bootstrapu</vt:lpstr>
      <vt:lpstr>PowerPoint Presentation</vt:lpstr>
      <vt:lpstr>Przykład: Modelowanie powierzchni rogówki</vt:lpstr>
      <vt:lpstr>Wielomiany Zernike’a</vt:lpstr>
      <vt:lpstr>Optymalne modelowanie rogówki (bootstrap)</vt:lpstr>
      <vt:lpstr>Optymalne modelowanie rogówki (cd.)</vt:lpstr>
      <vt:lpstr>Optymalne modelowanie rogówki (cd.)</vt:lpstr>
      <vt:lpstr>Przykłady optymalnego modelowania rogówki</vt:lpstr>
      <vt:lpstr>Podsumowanie</vt:lpstr>
      <vt:lpstr>Więcej informacji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iskander</dc:creator>
  <cp:lastModifiedBy>iskander</cp:lastModifiedBy>
  <cp:revision>828</cp:revision>
  <dcterms:created xsi:type="dcterms:W3CDTF">2009-05-03T23:34:53Z</dcterms:created>
  <dcterms:modified xsi:type="dcterms:W3CDTF">2017-01-18T13:45:54Z</dcterms:modified>
</cp:coreProperties>
</file>