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Montserrat"/>
      <p:regular r:id="rId19"/>
      <p:bold r:id="rId20"/>
      <p:italic r:id="rId21"/>
      <p:boldItalic r:id="rId22"/>
    </p:embeddedFont>
    <p:embeddedFont>
      <p:font typeface="Oswald"/>
      <p:regular r:id="rId23"/>
      <p:bold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Oswald-bold.fntdata"/><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19" Type="http://schemas.openxmlformats.org/officeDocument/2006/relationships/font" Target="fonts/Montserrat-regular.fntdata"/><Relationship Id="rId18" Type="http://schemas.openxmlformats.org/officeDocument/2006/relationships/font" Target="fonts/PlayfairDispl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14e5b285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14e5b285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14e5b285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14e5b285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14e5b285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14e5b285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14e5b285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14e5b285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14e5b285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14e5b285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14e5b285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14e5b285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14e5b285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14e5b285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4e5b285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4e5b285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21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80750" y="44193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4835400" y="76932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4835400" y="2675276"/>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3696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4.png"/><Relationship Id="rId8"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0.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299875"/>
            <a:ext cx="8455500" cy="2250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pl" sz="4822">
                <a:latin typeface="Roboto Mono"/>
                <a:ea typeface="Roboto Mono"/>
                <a:cs typeface="Roboto Mono"/>
                <a:sym typeface="Roboto Mono"/>
              </a:rPr>
              <a:t>The Best </a:t>
            </a:r>
            <a:endParaRPr sz="4822">
              <a:latin typeface="Roboto Mono"/>
              <a:ea typeface="Roboto Mono"/>
              <a:cs typeface="Roboto Mono"/>
              <a:sym typeface="Roboto Mono"/>
            </a:endParaRPr>
          </a:p>
          <a:p>
            <a:pPr indent="0" lvl="0" marL="0" rtl="0" algn="ctr">
              <a:lnSpc>
                <a:spcPct val="115000"/>
              </a:lnSpc>
              <a:spcBef>
                <a:spcPts val="0"/>
              </a:spcBef>
              <a:spcAft>
                <a:spcPts val="0"/>
              </a:spcAft>
              <a:buNone/>
            </a:pPr>
            <a:r>
              <a:rPr lang="pl" sz="3822">
                <a:latin typeface="Roboto Mono"/>
                <a:ea typeface="Roboto Mono"/>
                <a:cs typeface="Roboto Mono"/>
                <a:sym typeface="Roboto Mono"/>
              </a:rPr>
              <a:t>Of </a:t>
            </a:r>
            <a:endParaRPr sz="3822">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990"/>
              <a:buFont typeface="Arial"/>
              <a:buNone/>
            </a:pPr>
            <a:r>
              <a:rPr lang="pl" sz="4822">
                <a:latin typeface="Roboto Mono"/>
                <a:ea typeface="Roboto Mono"/>
                <a:cs typeface="Roboto Mono"/>
                <a:sym typeface="Roboto Mono"/>
              </a:rPr>
              <a:t>Baseball Awards</a:t>
            </a:r>
            <a:endParaRPr sz="4822">
              <a:latin typeface="Roboto Mono"/>
              <a:ea typeface="Roboto Mono"/>
              <a:cs typeface="Roboto Mono"/>
              <a:sym typeface="Roboto Mono"/>
            </a:endParaRPr>
          </a:p>
          <a:p>
            <a:pPr indent="0" lvl="0" marL="0" rtl="0" algn="ctr">
              <a:spcBef>
                <a:spcPts val="0"/>
              </a:spcBef>
              <a:spcAft>
                <a:spcPts val="0"/>
              </a:spcAft>
              <a:buNone/>
            </a:pPr>
            <a:r>
              <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Analyzing data with SQL</a:t>
            </a:r>
            <a:endParaRPr/>
          </a:p>
        </p:txBody>
      </p:sp>
      <p:pic>
        <p:nvPicPr>
          <p:cNvPr id="60" name="Google Shape;60;p13"/>
          <p:cNvPicPr preferRelativeResize="0"/>
          <p:nvPr/>
        </p:nvPicPr>
        <p:blipFill>
          <a:blip r:embed="rId3">
            <a:alphaModFix/>
          </a:blip>
          <a:stretch>
            <a:fillRect/>
          </a:stretch>
        </p:blipFill>
        <p:spPr>
          <a:xfrm>
            <a:off x="6580775" y="1368550"/>
            <a:ext cx="2135026" cy="1676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44250" y="661150"/>
            <a:ext cx="8455500" cy="2631900"/>
          </a:xfrm>
          <a:prstGeom prst="rect">
            <a:avLst/>
          </a:prstGeom>
          <a:solidFill>
            <a:schemeClr val="lt1"/>
          </a:solidFill>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pl" sz="2200">
                <a:latin typeface="Arial"/>
                <a:ea typeface="Arial"/>
                <a:cs typeface="Arial"/>
                <a:sym typeface="Arial"/>
              </a:rPr>
              <a:t>In this project, we will be looking at a massive baseball database containing information about players, teams, managers, salaries, and just about anything you might want to know about baseball. This dataset contains data from 2019 all the way back to 1871. Letʼs see what interesting facts we can learn from this database!</a:t>
            </a:r>
            <a:endParaRPr sz="5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6F8"/>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102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For this project, I used the following tables related to each other from the entire database.</a:t>
            </a:r>
            <a:endParaRPr/>
          </a:p>
        </p:txBody>
      </p:sp>
      <p:sp>
        <p:nvSpPr>
          <p:cNvPr id="71" name="Google Shape;71;p15"/>
          <p:cNvSpPr txBox="1"/>
          <p:nvPr>
            <p:ph idx="1" type="body"/>
          </p:nvPr>
        </p:nvSpPr>
        <p:spPr>
          <a:xfrm>
            <a:off x="311700" y="1624850"/>
            <a:ext cx="8520600" cy="294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0" y="1546754"/>
            <a:ext cx="9144000" cy="35967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0" y="75"/>
            <a:ext cx="9144000" cy="5143500"/>
          </a:xfrm>
          <a:prstGeom prst="rect">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6593450" y="1366000"/>
            <a:ext cx="2550900" cy="37776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0" y="1327850"/>
            <a:ext cx="3815700" cy="38157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ph type="title"/>
          </p:nvPr>
        </p:nvSpPr>
        <p:spPr>
          <a:xfrm>
            <a:off x="1987050" y="152225"/>
            <a:ext cx="7098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pl" sz="2900"/>
              <a:t>Heaviest Hitters</a:t>
            </a:r>
            <a:endParaRPr b="1" sz="2900"/>
          </a:p>
        </p:txBody>
      </p:sp>
      <p:sp>
        <p:nvSpPr>
          <p:cNvPr id="81" name="Google Shape;81;p16"/>
          <p:cNvSpPr txBox="1"/>
          <p:nvPr>
            <p:ph idx="1" type="body"/>
          </p:nvPr>
        </p:nvSpPr>
        <p:spPr>
          <a:xfrm>
            <a:off x="1987050" y="724925"/>
            <a:ext cx="6946800" cy="5265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l">
                <a:latin typeface="Arial"/>
                <a:ea typeface="Arial"/>
                <a:cs typeface="Arial"/>
                <a:sym typeface="Arial"/>
              </a:rPr>
              <a:t>This award goes to the team with the highest average weight of its batters on a given year and to the heaviest player in history.</a:t>
            </a:r>
            <a:endParaRPr b="1" sz="1800"/>
          </a:p>
        </p:txBody>
      </p:sp>
      <p:pic>
        <p:nvPicPr>
          <p:cNvPr id="82" name="Google Shape;82;p16"/>
          <p:cNvPicPr preferRelativeResize="0"/>
          <p:nvPr/>
        </p:nvPicPr>
        <p:blipFill>
          <a:blip r:embed="rId3">
            <a:alphaModFix/>
          </a:blip>
          <a:stretch>
            <a:fillRect/>
          </a:stretch>
        </p:blipFill>
        <p:spPr>
          <a:xfrm>
            <a:off x="721988" y="3668513"/>
            <a:ext cx="2381250" cy="1400175"/>
          </a:xfrm>
          <a:prstGeom prst="rect">
            <a:avLst/>
          </a:prstGeom>
          <a:noFill/>
          <a:ln>
            <a:noFill/>
          </a:ln>
        </p:spPr>
      </p:pic>
      <p:pic>
        <p:nvPicPr>
          <p:cNvPr id="83" name="Google Shape;83;p16"/>
          <p:cNvPicPr preferRelativeResize="0"/>
          <p:nvPr/>
        </p:nvPicPr>
        <p:blipFill>
          <a:blip r:embed="rId4">
            <a:alphaModFix/>
          </a:blip>
          <a:stretch>
            <a:fillRect/>
          </a:stretch>
        </p:blipFill>
        <p:spPr>
          <a:xfrm>
            <a:off x="45713" y="1631263"/>
            <a:ext cx="3733800" cy="1924050"/>
          </a:xfrm>
          <a:prstGeom prst="rect">
            <a:avLst/>
          </a:prstGeom>
          <a:noFill/>
          <a:ln>
            <a:noFill/>
          </a:ln>
        </p:spPr>
      </p:pic>
      <p:pic>
        <p:nvPicPr>
          <p:cNvPr id="84" name="Google Shape;84;p16"/>
          <p:cNvPicPr preferRelativeResize="0"/>
          <p:nvPr/>
        </p:nvPicPr>
        <p:blipFill>
          <a:blip r:embed="rId5">
            <a:alphaModFix/>
          </a:blip>
          <a:stretch>
            <a:fillRect/>
          </a:stretch>
        </p:blipFill>
        <p:spPr>
          <a:xfrm>
            <a:off x="6678225" y="3038975"/>
            <a:ext cx="2395400" cy="1247775"/>
          </a:xfrm>
          <a:prstGeom prst="rect">
            <a:avLst/>
          </a:prstGeom>
          <a:noFill/>
          <a:ln>
            <a:noFill/>
          </a:ln>
        </p:spPr>
      </p:pic>
      <p:pic>
        <p:nvPicPr>
          <p:cNvPr id="85" name="Google Shape;85;p16"/>
          <p:cNvPicPr preferRelativeResize="0"/>
          <p:nvPr/>
        </p:nvPicPr>
        <p:blipFill>
          <a:blip r:embed="rId6">
            <a:alphaModFix/>
          </a:blip>
          <a:stretch>
            <a:fillRect/>
          </a:stretch>
        </p:blipFill>
        <p:spPr>
          <a:xfrm>
            <a:off x="6671200" y="1504938"/>
            <a:ext cx="2395400" cy="1066800"/>
          </a:xfrm>
          <a:prstGeom prst="rect">
            <a:avLst/>
          </a:prstGeom>
          <a:noFill/>
          <a:ln>
            <a:noFill/>
          </a:ln>
        </p:spPr>
      </p:pic>
      <p:pic>
        <p:nvPicPr>
          <p:cNvPr id="86" name="Google Shape;86;p16"/>
          <p:cNvPicPr preferRelativeResize="0"/>
          <p:nvPr/>
        </p:nvPicPr>
        <p:blipFill>
          <a:blip r:embed="rId7">
            <a:alphaModFix/>
          </a:blip>
          <a:stretch>
            <a:fillRect/>
          </a:stretch>
        </p:blipFill>
        <p:spPr>
          <a:xfrm>
            <a:off x="6932938" y="4496000"/>
            <a:ext cx="1885973" cy="572700"/>
          </a:xfrm>
          <a:prstGeom prst="rect">
            <a:avLst/>
          </a:prstGeom>
          <a:noFill/>
          <a:ln>
            <a:noFill/>
          </a:ln>
        </p:spPr>
      </p:pic>
      <p:sp>
        <p:nvSpPr>
          <p:cNvPr id="87" name="Google Shape;87;p16"/>
          <p:cNvSpPr txBox="1"/>
          <p:nvPr/>
        </p:nvSpPr>
        <p:spPr>
          <a:xfrm>
            <a:off x="7574425" y="2623475"/>
            <a:ext cx="60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l" sz="1500">
                <a:latin typeface="Playfair Display"/>
                <a:ea typeface="Playfair Display"/>
                <a:cs typeface="Playfair Display"/>
                <a:sym typeface="Playfair Display"/>
              </a:rPr>
              <a:t>OR</a:t>
            </a:r>
            <a:endParaRPr b="1" sz="1500">
              <a:latin typeface="Playfair Display"/>
              <a:ea typeface="Playfair Display"/>
              <a:cs typeface="Playfair Display"/>
              <a:sym typeface="Playfair Display"/>
            </a:endParaRPr>
          </a:p>
        </p:txBody>
      </p:sp>
      <p:sp>
        <p:nvSpPr>
          <p:cNvPr id="88" name="Google Shape;88;p16"/>
          <p:cNvSpPr txBox="1"/>
          <p:nvPr/>
        </p:nvSpPr>
        <p:spPr>
          <a:xfrm>
            <a:off x="3929125" y="1681450"/>
            <a:ext cx="2550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l" sz="1800">
                <a:latin typeface="Playfair Display"/>
                <a:ea typeface="Playfair Display"/>
                <a:cs typeface="Playfair Display"/>
                <a:sym typeface="Playfair Display"/>
              </a:rPr>
              <a:t>The heaviest team was </a:t>
            </a:r>
            <a:r>
              <a:rPr b="1" lang="pl" sz="1800">
                <a:solidFill>
                  <a:schemeClr val="accent3"/>
                </a:solidFill>
                <a:latin typeface="Playfair Display"/>
                <a:ea typeface="Playfair Display"/>
                <a:cs typeface="Playfair Display"/>
                <a:sym typeface="Playfair Display"/>
              </a:rPr>
              <a:t>Chicago White Sox</a:t>
            </a:r>
            <a:r>
              <a:rPr lang="pl" sz="1800">
                <a:solidFill>
                  <a:srgbClr val="FF0000"/>
                </a:solidFill>
                <a:latin typeface="Playfair Display"/>
                <a:ea typeface="Playfair Display"/>
                <a:cs typeface="Playfair Display"/>
                <a:sym typeface="Playfair Display"/>
              </a:rPr>
              <a:t> </a:t>
            </a:r>
            <a:endParaRPr sz="1800">
              <a:solidFill>
                <a:srgbClr val="FF0000"/>
              </a:solidFill>
              <a:latin typeface="Playfair Display"/>
              <a:ea typeface="Playfair Display"/>
              <a:cs typeface="Playfair Display"/>
              <a:sym typeface="Playfair Display"/>
            </a:endParaRPr>
          </a:p>
          <a:p>
            <a:pPr indent="0" lvl="0" marL="0" rtl="0" algn="ctr">
              <a:spcBef>
                <a:spcPts val="0"/>
              </a:spcBef>
              <a:spcAft>
                <a:spcPts val="0"/>
              </a:spcAft>
              <a:buNone/>
            </a:pPr>
            <a:r>
              <a:rPr lang="pl" sz="1800">
                <a:latin typeface="Playfair Display"/>
                <a:ea typeface="Playfair Display"/>
                <a:cs typeface="Playfair Display"/>
                <a:sym typeface="Playfair Display"/>
              </a:rPr>
              <a:t>with average weight of </a:t>
            </a:r>
            <a:r>
              <a:rPr b="1" lang="pl" sz="1800">
                <a:solidFill>
                  <a:schemeClr val="accent3"/>
                </a:solidFill>
                <a:latin typeface="Playfair Display"/>
                <a:ea typeface="Playfair Display"/>
                <a:cs typeface="Playfair Display"/>
                <a:sym typeface="Playfair Display"/>
              </a:rPr>
              <a:t>221.33lb in 2009</a:t>
            </a:r>
            <a:endParaRPr b="1" sz="1800">
              <a:solidFill>
                <a:schemeClr val="accent3"/>
              </a:solidFill>
              <a:latin typeface="Playfair Display"/>
              <a:ea typeface="Playfair Display"/>
              <a:cs typeface="Playfair Display"/>
              <a:sym typeface="Playfair Display"/>
            </a:endParaRPr>
          </a:p>
        </p:txBody>
      </p:sp>
      <p:sp>
        <p:nvSpPr>
          <p:cNvPr id="89" name="Google Shape;89;p16"/>
          <p:cNvSpPr/>
          <p:nvPr/>
        </p:nvSpPr>
        <p:spPr>
          <a:xfrm>
            <a:off x="721875" y="3935175"/>
            <a:ext cx="2381100" cy="231600"/>
          </a:xfrm>
          <a:prstGeom prst="frame">
            <a:avLst>
              <a:gd fmla="val 1250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6932950" y="4784825"/>
            <a:ext cx="1886100" cy="283800"/>
          </a:xfrm>
          <a:prstGeom prst="frame">
            <a:avLst>
              <a:gd fmla="val 1250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3971500" y="3404475"/>
            <a:ext cx="2550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l" sz="1800">
                <a:latin typeface="Playfair Display"/>
                <a:ea typeface="Playfair Display"/>
                <a:cs typeface="Playfair Display"/>
                <a:sym typeface="Playfair Display"/>
              </a:rPr>
              <a:t>The heaviest player title goes to:</a:t>
            </a:r>
            <a:endParaRPr sz="1800">
              <a:latin typeface="Playfair Display"/>
              <a:ea typeface="Playfair Display"/>
              <a:cs typeface="Playfair Display"/>
              <a:sym typeface="Playfair Display"/>
            </a:endParaRPr>
          </a:p>
          <a:p>
            <a:pPr indent="0" lvl="0" marL="0" rtl="0" algn="ctr">
              <a:spcBef>
                <a:spcPts val="0"/>
              </a:spcBef>
              <a:spcAft>
                <a:spcPts val="0"/>
              </a:spcAft>
              <a:buNone/>
            </a:pPr>
            <a:r>
              <a:rPr b="1" lang="pl" sz="1800">
                <a:solidFill>
                  <a:schemeClr val="accent3"/>
                </a:solidFill>
                <a:latin typeface="Playfair Display"/>
                <a:ea typeface="Playfair Display"/>
                <a:cs typeface="Playfair Display"/>
                <a:sym typeface="Playfair Display"/>
              </a:rPr>
              <a:t>Walter Young</a:t>
            </a:r>
            <a:endParaRPr b="1" sz="1800">
              <a:solidFill>
                <a:schemeClr val="accent3"/>
              </a:solidFill>
              <a:latin typeface="Playfair Display"/>
              <a:ea typeface="Playfair Display"/>
              <a:cs typeface="Playfair Display"/>
              <a:sym typeface="Playfair Display"/>
            </a:endParaRPr>
          </a:p>
          <a:p>
            <a:pPr indent="0" lvl="0" marL="0" rtl="0" algn="ctr">
              <a:spcBef>
                <a:spcPts val="0"/>
              </a:spcBef>
              <a:spcAft>
                <a:spcPts val="0"/>
              </a:spcAft>
              <a:buNone/>
            </a:pPr>
            <a:r>
              <a:rPr b="1" lang="pl" sz="1800">
                <a:solidFill>
                  <a:schemeClr val="accent3"/>
                </a:solidFill>
                <a:latin typeface="Playfair Display"/>
                <a:ea typeface="Playfair Display"/>
                <a:cs typeface="Playfair Display"/>
                <a:sym typeface="Playfair Display"/>
              </a:rPr>
              <a:t>320lb!</a:t>
            </a:r>
            <a:endParaRPr b="1" sz="1800">
              <a:solidFill>
                <a:schemeClr val="accent3"/>
              </a:solidFill>
              <a:latin typeface="Playfair Display"/>
              <a:ea typeface="Playfair Display"/>
              <a:cs typeface="Playfair Display"/>
              <a:sym typeface="Playfair Display"/>
            </a:endParaRPr>
          </a:p>
        </p:txBody>
      </p:sp>
      <p:pic>
        <p:nvPicPr>
          <p:cNvPr id="92" name="Google Shape;92;p16"/>
          <p:cNvPicPr preferRelativeResize="0"/>
          <p:nvPr/>
        </p:nvPicPr>
        <p:blipFill>
          <a:blip r:embed="rId8">
            <a:alphaModFix/>
          </a:blip>
          <a:stretch>
            <a:fillRect/>
          </a:stretch>
        </p:blipFill>
        <p:spPr>
          <a:xfrm>
            <a:off x="-4" y="0"/>
            <a:ext cx="1992554" cy="13278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2000"/>
                                        <p:tgtEl>
                                          <p:spTgt spid="89"/>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2000"/>
                                        <p:tgtEl>
                                          <p:spTgt spid="90"/>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7"/>
          <p:cNvSpPr/>
          <p:nvPr/>
        </p:nvSpPr>
        <p:spPr>
          <a:xfrm>
            <a:off x="0" y="0"/>
            <a:ext cx="9144000" cy="51435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type="title"/>
          </p:nvPr>
        </p:nvSpPr>
        <p:spPr>
          <a:xfrm>
            <a:off x="311700" y="36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lang="pl" sz="2900">
                <a:solidFill>
                  <a:schemeClr val="lt1"/>
                </a:solidFill>
                <a:highlight>
                  <a:schemeClr val="accent4"/>
                </a:highlight>
              </a:rPr>
              <a:t>Biggest Spenders</a:t>
            </a:r>
            <a:endParaRPr b="1" sz="2900">
              <a:solidFill>
                <a:schemeClr val="lt1"/>
              </a:solidFill>
              <a:highlight>
                <a:schemeClr val="accent4"/>
              </a:highlight>
            </a:endParaRPr>
          </a:p>
        </p:txBody>
      </p:sp>
      <p:pic>
        <p:nvPicPr>
          <p:cNvPr id="99" name="Google Shape;99;p17"/>
          <p:cNvPicPr preferRelativeResize="0"/>
          <p:nvPr/>
        </p:nvPicPr>
        <p:blipFill>
          <a:blip r:embed="rId3">
            <a:alphaModFix/>
          </a:blip>
          <a:stretch>
            <a:fillRect/>
          </a:stretch>
        </p:blipFill>
        <p:spPr>
          <a:xfrm>
            <a:off x="6078625" y="3549450"/>
            <a:ext cx="2974375" cy="1428750"/>
          </a:xfrm>
          <a:prstGeom prst="rect">
            <a:avLst/>
          </a:prstGeom>
          <a:noFill/>
          <a:ln>
            <a:noFill/>
          </a:ln>
        </p:spPr>
      </p:pic>
      <p:pic>
        <p:nvPicPr>
          <p:cNvPr id="100" name="Google Shape;100;p17"/>
          <p:cNvPicPr preferRelativeResize="0"/>
          <p:nvPr/>
        </p:nvPicPr>
        <p:blipFill>
          <a:blip r:embed="rId4">
            <a:alphaModFix/>
          </a:blip>
          <a:stretch>
            <a:fillRect/>
          </a:stretch>
        </p:blipFill>
        <p:spPr>
          <a:xfrm>
            <a:off x="6078625" y="1577050"/>
            <a:ext cx="2974375" cy="1733550"/>
          </a:xfrm>
          <a:prstGeom prst="rect">
            <a:avLst/>
          </a:prstGeom>
          <a:noFill/>
          <a:ln>
            <a:noFill/>
          </a:ln>
        </p:spPr>
      </p:pic>
      <p:pic>
        <p:nvPicPr>
          <p:cNvPr id="101" name="Google Shape;101;p17"/>
          <p:cNvPicPr preferRelativeResize="0"/>
          <p:nvPr/>
        </p:nvPicPr>
        <p:blipFill>
          <a:blip r:embed="rId5">
            <a:alphaModFix/>
          </a:blip>
          <a:stretch>
            <a:fillRect/>
          </a:stretch>
        </p:blipFill>
        <p:spPr>
          <a:xfrm>
            <a:off x="124675" y="3549450"/>
            <a:ext cx="3088325" cy="1428750"/>
          </a:xfrm>
          <a:prstGeom prst="rect">
            <a:avLst/>
          </a:prstGeom>
          <a:noFill/>
          <a:ln>
            <a:noFill/>
          </a:ln>
        </p:spPr>
      </p:pic>
      <p:sp>
        <p:nvSpPr>
          <p:cNvPr id="102" name="Google Shape;102;p17"/>
          <p:cNvSpPr txBox="1"/>
          <p:nvPr/>
        </p:nvSpPr>
        <p:spPr>
          <a:xfrm>
            <a:off x="2948600" y="543350"/>
            <a:ext cx="6104400" cy="1302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chemeClr val="dk2"/>
              </a:buClr>
              <a:buSzPts val="1100"/>
              <a:buFont typeface="Arial"/>
              <a:buNone/>
            </a:pPr>
            <a:r>
              <a:rPr lang="pl" sz="1700">
                <a:solidFill>
                  <a:schemeClr val="lt1"/>
                </a:solidFill>
              </a:rPr>
              <a:t>This award goes to the team with the largest total salary of all players in a given year. Additional awards goes to the most expensive player.</a:t>
            </a:r>
            <a:endParaRPr sz="1700">
              <a:solidFill>
                <a:schemeClr val="lt1"/>
              </a:solidFill>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pic>
        <p:nvPicPr>
          <p:cNvPr id="103" name="Google Shape;103;p17"/>
          <p:cNvPicPr preferRelativeResize="0"/>
          <p:nvPr/>
        </p:nvPicPr>
        <p:blipFill>
          <a:blip r:embed="rId6">
            <a:alphaModFix/>
          </a:blip>
          <a:stretch>
            <a:fillRect/>
          </a:stretch>
        </p:blipFill>
        <p:spPr>
          <a:xfrm>
            <a:off x="81249" y="386125"/>
            <a:ext cx="3131750" cy="2790825"/>
          </a:xfrm>
          <a:prstGeom prst="rect">
            <a:avLst/>
          </a:prstGeom>
          <a:noFill/>
          <a:ln>
            <a:noFill/>
          </a:ln>
        </p:spPr>
      </p:pic>
      <p:sp>
        <p:nvSpPr>
          <p:cNvPr id="104" name="Google Shape;104;p17"/>
          <p:cNvSpPr txBox="1"/>
          <p:nvPr/>
        </p:nvSpPr>
        <p:spPr>
          <a:xfrm>
            <a:off x="3275863" y="1325225"/>
            <a:ext cx="2739900" cy="13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l" sz="1500">
                <a:solidFill>
                  <a:schemeClr val="dk1"/>
                </a:solidFill>
                <a:latin typeface="Playfair Display"/>
                <a:ea typeface="Playfair Display"/>
                <a:cs typeface="Playfair Display"/>
                <a:sym typeface="Playfair Display"/>
              </a:rPr>
              <a:t>Biggest Spenders Award goes to </a:t>
            </a:r>
            <a:endParaRPr b="1" sz="1500">
              <a:solidFill>
                <a:schemeClr val="dk1"/>
              </a:solidFill>
              <a:latin typeface="Playfair Display"/>
              <a:ea typeface="Playfair Display"/>
              <a:cs typeface="Playfair Display"/>
              <a:sym typeface="Playfair Display"/>
            </a:endParaRPr>
          </a:p>
          <a:p>
            <a:pPr indent="0" lvl="0" marL="0" rtl="0" algn="ctr">
              <a:spcBef>
                <a:spcPts val="0"/>
              </a:spcBef>
              <a:spcAft>
                <a:spcPts val="0"/>
              </a:spcAft>
              <a:buClr>
                <a:schemeClr val="dk2"/>
              </a:buClr>
              <a:buSzPts val="1100"/>
              <a:buFont typeface="Arial"/>
              <a:buNone/>
            </a:pPr>
            <a:r>
              <a:rPr b="1" lang="pl" sz="1700">
                <a:solidFill>
                  <a:schemeClr val="lt1"/>
                </a:solidFill>
                <a:latin typeface="Playfair Display"/>
                <a:ea typeface="Playfair Display"/>
                <a:cs typeface="Playfair Display"/>
                <a:sym typeface="Playfair Display"/>
              </a:rPr>
              <a:t>New York Yankees!</a:t>
            </a:r>
            <a:endParaRPr b="1" sz="1700">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b="1" lang="pl" sz="1500">
                <a:solidFill>
                  <a:schemeClr val="dk1"/>
                </a:solidFill>
                <a:latin typeface="Playfair Display"/>
                <a:ea typeface="Playfair Display"/>
                <a:cs typeface="Playfair Display"/>
                <a:sym typeface="Playfair Display"/>
              </a:rPr>
              <a:t>They spent almost </a:t>
            </a:r>
            <a:endParaRPr b="1" sz="1500">
              <a:solidFill>
                <a:schemeClr val="dk1"/>
              </a:solidFill>
              <a:latin typeface="Playfair Display"/>
              <a:ea typeface="Playfair Display"/>
              <a:cs typeface="Playfair Display"/>
              <a:sym typeface="Playfair Display"/>
            </a:endParaRPr>
          </a:p>
          <a:p>
            <a:pPr indent="0" lvl="0" marL="0" rtl="0" algn="ctr">
              <a:spcBef>
                <a:spcPts val="0"/>
              </a:spcBef>
              <a:spcAft>
                <a:spcPts val="0"/>
              </a:spcAft>
              <a:buNone/>
            </a:pPr>
            <a:r>
              <a:rPr b="1" lang="pl" sz="1500">
                <a:solidFill>
                  <a:schemeClr val="accent3"/>
                </a:solidFill>
                <a:latin typeface="Playfair Display"/>
                <a:ea typeface="Playfair Display"/>
                <a:cs typeface="Playfair Display"/>
                <a:sym typeface="Playfair Display"/>
              </a:rPr>
              <a:t>232mln $ in 2013!</a:t>
            </a:r>
            <a:endParaRPr b="1" sz="1500">
              <a:solidFill>
                <a:schemeClr val="accent3"/>
              </a:solidFill>
              <a:latin typeface="Playfair Display"/>
              <a:ea typeface="Playfair Display"/>
              <a:cs typeface="Playfair Display"/>
              <a:sym typeface="Playfair Display"/>
            </a:endParaRPr>
          </a:p>
        </p:txBody>
      </p:sp>
      <p:sp>
        <p:nvSpPr>
          <p:cNvPr id="105" name="Google Shape;105;p17"/>
          <p:cNvSpPr txBox="1"/>
          <p:nvPr/>
        </p:nvSpPr>
        <p:spPr>
          <a:xfrm>
            <a:off x="3327913" y="2658575"/>
            <a:ext cx="2635800" cy="253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2"/>
              </a:buClr>
              <a:buSzPts val="1100"/>
              <a:buFont typeface="Arial"/>
              <a:buNone/>
            </a:pPr>
            <a:r>
              <a:rPr b="1" lang="pl" sz="1300">
                <a:solidFill>
                  <a:schemeClr val="dk1"/>
                </a:solidFill>
                <a:latin typeface="Playfair Display"/>
                <a:ea typeface="Playfair Display"/>
                <a:cs typeface="Playfair Display"/>
                <a:sym typeface="Playfair Display"/>
              </a:rPr>
              <a:t>On the most expensive players rank we have a tie. So the title goes to both:</a:t>
            </a:r>
            <a:endParaRPr b="1" sz="13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b="1" lang="pl" sz="1600">
                <a:solidFill>
                  <a:schemeClr val="lt1"/>
                </a:solidFill>
                <a:latin typeface="Playfair Display"/>
                <a:ea typeface="Playfair Display"/>
                <a:cs typeface="Playfair Display"/>
                <a:sym typeface="Playfair Display"/>
              </a:rPr>
              <a:t>Alex Rodriguez</a:t>
            </a:r>
            <a:r>
              <a:rPr b="1" lang="pl" sz="1300">
                <a:solidFill>
                  <a:schemeClr val="dk1"/>
                </a:solidFill>
                <a:latin typeface="Playfair Display"/>
                <a:ea typeface="Playfair Display"/>
                <a:cs typeface="Playfair Display"/>
                <a:sym typeface="Playfair Display"/>
              </a:rPr>
              <a:t> who earned </a:t>
            </a:r>
            <a:r>
              <a:rPr b="1" lang="pl" sz="1500">
                <a:solidFill>
                  <a:schemeClr val="accent3"/>
                </a:solidFill>
                <a:latin typeface="Playfair Display"/>
                <a:ea typeface="Playfair Display"/>
                <a:cs typeface="Playfair Display"/>
                <a:sym typeface="Playfair Display"/>
              </a:rPr>
              <a:t>33mln$</a:t>
            </a:r>
            <a:r>
              <a:rPr b="1" lang="pl" sz="1300">
                <a:solidFill>
                  <a:schemeClr val="accent3"/>
                </a:solidFill>
                <a:latin typeface="Playfair Display"/>
                <a:ea typeface="Playfair Display"/>
                <a:cs typeface="Playfair Display"/>
                <a:sym typeface="Playfair Display"/>
              </a:rPr>
              <a:t> </a:t>
            </a:r>
            <a:r>
              <a:rPr b="1" lang="pl" sz="1300">
                <a:solidFill>
                  <a:schemeClr val="dk1"/>
                </a:solidFill>
                <a:latin typeface="Playfair Display"/>
                <a:ea typeface="Playfair Display"/>
                <a:cs typeface="Playfair Display"/>
                <a:sym typeface="Playfair Display"/>
              </a:rPr>
              <a:t>twice,  playing for </a:t>
            </a:r>
            <a:endParaRPr b="1" sz="13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b="1" lang="pl" sz="1300">
                <a:solidFill>
                  <a:schemeClr val="lt1"/>
                </a:solidFill>
                <a:latin typeface="Playfair Display"/>
                <a:ea typeface="Playfair Display"/>
                <a:cs typeface="Playfair Display"/>
                <a:sym typeface="Playfair Display"/>
              </a:rPr>
              <a:t>New York Yankees</a:t>
            </a:r>
            <a:r>
              <a:rPr b="1" lang="pl" sz="1300">
                <a:solidFill>
                  <a:srgbClr val="FF0000"/>
                </a:solidFill>
                <a:latin typeface="Playfair Display"/>
                <a:ea typeface="Playfair Display"/>
                <a:cs typeface="Playfair Display"/>
                <a:sym typeface="Playfair Display"/>
              </a:rPr>
              <a:t> </a:t>
            </a:r>
            <a:r>
              <a:rPr b="1" lang="pl" sz="1300">
                <a:solidFill>
                  <a:schemeClr val="dk1"/>
                </a:solidFill>
                <a:latin typeface="Playfair Display"/>
                <a:ea typeface="Playfair Display"/>
                <a:cs typeface="Playfair Display"/>
                <a:sym typeface="Playfair Display"/>
              </a:rPr>
              <a:t>in</a:t>
            </a:r>
            <a:r>
              <a:rPr b="1" lang="pl" sz="1300">
                <a:solidFill>
                  <a:srgbClr val="FF0000"/>
                </a:solidFill>
                <a:latin typeface="Playfair Display"/>
                <a:ea typeface="Playfair Display"/>
                <a:cs typeface="Playfair Display"/>
                <a:sym typeface="Playfair Display"/>
              </a:rPr>
              <a:t> </a:t>
            </a:r>
            <a:endParaRPr b="1" sz="1300">
              <a:solidFill>
                <a:srgbClr val="FF0000"/>
              </a:solidFill>
              <a:latin typeface="Playfair Display"/>
              <a:ea typeface="Playfair Display"/>
              <a:cs typeface="Playfair Display"/>
              <a:sym typeface="Playfair Display"/>
            </a:endParaRPr>
          </a:p>
          <a:p>
            <a:pPr indent="0" lvl="0" marL="0" rtl="0" algn="l">
              <a:spcBef>
                <a:spcPts val="0"/>
              </a:spcBef>
              <a:spcAft>
                <a:spcPts val="0"/>
              </a:spcAft>
              <a:buClr>
                <a:schemeClr val="dk2"/>
              </a:buClr>
              <a:buSzPts val="1100"/>
              <a:buFont typeface="Arial"/>
              <a:buNone/>
            </a:pPr>
            <a:r>
              <a:rPr b="1" lang="pl" sz="1300">
                <a:solidFill>
                  <a:schemeClr val="accent3"/>
                </a:solidFill>
                <a:latin typeface="Playfair Display"/>
                <a:ea typeface="Playfair Display"/>
                <a:cs typeface="Playfair Display"/>
                <a:sym typeface="Playfair Display"/>
              </a:rPr>
              <a:t>2009</a:t>
            </a:r>
            <a:r>
              <a:rPr b="1" lang="pl" sz="1300">
                <a:solidFill>
                  <a:srgbClr val="FF0000"/>
                </a:solidFill>
                <a:latin typeface="Playfair Display"/>
                <a:ea typeface="Playfair Display"/>
                <a:cs typeface="Playfair Display"/>
                <a:sym typeface="Playfair Display"/>
              </a:rPr>
              <a:t> </a:t>
            </a:r>
            <a:r>
              <a:rPr b="1" lang="pl" sz="1300">
                <a:solidFill>
                  <a:schemeClr val="dk1"/>
                </a:solidFill>
                <a:latin typeface="Playfair Display"/>
                <a:ea typeface="Playfair Display"/>
                <a:cs typeface="Playfair Display"/>
                <a:sym typeface="Playfair Display"/>
              </a:rPr>
              <a:t>and</a:t>
            </a:r>
            <a:r>
              <a:rPr b="1" lang="pl" sz="1300">
                <a:solidFill>
                  <a:srgbClr val="FF0000"/>
                </a:solidFill>
                <a:latin typeface="Playfair Display"/>
                <a:ea typeface="Playfair Display"/>
                <a:cs typeface="Playfair Display"/>
                <a:sym typeface="Playfair Display"/>
              </a:rPr>
              <a:t> </a:t>
            </a:r>
            <a:r>
              <a:rPr b="1" lang="pl" sz="1300">
                <a:solidFill>
                  <a:schemeClr val="accent3"/>
                </a:solidFill>
                <a:latin typeface="Playfair Display"/>
                <a:ea typeface="Playfair Display"/>
                <a:cs typeface="Playfair Display"/>
                <a:sym typeface="Playfair Display"/>
              </a:rPr>
              <a:t>2010</a:t>
            </a:r>
            <a:r>
              <a:rPr b="1" lang="pl" sz="1300">
                <a:solidFill>
                  <a:srgbClr val="FFFF00"/>
                </a:solidFill>
                <a:latin typeface="Playfair Display"/>
                <a:ea typeface="Playfair Display"/>
                <a:cs typeface="Playfair Display"/>
                <a:sym typeface="Playfair Display"/>
              </a:rPr>
              <a:t>.</a:t>
            </a:r>
            <a:endParaRPr b="1" sz="1300">
              <a:solidFill>
                <a:srgbClr val="FFFF00"/>
              </a:solidFill>
              <a:latin typeface="Playfair Display"/>
              <a:ea typeface="Playfair Display"/>
              <a:cs typeface="Playfair Display"/>
              <a:sym typeface="Playfair Display"/>
            </a:endParaRPr>
          </a:p>
          <a:p>
            <a:pPr indent="0" lvl="0" marL="0" rtl="0" algn="r">
              <a:spcBef>
                <a:spcPts val="0"/>
              </a:spcBef>
              <a:spcAft>
                <a:spcPts val="0"/>
              </a:spcAft>
              <a:buNone/>
            </a:pPr>
            <a:r>
              <a:rPr b="1" lang="pl" sz="1500">
                <a:solidFill>
                  <a:schemeClr val="lt1"/>
                </a:solidFill>
                <a:latin typeface="Playfair Display"/>
                <a:ea typeface="Playfair Display"/>
                <a:cs typeface="Playfair Display"/>
                <a:sym typeface="Playfair Display"/>
              </a:rPr>
              <a:t>Clayton Kershaw</a:t>
            </a:r>
            <a:r>
              <a:rPr b="1" lang="pl" sz="1300">
                <a:solidFill>
                  <a:schemeClr val="dk1"/>
                </a:solidFill>
                <a:latin typeface="Playfair Display"/>
                <a:ea typeface="Playfair Display"/>
                <a:cs typeface="Playfair Display"/>
                <a:sym typeface="Playfair Display"/>
              </a:rPr>
              <a:t> who earned </a:t>
            </a:r>
            <a:r>
              <a:rPr b="1" lang="pl" sz="1500">
                <a:solidFill>
                  <a:schemeClr val="accent3"/>
                </a:solidFill>
                <a:latin typeface="Playfair Display"/>
                <a:ea typeface="Playfair Display"/>
                <a:cs typeface="Playfair Display"/>
                <a:sym typeface="Playfair Display"/>
              </a:rPr>
              <a:t>33mln$</a:t>
            </a:r>
            <a:r>
              <a:rPr b="1" lang="pl" sz="1300">
                <a:solidFill>
                  <a:schemeClr val="dk1"/>
                </a:solidFill>
                <a:latin typeface="Playfair Display"/>
                <a:ea typeface="Playfair Display"/>
                <a:cs typeface="Playfair Display"/>
                <a:sym typeface="Playfair Display"/>
              </a:rPr>
              <a:t>, playing for </a:t>
            </a:r>
            <a:endParaRPr b="1" sz="1300">
              <a:solidFill>
                <a:schemeClr val="dk1"/>
              </a:solidFill>
              <a:latin typeface="Playfair Display"/>
              <a:ea typeface="Playfair Display"/>
              <a:cs typeface="Playfair Display"/>
              <a:sym typeface="Playfair Display"/>
            </a:endParaRPr>
          </a:p>
          <a:p>
            <a:pPr indent="0" lvl="0" marL="0" rtl="0" algn="r">
              <a:spcBef>
                <a:spcPts val="0"/>
              </a:spcBef>
              <a:spcAft>
                <a:spcPts val="0"/>
              </a:spcAft>
              <a:buClr>
                <a:schemeClr val="dk2"/>
              </a:buClr>
              <a:buSzPts val="1100"/>
              <a:buFont typeface="Arial"/>
              <a:buNone/>
            </a:pPr>
            <a:r>
              <a:rPr b="1" lang="pl" sz="1300">
                <a:solidFill>
                  <a:schemeClr val="lt1"/>
                </a:solidFill>
                <a:latin typeface="Playfair Display"/>
                <a:ea typeface="Playfair Display"/>
                <a:cs typeface="Playfair Display"/>
                <a:sym typeface="Playfair Display"/>
              </a:rPr>
              <a:t>Los Angeles Dodgers</a:t>
            </a:r>
            <a:r>
              <a:rPr b="1" lang="pl" sz="1300">
                <a:solidFill>
                  <a:schemeClr val="dk1"/>
                </a:solidFill>
                <a:latin typeface="Playfair Display"/>
                <a:ea typeface="Playfair Display"/>
                <a:cs typeface="Playfair Display"/>
                <a:sym typeface="Playfair Display"/>
              </a:rPr>
              <a:t> in </a:t>
            </a:r>
            <a:r>
              <a:rPr b="1" lang="pl" sz="1300">
                <a:solidFill>
                  <a:schemeClr val="accent3"/>
                </a:solidFill>
                <a:latin typeface="Playfair Display"/>
                <a:ea typeface="Playfair Display"/>
                <a:cs typeface="Playfair Display"/>
                <a:sym typeface="Playfair Display"/>
              </a:rPr>
              <a:t>2016</a:t>
            </a:r>
            <a:r>
              <a:rPr b="1" lang="pl" sz="1300">
                <a:solidFill>
                  <a:schemeClr val="dk1"/>
                </a:solidFill>
                <a:latin typeface="Playfair Display"/>
                <a:ea typeface="Playfair Display"/>
                <a:cs typeface="Playfair Display"/>
                <a:sym typeface="Playfair Display"/>
              </a:rPr>
              <a:t>.</a:t>
            </a:r>
            <a:endParaRPr b="1" sz="13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06" name="Google Shape;106;p17"/>
          <p:cNvSpPr/>
          <p:nvPr/>
        </p:nvSpPr>
        <p:spPr>
          <a:xfrm>
            <a:off x="124625" y="3829550"/>
            <a:ext cx="3088200" cy="694500"/>
          </a:xfrm>
          <a:prstGeom prst="frame">
            <a:avLst>
              <a:gd fmla="val 4289"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6078525" y="3829550"/>
            <a:ext cx="2974500" cy="243000"/>
          </a:xfrm>
          <a:prstGeom prst="frame">
            <a:avLst>
              <a:gd fmla="val 7861"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500"/>
                                        <p:tgtEl>
                                          <p:spTgt spid="10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500"/>
                                        <p:tgtEl>
                                          <p:spTgt spid="99"/>
                                        </p:tgtEl>
                                      </p:cBhvr>
                                    </p:animEffect>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300"/>
                                        <p:tgtEl>
                                          <p:spTgt spid="107"/>
                                        </p:tgtEl>
                                        <p:attrNameLst>
                                          <p:attrName>ppt_x</p:attrName>
                                        </p:attrNameLst>
                                      </p:cBhvr>
                                      <p:tavLst>
                                        <p:tav fmla="" tm="0">
                                          <p:val>
                                            <p:strVal val="#ppt_x+1"/>
                                          </p:val>
                                        </p:tav>
                                        <p:tav fmla="" tm="100000">
                                          <p:val>
                                            <p:strVal val="#ppt_x"/>
                                          </p:val>
                                        </p:tav>
                                      </p:tavLst>
                                    </p:anim>
                                  </p:childTnLst>
                                </p:cTn>
                              </p:par>
                            </p:childTnLst>
                          </p:cTn>
                        </p:par>
                        <p:par>
                          <p:cTn fill="hold">
                            <p:stCondLst>
                              <p:cond delay="4300"/>
                            </p:stCondLst>
                            <p:childTnLst>
                              <p:par>
                                <p:cTn fill="hold" nodeType="afterEffect" presetClass="entr" presetID="2" presetSubtype="1">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300"/>
                                        <p:tgtEl>
                                          <p:spTgt spid="103"/>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500"/>
                                        <p:tgtEl>
                                          <p:spTgt spid="101"/>
                                        </p:tgtEl>
                                      </p:cBhvr>
                                    </p:animEffect>
                                  </p:childTnLst>
                                </p:cTn>
                              </p:par>
                            </p:childTnLst>
                          </p:cTn>
                        </p:par>
                        <p:par>
                          <p:cTn fill="hold">
                            <p:stCondLst>
                              <p:cond delay="2800"/>
                            </p:stCondLst>
                            <p:childTnLst>
                              <p:par>
                                <p:cTn fill="hold" nodeType="afterEffect" presetClass="entr" presetID="2" presetSubtype="8">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ppt_x</p:attrName>
                                        </p:attrNameLst>
                                      </p:cBhvr>
                                      <p:tavLst>
                                        <p:tav fmla="" tm="0">
                                          <p:val>
                                            <p:strVal val="#ppt_x-1"/>
                                          </p:val>
                                        </p:tav>
                                        <p:tav fmla="" tm="100000">
                                          <p:val>
                                            <p:strVal val="#ppt_x"/>
                                          </p:val>
                                        </p:tav>
                                      </p:tavLst>
                                    </p:anim>
                                  </p:childTnLst>
                                </p:cTn>
                              </p:par>
                            </p:childTnLst>
                          </p:cTn>
                        </p:par>
                        <p:par>
                          <p:cTn fill="hold">
                            <p:stCondLst>
                              <p:cond delay="3800"/>
                            </p:stCondLst>
                            <p:childTnLst>
                              <p:par>
                                <p:cTn fill="hold" nodeType="afterEffect" presetClass="entr" presetID="2" presetSubtype="1">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112875" y="152775"/>
            <a:ext cx="4368000" cy="1077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pl" sz="2900"/>
              <a:t>Most Bang For Their Buck In 21st Century</a:t>
            </a:r>
            <a:endParaRPr sz="2900"/>
          </a:p>
        </p:txBody>
      </p:sp>
      <p:cxnSp>
        <p:nvCxnSpPr>
          <p:cNvPr id="113" name="Google Shape;113;p18"/>
          <p:cNvCxnSpPr/>
          <p:nvPr/>
        </p:nvCxnSpPr>
        <p:spPr>
          <a:xfrm flipH="1">
            <a:off x="4567650" y="-3000"/>
            <a:ext cx="8700" cy="5149500"/>
          </a:xfrm>
          <a:prstGeom prst="straightConnector1">
            <a:avLst/>
          </a:prstGeom>
          <a:noFill/>
          <a:ln cap="flat" cmpd="sng" w="28575">
            <a:solidFill>
              <a:schemeClr val="dk2"/>
            </a:solidFill>
            <a:prstDash val="solid"/>
            <a:round/>
            <a:headEnd len="med" w="med" type="none"/>
            <a:tailEnd len="med" w="med" type="none"/>
          </a:ln>
        </p:spPr>
      </p:cxnSp>
      <p:pic>
        <p:nvPicPr>
          <p:cNvPr id="114" name="Google Shape;114;p18"/>
          <p:cNvPicPr preferRelativeResize="0"/>
          <p:nvPr/>
        </p:nvPicPr>
        <p:blipFill>
          <a:blip r:embed="rId3">
            <a:alphaModFix/>
          </a:blip>
          <a:stretch>
            <a:fillRect/>
          </a:stretch>
        </p:blipFill>
        <p:spPr>
          <a:xfrm>
            <a:off x="4752650" y="305400"/>
            <a:ext cx="4262851" cy="2149643"/>
          </a:xfrm>
          <a:prstGeom prst="rect">
            <a:avLst/>
          </a:prstGeom>
          <a:noFill/>
          <a:ln>
            <a:noFill/>
          </a:ln>
        </p:spPr>
      </p:pic>
      <p:pic>
        <p:nvPicPr>
          <p:cNvPr id="115" name="Google Shape;115;p18"/>
          <p:cNvPicPr preferRelativeResize="0"/>
          <p:nvPr/>
        </p:nvPicPr>
        <p:blipFill>
          <a:blip r:embed="rId4">
            <a:alphaModFix/>
          </a:blip>
          <a:stretch>
            <a:fillRect/>
          </a:stretch>
        </p:blipFill>
        <p:spPr>
          <a:xfrm>
            <a:off x="6936875" y="2055725"/>
            <a:ext cx="1795050" cy="1469325"/>
          </a:xfrm>
          <a:prstGeom prst="rect">
            <a:avLst/>
          </a:prstGeom>
          <a:noFill/>
          <a:ln>
            <a:noFill/>
          </a:ln>
        </p:spPr>
      </p:pic>
      <p:sp>
        <p:nvSpPr>
          <p:cNvPr id="116" name="Google Shape;116;p18"/>
          <p:cNvSpPr txBox="1"/>
          <p:nvPr/>
        </p:nvSpPr>
        <p:spPr>
          <a:xfrm>
            <a:off x="198425" y="1259175"/>
            <a:ext cx="4282500" cy="13914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pl" sz="1200">
                <a:solidFill>
                  <a:schemeClr val="dk2"/>
                </a:solidFill>
              </a:rPr>
              <a:t>This award goes to the team that had the smallest "cost per win" in 21st century. Cost per win is determined by the total salary of the team divided by the number of wins in a given year.</a:t>
            </a:r>
            <a:endParaRPr b="1" sz="12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800">
              <a:solidFill>
                <a:schemeClr val="dk2"/>
              </a:solidFill>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pic>
        <p:nvPicPr>
          <p:cNvPr id="117" name="Google Shape;117;p18"/>
          <p:cNvPicPr preferRelativeResize="0"/>
          <p:nvPr/>
        </p:nvPicPr>
        <p:blipFill>
          <a:blip r:embed="rId5">
            <a:alphaModFix/>
          </a:blip>
          <a:stretch>
            <a:fillRect/>
          </a:stretch>
        </p:blipFill>
        <p:spPr>
          <a:xfrm>
            <a:off x="5036225" y="3624625"/>
            <a:ext cx="3695700" cy="1438275"/>
          </a:xfrm>
          <a:prstGeom prst="rect">
            <a:avLst/>
          </a:prstGeom>
          <a:noFill/>
          <a:ln>
            <a:noFill/>
          </a:ln>
        </p:spPr>
      </p:pic>
      <p:sp>
        <p:nvSpPr>
          <p:cNvPr id="118" name="Google Shape;118;p18"/>
          <p:cNvSpPr/>
          <p:nvPr/>
        </p:nvSpPr>
        <p:spPr>
          <a:xfrm>
            <a:off x="5036650" y="3945375"/>
            <a:ext cx="3695700" cy="168000"/>
          </a:xfrm>
          <a:prstGeom prst="frame">
            <a:avLst>
              <a:gd fmla="val 1250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nvSpPr>
        <p:spPr>
          <a:xfrm>
            <a:off x="328150" y="2464900"/>
            <a:ext cx="3975900" cy="178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l" sz="1600">
                <a:latin typeface="Playfair Display"/>
                <a:ea typeface="Playfair Display"/>
                <a:cs typeface="Playfair Display"/>
                <a:sym typeface="Playfair Display"/>
              </a:rPr>
              <a:t>And the winner is</a:t>
            </a:r>
            <a:endParaRPr b="1" sz="1600">
              <a:latin typeface="Playfair Display"/>
              <a:ea typeface="Playfair Display"/>
              <a:cs typeface="Playfair Display"/>
              <a:sym typeface="Playfair Display"/>
            </a:endParaRPr>
          </a:p>
          <a:p>
            <a:pPr indent="0" lvl="0" marL="0" rtl="0" algn="ctr">
              <a:spcBef>
                <a:spcPts val="0"/>
              </a:spcBef>
              <a:spcAft>
                <a:spcPts val="0"/>
              </a:spcAft>
              <a:buNone/>
            </a:pPr>
            <a:r>
              <a:rPr b="1" lang="pl" sz="2100">
                <a:latin typeface="Playfair Display"/>
                <a:ea typeface="Playfair Display"/>
                <a:cs typeface="Playfair Display"/>
                <a:sym typeface="Playfair Display"/>
              </a:rPr>
              <a:t>…</a:t>
            </a:r>
            <a:endParaRPr sz="1600">
              <a:latin typeface="Playfair Display"/>
              <a:ea typeface="Playfair Display"/>
              <a:cs typeface="Playfair Display"/>
              <a:sym typeface="Playfair Display"/>
            </a:endParaRPr>
          </a:p>
          <a:p>
            <a:pPr indent="0" lvl="0" marL="0" rtl="0" algn="ctr">
              <a:spcBef>
                <a:spcPts val="0"/>
              </a:spcBef>
              <a:spcAft>
                <a:spcPts val="0"/>
              </a:spcAft>
              <a:buNone/>
            </a:pPr>
            <a:r>
              <a:rPr b="1" lang="pl" sz="1900">
                <a:solidFill>
                  <a:schemeClr val="accent3"/>
                </a:solidFill>
                <a:latin typeface="Playfair Display"/>
                <a:ea typeface="Playfair Display"/>
                <a:cs typeface="Playfair Display"/>
                <a:sym typeface="Playfair Display"/>
              </a:rPr>
              <a:t>Florida Marlins</a:t>
            </a:r>
            <a:endParaRPr b="1" sz="1900">
              <a:solidFill>
                <a:schemeClr val="accent3"/>
              </a:solidFill>
              <a:latin typeface="Playfair Display"/>
              <a:ea typeface="Playfair Display"/>
              <a:cs typeface="Playfair Display"/>
              <a:sym typeface="Playfair Display"/>
            </a:endParaRPr>
          </a:p>
          <a:p>
            <a:pPr indent="0" lvl="0" marL="0" rtl="0" algn="ctr">
              <a:spcBef>
                <a:spcPts val="0"/>
              </a:spcBef>
              <a:spcAft>
                <a:spcPts val="0"/>
              </a:spcAft>
              <a:buNone/>
            </a:pPr>
            <a:r>
              <a:rPr b="1" lang="pl" sz="1600">
                <a:solidFill>
                  <a:schemeClr val="dk2"/>
                </a:solidFill>
                <a:latin typeface="Playfair Display"/>
                <a:ea typeface="Playfair Display"/>
                <a:cs typeface="Playfair Display"/>
                <a:sym typeface="Playfair Display"/>
              </a:rPr>
              <a:t>They won </a:t>
            </a:r>
            <a:r>
              <a:rPr b="1" lang="pl" sz="1600">
                <a:solidFill>
                  <a:schemeClr val="accent3"/>
                </a:solidFill>
                <a:latin typeface="Playfair Display"/>
                <a:ea typeface="Playfair Display"/>
                <a:cs typeface="Playfair Display"/>
                <a:sym typeface="Playfair Display"/>
              </a:rPr>
              <a:t>78 </a:t>
            </a:r>
            <a:r>
              <a:rPr b="1" lang="pl" sz="1600">
                <a:solidFill>
                  <a:schemeClr val="dk2"/>
                </a:solidFill>
                <a:latin typeface="Playfair Display"/>
                <a:ea typeface="Playfair Display"/>
                <a:cs typeface="Playfair Display"/>
                <a:sym typeface="Playfair Display"/>
              </a:rPr>
              <a:t>games in </a:t>
            </a:r>
            <a:r>
              <a:rPr b="1" lang="pl" sz="1600">
                <a:solidFill>
                  <a:schemeClr val="accent3"/>
                </a:solidFill>
                <a:latin typeface="Playfair Display"/>
                <a:ea typeface="Playfair Display"/>
                <a:cs typeface="Playfair Display"/>
                <a:sym typeface="Playfair Display"/>
              </a:rPr>
              <a:t>2006</a:t>
            </a:r>
            <a:r>
              <a:rPr b="1" lang="pl" sz="1600">
                <a:solidFill>
                  <a:schemeClr val="dk2"/>
                </a:solidFill>
                <a:latin typeface="Playfair Display"/>
                <a:ea typeface="Playfair Display"/>
                <a:cs typeface="Playfair Display"/>
                <a:sym typeface="Playfair Display"/>
              </a:rPr>
              <a:t> and spent less than </a:t>
            </a:r>
            <a:r>
              <a:rPr b="1" lang="pl" sz="1600">
                <a:solidFill>
                  <a:schemeClr val="accent3"/>
                </a:solidFill>
                <a:latin typeface="Playfair Display"/>
                <a:ea typeface="Playfair Display"/>
                <a:cs typeface="Playfair Display"/>
                <a:sym typeface="Playfair Display"/>
              </a:rPr>
              <a:t>15 mln $</a:t>
            </a:r>
            <a:r>
              <a:rPr b="1" lang="pl" sz="1600">
                <a:solidFill>
                  <a:schemeClr val="dk2"/>
                </a:solidFill>
                <a:latin typeface="Playfair Display"/>
                <a:ea typeface="Playfair Display"/>
                <a:cs typeface="Playfair Display"/>
                <a:sym typeface="Playfair Display"/>
              </a:rPr>
              <a:t> which gives them around </a:t>
            </a:r>
            <a:r>
              <a:rPr b="1" lang="pl" sz="1600">
                <a:solidFill>
                  <a:schemeClr val="accent3"/>
                </a:solidFill>
                <a:latin typeface="Playfair Display"/>
                <a:ea typeface="Playfair Display"/>
                <a:cs typeface="Playfair Display"/>
                <a:sym typeface="Playfair Display"/>
              </a:rPr>
              <a:t>188k $</a:t>
            </a:r>
            <a:r>
              <a:rPr b="1" lang="pl" sz="1600">
                <a:solidFill>
                  <a:schemeClr val="dk2"/>
                </a:solidFill>
                <a:latin typeface="Playfair Display"/>
                <a:ea typeface="Playfair Display"/>
                <a:cs typeface="Playfair Display"/>
                <a:sym typeface="Playfair Display"/>
              </a:rPr>
              <a:t> per win.</a:t>
            </a:r>
            <a:endParaRPr b="1" sz="1600">
              <a:solidFill>
                <a:schemeClr val="dk2"/>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300"/>
                                        <p:tgtEl>
                                          <p:spTgt spid="114"/>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500"/>
                                        <p:tgtEl>
                                          <p:spTgt spid="117"/>
                                        </p:tgtEl>
                                      </p:cBhvr>
                                    </p:animEffect>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childTnLst>
                          </p:cTn>
                        </p:par>
                        <p:par>
                          <p:cTn fill="hold">
                            <p:stCondLst>
                              <p:cond delay="3800"/>
                            </p:stCondLst>
                            <p:childTnLst>
                              <p:par>
                                <p:cTn fill="hold" nodeType="afterEffect" presetClass="emph" presetID="8" presetSubtype="0">
                                  <p:stCondLst>
                                    <p:cond delay="0"/>
                                  </p:stCondLst>
                                  <p:childTnLst>
                                    <p:animRot by="-21600000">
                                      <p:cBhvr>
                                        <p:cTn dur="1000" fill="hold"/>
                                        <p:tgtEl>
                                          <p:spTgt spid="115"/>
                                        </p:tgtEl>
                                        <p:attrNameLst>
                                          <p:attrName>r</p:attrName>
                                        </p:attrNameLst>
                                      </p:cBhvr>
                                    </p:animRot>
                                  </p:childTnLst>
                                </p:cTn>
                              </p:par>
                            </p:childTnLst>
                          </p:cTn>
                        </p:par>
                        <p:par>
                          <p:cTn fill="hold">
                            <p:stCondLst>
                              <p:cond delay="4800"/>
                            </p:stCondLst>
                            <p:childTnLst>
                              <p:par>
                                <p:cTn fill="hold" nodeType="afterEffect" presetClass="entr" presetID="2" presetSubtype="2">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ppt_x</p:attrName>
                                        </p:attrNameLst>
                                      </p:cBhvr>
                                      <p:tavLst>
                                        <p:tav fmla="" tm="0">
                                          <p:val>
                                            <p:strVal val="#ppt_x+1"/>
                                          </p:val>
                                        </p:tav>
                                        <p:tav fmla="" tm="100000">
                                          <p:val>
                                            <p:strVal val="#ppt_x"/>
                                          </p:val>
                                        </p:tav>
                                      </p:tavLst>
                                    </p:anim>
                                  </p:childTnLst>
                                </p:cTn>
                              </p:par>
                            </p:childTnLst>
                          </p:cTn>
                        </p:par>
                        <p:par>
                          <p:cTn fill="hold">
                            <p:stCondLst>
                              <p:cond delay="5800"/>
                            </p:stCondLst>
                            <p:childTnLst>
                              <p:par>
                                <p:cTn fill="hold" nodeType="afterEffect" presetClass="entr" presetID="2" presetSubtype="4">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500"/>
                                        <p:tgtEl>
                                          <p:spTgt spid="1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23" name="Shape 123"/>
        <p:cNvGrpSpPr/>
        <p:nvPr/>
      </p:nvGrpSpPr>
      <p:grpSpPr>
        <a:xfrm>
          <a:off x="0" y="0"/>
          <a:ext cx="0" cy="0"/>
          <a:chOff x="0" y="0"/>
          <a:chExt cx="0" cy="0"/>
        </a:xfrm>
      </p:grpSpPr>
      <p:sp>
        <p:nvSpPr>
          <p:cNvPr id="124" name="Google Shape;124;p19"/>
          <p:cNvSpPr txBox="1"/>
          <p:nvPr>
            <p:ph type="title"/>
          </p:nvPr>
        </p:nvSpPr>
        <p:spPr>
          <a:xfrm>
            <a:off x="105657" y="414500"/>
            <a:ext cx="8949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pl" sz="2900"/>
              <a:t>Granny Awards</a:t>
            </a:r>
            <a:endParaRPr b="1" sz="2900"/>
          </a:p>
        </p:txBody>
      </p:sp>
      <p:pic>
        <p:nvPicPr>
          <p:cNvPr id="125" name="Google Shape;125;p19"/>
          <p:cNvPicPr preferRelativeResize="0"/>
          <p:nvPr/>
        </p:nvPicPr>
        <p:blipFill>
          <a:blip r:embed="rId3">
            <a:alphaModFix/>
          </a:blip>
          <a:stretch>
            <a:fillRect/>
          </a:stretch>
        </p:blipFill>
        <p:spPr>
          <a:xfrm>
            <a:off x="105650" y="3631025"/>
            <a:ext cx="4695825" cy="1428750"/>
          </a:xfrm>
          <a:prstGeom prst="rect">
            <a:avLst/>
          </a:prstGeom>
          <a:noFill/>
          <a:ln>
            <a:noFill/>
          </a:ln>
        </p:spPr>
      </p:pic>
      <p:pic>
        <p:nvPicPr>
          <p:cNvPr id="126" name="Google Shape;126;p19"/>
          <p:cNvPicPr preferRelativeResize="0"/>
          <p:nvPr/>
        </p:nvPicPr>
        <p:blipFill>
          <a:blip r:embed="rId4">
            <a:alphaModFix/>
          </a:blip>
          <a:stretch>
            <a:fillRect/>
          </a:stretch>
        </p:blipFill>
        <p:spPr>
          <a:xfrm>
            <a:off x="105638" y="1322525"/>
            <a:ext cx="4372599" cy="2239825"/>
          </a:xfrm>
          <a:prstGeom prst="rect">
            <a:avLst/>
          </a:prstGeom>
          <a:noFill/>
          <a:ln>
            <a:noFill/>
          </a:ln>
        </p:spPr>
      </p:pic>
      <p:pic>
        <p:nvPicPr>
          <p:cNvPr id="127" name="Google Shape;127;p19"/>
          <p:cNvPicPr preferRelativeResize="0"/>
          <p:nvPr/>
        </p:nvPicPr>
        <p:blipFill>
          <a:blip r:embed="rId5">
            <a:alphaModFix/>
          </a:blip>
          <a:stretch>
            <a:fillRect/>
          </a:stretch>
        </p:blipFill>
        <p:spPr>
          <a:xfrm>
            <a:off x="6840600" y="100950"/>
            <a:ext cx="2213975" cy="1539775"/>
          </a:xfrm>
          <a:prstGeom prst="rect">
            <a:avLst/>
          </a:prstGeom>
          <a:noFill/>
          <a:ln>
            <a:noFill/>
          </a:ln>
        </p:spPr>
      </p:pic>
      <p:sp>
        <p:nvSpPr>
          <p:cNvPr id="128" name="Google Shape;128;p19"/>
          <p:cNvSpPr txBox="1"/>
          <p:nvPr/>
        </p:nvSpPr>
        <p:spPr>
          <a:xfrm>
            <a:off x="5135875" y="1839150"/>
            <a:ext cx="3869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l" sz="1800">
                <a:solidFill>
                  <a:schemeClr val="dk2"/>
                </a:solidFill>
                <a:highlight>
                  <a:schemeClr val="dk1"/>
                </a:highlight>
                <a:latin typeface="Playfair Display"/>
                <a:ea typeface="Playfair Display"/>
                <a:cs typeface="Playfair Display"/>
                <a:sym typeface="Playfair Display"/>
              </a:rPr>
              <a:t>This award goes to the oldest player in history.</a:t>
            </a:r>
            <a:endParaRPr sz="1800">
              <a:solidFill>
                <a:schemeClr val="dk2"/>
              </a:solidFill>
              <a:highlight>
                <a:schemeClr val="dk1"/>
              </a:highlight>
              <a:latin typeface="Playfair Display"/>
              <a:ea typeface="Playfair Display"/>
              <a:cs typeface="Playfair Display"/>
              <a:sym typeface="Playfair Display"/>
            </a:endParaRPr>
          </a:p>
        </p:txBody>
      </p:sp>
      <p:sp>
        <p:nvSpPr>
          <p:cNvPr id="129" name="Google Shape;129;p19"/>
          <p:cNvSpPr txBox="1"/>
          <p:nvPr/>
        </p:nvSpPr>
        <p:spPr>
          <a:xfrm>
            <a:off x="5364800" y="2722600"/>
            <a:ext cx="3540900" cy="209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l" sz="1900">
                <a:highlight>
                  <a:schemeClr val="dk1"/>
                </a:highlight>
                <a:latin typeface="Playfair Display"/>
                <a:ea typeface="Playfair Display"/>
                <a:cs typeface="Playfair Display"/>
                <a:sym typeface="Playfair Display"/>
              </a:rPr>
              <a:t>And the winner is: </a:t>
            </a:r>
            <a:endParaRPr sz="1900">
              <a:highlight>
                <a:schemeClr val="dk1"/>
              </a:highlight>
              <a:latin typeface="Playfair Display"/>
              <a:ea typeface="Playfair Display"/>
              <a:cs typeface="Playfair Display"/>
              <a:sym typeface="Playfair Display"/>
            </a:endParaRPr>
          </a:p>
          <a:p>
            <a:pPr indent="0" lvl="0" marL="0" rtl="0" algn="ctr">
              <a:spcBef>
                <a:spcPts val="0"/>
              </a:spcBef>
              <a:spcAft>
                <a:spcPts val="0"/>
              </a:spcAft>
              <a:buNone/>
            </a:pPr>
            <a:r>
              <a:rPr b="1" lang="pl" sz="2200">
                <a:solidFill>
                  <a:schemeClr val="accent3"/>
                </a:solidFill>
                <a:highlight>
                  <a:schemeClr val="dk1"/>
                </a:highlight>
                <a:latin typeface="Playfair Display"/>
                <a:ea typeface="Playfair Display"/>
                <a:cs typeface="Playfair Display"/>
                <a:sym typeface="Playfair Display"/>
              </a:rPr>
              <a:t> Satchel Paige</a:t>
            </a:r>
            <a:r>
              <a:rPr lang="pl" sz="1900">
                <a:highlight>
                  <a:schemeClr val="dk1"/>
                </a:highlight>
                <a:latin typeface="Playfair Display"/>
                <a:ea typeface="Playfair Display"/>
                <a:cs typeface="Playfair Display"/>
                <a:sym typeface="Playfair Display"/>
              </a:rPr>
              <a:t> </a:t>
            </a:r>
            <a:endParaRPr sz="1900">
              <a:highlight>
                <a:schemeClr val="dk1"/>
              </a:highlight>
              <a:latin typeface="Playfair Display"/>
              <a:ea typeface="Playfair Display"/>
              <a:cs typeface="Playfair Display"/>
              <a:sym typeface="Playfair Display"/>
            </a:endParaRPr>
          </a:p>
          <a:p>
            <a:pPr indent="0" lvl="0" marL="0" rtl="0" algn="ctr">
              <a:spcBef>
                <a:spcPts val="0"/>
              </a:spcBef>
              <a:spcAft>
                <a:spcPts val="0"/>
              </a:spcAft>
              <a:buNone/>
            </a:pPr>
            <a:r>
              <a:rPr lang="pl" sz="1900">
                <a:highlight>
                  <a:schemeClr val="dk1"/>
                </a:highlight>
                <a:latin typeface="Playfair Display"/>
                <a:ea typeface="Playfair Display"/>
                <a:cs typeface="Playfair Display"/>
                <a:sym typeface="Playfair Display"/>
              </a:rPr>
              <a:t>who played his last game for </a:t>
            </a:r>
            <a:r>
              <a:rPr b="1" lang="pl" sz="1900">
                <a:solidFill>
                  <a:schemeClr val="accent3"/>
                </a:solidFill>
                <a:highlight>
                  <a:schemeClr val="dk1"/>
                </a:highlight>
                <a:latin typeface="Playfair Display"/>
                <a:ea typeface="Playfair Display"/>
                <a:cs typeface="Playfair Display"/>
                <a:sym typeface="Playfair Display"/>
              </a:rPr>
              <a:t>Kansas City Athletics</a:t>
            </a:r>
            <a:r>
              <a:rPr lang="pl" sz="1900">
                <a:highlight>
                  <a:schemeClr val="dk1"/>
                </a:highlight>
                <a:latin typeface="Playfair Display"/>
                <a:ea typeface="Playfair Display"/>
                <a:cs typeface="Playfair Display"/>
                <a:sym typeface="Playfair Display"/>
              </a:rPr>
              <a:t> </a:t>
            </a:r>
            <a:endParaRPr sz="1900">
              <a:highlight>
                <a:schemeClr val="dk1"/>
              </a:highlight>
              <a:latin typeface="Playfair Display"/>
              <a:ea typeface="Playfair Display"/>
              <a:cs typeface="Playfair Display"/>
              <a:sym typeface="Playfair Display"/>
            </a:endParaRPr>
          </a:p>
          <a:p>
            <a:pPr indent="0" lvl="0" marL="0" rtl="0" algn="ctr">
              <a:spcBef>
                <a:spcPts val="0"/>
              </a:spcBef>
              <a:spcAft>
                <a:spcPts val="0"/>
              </a:spcAft>
              <a:buNone/>
            </a:pPr>
            <a:r>
              <a:rPr lang="pl" sz="1900">
                <a:highlight>
                  <a:schemeClr val="dk1"/>
                </a:highlight>
                <a:latin typeface="Playfair Display"/>
                <a:ea typeface="Playfair Display"/>
                <a:cs typeface="Playfair Display"/>
                <a:sym typeface="Playfair Display"/>
              </a:rPr>
              <a:t>when he was </a:t>
            </a:r>
            <a:r>
              <a:rPr b="1" lang="pl" sz="2500">
                <a:solidFill>
                  <a:schemeClr val="accent3"/>
                </a:solidFill>
                <a:highlight>
                  <a:schemeClr val="dk1"/>
                </a:highlight>
                <a:latin typeface="Playfair Display"/>
                <a:ea typeface="Playfair Display"/>
                <a:cs typeface="Playfair Display"/>
                <a:sym typeface="Playfair Display"/>
              </a:rPr>
              <a:t>59</a:t>
            </a:r>
            <a:r>
              <a:rPr lang="pl" sz="1900">
                <a:highlight>
                  <a:schemeClr val="dk1"/>
                </a:highlight>
                <a:latin typeface="Playfair Display"/>
                <a:ea typeface="Playfair Display"/>
                <a:cs typeface="Playfair Display"/>
                <a:sym typeface="Playfair Display"/>
              </a:rPr>
              <a:t> years old. </a:t>
            </a:r>
            <a:r>
              <a:rPr b="1" lang="pl" sz="2000">
                <a:highlight>
                  <a:schemeClr val="dk1"/>
                </a:highlight>
                <a:latin typeface="Playfair Display"/>
                <a:ea typeface="Playfair Display"/>
                <a:cs typeface="Playfair Display"/>
                <a:sym typeface="Playfair Display"/>
              </a:rPr>
              <a:t>Congratulations Grandpa!</a:t>
            </a:r>
            <a:endParaRPr b="1" sz="2000">
              <a:highlight>
                <a:schemeClr val="dk1"/>
              </a:highlight>
              <a:latin typeface="Playfair Display"/>
              <a:ea typeface="Playfair Display"/>
              <a:cs typeface="Playfair Display"/>
              <a:sym typeface="Playfair Display"/>
            </a:endParaRPr>
          </a:p>
        </p:txBody>
      </p:sp>
      <p:sp>
        <p:nvSpPr>
          <p:cNvPr id="130" name="Google Shape;130;p19"/>
          <p:cNvSpPr/>
          <p:nvPr/>
        </p:nvSpPr>
        <p:spPr>
          <a:xfrm>
            <a:off x="122100" y="3930125"/>
            <a:ext cx="4647600" cy="221400"/>
          </a:xfrm>
          <a:prstGeom prst="frame">
            <a:avLst>
              <a:gd fmla="val 1250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500"/>
                                        <p:tgtEl>
                                          <p:spTgt spid="12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500"/>
                                        <p:tgtEl>
                                          <p:spTgt spid="125"/>
                                        </p:tgtEl>
                                      </p:cBhvr>
                                    </p:animEffect>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200"/>
                                        <p:tgtEl>
                                          <p:spTgt spid="1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ctrTitle"/>
          </p:nvPr>
        </p:nvSpPr>
        <p:spPr>
          <a:xfrm>
            <a:off x="567138" y="83925"/>
            <a:ext cx="7019700" cy="836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pl"/>
              <a:t>Awards Factory</a:t>
            </a:r>
            <a:endParaRPr/>
          </a:p>
        </p:txBody>
      </p:sp>
      <p:pic>
        <p:nvPicPr>
          <p:cNvPr id="136" name="Google Shape;136;p20"/>
          <p:cNvPicPr preferRelativeResize="0"/>
          <p:nvPr/>
        </p:nvPicPr>
        <p:blipFill>
          <a:blip r:embed="rId3">
            <a:alphaModFix/>
          </a:blip>
          <a:stretch>
            <a:fillRect/>
          </a:stretch>
        </p:blipFill>
        <p:spPr>
          <a:xfrm>
            <a:off x="4817963" y="1431425"/>
            <a:ext cx="2847975" cy="1390650"/>
          </a:xfrm>
          <a:prstGeom prst="rect">
            <a:avLst/>
          </a:prstGeom>
          <a:noFill/>
          <a:ln>
            <a:noFill/>
          </a:ln>
        </p:spPr>
      </p:pic>
      <p:pic>
        <p:nvPicPr>
          <p:cNvPr id="137" name="Google Shape;137;p20"/>
          <p:cNvPicPr preferRelativeResize="0"/>
          <p:nvPr/>
        </p:nvPicPr>
        <p:blipFill>
          <a:blip r:embed="rId4">
            <a:alphaModFix/>
          </a:blip>
          <a:stretch>
            <a:fillRect/>
          </a:stretch>
        </p:blipFill>
        <p:spPr>
          <a:xfrm>
            <a:off x="5258150" y="3333175"/>
            <a:ext cx="1952625" cy="1428750"/>
          </a:xfrm>
          <a:prstGeom prst="rect">
            <a:avLst/>
          </a:prstGeom>
          <a:noFill/>
          <a:ln>
            <a:noFill/>
          </a:ln>
        </p:spPr>
      </p:pic>
      <p:sp>
        <p:nvSpPr>
          <p:cNvPr id="138" name="Google Shape;138;p20"/>
          <p:cNvSpPr txBox="1"/>
          <p:nvPr>
            <p:ph idx="1" type="subTitle"/>
          </p:nvPr>
        </p:nvSpPr>
        <p:spPr>
          <a:xfrm>
            <a:off x="144525" y="920325"/>
            <a:ext cx="4206300" cy="78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523"/>
              <a:buNone/>
            </a:pPr>
            <a:r>
              <a:rPr lang="pl" sz="1540"/>
              <a:t>This award goes to the city where the players with the most total rewards together were born.</a:t>
            </a:r>
            <a:endParaRPr sz="1540"/>
          </a:p>
        </p:txBody>
      </p:sp>
      <p:sp>
        <p:nvSpPr>
          <p:cNvPr id="139" name="Google Shape;139;p20"/>
          <p:cNvSpPr txBox="1"/>
          <p:nvPr/>
        </p:nvSpPr>
        <p:spPr>
          <a:xfrm>
            <a:off x="244200" y="2472550"/>
            <a:ext cx="38385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2"/>
              </a:buClr>
              <a:buSzPts val="1100"/>
              <a:buFont typeface="Arial"/>
              <a:buNone/>
            </a:pPr>
            <a:r>
              <a:rPr b="1" lang="pl" sz="1700">
                <a:latin typeface="Playfair Display"/>
                <a:ea typeface="Playfair Display"/>
                <a:cs typeface="Playfair Display"/>
                <a:sym typeface="Playfair Display"/>
              </a:rPr>
              <a:t>Players who were born in </a:t>
            </a:r>
            <a:r>
              <a:rPr b="1" lang="pl" sz="1800">
                <a:solidFill>
                  <a:schemeClr val="accent3"/>
                </a:solidFill>
                <a:latin typeface="Playfair Display"/>
                <a:ea typeface="Playfair Display"/>
                <a:cs typeface="Playfair Display"/>
                <a:sym typeface="Playfair Display"/>
              </a:rPr>
              <a:t>New York</a:t>
            </a:r>
            <a:r>
              <a:rPr b="1" lang="pl" sz="1700">
                <a:latin typeface="Playfair Display"/>
                <a:ea typeface="Playfair Display"/>
                <a:cs typeface="Playfair Display"/>
                <a:sym typeface="Playfair Display"/>
              </a:rPr>
              <a:t> got the highest number of awards, together they have </a:t>
            </a:r>
            <a:r>
              <a:rPr b="1" lang="pl" sz="2100">
                <a:solidFill>
                  <a:schemeClr val="accent3"/>
                </a:solidFill>
                <a:latin typeface="Playfair Display"/>
                <a:ea typeface="Playfair Display"/>
                <a:cs typeface="Playfair Display"/>
                <a:sym typeface="Playfair Display"/>
              </a:rPr>
              <a:t>134</a:t>
            </a:r>
            <a:r>
              <a:rPr b="1" lang="pl" sz="1800">
                <a:latin typeface="Playfair Display"/>
                <a:ea typeface="Playfair Display"/>
                <a:cs typeface="Playfair Display"/>
                <a:sym typeface="Playfair Display"/>
              </a:rPr>
              <a:t> awards</a:t>
            </a:r>
            <a:r>
              <a:rPr b="1" lang="pl" sz="1700">
                <a:latin typeface="Playfair Display"/>
                <a:ea typeface="Playfair Display"/>
                <a:cs typeface="Playfair Display"/>
                <a:sym typeface="Playfair Display"/>
              </a:rPr>
              <a:t>!</a:t>
            </a:r>
            <a:endParaRPr b="1" sz="1700">
              <a:latin typeface="Playfair Display"/>
              <a:ea typeface="Playfair Display"/>
              <a:cs typeface="Playfair Display"/>
              <a:sym typeface="Playfair Display"/>
            </a:endParaRPr>
          </a:p>
          <a:p>
            <a:pPr indent="0" lvl="0" marL="0" rtl="0" algn="ctr">
              <a:spcBef>
                <a:spcPts val="0"/>
              </a:spcBef>
              <a:spcAft>
                <a:spcPts val="0"/>
              </a:spcAft>
              <a:buClr>
                <a:schemeClr val="dk2"/>
              </a:buClr>
              <a:buSzPts val="1100"/>
              <a:buFont typeface="Arial"/>
              <a:buNone/>
            </a:pPr>
            <a:r>
              <a:rPr b="1" lang="pl" sz="1700">
                <a:latin typeface="Playfair Display"/>
                <a:ea typeface="Playfair Display"/>
                <a:cs typeface="Playfair Display"/>
                <a:sym typeface="Playfair Display"/>
              </a:rPr>
              <a:t>So "</a:t>
            </a:r>
            <a:r>
              <a:rPr b="1" lang="pl" sz="2000">
                <a:solidFill>
                  <a:schemeClr val="accent3"/>
                </a:solidFill>
                <a:latin typeface="Playfair Display"/>
                <a:ea typeface="Playfair Display"/>
                <a:cs typeface="Playfair Display"/>
                <a:sym typeface="Playfair Display"/>
              </a:rPr>
              <a:t>The Awards Factory</a:t>
            </a:r>
            <a:r>
              <a:rPr b="1" lang="pl" sz="1700">
                <a:latin typeface="Playfair Display"/>
                <a:ea typeface="Playfair Display"/>
                <a:cs typeface="Playfair Display"/>
                <a:sym typeface="Playfair Display"/>
              </a:rPr>
              <a:t>" goes to </a:t>
            </a:r>
            <a:r>
              <a:rPr b="1" lang="pl" sz="2200">
                <a:solidFill>
                  <a:schemeClr val="accent3"/>
                </a:solidFill>
                <a:latin typeface="Playfair Display"/>
                <a:ea typeface="Playfair Display"/>
                <a:cs typeface="Playfair Display"/>
                <a:sym typeface="Playfair Display"/>
              </a:rPr>
              <a:t>New York</a:t>
            </a:r>
            <a:r>
              <a:rPr b="1" lang="pl" sz="1700">
                <a:latin typeface="Playfair Display"/>
                <a:ea typeface="Playfair Display"/>
                <a:cs typeface="Playfair Display"/>
                <a:sym typeface="Playfair Display"/>
              </a:rPr>
              <a:t>!!!</a:t>
            </a:r>
            <a:endParaRPr b="1" sz="1700">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40" name="Google Shape;140;p20"/>
          <p:cNvSpPr/>
          <p:nvPr/>
        </p:nvSpPr>
        <p:spPr>
          <a:xfrm>
            <a:off x="5258113" y="3629050"/>
            <a:ext cx="1952700" cy="213600"/>
          </a:xfrm>
          <a:prstGeom prst="frame">
            <a:avLst>
              <a:gd fmla="val 1250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0"/>
          <p:cNvPicPr preferRelativeResize="0"/>
          <p:nvPr/>
        </p:nvPicPr>
        <p:blipFill>
          <a:blip r:embed="rId5">
            <a:alphaModFix/>
          </a:blip>
          <a:stretch>
            <a:fillRect/>
          </a:stretch>
        </p:blipFill>
        <p:spPr>
          <a:xfrm rot="1212116">
            <a:off x="2868250" y="3740050"/>
            <a:ext cx="1336600" cy="1334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1200"/>
                                        <p:tgtEl>
                                          <p:spTgt spid="1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200"/>
                                        <p:tgtEl>
                                          <p:spTgt spid="1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90250" y="526350"/>
            <a:ext cx="8293500" cy="4090800"/>
          </a:xfrm>
          <a:prstGeom prst="rect">
            <a:avLst/>
          </a:prstGeom>
        </p:spPr>
        <p:txBody>
          <a:bodyPr anchorCtr="0" anchor="ctr" bIns="91425" lIns="91425" spcFirstLastPara="1" rIns="91425" wrap="square" tIns="91425">
            <a:normAutofit fontScale="90000"/>
          </a:bodyPr>
          <a:lstStyle/>
          <a:p>
            <a:pPr indent="0" lvl="0" marL="0" rtl="0" algn="ctr">
              <a:lnSpc>
                <a:spcPct val="150000"/>
              </a:lnSpc>
              <a:spcBef>
                <a:spcPts val="0"/>
              </a:spcBef>
              <a:spcAft>
                <a:spcPts val="0"/>
              </a:spcAft>
              <a:buClr>
                <a:schemeClr val="dk2"/>
              </a:buClr>
              <a:buSzPts val="990"/>
              <a:buFont typeface="Arial"/>
              <a:buNone/>
            </a:pPr>
            <a:r>
              <a:rPr b="1" lang="pl" sz="4844"/>
              <a:t>Congratulations to all winners!</a:t>
            </a:r>
            <a:endParaRPr b="1" sz="4844"/>
          </a:p>
          <a:p>
            <a:pPr indent="0" lvl="0" marL="0" rtl="0" algn="ctr">
              <a:lnSpc>
                <a:spcPct val="150000"/>
              </a:lnSpc>
              <a:spcBef>
                <a:spcPts val="0"/>
              </a:spcBef>
              <a:spcAft>
                <a:spcPts val="0"/>
              </a:spcAft>
              <a:buClr>
                <a:schemeClr val="dk2"/>
              </a:buClr>
              <a:buSzPts val="990"/>
              <a:buFont typeface="Arial"/>
              <a:buNone/>
            </a:pPr>
            <a:r>
              <a:rPr b="1" lang="pl" sz="4844"/>
              <a:t>and</a:t>
            </a:r>
            <a:endParaRPr b="1" sz="4844"/>
          </a:p>
          <a:p>
            <a:pPr indent="0" lvl="0" marL="0" rtl="0" algn="ctr">
              <a:lnSpc>
                <a:spcPct val="150000"/>
              </a:lnSpc>
              <a:spcBef>
                <a:spcPts val="0"/>
              </a:spcBef>
              <a:spcAft>
                <a:spcPts val="0"/>
              </a:spcAft>
              <a:buNone/>
            </a:pPr>
            <a:r>
              <a:rPr b="1" lang="pl" sz="4844"/>
              <a:t>Thank you for checking </a:t>
            </a:r>
            <a:endParaRPr b="1" sz="4844"/>
          </a:p>
          <a:p>
            <a:pPr indent="0" lvl="0" marL="0" rtl="0" algn="ctr">
              <a:lnSpc>
                <a:spcPct val="150000"/>
              </a:lnSpc>
              <a:spcBef>
                <a:spcPts val="0"/>
              </a:spcBef>
              <a:spcAft>
                <a:spcPts val="0"/>
              </a:spcAft>
              <a:buClr>
                <a:schemeClr val="dk2"/>
              </a:buClr>
              <a:buSzPts val="990"/>
              <a:buFont typeface="Arial"/>
              <a:buNone/>
            </a:pPr>
            <a:r>
              <a:rPr b="1" lang="pl" sz="4844"/>
              <a:t>"The Best of Baseball Awards"!</a:t>
            </a:r>
            <a:endParaRPr b="1" sz="4844"/>
          </a:p>
          <a:p>
            <a:pPr indent="0" lvl="0" marL="0" rtl="0" algn="l">
              <a:spcBef>
                <a:spcPts val="0"/>
              </a:spcBef>
              <a:spcAft>
                <a:spcPts val="0"/>
              </a:spcAft>
              <a:buNone/>
            </a:pPr>
            <a:r>
              <a:t/>
            </a:r>
            <a:endParaRPr/>
          </a:p>
        </p:txBody>
      </p:sp>
      <p:cxnSp>
        <p:nvCxnSpPr>
          <p:cNvPr id="147" name="Google Shape;147;p21"/>
          <p:cNvCxnSpPr/>
          <p:nvPr/>
        </p:nvCxnSpPr>
        <p:spPr>
          <a:xfrm>
            <a:off x="213675" y="4433800"/>
            <a:ext cx="8745600" cy="7500"/>
          </a:xfrm>
          <a:prstGeom prst="straightConnector1">
            <a:avLst/>
          </a:prstGeom>
          <a:noFill/>
          <a:ln cap="flat" cmpd="sng" w="38100">
            <a:solidFill>
              <a:schemeClr val="accent4"/>
            </a:solidFill>
            <a:prstDash val="solid"/>
            <a:round/>
            <a:headEnd len="med" w="med" type="none"/>
            <a:tailEnd len="med" w="med" type="none"/>
          </a:ln>
        </p:spPr>
      </p:cxnSp>
      <p:pic>
        <p:nvPicPr>
          <p:cNvPr id="148" name="Google Shape;148;p21"/>
          <p:cNvPicPr preferRelativeResize="0"/>
          <p:nvPr/>
        </p:nvPicPr>
        <p:blipFill>
          <a:blip r:embed="rId3">
            <a:alphaModFix/>
          </a:blip>
          <a:stretch>
            <a:fillRect/>
          </a:stretch>
        </p:blipFill>
        <p:spPr>
          <a:xfrm rot="-1154210">
            <a:off x="353769" y="858750"/>
            <a:ext cx="1958716" cy="1478270"/>
          </a:xfrm>
          <a:prstGeom prst="rect">
            <a:avLst/>
          </a:prstGeom>
          <a:noFill/>
          <a:ln>
            <a:noFill/>
          </a:ln>
        </p:spPr>
      </p:pic>
      <p:sp>
        <p:nvSpPr>
          <p:cNvPr id="149" name="Google Shape;149;p21"/>
          <p:cNvSpPr txBox="1"/>
          <p:nvPr/>
        </p:nvSpPr>
        <p:spPr>
          <a:xfrm>
            <a:off x="213675" y="4617150"/>
            <a:ext cx="27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l">
                <a:solidFill>
                  <a:schemeClr val="accent4"/>
                </a:solidFill>
                <a:latin typeface="Playfair Display"/>
                <a:ea typeface="Playfair Display"/>
                <a:cs typeface="Playfair Display"/>
                <a:sym typeface="Playfair Display"/>
              </a:rPr>
              <a:t>Created by Dariusz Zielnik</a:t>
            </a:r>
            <a:endParaRPr b="1">
              <a:solidFill>
                <a:schemeClr val="accent4"/>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1000"/>
                                        <p:tgtEl>
                                          <p:spTgt spid="146">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1000"/>
                                        <p:tgtEl>
                                          <p:spTgt spid="14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500"/>
                                        <p:tgtEl>
                                          <p:spTgt spid="148"/>
                                        </p:tgtEl>
                                      </p:cBhvr>
                                    </p:animEffect>
                                  </p:childTnLst>
                                </p:cTn>
                              </p:par>
                            </p:childTnLst>
                          </p:cTn>
                        </p:par>
                        <p:par>
                          <p:cTn fill="hold">
                            <p:stCondLst>
                              <p:cond delay="5500"/>
                            </p:stCondLst>
                            <p:childTnLst>
                              <p:par>
                                <p:cTn fill="hold" nodeType="after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3" presetSubtype="16">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300"/>
                                        <p:tgtEl>
                                          <p:spTgt spid="149"/>
                                        </p:tgtEl>
                                        <p:attrNameLst>
                                          <p:attrName>ppt_w</p:attrName>
                                        </p:attrNameLst>
                                      </p:cBhvr>
                                      <p:tavLst>
                                        <p:tav fmla="" tm="0">
                                          <p:val>
                                            <p:strVal val="0"/>
                                          </p:val>
                                        </p:tav>
                                        <p:tav fmla="" tm="100000">
                                          <p:val>
                                            <p:strVal val="#ppt_w"/>
                                          </p:val>
                                        </p:tav>
                                      </p:tavLst>
                                    </p:anim>
                                    <p:anim calcmode="lin" valueType="num">
                                      <p:cBhvr additive="base">
                                        <p:cTn dur="1300"/>
                                        <p:tgtEl>
                                          <p:spTgt spid="14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