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0" r:id="rId3"/>
    <p:sldId id="261" r:id="rId4"/>
    <p:sldId id="279" r:id="rId5"/>
    <p:sldId id="277" r:id="rId6"/>
    <p:sldId id="262" r:id="rId7"/>
    <p:sldId id="266" r:id="rId8"/>
    <p:sldId id="271" r:id="rId9"/>
    <p:sldId id="272" r:id="rId10"/>
    <p:sldId id="273" r:id="rId11"/>
    <p:sldId id="264" r:id="rId12"/>
    <p:sldId id="274" r:id="rId13"/>
    <p:sldId id="278" r:id="rId14"/>
    <p:sldId id="275" r:id="rId15"/>
    <p:sldId id="263" r:id="rId16"/>
    <p:sldId id="267" r:id="rId17"/>
    <p:sldId id="268" r:id="rId18"/>
    <p:sldId id="270" r:id="rId19"/>
    <p:sldId id="282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3" autoAdjust="0"/>
    <p:restoredTop sz="96327" autoAdjust="0"/>
  </p:normalViewPr>
  <p:slideViewPr>
    <p:cSldViewPr snapToGrid="0">
      <p:cViewPr varScale="1">
        <p:scale>
          <a:sx n="51" d="100"/>
          <a:sy n="51" d="100"/>
        </p:scale>
        <p:origin x="10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6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3DFD8-6C06-415F-B995-044FF0C84045}" type="datetimeFigureOut">
              <a:rPr lang="pl-PL" smtClean="0"/>
              <a:t>2017-08-08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AE8ED-1B93-4672-941B-09849A1914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456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20740A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9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20740A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8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Segoe" panose="020B05020405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20740A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9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Segoe" panose="020B05020405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20740A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8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31D5-25F6-4657-8003-0AD0F0B75505}" type="datetime1">
              <a:rPr lang="pl-PL" smtClean="0"/>
              <a:t>2017-08-08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1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02" y="167781"/>
            <a:ext cx="8557294" cy="13086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703" y="1593908"/>
            <a:ext cx="8557294" cy="45830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97A7-9002-4143-BB09-BCC8B2CD9954}" type="datetime1">
              <a:rPr lang="pl-PL" smtClean="0"/>
              <a:t>2017-08-08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5768" y="6356351"/>
            <a:ext cx="436227" cy="365125"/>
          </a:xfrm>
        </p:spPr>
        <p:txBody>
          <a:bodyPr/>
          <a:lstStyle/>
          <a:p>
            <a:fld id="{787EFAF3-36B0-47EF-BC8A-AF4DBA6DF9F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788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9DFE-08B2-4C39-8C8E-6468EE1F7B16}" type="datetime1">
              <a:rPr lang="pl-PL" smtClean="0"/>
              <a:t>2017-08-08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887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39B9-25ED-407E-8F8E-FA2D47E39E4F}" type="datetime1">
              <a:rPr lang="pl-PL" smtClean="0"/>
              <a:t>2017-08-08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814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454-AE6C-4AF9-A795-AA3EACFDD3D9}" type="datetime1">
              <a:rPr lang="pl-PL" smtClean="0"/>
              <a:t>2017-08-08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259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16EF-BCDA-416E-A1ED-37956CEB05B8}" type="datetime1">
              <a:rPr lang="pl-PL" smtClean="0"/>
              <a:t>2017-08-08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248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CF07-7C87-4FD2-B790-3BFD91DA2984}" type="datetime1">
              <a:rPr lang="pl-PL" smtClean="0"/>
              <a:t>2017-08-08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921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AB0-2B9D-48FF-9AAF-83EC0458EFFE}" type="datetime1">
              <a:rPr lang="pl-PL" smtClean="0"/>
              <a:t>2017-08-08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632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08E7-7EB9-4699-A961-83077B6A0B25}" type="datetime1">
              <a:rPr lang="pl-PL" smtClean="0"/>
              <a:t>2017-08-08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50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3444" y="6356351"/>
            <a:ext cx="2475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1E3CD-365F-451E-A0BF-76BD8FFC6E3D}" type="datetime1">
              <a:rPr lang="pl-PL" smtClean="0"/>
              <a:t>2017-08-08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4308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042" y="6356351"/>
            <a:ext cx="4703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FAF3-36B0-47EF-BC8A-AF4DBA6DF9F5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48191" y="6400818"/>
            <a:ext cx="3923809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NUL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3-connections.ibm.com/wikis/home?lang=en-us#!/wiki/Wroclaw-SSO-Laborator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evalcenter/my-virtual-labs" TargetMode="External"/><Relationship Id="rId2" Type="http://schemas.openxmlformats.org/officeDocument/2006/relationships/hyperlink" Target="https://docs.micro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x.org/xseries/microsoft-windows-server-2016#courses" TargetMode="External"/><Relationship Id="rId5" Type="http://schemas.openxmlformats.org/officeDocument/2006/relationships/hyperlink" Target="https://mva.microsoft.com/" TargetMode="External"/><Relationship Id="rId4" Type="http://schemas.openxmlformats.org/officeDocument/2006/relationships/hyperlink" Target="https://technet.microsoft.com/en-us/learning/bb291022.asp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mcsa-70-740-cert/9780134685557/" TargetMode="External"/><Relationship Id="rId2" Type="http://schemas.openxmlformats.org/officeDocument/2006/relationships/hyperlink" Target="https://www.safaribooksonline.com/library/view/exam-ref-70-410/978073568423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faribooksonline.com/library/view/windows-server-2016/9781509302536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time-management-for/0596007833/" TargetMode="External"/><Relationship Id="rId2" Type="http://schemas.openxmlformats.org/officeDocument/2006/relationships/hyperlink" Target="https://www.safaribooksonline.com/library/view/the-practice-of/978013341508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afaribooksonline.com/library/view/essential-system-administration/0596003439/" TargetMode="External"/><Relationship Id="rId4" Type="http://schemas.openxmlformats.org/officeDocument/2006/relationships/hyperlink" Target="https://www.safaribooksonline.com/library/publisher/the-usenix-association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novopress.com/tips1284-flex-system-x240-compute-node-7162" TargetMode="External"/><Relationship Id="rId7" Type="http://schemas.openxmlformats.org/officeDocument/2006/relationships/hyperlink" Target="https://apps.na.collabserv.com/communities/service/html/communityview?communityUuid=785ad096-8774-410e-901c-d4ca9dc72834#fullpageWidgetId=W52c588cf330e_4faf_b596_8f7ca039389c&amp;file=dc9c4959-ff7b-4f12-9a14-2a64c1b1d120" TargetMode="External"/><Relationship Id="rId2" Type="http://schemas.openxmlformats.org/officeDocument/2006/relationships/hyperlink" Target="https://lenovopress.com/tips1036-flex-system-x222-compute-n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s.na.collabserv.com/communities/service/html/communityview?communityUuid=785ad096-8774-410e-901c-d4ca9dc72834#fullpageWidgetId=W52c588cf330e_4faf_b596_8f7ca039389c&amp;file=7c20fcd9-bfeb-4595-a74f-6f06f02671b5" TargetMode="External"/><Relationship Id="rId5" Type="http://schemas.openxmlformats.org/officeDocument/2006/relationships/hyperlink" Target="http://flexsystem.lenovofiles.com/help/topic/com.lenovo.acc.7906.doc/dw1kr_book.pdf" TargetMode="External"/><Relationship Id="rId4" Type="http://schemas.openxmlformats.org/officeDocument/2006/relationships/hyperlink" Target="http://flexsystem.lenovofiles.com/help/topic/com.lenovo.acc.9532.doc/dw1mc_book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3-connections.ibm.com/wikis/home?lang=en-us#!/wiki/EMEA%20Server%20Management%20Distributed%20SL/page/Best%20Practices" TargetMode="External"/><Relationship Id="rId2" Type="http://schemas.openxmlformats.org/officeDocument/2006/relationships/hyperlink" Target="https://w3.gsar.ibm.com/services/gsar/domain_views/organization/view_fourth_level.xhtml?sc=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3-connections.ibm.com/wikis/home?lang=en-us#!/wiki/W12a3a5eea09f_4b08_b6aa_507ad5484d7d/page/New%20to%20IB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3-connections.ibm.com/wikis/form/api/wiki/98ed2539-5782-48b8-a8a2-a3cacab0693c/page/22bdf979-49be-4952-b4fc-15f2f76b9fcc/attachment/ca319c21-f50f-4230-b570-4bfad5f9548e/media/Wintel_Windows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3-connections.ibm.com/wikis/home?lang=en#!/wiki/Wa9e28ade5650_4046_810d_3bfebc911b10/page/UP%20Career%20Paths" TargetMode="External"/><Relationship Id="rId2" Type="http://schemas.openxmlformats.org/officeDocument/2006/relationships/hyperlink" Target="https://tapintofeb.victoria.ibm.com/forms/landing/org/app/57d0a30c-2a93-4f0f-817a-f68f4d03f99e/launch/index.html?form=F_Form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ibm.com/ziemowit-borowski/WintelSkillsDCA" TargetMode="External"/><Relationship Id="rId5" Type="http://schemas.openxmlformats.org/officeDocument/2006/relationships/hyperlink" Target="https://gts-learn.w3bmix.ibm.com/#/learningPlan/85257895006AF29D" TargetMode="External"/><Relationship Id="rId4" Type="http://schemas.openxmlformats.org/officeDocument/2006/relationships/hyperlink" Target="https://w3-connections.ibm.com/wikis/home?lang=en#!/wiki/Wc99c95dc4ef7_4a37_b0e2_e8df1101c3ea/page/Windows%20based%20system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DC Academy </a:t>
            </a:r>
            <a:br>
              <a:rPr lang="pl-PL" dirty="0"/>
            </a:br>
            <a:r>
              <a:rPr lang="pl-PL" dirty="0"/>
              <a:t>Wintel Skills level 1 </a:t>
            </a:r>
            <a:br>
              <a:rPr lang="pl-PL" dirty="0"/>
            </a:b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Delivered by Ziemek Borowski </a:t>
            </a:r>
          </a:p>
          <a:p>
            <a:r>
              <a:rPr lang="pl-PL" dirty="0"/>
              <a:t>In 3 short meetings </a:t>
            </a:r>
            <a:r>
              <a:rPr lang="pl-PL" dirty="0">
                <a:sym typeface="Wingdings" panose="05000000000000000000" pitchFamily="2" charset="2"/>
              </a:rPr>
              <a:t>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379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02" y="167782"/>
            <a:ext cx="8557293" cy="884474"/>
          </a:xfrm>
        </p:spPr>
        <p:txBody>
          <a:bodyPr/>
          <a:lstStyle/>
          <a:p>
            <a:r>
              <a:rPr lang="en-US" dirty="0"/>
              <a:t>Objectives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703" y="1231642"/>
            <a:ext cx="8557294" cy="4945322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/>
              <a:t>After completing this course, students will be able to:</a:t>
            </a:r>
          </a:p>
          <a:p>
            <a:r>
              <a:rPr lang="en-GB" dirty="0"/>
              <a:t>Describe the various concept of Windows Servers usage, roles and features</a:t>
            </a:r>
          </a:p>
          <a:p>
            <a:r>
              <a:rPr lang="en-GB" dirty="0"/>
              <a:t>Prepare and install Windows Server, and plan a server upgrade and migration strategy</a:t>
            </a:r>
          </a:p>
          <a:p>
            <a:r>
              <a:rPr lang="en-GB" dirty="0"/>
              <a:t>Describe the various storage options, including partition table formats, basic and dynamic disks, file systems, virtual hard disks, and drive hardware, and explain how to manage disks and volumes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440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Microsoft Certification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Some content from that academy are covered in course: MS20410  certificate 70-410 (first 2 modules) </a:t>
            </a:r>
          </a:p>
          <a:p>
            <a:r>
              <a:rPr lang="pl-PL" dirty="0"/>
              <a:t>Remaining part of content in Wintel Skills level II.</a:t>
            </a:r>
          </a:p>
          <a:p>
            <a:r>
              <a:rPr lang="pl-PL" dirty="0"/>
              <a:t>But... In that course we rather focus on elementary things. Sorry for disapointed. </a:t>
            </a:r>
            <a:r>
              <a:rPr lang="pl-PL" dirty="0">
                <a:sym typeface="Wingdings" panose="05000000000000000000" pitchFamily="2" charset="2"/>
              </a:rPr>
              <a:t>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804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741363"/>
          </a:xfrm>
        </p:spPr>
        <p:txBody>
          <a:bodyPr/>
          <a:lstStyle/>
          <a:p>
            <a:r>
              <a:rPr lang="en-US" dirty="0"/>
              <a:t>Microsoft Certification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36914"/>
            <a:ext cx="47244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rgbClr val="0072C6"/>
                </a:solidFill>
              </a:rPr>
              <a:t>Get ahead.</a:t>
            </a:r>
          </a:p>
          <a:p>
            <a:endParaRPr lang="en-US" dirty="0"/>
          </a:p>
          <a:p>
            <a:r>
              <a:rPr lang="en-US" dirty="0"/>
              <a:t>Microsoft Certifications demonstrate that you have the skills to design, deploy, and optimize the latest technology solutions. </a:t>
            </a:r>
          </a:p>
          <a:p>
            <a:endParaRPr lang="en-US" dirty="0"/>
          </a:p>
          <a:p>
            <a:r>
              <a:rPr lang="en-US" dirty="0"/>
              <a:t>Ask your Microsoft Learning Partner how you can prepare for certification.</a:t>
            </a:r>
          </a:p>
          <a:p>
            <a:endParaRPr lang="en-US" dirty="0"/>
          </a:p>
          <a:p>
            <a:r>
              <a:rPr lang="en-US" dirty="0"/>
              <a:t>For more information about Microsoft Certifications, go to:</a:t>
            </a:r>
          </a:p>
          <a:p>
            <a:r>
              <a:rPr lang="en-US" dirty="0">
                <a:hlinkClick r:id="rId3" invalidUrl="http:///"/>
              </a:rPr>
              <a:t>http</a:t>
            </a:r>
            <a:r>
              <a:rPr lang="en-US" dirty="0">
                <a:hlinkClick r:id="rId4" invalidUrl="http:///"/>
              </a:rPr>
              <a:t>://</a:t>
            </a:r>
            <a:r>
              <a:rPr lang="en-US" dirty="0">
                <a:hlinkClick r:id="" action="ppaction://noaction"/>
              </a:rPr>
              <a:t>www.microsoft.com/learning/</a:t>
            </a:r>
          </a:p>
          <a:p>
            <a:r>
              <a:rPr lang="en-US" dirty="0">
                <a:hlinkClick r:id="" action="ppaction://noaction"/>
              </a:rPr>
              <a:t>certification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36476"/>
            <a:ext cx="1898910" cy="6985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0668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188F"/>
                </a:solidFill>
              </a:rPr>
              <a:t>Get trained. Get certified.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1992086"/>
            <a:ext cx="2819400" cy="1676400"/>
          </a:xfrm>
          <a:prstGeom prst="rect">
            <a:avLst/>
          </a:prstGeom>
          <a:solidFill>
            <a:srgbClr val="001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3471" y="2322454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Microsoft Certified Solutions Expert (MCSE)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1200" y="3962400"/>
            <a:ext cx="2819400" cy="16764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4292767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Microsoft Certified Solutions Associate (MCSA)</a:t>
            </a:r>
          </a:p>
        </p:txBody>
      </p:sp>
    </p:spTree>
    <p:extLst>
      <p:ext uri="{BB962C8B-B14F-4D97-AF65-F5344CB8AC3E}">
        <p14:creationId xmlns:p14="http://schemas.microsoft.com/office/powerpoint/2010/main" val="397213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13</a:t>
            </a:fld>
            <a:endParaRPr lang="pl-PL"/>
          </a:p>
        </p:txBody>
      </p:sp>
      <p:sp>
        <p:nvSpPr>
          <p:cNvPr id="15" name="TextBox 14"/>
          <p:cNvSpPr txBox="1"/>
          <p:nvPr/>
        </p:nvSpPr>
        <p:spPr>
          <a:xfrm>
            <a:off x="2267744" y="3783729"/>
            <a:ext cx="4912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64"/>
            <a:r>
              <a:rPr lang="en-US" sz="2400" b="1" dirty="0">
                <a:solidFill>
                  <a:srgbClr val="92D05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553" y="960983"/>
            <a:ext cx="33033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64"/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MCSA Windows Server 2012</a:t>
            </a: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376622" y="1271016"/>
            <a:ext cx="1256336" cy="1755964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5" tIns="34295" rIns="34295" bIns="342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Exam 70-410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(</a:t>
            </a:r>
            <a:r>
              <a:rPr lang="en-US" sz="1500" i="1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20410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)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Installing and Configuring Windows Server 2012</a:t>
            </a:r>
          </a:p>
        </p:txBody>
      </p:sp>
      <p:sp>
        <p:nvSpPr>
          <p:cNvPr id="18" name="Plus 2"/>
          <p:cNvSpPr>
            <a:spLocks/>
          </p:cNvSpPr>
          <p:nvPr/>
        </p:nvSpPr>
        <p:spPr>
          <a:xfrm>
            <a:off x="1698353" y="2015750"/>
            <a:ext cx="217111" cy="217111"/>
          </a:xfrm>
          <a:prstGeom prst="mathPlus">
            <a:avLst>
              <a:gd name="adj1" fmla="val 1695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Plus 50"/>
          <p:cNvSpPr>
            <a:spLocks/>
          </p:cNvSpPr>
          <p:nvPr/>
        </p:nvSpPr>
        <p:spPr>
          <a:xfrm>
            <a:off x="3219443" y="2043413"/>
            <a:ext cx="217111" cy="217111"/>
          </a:xfrm>
          <a:prstGeom prst="mathPlus">
            <a:avLst>
              <a:gd name="adj1" fmla="val 1695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967761" y="1273702"/>
            <a:ext cx="1236087" cy="1751021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5" rIns="0" bIns="342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Exam 70-411</a:t>
            </a:r>
          </a:p>
          <a:p>
            <a:pPr algn="ctr"/>
            <a:r>
              <a:rPr lang="en-US" sz="1500" dirty="0"/>
              <a:t>(</a:t>
            </a:r>
            <a:r>
              <a:rPr lang="en-US" sz="1500" i="1" dirty="0"/>
              <a:t>20411</a:t>
            </a:r>
            <a:r>
              <a:rPr lang="en-US" sz="1500" dirty="0"/>
              <a:t>)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Administering Windows Server 2012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3512907" y="1279454"/>
            <a:ext cx="1211291" cy="1665859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5" tIns="34295" rIns="34295" bIns="342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Exam 70-412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(</a:t>
            </a:r>
            <a:r>
              <a:rPr lang="en-US" sz="1500" i="1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20412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)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Configuring Advanced Windows Server 2012 Services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3050411" y="3320542"/>
            <a:ext cx="1625781" cy="1332594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5" tIns="34295" rIns="34295" bIns="342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Exam 70-417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(</a:t>
            </a:r>
            <a:r>
              <a:rPr lang="en-US" sz="1500" i="1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20417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)</a:t>
            </a:r>
          </a:p>
          <a:p>
            <a:pPr algn="ctr" defTabSz="685864">
              <a:lnSpc>
                <a:spcPct val="90000"/>
              </a:lnSpc>
            </a:pP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Upgrading Your Skills to MCSA Windows Server 2012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3257" y="960983"/>
            <a:ext cx="411074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64"/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MCSE Cloud and Server Infrastructure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5449392" y="1287006"/>
            <a:ext cx="1438925" cy="1493922"/>
          </a:xfrm>
          <a:prstGeom prst="rect">
            <a:avLst/>
          </a:prstGeom>
          <a:solidFill>
            <a:srgbClr val="4668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5" tIns="34295" rIns="34295" bIns="342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Exam 70-413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(</a:t>
            </a:r>
            <a:r>
              <a:rPr lang="en-US" sz="1500" i="1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20413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) 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Designing and Implementing a Server Infrastructure</a:t>
            </a:r>
          </a:p>
        </p:txBody>
      </p:sp>
      <p:sp>
        <p:nvSpPr>
          <p:cNvPr id="25" name="Rectangle 24"/>
          <p:cNvSpPr>
            <a:spLocks/>
          </p:cNvSpPr>
          <p:nvPr/>
        </p:nvSpPr>
        <p:spPr bwMode="auto">
          <a:xfrm>
            <a:off x="5484777" y="3317734"/>
            <a:ext cx="1368153" cy="1512167"/>
          </a:xfrm>
          <a:prstGeom prst="rect">
            <a:avLst/>
          </a:prstGeom>
          <a:solidFill>
            <a:srgbClr val="4668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5" tIns="34295" rIns="34295" bIns="342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Exam 70-414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(</a:t>
            </a:r>
            <a:r>
              <a:rPr lang="en-US" sz="1500" i="1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20414</a:t>
            </a:r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) </a:t>
            </a:r>
          </a:p>
          <a:p>
            <a:pPr algn="ctr" defTabSz="685864"/>
            <a:r>
              <a:rPr lang="en-US" sz="150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rPr>
              <a:t>Implementing an Advanced Server Infrastructure</a:t>
            </a:r>
          </a:p>
        </p:txBody>
      </p:sp>
      <p:sp>
        <p:nvSpPr>
          <p:cNvPr id="26" name="Right Arrow 47"/>
          <p:cNvSpPr/>
          <p:nvPr/>
        </p:nvSpPr>
        <p:spPr>
          <a:xfrm flipV="1">
            <a:off x="4759495" y="2050557"/>
            <a:ext cx="652577" cy="19795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933853" y="2875642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OR</a:t>
            </a:r>
            <a:endParaRPr lang="pl-PL" dirty="0"/>
          </a:p>
        </p:txBody>
      </p:sp>
      <p:sp>
        <p:nvSpPr>
          <p:cNvPr id="28" name="Rectangle 27"/>
          <p:cNvSpPr/>
          <p:nvPr/>
        </p:nvSpPr>
        <p:spPr>
          <a:xfrm>
            <a:off x="376622" y="142613"/>
            <a:ext cx="8138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Windows Server 2012 / 2012 R2 Certification Paths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33242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976049" cy="741363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Server 2016 certification path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315326" y="2257399"/>
            <a:ext cx="1762590" cy="3938846"/>
            <a:chOff x="3726485" y="1904395"/>
            <a:chExt cx="1762590" cy="3938846"/>
          </a:xfrm>
        </p:grpSpPr>
        <p:sp>
          <p:nvSpPr>
            <p:cNvPr id="34" name="Right Arrow 33"/>
            <p:cNvSpPr/>
            <p:nvPr/>
          </p:nvSpPr>
          <p:spPr>
            <a:xfrm rot="16200000" flipV="1">
              <a:off x="4336408" y="3633988"/>
              <a:ext cx="494887" cy="273891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726485" y="1904395"/>
              <a:ext cx="1661518" cy="1505453"/>
              <a:chOff x="2499152" y="1707525"/>
              <a:chExt cx="1661518" cy="1505453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2528661" y="1707525"/>
                <a:ext cx="1632009" cy="1505453"/>
                <a:chOff x="3236915" y="1816140"/>
                <a:chExt cx="1047053" cy="965858"/>
              </a:xfrm>
            </p:grpSpPr>
            <p:sp>
              <p:nvSpPr>
                <p:cNvPr id="50" name="Rectangle 49"/>
                <p:cNvSpPr>
                  <a:spLocks/>
                </p:cNvSpPr>
                <p:nvPr/>
              </p:nvSpPr>
              <p:spPr bwMode="auto">
                <a:xfrm>
                  <a:off x="3241552" y="1816140"/>
                  <a:ext cx="1042416" cy="965858"/>
                </a:xfrm>
                <a:prstGeom prst="rect">
                  <a:avLst/>
                </a:prstGeom>
                <a:solidFill>
                  <a:srgbClr val="4668C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5" tIns="34295" rIns="34295" bIns="3429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864"/>
                  <a:endParaRPr lang="en-US" sz="1400" dirty="0">
                    <a:solidFill>
                      <a:prstClr val="white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236915" y="1895993"/>
                  <a:ext cx="1031694" cy="1579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defTabSz="685864"/>
                  <a:r>
                    <a:rPr lang="en-US" sz="1600" dirty="0">
                      <a:solidFill>
                        <a:prstClr val="white"/>
                      </a:solidFill>
                      <a:ea typeface="Segoe UI" pitchFamily="34" charset="0"/>
                      <a:cs typeface="Segoe UI" pitchFamily="34" charset="0"/>
                    </a:rPr>
                    <a:t>Exam 70-742 </a:t>
                  </a: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2499152" y="2314680"/>
                <a:ext cx="164266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685864"/>
                <a:r>
                  <a:rPr lang="en-US" sz="1400" dirty="0">
                    <a:solidFill>
                      <a:schemeClr val="bg1"/>
                    </a:solidFill>
                  </a:rPr>
                  <a:t> Identity with Windows Server 2016</a:t>
                </a:r>
                <a:endParaRPr lang="en-IN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751630" y="4238397"/>
              <a:ext cx="1737445" cy="1604844"/>
              <a:chOff x="3751630" y="3899026"/>
              <a:chExt cx="1737445" cy="160484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3751630" y="3899026"/>
                <a:ext cx="1737445" cy="1604844"/>
                <a:chOff x="1533944" y="6643421"/>
                <a:chExt cx="1114699" cy="1029625"/>
              </a:xfrm>
            </p:grpSpPr>
            <p:sp>
              <p:nvSpPr>
                <p:cNvPr id="46" name="Rectangle 45"/>
                <p:cNvSpPr>
                  <a:spLocks/>
                </p:cNvSpPr>
                <p:nvPr/>
              </p:nvSpPr>
              <p:spPr bwMode="auto">
                <a:xfrm>
                  <a:off x="1533944" y="6643421"/>
                  <a:ext cx="1114699" cy="1029625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5" tIns="34295" rIns="34295" bIns="3429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864"/>
                  <a:endParaRPr lang="en-US" sz="1400" dirty="0">
                    <a:solidFill>
                      <a:prstClr val="white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560316" y="6803266"/>
                  <a:ext cx="1042416" cy="1579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defTabSz="685864"/>
                  <a:r>
                    <a:rPr lang="en-US" sz="1600" dirty="0">
                      <a:solidFill>
                        <a:prstClr val="white"/>
                      </a:solidFill>
                      <a:ea typeface="Segoe UI" pitchFamily="34" charset="0"/>
                      <a:cs typeface="Segoe UI" pitchFamily="34" charset="0"/>
                    </a:rPr>
                    <a:t>Course 20742A</a:t>
                  </a: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3797572" y="4695515"/>
                <a:ext cx="1622993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685864"/>
                <a:r>
                  <a:rPr lang="en-US" sz="1400" dirty="0">
                    <a:solidFill>
                      <a:schemeClr val="bg1"/>
                    </a:solidFill>
                  </a:rPr>
                  <a:t>Identity with Windows Server 2016 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6382847" y="4035551"/>
            <a:ext cx="4912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864"/>
            <a:r>
              <a:rPr lang="en-US" sz="2400" b="1" dirty="0">
                <a:solidFill>
                  <a:srgbClr val="92D05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8474" y="1115206"/>
            <a:ext cx="8378326" cy="42885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5" tIns="34295" rIns="34295" bIns="34295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685864">
              <a:defRPr sz="1400">
                <a:solidFill>
                  <a:prstClr val="white"/>
                </a:solidFill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/>
              <a:t>MCSA: Windows Server 2016</a:t>
            </a:r>
          </a:p>
        </p:txBody>
      </p:sp>
      <p:sp>
        <p:nvSpPr>
          <p:cNvPr id="18" name="Plus 17"/>
          <p:cNvSpPr>
            <a:spLocks/>
          </p:cNvSpPr>
          <p:nvPr/>
        </p:nvSpPr>
        <p:spPr>
          <a:xfrm>
            <a:off x="2014009" y="3053204"/>
            <a:ext cx="217111" cy="217111"/>
          </a:xfrm>
          <a:prstGeom prst="mathPlus">
            <a:avLst>
              <a:gd name="adj1" fmla="val 1695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35310" y="2257399"/>
            <a:ext cx="5053520" cy="3930356"/>
            <a:chOff x="2489332" y="1904395"/>
            <a:chExt cx="5053520" cy="3930356"/>
          </a:xfrm>
        </p:grpSpPr>
        <p:sp>
          <p:nvSpPr>
            <p:cNvPr id="20" name="Right Arrow 19"/>
            <p:cNvSpPr/>
            <p:nvPr/>
          </p:nvSpPr>
          <p:spPr>
            <a:xfrm rot="16200000" flipV="1">
              <a:off x="4336408" y="3633988"/>
              <a:ext cx="494887" cy="273891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726485" y="1904395"/>
              <a:ext cx="1661518" cy="1505453"/>
              <a:chOff x="2499152" y="1707525"/>
              <a:chExt cx="1661518" cy="150545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528661" y="1707525"/>
                <a:ext cx="1632009" cy="1505453"/>
                <a:chOff x="3236915" y="1816140"/>
                <a:chExt cx="1047053" cy="965858"/>
              </a:xfrm>
            </p:grpSpPr>
            <p:sp>
              <p:nvSpPr>
                <p:cNvPr id="30" name="Rectangle 29"/>
                <p:cNvSpPr>
                  <a:spLocks/>
                </p:cNvSpPr>
                <p:nvPr/>
              </p:nvSpPr>
              <p:spPr bwMode="auto">
                <a:xfrm>
                  <a:off x="3241552" y="1816140"/>
                  <a:ext cx="1042416" cy="965858"/>
                </a:xfrm>
                <a:prstGeom prst="rect">
                  <a:avLst/>
                </a:prstGeom>
                <a:solidFill>
                  <a:srgbClr val="4668C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5" tIns="34295" rIns="34295" bIns="3429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864"/>
                  <a:endParaRPr lang="en-US" sz="1400" dirty="0">
                    <a:solidFill>
                      <a:prstClr val="white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236915" y="1895993"/>
                  <a:ext cx="1031694" cy="1579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defTabSz="685864"/>
                  <a:r>
                    <a:rPr lang="en-US" sz="1600" dirty="0">
                      <a:solidFill>
                        <a:prstClr val="white"/>
                      </a:solidFill>
                      <a:ea typeface="Segoe UI" pitchFamily="34" charset="0"/>
                      <a:cs typeface="Segoe UI" pitchFamily="34" charset="0"/>
                    </a:rPr>
                    <a:t>Exam 70-741 </a:t>
                  </a: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2499152" y="2314680"/>
                <a:ext cx="164266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685864"/>
                <a:r>
                  <a:rPr lang="en-US" sz="1400" dirty="0">
                    <a:solidFill>
                      <a:schemeClr val="bg1"/>
                    </a:solidFill>
                  </a:rPr>
                  <a:t> Networking with Windows Server 2016</a:t>
                </a:r>
                <a:endParaRPr lang="en-IN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755994" y="4229907"/>
              <a:ext cx="1737445" cy="1604844"/>
              <a:chOff x="3755994" y="3890536"/>
              <a:chExt cx="1737445" cy="160484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3755994" y="3890536"/>
                <a:ext cx="1737445" cy="1604844"/>
                <a:chOff x="1536744" y="6637974"/>
                <a:chExt cx="1114699" cy="1029625"/>
              </a:xfrm>
            </p:grpSpPr>
            <p:sp>
              <p:nvSpPr>
                <p:cNvPr id="26" name="Rectangle 25"/>
                <p:cNvSpPr>
                  <a:spLocks/>
                </p:cNvSpPr>
                <p:nvPr/>
              </p:nvSpPr>
              <p:spPr bwMode="auto">
                <a:xfrm>
                  <a:off x="1536744" y="6637974"/>
                  <a:ext cx="1114699" cy="1029625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5" tIns="34295" rIns="34295" bIns="3429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864"/>
                  <a:endParaRPr lang="en-US" sz="1400" dirty="0">
                    <a:solidFill>
                      <a:prstClr val="white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560316" y="6803266"/>
                  <a:ext cx="1042416" cy="1579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defTabSz="685864"/>
                  <a:r>
                    <a:rPr lang="en-US" sz="1600" dirty="0">
                      <a:solidFill>
                        <a:prstClr val="white"/>
                      </a:solidFill>
                      <a:ea typeface="Segoe UI" pitchFamily="34" charset="0"/>
                      <a:cs typeface="Segoe UI" pitchFamily="34" charset="0"/>
                    </a:rPr>
                    <a:t>Course 20741A</a:t>
                  </a: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3797572" y="4695515"/>
                <a:ext cx="1622993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685864"/>
                <a:r>
                  <a:rPr lang="en-US" sz="1400" dirty="0">
                    <a:solidFill>
                      <a:schemeClr val="bg1"/>
                    </a:solidFill>
                  </a:rPr>
                  <a:t>Networking with Windows Server 2016 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2489332" y="4221088"/>
              <a:ext cx="5053520" cy="0"/>
            </a:xfrm>
            <a:prstGeom prst="line">
              <a:avLst/>
            </a:prstGeom>
            <a:ln w="9525">
              <a:solidFill>
                <a:srgbClr val="00BCF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5063" y="2257399"/>
            <a:ext cx="2928663" cy="3992265"/>
            <a:chOff x="3726485" y="1904395"/>
            <a:chExt cx="2928663" cy="3992265"/>
          </a:xfrm>
        </p:grpSpPr>
        <p:sp>
          <p:nvSpPr>
            <p:cNvPr id="35" name="Right Arrow 34"/>
            <p:cNvSpPr/>
            <p:nvPr/>
          </p:nvSpPr>
          <p:spPr>
            <a:xfrm rot="16200000" flipV="1">
              <a:off x="4336408" y="3633988"/>
              <a:ext cx="494887" cy="273891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726485" y="1904395"/>
              <a:ext cx="1661518" cy="1505453"/>
              <a:chOff x="2499152" y="1707525"/>
              <a:chExt cx="1661518" cy="1505453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528661" y="1707525"/>
                <a:ext cx="1632009" cy="1505453"/>
                <a:chOff x="3236915" y="1816140"/>
                <a:chExt cx="1047053" cy="965858"/>
              </a:xfrm>
            </p:grpSpPr>
            <p:sp>
              <p:nvSpPr>
                <p:cNvPr id="56" name="Rectangle 55"/>
                <p:cNvSpPr>
                  <a:spLocks/>
                </p:cNvSpPr>
                <p:nvPr/>
              </p:nvSpPr>
              <p:spPr bwMode="auto">
                <a:xfrm>
                  <a:off x="3241552" y="1816140"/>
                  <a:ext cx="1042416" cy="965858"/>
                </a:xfrm>
                <a:prstGeom prst="rect">
                  <a:avLst/>
                </a:prstGeom>
                <a:solidFill>
                  <a:srgbClr val="4668C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5" tIns="34295" rIns="34295" bIns="3429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864"/>
                  <a:endParaRPr lang="en-US" sz="1400" dirty="0">
                    <a:solidFill>
                      <a:prstClr val="white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236915" y="1895993"/>
                  <a:ext cx="1031694" cy="1579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defTabSz="685864"/>
                  <a:r>
                    <a:rPr lang="en-US" sz="1600" dirty="0">
                      <a:solidFill>
                        <a:prstClr val="white"/>
                      </a:solidFill>
                      <a:ea typeface="Segoe UI" pitchFamily="34" charset="0"/>
                      <a:cs typeface="Segoe UI" pitchFamily="34" charset="0"/>
                    </a:rPr>
                    <a:t>Exam 70-740 </a:t>
                  </a:r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2499152" y="2314680"/>
                <a:ext cx="1642667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685864"/>
                <a:r>
                  <a:rPr lang="en-US" sz="1400" dirty="0">
                    <a:solidFill>
                      <a:schemeClr val="bg1"/>
                    </a:solidFill>
                  </a:rPr>
                  <a:t> Installation</a:t>
                </a:r>
                <a:r>
                  <a:rPr lang="en-US" sz="1400">
                    <a:solidFill>
                      <a:schemeClr val="bg1"/>
                    </a:solidFill>
                  </a:rPr>
                  <a:t>, Storage </a:t>
                </a:r>
                <a:r>
                  <a:rPr lang="en-US" sz="1400" dirty="0">
                    <a:solidFill>
                      <a:schemeClr val="bg1"/>
                    </a:solidFill>
                  </a:rPr>
                  <a:t>and Compute with Windows Server 2016</a:t>
                </a:r>
                <a:endParaRPr lang="en-IN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792735" y="4216727"/>
              <a:ext cx="1737445" cy="1679933"/>
              <a:chOff x="3792735" y="3877356"/>
              <a:chExt cx="1737445" cy="167993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792735" y="3877356"/>
                <a:ext cx="1737445" cy="1604844"/>
                <a:chOff x="1560316" y="6629518"/>
                <a:chExt cx="1114699" cy="1029625"/>
              </a:xfrm>
            </p:grpSpPr>
            <p:sp>
              <p:nvSpPr>
                <p:cNvPr id="52" name="Rectangle 51"/>
                <p:cNvSpPr>
                  <a:spLocks/>
                </p:cNvSpPr>
                <p:nvPr/>
              </p:nvSpPr>
              <p:spPr bwMode="auto">
                <a:xfrm>
                  <a:off x="1560316" y="6629518"/>
                  <a:ext cx="1114699" cy="1029625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5" tIns="34295" rIns="34295" bIns="3429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864"/>
                  <a:endParaRPr lang="en-US" sz="1400" dirty="0">
                    <a:solidFill>
                      <a:prstClr val="white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1560316" y="6803266"/>
                  <a:ext cx="1042416" cy="1579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defTabSz="685864"/>
                  <a:r>
                    <a:rPr lang="en-US" sz="1600" dirty="0">
                      <a:solidFill>
                        <a:prstClr val="white"/>
                      </a:solidFill>
                      <a:ea typeface="Segoe UI" pitchFamily="34" charset="0"/>
                      <a:cs typeface="Segoe UI" pitchFamily="34" charset="0"/>
                    </a:rPr>
                    <a:t>Course 20740A</a:t>
                  </a: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3797572" y="4695515"/>
                <a:ext cx="1622993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685864"/>
                <a:r>
                  <a:rPr lang="en-US" sz="1400" dirty="0">
                    <a:solidFill>
                      <a:schemeClr val="bg1"/>
                    </a:solidFill>
                  </a:rPr>
                  <a:t>Installation, Storage, and Compute with Windows Server 2016 </a:t>
                </a: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3792735" y="4221088"/>
              <a:ext cx="2862413" cy="0"/>
            </a:xfrm>
            <a:prstGeom prst="line">
              <a:avLst/>
            </a:prstGeom>
            <a:ln w="9525">
              <a:solidFill>
                <a:srgbClr val="00BCF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974272" y="2257399"/>
            <a:ext cx="1766954" cy="3992265"/>
            <a:chOff x="3726485" y="1904395"/>
            <a:chExt cx="1766954" cy="3992265"/>
          </a:xfrm>
        </p:grpSpPr>
        <p:sp>
          <p:nvSpPr>
            <p:cNvPr id="59" name="Right Arrow 58"/>
            <p:cNvSpPr/>
            <p:nvPr/>
          </p:nvSpPr>
          <p:spPr>
            <a:xfrm rot="16200000" flipV="1">
              <a:off x="4336408" y="3633988"/>
              <a:ext cx="494887" cy="273891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3726485" y="1904395"/>
              <a:ext cx="1661518" cy="1505453"/>
              <a:chOff x="2499152" y="1707525"/>
              <a:chExt cx="1661518" cy="1505453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528661" y="1707525"/>
                <a:ext cx="1632009" cy="1505453"/>
                <a:chOff x="3236915" y="1816140"/>
                <a:chExt cx="1047053" cy="965858"/>
              </a:xfrm>
            </p:grpSpPr>
            <p:sp>
              <p:nvSpPr>
                <p:cNvPr id="69" name="Rectangle 68"/>
                <p:cNvSpPr>
                  <a:spLocks/>
                </p:cNvSpPr>
                <p:nvPr/>
              </p:nvSpPr>
              <p:spPr bwMode="auto">
                <a:xfrm>
                  <a:off x="3241552" y="1816140"/>
                  <a:ext cx="1042416" cy="965858"/>
                </a:xfrm>
                <a:prstGeom prst="rect">
                  <a:avLst/>
                </a:prstGeom>
                <a:solidFill>
                  <a:srgbClr val="4668C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5" tIns="34295" rIns="34295" bIns="3429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864"/>
                  <a:endParaRPr lang="en-US" sz="1400" dirty="0">
                    <a:solidFill>
                      <a:prstClr val="white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236915" y="1895993"/>
                  <a:ext cx="1031694" cy="1579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defTabSz="685864"/>
                  <a:r>
                    <a:rPr lang="en-US" sz="1600" dirty="0">
                      <a:solidFill>
                        <a:prstClr val="white"/>
                      </a:solidFill>
                      <a:ea typeface="Segoe UI" pitchFamily="34" charset="0"/>
                      <a:cs typeface="Segoe UI" pitchFamily="34" charset="0"/>
                    </a:rPr>
                    <a:t>Exam 70-743 </a:t>
                  </a:r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2499152" y="2314680"/>
                <a:ext cx="1642667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685864"/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CA" sz="1400" dirty="0">
                    <a:solidFill>
                      <a:schemeClr val="bg1"/>
                    </a:solidFill>
                  </a:rPr>
                  <a:t>Upgrading Your Skills to MCSA: Windows Server 2016 </a:t>
                </a:r>
                <a:endParaRPr lang="en-IN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755994" y="4248872"/>
              <a:ext cx="1737445" cy="1647788"/>
              <a:chOff x="3755994" y="3909501"/>
              <a:chExt cx="1737445" cy="1647788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755994" y="3909501"/>
                <a:ext cx="1737445" cy="1604844"/>
                <a:chOff x="1536744" y="6650142"/>
                <a:chExt cx="1114699" cy="1029625"/>
              </a:xfrm>
            </p:grpSpPr>
            <p:sp>
              <p:nvSpPr>
                <p:cNvPr id="65" name="Rectangle 64"/>
                <p:cNvSpPr>
                  <a:spLocks/>
                </p:cNvSpPr>
                <p:nvPr/>
              </p:nvSpPr>
              <p:spPr bwMode="auto">
                <a:xfrm>
                  <a:off x="1536744" y="6650142"/>
                  <a:ext cx="1114699" cy="1029625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5" tIns="34295" rIns="34295" bIns="3429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864"/>
                  <a:endParaRPr lang="en-US" sz="1400" dirty="0">
                    <a:solidFill>
                      <a:prstClr val="white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560316" y="6803266"/>
                  <a:ext cx="1042416" cy="1579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defTabSz="685864"/>
                  <a:r>
                    <a:rPr lang="en-US" sz="1600" dirty="0">
                      <a:solidFill>
                        <a:prstClr val="white"/>
                      </a:solidFill>
                      <a:ea typeface="Segoe UI" pitchFamily="34" charset="0"/>
                      <a:cs typeface="Segoe UI" pitchFamily="34" charset="0"/>
                    </a:rPr>
                    <a:t>Course 20743A</a:t>
                  </a:r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3797572" y="4695515"/>
                <a:ext cx="1622993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685864"/>
                <a:r>
                  <a:rPr lang="en-CA" sz="1400" dirty="0">
                    <a:solidFill>
                      <a:schemeClr val="bg1"/>
                    </a:solidFill>
                  </a:rPr>
                  <a:t>Upgrading Your Skills to MCSA: Windows Server 2016 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>
              <a:off x="3726485" y="4221088"/>
              <a:ext cx="1691030" cy="0"/>
            </a:xfrm>
            <a:prstGeom prst="line">
              <a:avLst/>
            </a:prstGeom>
            <a:ln w="9525">
              <a:solidFill>
                <a:srgbClr val="00BCF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71" name="Plus 70"/>
          <p:cNvSpPr>
            <a:spLocks/>
          </p:cNvSpPr>
          <p:nvPr/>
        </p:nvSpPr>
        <p:spPr>
          <a:xfrm>
            <a:off x="4098215" y="3012630"/>
            <a:ext cx="217111" cy="217111"/>
          </a:xfrm>
          <a:prstGeom prst="mathPlus">
            <a:avLst>
              <a:gd name="adj1" fmla="val 1695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4" name="Right Arrow 73"/>
          <p:cNvSpPr/>
          <p:nvPr/>
        </p:nvSpPr>
        <p:spPr>
          <a:xfrm rot="16200000" flipV="1">
            <a:off x="7663459" y="1707174"/>
            <a:ext cx="494887" cy="27389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7090274" y="2209800"/>
            <a:ext cx="1596526" cy="0"/>
          </a:xfrm>
          <a:prstGeom prst="line">
            <a:avLst/>
          </a:prstGeom>
          <a:ln w="9525">
            <a:solidFill>
              <a:srgbClr val="00BCF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8474" y="2209800"/>
            <a:ext cx="5725044" cy="0"/>
          </a:xfrm>
          <a:prstGeom prst="line">
            <a:avLst/>
          </a:prstGeom>
          <a:ln w="9525">
            <a:solidFill>
              <a:srgbClr val="00BCF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Right Arrow 76"/>
          <p:cNvSpPr/>
          <p:nvPr/>
        </p:nvSpPr>
        <p:spPr>
          <a:xfrm rot="16200000" flipV="1">
            <a:off x="2903026" y="1754773"/>
            <a:ext cx="494887" cy="27389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9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Lab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We will operate on DC Academy lab envioronment...</a:t>
            </a:r>
          </a:p>
          <a:p>
            <a:pPr lvl="1"/>
            <a:r>
              <a:rPr lang="pl-PL" dirty="0"/>
              <a:t>Get access</a:t>
            </a:r>
          </a:p>
          <a:p>
            <a:pPr lvl="1"/>
            <a:r>
              <a:rPr lang="pl-PL" dirty="0"/>
              <a:t>It also require configure locally: </a:t>
            </a:r>
          </a:p>
          <a:p>
            <a:pPr lvl="2"/>
            <a:r>
              <a:rPr lang="pl-PL" dirty="0"/>
              <a:t>For Windows we need request and configure OpenText socks tool</a:t>
            </a:r>
          </a:p>
          <a:p>
            <a:pPr lvl="2"/>
            <a:r>
              <a:rPr lang="pl-PL" dirty="0"/>
              <a:t>For Linux, macOS we will use SASGUI</a:t>
            </a:r>
          </a:p>
          <a:p>
            <a:r>
              <a:rPr lang="pl-PL" dirty="0">
                <a:hlinkClick r:id="rId2"/>
              </a:rPr>
              <a:t>https://w3-connections.ibm.com/wikis/home?lang=en-us#!/wiki/Wroclaw-SSO-Laboratory</a:t>
            </a:r>
            <a:r>
              <a:rPr lang="pl-PL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511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docs.microsoft.com</a:t>
            </a:r>
            <a:r>
              <a:rPr lang="pl-PL" dirty="0"/>
              <a:t> </a:t>
            </a:r>
          </a:p>
          <a:p>
            <a:r>
              <a:rPr lang="pl-PL" dirty="0">
                <a:hlinkClick r:id="rId2"/>
              </a:rPr>
              <a:t>technet.microsoft.com</a:t>
            </a:r>
            <a:endParaRPr lang="pl-PL" dirty="0"/>
          </a:p>
          <a:p>
            <a:pPr lvl="1"/>
            <a:r>
              <a:rPr lang="pl-PL" dirty="0"/>
              <a:t>Labs: </a:t>
            </a:r>
            <a:r>
              <a:rPr lang="pl-PL" dirty="0">
                <a:hlinkClick r:id="rId3"/>
              </a:rPr>
              <a:t>https://www.microsoft.com/en-us/evalcenter/my-virtual-labs</a:t>
            </a:r>
            <a:endParaRPr lang="pl-PL" dirty="0"/>
          </a:p>
          <a:p>
            <a:pPr lvl="1"/>
            <a:r>
              <a:rPr lang="pl-PL" dirty="0">
                <a:hlinkClick r:id="rId4"/>
              </a:rPr>
              <a:t>https://technet.microsoft.com/en-us/learning/bb291022.aspx</a:t>
            </a:r>
            <a:r>
              <a:rPr lang="pl-PL" dirty="0"/>
              <a:t> </a:t>
            </a:r>
          </a:p>
          <a:p>
            <a:r>
              <a:rPr lang="pl-PL" dirty="0"/>
              <a:t> Microsoft Virtual Academy </a:t>
            </a:r>
            <a:r>
              <a:rPr lang="pl-PL" dirty="0">
                <a:hlinkClick r:id="rId5"/>
              </a:rPr>
              <a:t>mva.microsoft.com</a:t>
            </a:r>
            <a:r>
              <a:rPr lang="pl-PL" dirty="0"/>
              <a:t> </a:t>
            </a:r>
          </a:p>
          <a:p>
            <a:r>
              <a:rPr lang="pl-PL"/>
              <a:t>EdX.org: </a:t>
            </a:r>
            <a:r>
              <a:rPr lang="pl-PL">
                <a:hlinkClick r:id="rId6"/>
              </a:rPr>
              <a:t>edx.org/xseries/microsoft-windows-server-2016#courses</a:t>
            </a:r>
            <a:r>
              <a:rPr lang="pl-PL"/>
              <a:t> 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1519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Safari Books – who haven’t access?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 Ref 70-410: Installing and Configuring Windows Server 2012 R2</a:t>
            </a:r>
            <a:r>
              <a:rPr lang="pl-PL" dirty="0"/>
              <a:t> </a:t>
            </a:r>
            <a:r>
              <a:rPr lang="pl-PL" b="1" dirty="0"/>
              <a:t>- </a:t>
            </a:r>
            <a:r>
              <a:rPr lang="pl-PL" dirty="0">
                <a:hlinkClick r:id="rId2"/>
              </a:rPr>
              <a:t>https://www.safaribooksonline.com/library/view/exam-ref-70-410/9780735684232/</a:t>
            </a:r>
            <a:r>
              <a:rPr lang="pl-PL" dirty="0"/>
              <a:t> </a:t>
            </a:r>
          </a:p>
          <a:p>
            <a:r>
              <a:rPr lang="en-GB" dirty="0"/>
              <a:t>MCSA 70-740 Cert Guide: Installation, Storage, and Compute with Windows Server 2016, First Edition </a:t>
            </a:r>
            <a:r>
              <a:rPr lang="pl-PL" dirty="0"/>
              <a:t> </a:t>
            </a:r>
            <a:r>
              <a:rPr lang="pl-PL" dirty="0">
                <a:hlinkClick r:id="rId3"/>
              </a:rPr>
              <a:t>https://www.safaribooksonline.com/library/view/mcsa-70-740-cert/9780134685557/</a:t>
            </a:r>
            <a:r>
              <a:rPr lang="pl-PL" dirty="0"/>
              <a:t> </a:t>
            </a:r>
          </a:p>
          <a:p>
            <a:r>
              <a:rPr lang="en-GB" dirty="0"/>
              <a:t>Windows Server 2016 Inside Out, First Edition </a:t>
            </a:r>
            <a:r>
              <a:rPr lang="pl-PL" dirty="0"/>
              <a:t> </a:t>
            </a:r>
            <a:r>
              <a:rPr lang="pl-PL" dirty="0">
                <a:hlinkClick r:id="rId4"/>
              </a:rPr>
              <a:t>https://www.safaribooksonline.com/library/view/windows-server-2016/9781509302536/</a:t>
            </a:r>
            <a:r>
              <a:rPr lang="pl-PL" dirty="0"/>
              <a:t> </a:t>
            </a:r>
            <a:endParaRPr lang="en-GB" b="1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790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02" y="167782"/>
            <a:ext cx="8557294" cy="928740"/>
          </a:xfrm>
        </p:spPr>
        <p:txBody>
          <a:bodyPr/>
          <a:lstStyle/>
          <a:p>
            <a:r>
              <a:rPr lang="pl-PL" dirty="0"/>
              <a:t>+ some bonus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702" y="1096522"/>
            <a:ext cx="8667911" cy="5080442"/>
          </a:xfrm>
        </p:spPr>
        <p:txBody>
          <a:bodyPr>
            <a:noAutofit/>
          </a:bodyPr>
          <a:lstStyle/>
          <a:p>
            <a:r>
              <a:rPr lang="pl-PL" altLang="pl-PL" sz="2400" dirty="0">
                <a:latin typeface="Arial" panose="020B0604020202020204" pitchFamily="34" charset="0"/>
              </a:rPr>
              <a:t>The Practice of System and Network Administration, Volume 1, Third Edition </a:t>
            </a:r>
            <a:r>
              <a:rPr lang="pl-PL" altLang="pl-PL" sz="2400" dirty="0">
                <a:latin typeface="Arial" panose="020B0604020202020204" pitchFamily="34" charset="0"/>
                <a:hlinkClick r:id="rId2"/>
              </a:rPr>
              <a:t>https://www.safaribooksonline.com/library/view/the-practice-of/9780133415087/</a:t>
            </a:r>
            <a:endParaRPr lang="pl-PL" altLang="pl-PL" sz="2400" dirty="0">
              <a:latin typeface="Arial" panose="020B0604020202020204" pitchFamily="34" charset="0"/>
            </a:endParaRPr>
          </a:p>
          <a:p>
            <a:r>
              <a:rPr lang="pl-PL" altLang="pl-PL" sz="2400" dirty="0">
                <a:latin typeface="Arial" panose="020B0604020202020204" pitchFamily="34" charset="0"/>
              </a:rPr>
              <a:t> Time Management for System Administrators </a:t>
            </a:r>
            <a:r>
              <a:rPr lang="pl-PL" altLang="pl-PL" sz="2400" dirty="0">
                <a:latin typeface="Arial" panose="020B0604020202020204" pitchFamily="34" charset="0"/>
                <a:hlinkClick r:id="rId3"/>
              </a:rPr>
              <a:t>https://www.safaribooksonline.com/library/view/time-management-for/0596007833/</a:t>
            </a:r>
            <a:r>
              <a:rPr lang="pl-PL" altLang="pl-PL" sz="2400" dirty="0">
                <a:latin typeface="Arial" panose="020B0604020202020204" pitchFamily="34" charset="0"/>
              </a:rPr>
              <a:t> </a:t>
            </a:r>
          </a:p>
          <a:p>
            <a:r>
              <a:rPr lang="pl-PL" altLang="pl-PL" sz="2400" dirty="0">
                <a:latin typeface="Arial" panose="020B0604020202020204" pitchFamily="34" charset="0"/>
              </a:rPr>
              <a:t>The USENIX Association </a:t>
            </a:r>
            <a:r>
              <a:rPr lang="pl-PL" altLang="pl-PL" sz="2400" dirty="0">
                <a:latin typeface="Arial" panose="020B0604020202020204" pitchFamily="34" charset="0"/>
                <a:hlinkClick r:id="rId4"/>
              </a:rPr>
              <a:t>https://www.safaribooksonline.com/library/publisher/the-usenix-association/</a:t>
            </a:r>
            <a:r>
              <a:rPr lang="pl-PL" altLang="pl-PL" sz="2400" dirty="0">
                <a:latin typeface="Arial" panose="020B0604020202020204" pitchFamily="34" charset="0"/>
              </a:rPr>
              <a:t> </a:t>
            </a:r>
          </a:p>
          <a:p>
            <a:r>
              <a:rPr lang="en-GB" altLang="pl-PL" sz="2400" dirty="0">
                <a:latin typeface="Arial" panose="020B0604020202020204" pitchFamily="34" charset="0"/>
              </a:rPr>
              <a:t>Essential System Administration, 3rd Edition by </a:t>
            </a:r>
            <a:r>
              <a:rPr lang="en-GB" altLang="pl-PL" sz="2400" dirty="0" err="1">
                <a:latin typeface="Arial" panose="020B0604020202020204" pitchFamily="34" charset="0"/>
              </a:rPr>
              <a:t>Æleen</a:t>
            </a:r>
            <a:r>
              <a:rPr lang="en-GB" altLang="pl-PL" sz="2400" dirty="0">
                <a:latin typeface="Arial" panose="020B0604020202020204" pitchFamily="34" charset="0"/>
              </a:rPr>
              <a:t> Frisch </a:t>
            </a:r>
            <a:r>
              <a:rPr lang="en-GB" altLang="pl-PL" sz="2400" dirty="0">
                <a:latin typeface="Arial" panose="020B0604020202020204" pitchFamily="34" charset="0"/>
                <a:hlinkClick r:id="rId5"/>
              </a:rPr>
              <a:t>https://www.safaribooksonline.com/library/view/essential-system-administration/0596003439/</a:t>
            </a:r>
            <a:r>
              <a:rPr lang="pl-PL" altLang="pl-PL" sz="2400" dirty="0">
                <a:latin typeface="Arial" panose="020B0604020202020204" pitchFamily="34" charset="0"/>
              </a:rPr>
              <a:t> </a:t>
            </a:r>
            <a:endParaRPr lang="pl-P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490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From that deck we have backup slides </a:t>
            </a:r>
            <a:r>
              <a:rPr lang="pl-PL" dirty="0">
                <a:sym typeface="Wingdings" panose="05000000000000000000" pitchFamily="2" charset="2"/>
              </a:rPr>
              <a:t>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400" dirty="0"/>
              <a:t>https://plwrovrava.cloud.lab/</a:t>
            </a:r>
            <a:endParaRPr lang="pl-PL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986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Instructor introduction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Instructor: </a:t>
            </a:r>
            <a:r>
              <a:rPr lang="pl-PL" sz="3900" b="1" dirty="0"/>
              <a:t>Ziemek Borowski</a:t>
            </a:r>
            <a:r>
              <a:rPr lang="pl-PL" sz="2400" dirty="0"/>
              <a:t> ziemek.borowski@pl.ibm.com</a:t>
            </a:r>
            <a:endParaRPr lang="en-US" sz="2400" dirty="0"/>
          </a:p>
          <a:p>
            <a:r>
              <a:rPr lang="pl-PL" sz="2400" dirty="0">
                <a:solidFill>
                  <a:schemeClr val="bg2">
                    <a:lumMod val="75000"/>
                  </a:schemeClr>
                </a:solidFill>
              </a:rPr>
              <a:t>MCSE NT 4.0</a:t>
            </a:r>
            <a:r>
              <a:rPr lang="pl-PL" sz="2400" dirty="0"/>
              <a:t>, </a:t>
            </a:r>
            <a:r>
              <a:rPr lang="pl-PL" sz="2400" dirty="0">
                <a:solidFill>
                  <a:schemeClr val="bg2">
                    <a:lumMod val="75000"/>
                  </a:schemeClr>
                </a:solidFill>
              </a:rPr>
              <a:t>MCSA 2003</a:t>
            </a:r>
            <a:r>
              <a:rPr lang="pl-PL" sz="2400" dirty="0"/>
              <a:t>, </a:t>
            </a:r>
            <a:r>
              <a:rPr lang="pl-PL" sz="2400" dirty="0">
                <a:solidFill>
                  <a:schemeClr val="bg2">
                    <a:lumMod val="75000"/>
                  </a:schemeClr>
                </a:solidFill>
              </a:rPr>
              <a:t>MCSA 2008</a:t>
            </a:r>
            <a:r>
              <a:rPr lang="pl-PL" sz="2400" dirty="0"/>
              <a:t>, 2012, 2016, MCSE Cloud &amp; Infra 2016, 2017 / Productivity 2016, IBM Domino Certified Administrator</a:t>
            </a:r>
          </a:p>
          <a:p>
            <a:r>
              <a:rPr lang="pl-PL" sz="2400" dirty="0"/>
              <a:t>Ex-:  </a:t>
            </a:r>
            <a:r>
              <a:rPr lang="pl-PL" sz="2200" dirty="0"/>
              <a:t>Microsoft Most Valued Profesional (MVP), </a:t>
            </a:r>
            <a:r>
              <a:rPr lang="en-US" sz="2200" dirty="0"/>
              <a:t>Microsoft Certified Trainer</a:t>
            </a:r>
            <a:endParaRPr lang="pl-PL" sz="2400" dirty="0"/>
          </a:p>
          <a:p>
            <a:r>
              <a:rPr lang="pl-PL" sz="2400" dirty="0"/>
              <a:t>co-leader of Exchange Server user group </a:t>
            </a:r>
            <a:endParaRPr lang="en-US" sz="2400" dirty="0"/>
          </a:p>
          <a:p>
            <a:r>
              <a:rPr lang="pl-PL" sz="2400" dirty="0"/>
              <a:t>IBM CIC Wroclaw &amp; Katowice, senior it specialist, @ Allianz mailing team (previously also mailing for some Nordics like Archer) since 2012 (with some break)</a:t>
            </a:r>
            <a:endParaRPr lang="en-US" sz="2400" dirty="0"/>
          </a:p>
          <a:p>
            <a:r>
              <a:rPr lang="pl-PL" sz="2400" dirty="0"/>
              <a:t>Mailing, collaboration and productivity, but on Windows platform </a:t>
            </a:r>
            <a:r>
              <a:rPr lang="pl-PL" sz="2400" dirty="0">
                <a:sym typeface="Wingdings" panose="05000000000000000000" pitchFamily="2" charset="2"/>
              </a:rPr>
              <a:t> </a:t>
            </a:r>
            <a:r>
              <a:rPr lang="en-US" sz="2400" dirty="0"/>
              <a:t> </a:t>
            </a:r>
            <a:r>
              <a:rPr lang="pl-PL" sz="2400" dirty="0"/>
              <a:t>- over 20 years as system administrator, implementer/consultant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8371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238" y="167781"/>
            <a:ext cx="8428758" cy="790581"/>
          </a:xfrm>
        </p:spPr>
        <p:txBody>
          <a:bodyPr/>
          <a:lstStyle/>
          <a:p>
            <a:r>
              <a:rPr lang="pl-PL" dirty="0"/>
              <a:t>... Our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08" y="958362"/>
            <a:ext cx="8736489" cy="5397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Some other important URL from our meeting</a:t>
            </a:r>
          </a:p>
          <a:p>
            <a:r>
              <a:rPr lang="pl-PL" sz="1400" dirty="0">
                <a:hlinkClick r:id="rId2"/>
              </a:rPr>
              <a:t>https://lenovopress.com/tips1036-flex-system-x222-compute-node</a:t>
            </a:r>
            <a:endParaRPr lang="pl-PL" sz="1400" dirty="0"/>
          </a:p>
          <a:p>
            <a:r>
              <a:rPr lang="pl-PL" sz="1400" dirty="0">
                <a:hlinkClick r:id="rId3"/>
              </a:rPr>
              <a:t>https://lenovopress.com/tips1284-flex-system-x240-compute-node-7162</a:t>
            </a:r>
            <a:r>
              <a:rPr lang="pl-PL" sz="1400" dirty="0"/>
              <a:t>, </a:t>
            </a:r>
          </a:p>
          <a:p>
            <a:pPr marL="0" indent="0">
              <a:buNone/>
            </a:pPr>
            <a:r>
              <a:rPr lang="pl-PL" sz="2000" dirty="0"/>
              <a:t>- some descriptions on widely used server’s models</a:t>
            </a:r>
          </a:p>
          <a:p>
            <a:pPr marL="0" indent="0">
              <a:buNone/>
            </a:pPr>
            <a:r>
              <a:rPr lang="pl-PL" sz="2000" dirty="0"/>
              <a:t>+ example of Installation and Service Guide:</a:t>
            </a:r>
          </a:p>
          <a:p>
            <a:pPr marL="0" indent="0">
              <a:buNone/>
            </a:pPr>
            <a:r>
              <a:rPr lang="en-GB" sz="1800" dirty="0"/>
              <a:t>Lenovo Flex System x240 M5 Compute Node  Installation and Service Guide</a:t>
            </a:r>
            <a:endParaRPr lang="pl-PL" sz="1800" dirty="0"/>
          </a:p>
          <a:p>
            <a:pPr marL="0" indent="0">
              <a:buNone/>
            </a:pPr>
            <a:r>
              <a:rPr lang="pl-PL" sz="1400" dirty="0">
                <a:hlinkClick r:id="rId4"/>
              </a:rPr>
              <a:t>http://flexsystem.lenovofiles.com/help/topic/com.lenovo.acc.9532.doc/dw1mc_book.pdf</a:t>
            </a:r>
            <a:r>
              <a:rPr lang="pl-PL" sz="1400" dirty="0"/>
              <a:t> </a:t>
            </a:r>
          </a:p>
          <a:p>
            <a:pPr marL="0" indent="0">
              <a:buNone/>
            </a:pPr>
            <a:r>
              <a:rPr lang="en-GB" sz="1800" dirty="0"/>
              <a:t>Lenovo Flex System x2</a:t>
            </a:r>
            <a:r>
              <a:rPr lang="pl-PL" sz="1800" dirty="0"/>
              <a:t>22 </a:t>
            </a:r>
            <a:r>
              <a:rPr lang="en-GB" sz="1800" dirty="0"/>
              <a:t>Compute Node  Installation and Service Guide</a:t>
            </a:r>
            <a:endParaRPr lang="pl-PL" sz="1800" dirty="0"/>
          </a:p>
          <a:p>
            <a:pPr marL="0" indent="0">
              <a:buNone/>
            </a:pPr>
            <a:r>
              <a:rPr lang="pl-PL" sz="1400" dirty="0">
                <a:hlinkClick r:id="rId5"/>
              </a:rPr>
              <a:t>http://flexsystem.lenovofiles.com/help/topic/com.lenovo.acc.7906.doc/dw1kr_book.pdf</a:t>
            </a:r>
            <a:r>
              <a:rPr lang="pl-PL" sz="1400" dirty="0"/>
              <a:t> </a:t>
            </a:r>
          </a:p>
          <a:p>
            <a:pPr marL="0" indent="0">
              <a:buNone/>
            </a:pPr>
            <a:r>
              <a:rPr lang="pl-PL" sz="1800" dirty="0"/>
              <a:t>+ some self description, </a:t>
            </a:r>
            <a:r>
              <a:rPr lang="pl-PL" sz="1400" dirty="0">
                <a:hlinkClick r:id="rId6"/>
              </a:rPr>
              <a:t>https://apps.na.collabserv.com/communities/service/html/communityview?communityUuid=785ad096-8774-410e-901c-d4ca9dc72834#fullpageWidgetId=W52c588cf330e_4faf_b596_8f7ca039389c&amp;file=7c20fcd9-bfeb-4595-a74f-6f06f02671b5</a:t>
            </a:r>
            <a:r>
              <a:rPr lang="pl-PL" sz="1400" dirty="0"/>
              <a:t> </a:t>
            </a:r>
          </a:p>
          <a:p>
            <a:pPr marL="0" indent="0">
              <a:buNone/>
            </a:pPr>
            <a:r>
              <a:rPr lang="pl-PL" sz="1800" dirty="0"/>
              <a:t>comparision from Lenovo: </a:t>
            </a:r>
            <a:r>
              <a:rPr lang="pl-PL" sz="1400" dirty="0">
                <a:hlinkClick r:id="rId7"/>
              </a:rPr>
              <a:t>https://apps.na.collabserv.com/communities/service/html/communityview?communityUuid=785ad096-8774-410e-901c-d4ca9dc72834#fullpageWidgetId=W52c588cf330e_4faf_b596_8f7ca039389c&amp;file=dc9c4959-ff7b-4f12-9a14-2a64c1b1d120</a:t>
            </a:r>
            <a:r>
              <a:rPr lang="pl-PL" sz="1400" dirty="0"/>
              <a:t> 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20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6482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Global Service Line Engineering - Distributed Systems Services</a:t>
            </a:r>
            <a:r>
              <a:rPr lang="pl-PL" dirty="0"/>
              <a:t> - Wintel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/>
              <a:t>Global Solutions Architecture Repository: Intel platform: </a:t>
            </a:r>
            <a:r>
              <a:rPr lang="en-GB" sz="2000" dirty="0"/>
              <a:t>Build, deploy and support for Intel platforms</a:t>
            </a:r>
            <a:endParaRPr lang="pl-PL" sz="2000" dirty="0">
              <a:hlinkClick r:id="rId2"/>
            </a:endParaRPr>
          </a:p>
          <a:p>
            <a:pPr marL="0" indent="0">
              <a:buNone/>
            </a:pPr>
            <a:r>
              <a:rPr lang="pl-PL" sz="2000" dirty="0">
                <a:hlinkClick r:id="rId2"/>
              </a:rPr>
              <a:t>https://w3.gsar.ibm.com/services/gsar/domain_views/organization/view_fourth_level.xhtml?sc=8</a:t>
            </a:r>
            <a:r>
              <a:rPr lang="pl-PL" sz="2000" dirty="0"/>
              <a:t> </a:t>
            </a:r>
          </a:p>
          <a:p>
            <a:r>
              <a:rPr lang="pl-PL" sz="2000" dirty="0"/>
              <a:t>Best practices </a:t>
            </a:r>
          </a:p>
          <a:p>
            <a:pPr marL="0" indent="0">
              <a:buNone/>
            </a:pPr>
            <a:r>
              <a:rPr lang="pl-PL" sz="2000" dirty="0">
                <a:hlinkClick r:id="rId3"/>
              </a:rPr>
              <a:t>https://w3-connections.ibm.com/wikis/home?lang=en-us#!/wiki/EMEA%20Server%20Management%20Distributed%20SL/page/Best%20Practices</a:t>
            </a:r>
            <a:r>
              <a:rPr lang="pl-PL" sz="2000" dirty="0"/>
              <a:t> </a:t>
            </a:r>
          </a:p>
          <a:p>
            <a:r>
              <a:rPr lang="en-GB" sz="2000" dirty="0"/>
              <a:t>Global Service Line Engineering - Distributed Systems Services &gt;‎ New to IBM </a:t>
            </a:r>
            <a:endParaRPr lang="pl-PL" sz="2000" dirty="0"/>
          </a:p>
          <a:p>
            <a:pPr marL="0" indent="0">
              <a:buNone/>
            </a:pPr>
            <a:r>
              <a:rPr lang="pl-PL" sz="1800" dirty="0">
                <a:hlinkClick r:id="rId4"/>
              </a:rPr>
              <a:t>https://w3-connections.ibm.com/wikis/home?lang=en-us#!/wiki/W12a3a5eea09f_4b08_b6aa_507ad5484d7d/page/New%20to%20IBM</a:t>
            </a:r>
            <a:r>
              <a:rPr lang="pl-PL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823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Student introductions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Let’s get acquainted:</a:t>
            </a:r>
          </a:p>
          <a:p>
            <a:endParaRPr lang="en-US" sz="1200" dirty="0"/>
          </a:p>
          <a:p>
            <a:r>
              <a:rPr lang="en-US" sz="2400" dirty="0"/>
              <a:t>Your name</a:t>
            </a:r>
          </a:p>
          <a:p>
            <a:r>
              <a:rPr lang="en-US" sz="2400" dirty="0"/>
              <a:t>Company </a:t>
            </a:r>
            <a:r>
              <a:rPr lang="pl-PL" sz="2400" dirty="0"/>
              <a:t>/ team &amp; account </a:t>
            </a:r>
            <a:r>
              <a:rPr lang="en-US" sz="2400" dirty="0"/>
              <a:t>affiliation</a:t>
            </a:r>
          </a:p>
          <a:p>
            <a:r>
              <a:rPr lang="en-US" sz="2400" dirty="0"/>
              <a:t>Title/function</a:t>
            </a:r>
          </a:p>
          <a:p>
            <a:r>
              <a:rPr lang="en-US" sz="2400" dirty="0"/>
              <a:t>Windows Server experience</a:t>
            </a:r>
          </a:p>
          <a:p>
            <a:r>
              <a:rPr lang="en-US" sz="2400" dirty="0"/>
              <a:t>Your expectations for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02" y="167782"/>
            <a:ext cx="8557294" cy="729034"/>
          </a:xfrm>
        </p:spPr>
        <p:txBody>
          <a:bodyPr/>
          <a:lstStyle/>
          <a:p>
            <a:r>
              <a:rPr lang="pl-PL" dirty="0"/>
              <a:t>Wintel Skills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46" y="896817"/>
            <a:ext cx="9082454" cy="5389684"/>
          </a:xfrm>
        </p:spPr>
        <p:txBody>
          <a:bodyPr/>
          <a:lstStyle/>
          <a:p>
            <a:r>
              <a:rPr lang="pl-PL" sz="2400" dirty="0"/>
              <a:t>In general Wintel skills courses are planned to support to CIC’s upskilling program (bellow Wintel but it touch also other specialities). </a:t>
            </a:r>
          </a:p>
          <a:p>
            <a:pPr marL="0" indent="0">
              <a:buNone/>
            </a:pPr>
            <a:r>
              <a:rPr lang="pl-PL" sz="1400" dirty="0">
                <a:hlinkClick r:id="rId2"/>
              </a:rPr>
              <a:t>https://w3-connections.ibm.com/wikis/form/api/wiki/98ed2539-5782-48b8-a8a2-a3cacab0693c/page/22bdf979-49be-4952-b4fc-15f2f76b9fcc/attachment/ca319c21-f50f-4230-b570-4bfad5f9548e/media/Wintel_Windows.xlsx</a:t>
            </a:r>
            <a:r>
              <a:rPr lang="pl-PL" sz="2000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4</a:t>
            </a:fld>
            <a:endParaRPr lang="pl-P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76739"/>
              </p:ext>
            </p:extLst>
          </p:nvPr>
        </p:nvGraphicFramePr>
        <p:xfrm>
          <a:off x="284701" y="2356338"/>
          <a:ext cx="8557293" cy="3851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5673">
                  <a:extLst>
                    <a:ext uri="{9D8B030D-6E8A-4147-A177-3AD203B41FA5}">
                      <a16:colId xmlns:a16="http://schemas.microsoft.com/office/drawing/2014/main" val="1378309238"/>
                    </a:ext>
                  </a:extLst>
                </a:gridCol>
                <a:gridCol w="1701915">
                  <a:extLst>
                    <a:ext uri="{9D8B030D-6E8A-4147-A177-3AD203B41FA5}">
                      <a16:colId xmlns:a16="http://schemas.microsoft.com/office/drawing/2014/main" val="1379877617"/>
                    </a:ext>
                  </a:extLst>
                </a:gridCol>
                <a:gridCol w="1399705">
                  <a:extLst>
                    <a:ext uri="{9D8B030D-6E8A-4147-A177-3AD203B41FA5}">
                      <a16:colId xmlns:a16="http://schemas.microsoft.com/office/drawing/2014/main" val="2109860474"/>
                    </a:ext>
                  </a:extLst>
                </a:gridCol>
              </a:tblGrid>
              <a:tr h="385103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 dirty="0">
                          <a:effectLst/>
                        </a:rPr>
                        <a:t>Education Name</a:t>
                      </a:r>
                      <a:endParaRPr lang="pl-PL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Academy</a:t>
                      </a:r>
                      <a:endParaRPr lang="pl-PL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Katowice</a:t>
                      </a:r>
                      <a:endParaRPr lang="pl-PL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2220314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Reviewing the suite of TCP/IP protocols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Wintel lvl 1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eLearning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5926111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Installation and configuration of MS Windows Server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Wintel lvl 1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Ziemek/Arek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2492570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 dirty="0">
                          <a:effectLst/>
                        </a:rPr>
                        <a:t>Windows Server Network Infrastructure  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Wintel lvl 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Ziemek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30540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Managing Active Directory basics 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Wintel lvl 3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TBD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1027691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Managing Group Policy Objects 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Wintel lvl 3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TBD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8462388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Windows Terminal Services 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Wintel lvl 3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TBD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7336577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Managing Active Directory advanced 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Wintel lvl 4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TBD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627571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Windows Clustering 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Wintel lvl 4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TBD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3443915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Windows Avanced Services 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>
                          <a:effectLst/>
                        </a:rPr>
                        <a:t>Wintel lvl 4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u="none" strike="noStrike" dirty="0">
                          <a:effectLst/>
                        </a:rPr>
                        <a:t>TBD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3114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84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meeting – intro to Windows Server, connect to lab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meeting – install and configure Windows Server 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meeting – local storage </a:t>
            </a:r>
            <a:r>
              <a:rPr lang="pl-PL" dirty="0"/>
              <a:t>and short PowerShell </a:t>
            </a:r>
            <a:r>
              <a:rPr lang="en-US" dirty="0"/>
              <a:t>intro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848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  <a:r>
              <a:rPr lang="pl-PL" dirty="0"/>
              <a:t>  / social contract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Class hours</a:t>
            </a:r>
            <a:r>
              <a:rPr lang="pl-PL" sz="2000" dirty="0"/>
              <a:t>: 9:00-11:30 Tue, Wed, Thu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2000" dirty="0"/>
              <a:t>Any interaction – great, but please allow me to finish sentence </a:t>
            </a:r>
            <a:r>
              <a:rPr lang="pl-PL" sz="2000" dirty="0">
                <a:sym typeface="Wingdings" panose="05000000000000000000" pitchFamily="2" charset="2"/>
              </a:rPr>
              <a:t> 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Phones</a:t>
            </a:r>
            <a:r>
              <a:rPr lang="pl-PL" sz="2000" dirty="0"/>
              <a:t> - outside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Messages</a:t>
            </a:r>
            <a:r>
              <a:rPr lang="pl-PL" sz="2000" dirty="0"/>
              <a:t> (text, SameTime) –  quietly 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2000" dirty="0"/>
              <a:t>Breaks – aprox. 10 minutes after about 1 hour, no lunch break or something 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2000" dirty="0"/>
              <a:t>Other activities – Ok, quietly, but training here has priority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2000" dirty="0"/>
              <a:t>Any interaction apreciated – training is great posibility to meet your new team </a:t>
            </a:r>
            <a:r>
              <a:rPr lang="pl-PL" sz="2000" dirty="0">
                <a:sym typeface="Wingdings" panose="05000000000000000000" pitchFamily="2" charset="2"/>
              </a:rPr>
              <a:t> </a:t>
            </a:r>
            <a:endParaRPr lang="pl-PL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2000" dirty="0"/>
              <a:t>Any other rules? 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0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Important URLs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dirty="0"/>
              <a:t>Feedback survey </a:t>
            </a:r>
          </a:p>
          <a:p>
            <a:pPr marL="0" indent="0">
              <a:buNone/>
            </a:pPr>
            <a:r>
              <a:rPr lang="pl-PL" sz="1100" dirty="0">
                <a:hlinkClick r:id="rId2"/>
              </a:rPr>
              <a:t>https://tapintofeb.victoria.ibm.com/forms/landing/org/app/57d0a30c-2a93-4f0f-817a-f68f4d03f99e/launch/index.html?form=F_Form1</a:t>
            </a:r>
            <a:r>
              <a:rPr lang="pl-PL" sz="1100" dirty="0"/>
              <a:t> </a:t>
            </a:r>
          </a:p>
          <a:p>
            <a:r>
              <a:rPr lang="pl-PL" sz="2400" dirty="0"/>
              <a:t>IBM CIC Wrocław i Katowice upskilling paths: </a:t>
            </a:r>
          </a:p>
          <a:p>
            <a:pPr marL="0" indent="0">
              <a:buNone/>
            </a:pPr>
            <a:r>
              <a:rPr lang="pl-PL" sz="1100" dirty="0">
                <a:hlinkClick r:id="rId3"/>
              </a:rPr>
              <a:t>https://w3-connections.ibm.com/wikis/home?lang=en#!/wiki/Wa9e28ade5650_4046_810d_3bfebc911b10/page/UP%20Career%20Paths</a:t>
            </a:r>
            <a:r>
              <a:rPr lang="pl-PL" sz="1100" dirty="0"/>
              <a:t> </a:t>
            </a:r>
          </a:p>
          <a:p>
            <a:pPr marL="0" indent="0">
              <a:buNone/>
            </a:pPr>
            <a:r>
              <a:rPr lang="pl-PL" sz="1100" dirty="0">
                <a:hlinkClick r:id="rId4"/>
              </a:rPr>
              <a:t>https://w3-connections.ibm.com/wikis/home?lang=en#!/wiki/Wc99c95dc4ef7_4a37_b0e2_e8df1101c3ea/page/Windows%20based%20systems</a:t>
            </a:r>
            <a:r>
              <a:rPr lang="pl-PL" sz="1100" dirty="0"/>
              <a:t> </a:t>
            </a:r>
          </a:p>
          <a:p>
            <a:r>
              <a:rPr lang="pl-PL" sz="2400" dirty="0"/>
              <a:t>GTS Expertise Edvisor </a:t>
            </a:r>
            <a:r>
              <a:rPr lang="en-GB" sz="2400" dirty="0"/>
              <a:t> Learning Plan for Systems Services: Distributed - Systems Administrator: Windows (Foundation)</a:t>
            </a:r>
            <a:r>
              <a:rPr lang="pl-PL" sz="2400" dirty="0"/>
              <a:t> </a:t>
            </a:r>
          </a:p>
          <a:p>
            <a:pPr marL="0" indent="0">
              <a:buNone/>
            </a:pPr>
            <a:r>
              <a:rPr lang="pl-PL" sz="2000" dirty="0">
                <a:hlinkClick r:id="rId5"/>
              </a:rPr>
              <a:t>https://gts-learn.w3bmix.ibm.com/#/learningPlan/85257895006AF29D</a:t>
            </a:r>
            <a:r>
              <a:rPr lang="pl-PL" sz="2000" dirty="0"/>
              <a:t> </a:t>
            </a:r>
          </a:p>
          <a:p>
            <a:r>
              <a:rPr lang="pl-PL" sz="2400" dirty="0"/>
              <a:t>My IBM Github with Wintel Skills courses materials </a:t>
            </a:r>
            <a:r>
              <a:rPr lang="pl-PL" sz="1800" dirty="0">
                <a:hlinkClick r:id="rId6"/>
              </a:rPr>
              <a:t>https://github.ibm.com/ziemowit-borowski/WintelSkillsDCA</a:t>
            </a:r>
            <a:r>
              <a:rPr lang="pl-PL" sz="1800" dirty="0"/>
              <a:t> </a:t>
            </a:r>
            <a:endParaRPr lang="pl-P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19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intended for </a:t>
            </a:r>
            <a:r>
              <a:rPr lang="pl-PL" dirty="0"/>
              <a:t>future </a:t>
            </a:r>
            <a:r>
              <a:rPr lang="en-US" dirty="0"/>
              <a:t>information technology (IT) professionals who </a:t>
            </a:r>
            <a:r>
              <a:rPr lang="pl-PL" dirty="0"/>
              <a:t>need </a:t>
            </a:r>
            <a:r>
              <a:rPr lang="en-US" dirty="0"/>
              <a:t>some experiencing working with Windows Server</a:t>
            </a:r>
            <a:r>
              <a:rPr lang="pl-PL" dirty="0"/>
              <a:t> and get orientation how Wintel team works or can works. </a:t>
            </a:r>
            <a:r>
              <a:rPr lang="pl-PL" dirty="0">
                <a:sym typeface="Wingdings" panose="05000000000000000000" pitchFamily="2" charset="2"/>
              </a:rPr>
              <a:t></a:t>
            </a:r>
          </a:p>
          <a:p>
            <a:r>
              <a:rPr lang="pl-PL" dirty="0">
                <a:sym typeface="Wingdings" panose="05000000000000000000" pitchFamily="2" charset="2"/>
              </a:rPr>
              <a:t>There are some power users skills on Windows desktop system required... </a:t>
            </a:r>
            <a:endParaRPr lang="en-US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559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attending this course, students must have:</a:t>
            </a:r>
          </a:p>
          <a:p>
            <a:r>
              <a:rPr lang="en-US" dirty="0"/>
              <a:t>A basic understanding of networking fundamentals</a:t>
            </a:r>
            <a:endParaRPr lang="pl-PL" dirty="0"/>
          </a:p>
          <a:p>
            <a:pPr lvl="1"/>
            <a:r>
              <a:rPr lang="pl-PL" sz="2000" dirty="0"/>
              <a:t>DC Academy requirement: MVA networking fundamental course</a:t>
            </a:r>
            <a:endParaRPr lang="en-US" dirty="0"/>
          </a:p>
          <a:p>
            <a:r>
              <a:rPr lang="en-US" dirty="0"/>
              <a:t>An awareness and understanding of security best practices</a:t>
            </a:r>
            <a:endParaRPr lang="pl-PL" dirty="0"/>
          </a:p>
          <a:p>
            <a:pPr lvl="1"/>
            <a:r>
              <a:rPr lang="pl-PL" sz="2000" dirty="0"/>
              <a:t>DC Academy requirement: MVA securit</a:t>
            </a:r>
            <a:r>
              <a:rPr lang="en-US" sz="2000" dirty="0"/>
              <a:t>y</a:t>
            </a:r>
            <a:r>
              <a:rPr lang="pl-PL" sz="2000" dirty="0"/>
              <a:t> fundamental course</a:t>
            </a:r>
            <a:endParaRPr lang="en-US" sz="2000" dirty="0"/>
          </a:p>
          <a:p>
            <a:r>
              <a:rPr lang="en-US" dirty="0"/>
              <a:t>Basic knowledge of </a:t>
            </a:r>
            <a:r>
              <a:rPr lang="pl-PL" dirty="0"/>
              <a:t>PC</a:t>
            </a:r>
            <a:r>
              <a:rPr lang="en-US" dirty="0"/>
              <a:t> hardware</a:t>
            </a:r>
          </a:p>
          <a:p>
            <a:r>
              <a:rPr lang="en-US" dirty="0"/>
              <a:t>Some experience supporting and configuring Windows client operating systems such as Windows 7 or Windows 10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FAF3-36B0-47EF-BC8A-AF4DBA6DF9F5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889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bee.pptx" id="{B7B37172-0E68-4C9F-B42B-681E44847C10}" vid="{D663F043-55CC-41D7-BF22-CE79019455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template_bee</Template>
  <TotalTime>5630</TotalTime>
  <Words>1805</Words>
  <Application>Microsoft Office PowerPoint</Application>
  <PresentationFormat>On-screen Show (4:3)</PresentationFormat>
  <Paragraphs>228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Segoe</vt:lpstr>
      <vt:lpstr>Segoe UI</vt:lpstr>
      <vt:lpstr>Wingdings</vt:lpstr>
      <vt:lpstr>Office Theme</vt:lpstr>
      <vt:lpstr>DC Academy  Wintel Skills level 1  </vt:lpstr>
      <vt:lpstr>Hello! Instructor introduction</vt:lpstr>
      <vt:lpstr>Hello! Student introductions</vt:lpstr>
      <vt:lpstr>Wintel Skills courses</vt:lpstr>
      <vt:lpstr>Short agenda</vt:lpstr>
      <vt:lpstr>Facilities  / social contract </vt:lpstr>
      <vt:lpstr>Important URLs </vt:lpstr>
      <vt:lpstr>Audience</vt:lpstr>
      <vt:lpstr>Prerequisites</vt:lpstr>
      <vt:lpstr>Objectives</vt:lpstr>
      <vt:lpstr>Microsoft Certification relevance</vt:lpstr>
      <vt:lpstr>Microsoft Certification Program</vt:lpstr>
      <vt:lpstr>PowerPoint Presentation</vt:lpstr>
      <vt:lpstr>Windows Server 2016 certification path</vt:lpstr>
      <vt:lpstr>Lab intro</vt:lpstr>
      <vt:lpstr>References</vt:lpstr>
      <vt:lpstr>Safari Books – who haven’t access?</vt:lpstr>
      <vt:lpstr>+ some bonus</vt:lpstr>
      <vt:lpstr>From that deck we have backup slides  </vt:lpstr>
      <vt:lpstr>... Our hardware</vt:lpstr>
      <vt:lpstr>Global Service Line Engineering - Distributed Systems Services - Wintel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Network Infrastructure</dc:title>
  <dc:creator>Ziemek Borowski</dc:creator>
  <cp:lastModifiedBy>Ziemek Borowski</cp:lastModifiedBy>
  <cp:revision>55</cp:revision>
  <dcterms:created xsi:type="dcterms:W3CDTF">2017-03-30T00:45:50Z</dcterms:created>
  <dcterms:modified xsi:type="dcterms:W3CDTF">2017-08-08T21:43:57Z</dcterms:modified>
</cp:coreProperties>
</file>