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20" r:id="rId5"/>
    <p:sldMasterId id="2147483732" r:id="rId6"/>
  </p:sldMasterIdLst>
  <p:notesMasterIdLst>
    <p:notesMasterId r:id="rId15"/>
  </p:notesMasterIdLst>
  <p:sldIdLst>
    <p:sldId id="283" r:id="rId7"/>
    <p:sldId id="293" r:id="rId8"/>
    <p:sldId id="264" r:id="rId9"/>
    <p:sldId id="286" r:id="rId10"/>
    <p:sldId id="289" r:id="rId11"/>
    <p:sldId id="296" r:id="rId12"/>
    <p:sldId id="285" r:id="rId13"/>
    <p:sldId id="29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B37"/>
    <a:srgbClr val="DC3C00"/>
    <a:srgbClr val="ECF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424" autoAdjust="0"/>
  </p:normalViewPr>
  <p:slideViewPr>
    <p:cSldViewPr snapToGrid="0" showGuides="1">
      <p:cViewPr>
        <p:scale>
          <a:sx n="70" d="100"/>
          <a:sy n="70" d="100"/>
        </p:scale>
        <p:origin x="-660" y="-354"/>
      </p:cViewPr>
      <p:guideLst>
        <p:guide orient="horz" pos="2183"/>
        <p:guide pos="3840"/>
        <p:guide pos="1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D49B-8AB1-4855-A4A4-08C0E4F52BDE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65D5F-0965-4E51-9C70-23D48B45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4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0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8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9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2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2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9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9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6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4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5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4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4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42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8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1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2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3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7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1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7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8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1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2016-06-02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microsoft.com/office/2007/relationships/hdphoto" Target="../media/hdphoto2.wdp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43465"/>
            <a:ext cx="12192000" cy="2014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33787" y="2101334"/>
            <a:ext cx="5010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F2B37"/>
                </a:solidFill>
                <a:latin typeface="+mj-lt"/>
              </a:rPr>
              <a:t>SVM </a:t>
            </a:r>
            <a:r>
              <a:rPr lang="zh-CN" altLang="en-US" sz="6000" dirty="0" smtClean="0">
                <a:solidFill>
                  <a:srgbClr val="0F2B37"/>
                </a:solidFill>
                <a:latin typeface="+mj-lt"/>
              </a:rPr>
              <a:t>简介</a:t>
            </a:r>
            <a:endParaRPr lang="en-US" altLang="zh-CN" sz="6000" dirty="0" smtClean="0">
              <a:solidFill>
                <a:srgbClr val="0F2B37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7427" y="3330627"/>
            <a:ext cx="8622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1"/>
                </a:solidFill>
              </a:rPr>
              <a:t>平安科技数据平台部大数据挖掘组 程</a:t>
            </a:r>
            <a:r>
              <a:rPr lang="zh-CN" altLang="en-US" sz="3600" dirty="0">
                <a:solidFill>
                  <a:schemeClr val="accent1"/>
                </a:solidFill>
              </a:rPr>
              <a:t>子</a:t>
            </a:r>
            <a:r>
              <a:rPr lang="zh-CN" altLang="en-US" sz="3600" dirty="0" smtClean="0">
                <a:solidFill>
                  <a:schemeClr val="accent1"/>
                </a:solidFill>
              </a:rPr>
              <a:t>鹏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20393" y="42960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      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5162" y="75660"/>
            <a:ext cx="39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核函数的作用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7237" y="1506919"/>
            <a:ext cx="5230399" cy="646331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 将样本空间映射到特征空间，使得低维时非线性可分问题变成线性可分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2036"/>
            <a:ext cx="754743" cy="1171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7237" y="2838537"/>
            <a:ext cx="3433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样本空间为</a:t>
            </a:r>
            <a:r>
              <a:rPr lang="zh-CN" altLang="en-US" dirty="0">
                <a:solidFill>
                  <a:schemeClr val="bg1"/>
                </a:solidFill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</a:rPr>
              <a:t>维，经二次多项式核映射到三维空间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44" y="3800104"/>
            <a:ext cx="3208757" cy="222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4766241" y="3186684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125" name="Picture 5" descr="D:\Users\chengzipeng280\Desktop\SVM\3D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r="12815"/>
          <a:stretch/>
        </p:blipFill>
        <p:spPr bwMode="auto">
          <a:xfrm>
            <a:off x="6598172" y="884866"/>
            <a:ext cx="2276836" cy="227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Users\chengzipeng280\Desktop\SVM\3D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r="12815"/>
          <a:stretch/>
        </p:blipFill>
        <p:spPr bwMode="auto">
          <a:xfrm>
            <a:off x="6598172" y="3743954"/>
            <a:ext cx="2276836" cy="227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D:\Users\chengzipeng280\Desktop\SVM\3D3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r="12815"/>
          <a:stretch/>
        </p:blipFill>
        <p:spPr bwMode="auto">
          <a:xfrm>
            <a:off x="9372858" y="884866"/>
            <a:ext cx="2268000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:\Users\chengzipeng280\Desktop\SVM\3D4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r="12815"/>
          <a:stretch/>
        </p:blipFill>
        <p:spPr bwMode="auto">
          <a:xfrm>
            <a:off x="9372858" y="3743954"/>
            <a:ext cx="2268000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70015" y="6388885"/>
            <a:ext cx="423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来自 </a:t>
            </a:r>
            <a:r>
              <a:rPr lang="en-US" altLang="zh-CN" sz="1600" dirty="0" smtClean="0"/>
              <a:t>sklearn.datasets </a:t>
            </a:r>
            <a:r>
              <a:rPr lang="zh-CN" altLang="en-US" sz="1600" dirty="0" smtClean="0"/>
              <a:t>的 </a:t>
            </a:r>
            <a:r>
              <a:rPr lang="en-US" altLang="zh-CN" sz="1600" dirty="0" smtClean="0"/>
              <a:t>iris </a:t>
            </a:r>
            <a:r>
              <a:rPr lang="zh-CN" altLang="en-US" sz="1600" dirty="0" smtClean="0"/>
              <a:t>数据集</a:t>
            </a:r>
            <a:endParaRPr lang="zh-CN" altLang="en-US" sz="1600" dirty="0"/>
          </a:p>
        </p:txBody>
      </p:sp>
      <p:sp>
        <p:nvSpPr>
          <p:cNvPr id="37" name="Freeform 105"/>
          <p:cNvSpPr>
            <a:spLocks noEditPoints="1"/>
          </p:cNvSpPr>
          <p:nvPr/>
        </p:nvSpPr>
        <p:spPr bwMode="auto">
          <a:xfrm>
            <a:off x="304876" y="6388885"/>
            <a:ext cx="265139" cy="291584"/>
          </a:xfrm>
          <a:custGeom>
            <a:avLst/>
            <a:gdLst>
              <a:gd name="T0" fmla="*/ 30 w 127"/>
              <a:gd name="T1" fmla="*/ 115 h 127"/>
              <a:gd name="T2" fmla="*/ 18 w 127"/>
              <a:gd name="T3" fmla="*/ 115 h 127"/>
              <a:gd name="T4" fmla="*/ 12 w 127"/>
              <a:gd name="T5" fmla="*/ 110 h 127"/>
              <a:gd name="T6" fmla="*/ 12 w 127"/>
              <a:gd name="T7" fmla="*/ 98 h 127"/>
              <a:gd name="T8" fmla="*/ 51 w 127"/>
              <a:gd name="T9" fmla="*/ 60 h 127"/>
              <a:gd name="T10" fmla="*/ 35 w 127"/>
              <a:gd name="T11" fmla="*/ 64 h 127"/>
              <a:gd name="T12" fmla="*/ 7 w 127"/>
              <a:gd name="T13" fmla="*/ 93 h 127"/>
              <a:gd name="T14" fmla="*/ 7 w 127"/>
              <a:gd name="T15" fmla="*/ 115 h 127"/>
              <a:gd name="T16" fmla="*/ 12 w 127"/>
              <a:gd name="T17" fmla="*/ 121 h 127"/>
              <a:gd name="T18" fmla="*/ 35 w 127"/>
              <a:gd name="T19" fmla="*/ 121 h 127"/>
              <a:gd name="T20" fmla="*/ 64 w 127"/>
              <a:gd name="T21" fmla="*/ 93 h 127"/>
              <a:gd name="T22" fmla="*/ 68 w 127"/>
              <a:gd name="T23" fmla="*/ 77 h 127"/>
              <a:gd name="T24" fmla="*/ 30 w 127"/>
              <a:gd name="T25" fmla="*/ 115 h 127"/>
              <a:gd name="T26" fmla="*/ 121 w 127"/>
              <a:gd name="T27" fmla="*/ 12 h 127"/>
              <a:gd name="T28" fmla="*/ 115 w 127"/>
              <a:gd name="T29" fmla="*/ 7 h 127"/>
              <a:gd name="T30" fmla="*/ 93 w 127"/>
              <a:gd name="T31" fmla="*/ 7 h 127"/>
              <a:gd name="T32" fmla="*/ 64 w 127"/>
              <a:gd name="T33" fmla="*/ 35 h 127"/>
              <a:gd name="T34" fmla="*/ 60 w 127"/>
              <a:gd name="T35" fmla="*/ 51 h 127"/>
              <a:gd name="T36" fmla="*/ 98 w 127"/>
              <a:gd name="T37" fmla="*/ 12 h 127"/>
              <a:gd name="T38" fmla="*/ 110 w 127"/>
              <a:gd name="T39" fmla="*/ 12 h 127"/>
              <a:gd name="T40" fmla="*/ 115 w 127"/>
              <a:gd name="T41" fmla="*/ 18 h 127"/>
              <a:gd name="T42" fmla="*/ 115 w 127"/>
              <a:gd name="T43" fmla="*/ 30 h 127"/>
              <a:gd name="T44" fmla="*/ 77 w 127"/>
              <a:gd name="T45" fmla="*/ 68 h 127"/>
              <a:gd name="T46" fmla="*/ 93 w 127"/>
              <a:gd name="T47" fmla="*/ 64 h 127"/>
              <a:gd name="T48" fmla="*/ 121 w 127"/>
              <a:gd name="T49" fmla="*/ 35 h 127"/>
              <a:gd name="T50" fmla="*/ 121 w 127"/>
              <a:gd name="T51" fmla="*/ 12 h 127"/>
              <a:gd name="T52" fmla="*/ 77 w 127"/>
              <a:gd name="T53" fmla="*/ 51 h 127"/>
              <a:gd name="T54" fmla="*/ 71 w 127"/>
              <a:gd name="T55" fmla="*/ 51 h 127"/>
              <a:gd name="T56" fmla="*/ 51 w 127"/>
              <a:gd name="T57" fmla="*/ 71 h 127"/>
              <a:gd name="T58" fmla="*/ 51 w 127"/>
              <a:gd name="T59" fmla="*/ 77 h 127"/>
              <a:gd name="T60" fmla="*/ 57 w 127"/>
              <a:gd name="T61" fmla="*/ 77 h 127"/>
              <a:gd name="T62" fmla="*/ 77 w 127"/>
              <a:gd name="T63" fmla="*/ 57 h 127"/>
              <a:gd name="T64" fmla="*/ 77 w 127"/>
              <a:gd name="T65" fmla="*/ 51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7237" y="111122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ernel trick</a:t>
            </a:r>
            <a:endParaRPr lang="zh-CN" altLang="en-US" b="1" dirty="0">
              <a:latin typeface="Verdana" panose="020B0604030504040204" pitchFamily="34" charset="0"/>
              <a:ea typeface="Dotum" panose="020B0600000101010101" pitchFamily="34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268190"/>
              <a:ext cx="32643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</a:rPr>
                <a:t>核函数的选择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2824" y="4410480"/>
            <a:ext cx="3264292" cy="1074944"/>
            <a:chOff x="1307708" y="4373789"/>
            <a:chExt cx="3264292" cy="857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307708" y="4815525"/>
                  <a:ext cx="3264292" cy="4155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 smtClean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708" y="4815525"/>
                  <a:ext cx="3264292" cy="4155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/>
            <p:cNvSpPr/>
            <p:nvPr/>
          </p:nvSpPr>
          <p:spPr>
            <a:xfrm>
              <a:off x="2385857" y="4373789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5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chemeClr val="accent2"/>
                  </a:solidFill>
                </a:rPr>
                <a:t>线性核</a:t>
              </a:r>
              <a:endParaRPr lang="en-US" altLang="zh-CN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63854" y="4434098"/>
            <a:ext cx="3264292" cy="861205"/>
            <a:chOff x="1307708" y="4420409"/>
            <a:chExt cx="3264292" cy="861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1307708" y="4815524"/>
                  <a:ext cx="3264292" cy="4660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exp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⁡(−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𝛾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708" y="4815524"/>
                  <a:ext cx="3264292" cy="4660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/>
          </p:nvSpPr>
          <p:spPr>
            <a:xfrm>
              <a:off x="1881711" y="4420409"/>
              <a:ext cx="2116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5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chemeClr val="accent2"/>
                  </a:solidFill>
                </a:rPr>
                <a:t>高斯核 </a:t>
              </a:r>
              <a:r>
                <a:rPr lang="en-US" altLang="zh-CN" sz="2400" b="1" dirty="0" smtClean="0">
                  <a:solidFill>
                    <a:schemeClr val="accent2"/>
                  </a:solidFill>
                </a:rPr>
                <a:t>(RBF) </a:t>
              </a:r>
              <a:endParaRPr lang="en-US" altLang="zh-CN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37735" y="4387477"/>
            <a:ext cx="3264292" cy="913596"/>
            <a:chOff x="1307708" y="4373789"/>
            <a:chExt cx="3264292" cy="913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1307708" y="4815525"/>
                  <a:ext cx="3264292" cy="4718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708" y="4815525"/>
                  <a:ext cx="3264292" cy="47186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/>
          </p:nvSpPr>
          <p:spPr>
            <a:xfrm>
              <a:off x="2231967" y="4373789"/>
              <a:ext cx="14157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5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chemeClr val="accent2"/>
                  </a:solidFill>
                </a:rPr>
                <a:t>多项式核</a:t>
              </a:r>
              <a:endParaRPr lang="en-US" altLang="zh-CN" sz="24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" y="1565790"/>
            <a:ext cx="3901337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040" y="1565790"/>
            <a:ext cx="3901337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12" y="1565790"/>
            <a:ext cx="3901337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9671" y="5833541"/>
            <a:ext cx="5655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训练集</a:t>
            </a:r>
            <a:r>
              <a:rPr lang="zh-CN" altLang="en-US" dirty="0"/>
              <a:t>不大，</a:t>
            </a:r>
            <a:r>
              <a:rPr lang="en-US" altLang="zh-CN" dirty="0" smtClean="0"/>
              <a:t>feature </a:t>
            </a:r>
            <a:r>
              <a:rPr lang="zh-CN" altLang="en-US" dirty="0" smtClean="0"/>
              <a:t>比较</a:t>
            </a:r>
            <a:r>
              <a:rPr lang="zh-CN" altLang="en-US" dirty="0"/>
              <a:t>多的时候，用线性的</a:t>
            </a:r>
            <a:r>
              <a:rPr lang="zh-CN" altLang="en-US" dirty="0" smtClean="0"/>
              <a:t>核</a:t>
            </a:r>
            <a:endParaRPr lang="en-US" altLang="zh-CN" dirty="0" smtClean="0"/>
          </a:p>
          <a:p>
            <a:r>
              <a:rPr lang="zh-CN" altLang="en-US" dirty="0" smtClean="0"/>
              <a:t>   训练集</a:t>
            </a:r>
            <a:r>
              <a:rPr lang="zh-CN" altLang="en-US" dirty="0"/>
              <a:t>相对可观，</a:t>
            </a:r>
            <a:r>
              <a:rPr lang="zh-CN" altLang="en-US" dirty="0" smtClean="0"/>
              <a:t>而 </a:t>
            </a:r>
            <a:r>
              <a:rPr lang="en-US" altLang="zh-CN" dirty="0" smtClean="0"/>
              <a:t>feature </a:t>
            </a:r>
            <a:r>
              <a:rPr lang="zh-CN" altLang="en-US" dirty="0" smtClean="0"/>
              <a:t>比</a:t>
            </a:r>
            <a:r>
              <a:rPr lang="zh-CN" altLang="en-US" dirty="0"/>
              <a:t>较少，用非线性的</a:t>
            </a:r>
            <a:r>
              <a:rPr lang="zh-CN" altLang="en-US" dirty="0" smtClean="0"/>
              <a:t>核</a:t>
            </a:r>
            <a:endParaRPr lang="en-US" altLang="zh-CN" dirty="0" smtClean="0"/>
          </a:p>
          <a:p>
            <a:r>
              <a:rPr lang="en-US" altLang="zh-CN" dirty="0" smtClean="0"/>
              <a:t>   feature </a:t>
            </a:r>
            <a:r>
              <a:rPr lang="zh-CN" altLang="en-US" dirty="0" smtClean="0"/>
              <a:t>少</a:t>
            </a:r>
            <a:r>
              <a:rPr lang="zh-CN" altLang="en-US" dirty="0"/>
              <a:t>，训练集非常大，用线性的核</a:t>
            </a:r>
          </a:p>
        </p:txBody>
      </p:sp>
      <p:sp>
        <p:nvSpPr>
          <p:cNvPr id="6" name="椭圆 5"/>
          <p:cNvSpPr/>
          <p:nvPr/>
        </p:nvSpPr>
        <p:spPr>
          <a:xfrm>
            <a:off x="2973170" y="5931718"/>
            <a:ext cx="233001" cy="15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973171" y="6195549"/>
            <a:ext cx="233001" cy="15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973169" y="6454624"/>
            <a:ext cx="233001" cy="15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2036"/>
            <a:ext cx="5072064" cy="1220261"/>
            <a:chOff x="0" y="2036"/>
            <a:chExt cx="4143040" cy="1220261"/>
          </a:xfrm>
        </p:grpSpPr>
        <p:sp>
          <p:nvSpPr>
            <p:cNvPr id="3" name="矩形 2"/>
            <p:cNvSpPr/>
            <p:nvPr/>
          </p:nvSpPr>
          <p:spPr>
            <a:xfrm>
              <a:off x="878680" y="268190"/>
              <a:ext cx="32643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高斯核 </a:t>
              </a:r>
              <a:r>
                <a:rPr lang="en-US" altLang="zh-CN" sz="2800" dirty="0" smtClean="0">
                  <a:solidFill>
                    <a:srgbClr val="FFFFFF"/>
                  </a:solidFill>
                </a:rPr>
                <a:t>gamma </a:t>
              </a:r>
              <a:r>
                <a:rPr lang="zh-CN" altLang="en-US" sz="2800" dirty="0" smtClean="0">
                  <a:solidFill>
                    <a:srgbClr val="FFFFFF"/>
                  </a:solidFill>
                </a:rPr>
                <a:t>的选择</a:t>
              </a:r>
              <a:endParaRPr lang="en-US" altLang="zh-CN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95846" y="4410483"/>
                <a:ext cx="13382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𝜸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46" y="4410483"/>
                <a:ext cx="133825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5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356484" y="4434098"/>
                <a:ext cx="10400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F2B37"/>
                          </a:solidFill>
                          <a:latin typeface="Cambria Math"/>
                        </a:rPr>
                        <m:t>𝜸</m:t>
                      </m:r>
                      <m:r>
                        <a:rPr lang="en-US" altLang="zh-CN" sz="2400" b="1" i="1" dirty="0" smtClean="0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0F2B37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484" y="4434098"/>
                <a:ext cx="104009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176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457663" y="4387477"/>
                <a:ext cx="12244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F2B37"/>
                          </a:solidFill>
                          <a:latin typeface="Cambria Math"/>
                        </a:rPr>
                        <m:t>𝜸</m:t>
                      </m:r>
                      <m:r>
                        <a:rPr lang="en-US" altLang="zh-CN" sz="2400" b="1" i="1" dirty="0" smtClean="0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0F2B37"/>
                          </a:solidFill>
                          <a:latin typeface="Cambria Math"/>
                        </a:rPr>
                        <m:t>𝟕𝟎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663" y="4387477"/>
                <a:ext cx="122443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9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3" y="1565452"/>
            <a:ext cx="3902075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31" y="1565452"/>
            <a:ext cx="3901337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13" y="1565452"/>
            <a:ext cx="3901337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7728" y="571203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amma </a:t>
            </a:r>
            <a:r>
              <a:rPr lang="zh-CN" altLang="en-US" dirty="0" smtClean="0"/>
              <a:t>决定一个单独样本的影响力，越大越易影响附近点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2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036"/>
            <a:ext cx="5372100" cy="1171070"/>
            <a:chOff x="0" y="2036"/>
            <a:chExt cx="4143040" cy="1171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878680" y="268190"/>
                  <a:ext cx="326436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800" dirty="0" smtClean="0">
                      <a:solidFill>
                        <a:srgbClr val="FFFFFF"/>
                      </a:solidFill>
                    </a:rPr>
                    <a:t>惩罚系数</a:t>
                  </a:r>
                  <a:r>
                    <a:rPr lang="en-US" altLang="zh-CN" sz="2800" dirty="0">
                      <a:solidFill>
                        <a:srgbClr val="FFFFFF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altLang="zh-CN" sz="2800" dirty="0" smtClean="0">
                      <a:solidFill>
                        <a:srgbClr val="FFFFFF"/>
                      </a:solidFill>
                    </a:rPr>
                    <a:t> </a:t>
                  </a:r>
                  <a:r>
                    <a:rPr lang="zh-CN" altLang="en-US" sz="2800" dirty="0" smtClean="0">
                      <a:solidFill>
                        <a:srgbClr val="FFFFFF"/>
                      </a:solidFill>
                    </a:rPr>
                    <a:t>的选择</a:t>
                  </a:r>
                  <a:endParaRPr lang="en-US" altLang="zh-CN" sz="28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80" y="268190"/>
                  <a:ext cx="3264360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3026" t="-11628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92645" y="4410478"/>
                <a:ext cx="1344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45" y="4410478"/>
                <a:ext cx="134466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572751" y="4434098"/>
                <a:ext cx="10465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751" y="4434098"/>
                <a:ext cx="104650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454460" y="4387477"/>
                <a:ext cx="1230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460" y="4387477"/>
                <a:ext cx="123085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31" y="1551503"/>
            <a:ext cx="3901337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16" y="1551503"/>
            <a:ext cx="3901337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6" y="1551503"/>
            <a:ext cx="3901337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4946" y="5771407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惩罚加大时， 能将更多样本正确划分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2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2036"/>
            <a:ext cx="7393693" cy="1220261"/>
            <a:chOff x="0" y="2036"/>
            <a:chExt cx="4143040" cy="1220261"/>
          </a:xfrm>
        </p:grpSpPr>
        <p:sp>
          <p:nvSpPr>
            <p:cNvPr id="3" name="矩形 2"/>
            <p:cNvSpPr/>
            <p:nvPr/>
          </p:nvSpPr>
          <p:spPr>
            <a:xfrm>
              <a:off x="878680" y="268190"/>
              <a:ext cx="32643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多项式核 </a:t>
              </a:r>
              <a:r>
                <a:rPr lang="en-US" altLang="zh-CN" sz="2800" dirty="0" smtClean="0">
                  <a:solidFill>
                    <a:srgbClr val="FFFFFF"/>
                  </a:solidFill>
                </a:rPr>
                <a:t>degree </a:t>
              </a:r>
              <a:r>
                <a:rPr lang="zh-CN" altLang="en-US" sz="2800" dirty="0" smtClean="0">
                  <a:solidFill>
                    <a:srgbClr val="FFFFFF"/>
                  </a:solidFill>
                </a:rPr>
                <a:t>与 </a:t>
              </a:r>
              <a:r>
                <a:rPr lang="en-US" altLang="zh-CN" sz="2800" dirty="0" smtClean="0">
                  <a:solidFill>
                    <a:srgbClr val="FFFFFF"/>
                  </a:solidFill>
                </a:rPr>
                <a:t>coef0 </a:t>
              </a:r>
              <a:r>
                <a:rPr lang="zh-CN" altLang="en-US" sz="2800" dirty="0" smtClean="0">
                  <a:solidFill>
                    <a:srgbClr val="FFFFFF"/>
                  </a:solidFill>
                </a:rPr>
                <a:t>的选择</a:t>
              </a:r>
              <a:endParaRPr lang="en-US" altLang="zh-CN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334639" y="6242406"/>
                <a:ext cx="1713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𝒄𝒐𝒆𝒇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39" y="6242406"/>
                <a:ext cx="171335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491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81" y="1546074"/>
            <a:ext cx="312126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81" y="3984828"/>
            <a:ext cx="312107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1290" y="2145782"/>
                <a:ext cx="553998" cy="960583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lvl="0"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0F2B37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altLang="zh-CN" sz="2400" b="1" i="1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F2B37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90" y="2145782"/>
                <a:ext cx="553998" cy="9605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6432" y="4584536"/>
                <a:ext cx="553998" cy="96058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lvl="0"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32" y="4584536"/>
                <a:ext cx="553998" cy="9605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64684" y="6247094"/>
                <a:ext cx="1529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𝒄𝒐𝒆𝒇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84" y="6247094"/>
                <a:ext cx="1529008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789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133028" y="6283313"/>
                <a:ext cx="18976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75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𝒄𝒐𝒆𝒇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F2B37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F2B37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028" y="6283313"/>
                <a:ext cx="1897699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244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52" y="1546074"/>
            <a:ext cx="3121072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41" y="1546074"/>
            <a:ext cx="3121072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43" y="3984828"/>
            <a:ext cx="312107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54" y="3984828"/>
            <a:ext cx="312107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9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" t="76791" r="5753" b="21057"/>
          <a:stretch/>
        </p:blipFill>
        <p:spPr bwMode="auto">
          <a:xfrm flipH="1" flipV="1">
            <a:off x="6097584" y="2034"/>
            <a:ext cx="6094411" cy="425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7588" y="4257612"/>
            <a:ext cx="6096000" cy="26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-20393" y="42960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      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9644" y="75660"/>
            <a:ext cx="450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</a:rPr>
              <a:t>SVM </a:t>
            </a:r>
            <a:r>
              <a:rPr lang="zh-CN" altLang="en-US" sz="2800" dirty="0" smtClean="0">
                <a:solidFill>
                  <a:srgbClr val="FFFFFF"/>
                </a:solidFill>
              </a:rPr>
              <a:t>与文本分类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4743" y="1602364"/>
            <a:ext cx="5341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线性核 </a:t>
            </a:r>
            <a:r>
              <a:rPr lang="en-US" altLang="zh-CN" sz="2800" dirty="0" smtClean="0">
                <a:solidFill>
                  <a:srgbClr val="FFFFFF"/>
                </a:solidFill>
              </a:rPr>
              <a:t>SVM </a:t>
            </a:r>
            <a:r>
              <a:rPr lang="zh-CN" altLang="en-US" sz="2800" dirty="0" smtClean="0">
                <a:solidFill>
                  <a:srgbClr val="FFFFFF"/>
                </a:solidFill>
              </a:rPr>
              <a:t>迄今是文本分类的首选技术，一个可能的重要原因是，若将每个单词作为文本数据的一个属性，则该属性空间的维数很高，其描述能力足以将不同文本“打散”。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altLang="zh-CN" sz="2800" dirty="0" smtClean="0">
                <a:solidFill>
                  <a:srgbClr val="FFFFFF"/>
                </a:solidFill>
              </a:rPr>
              <a:t>                                       </a:t>
            </a:r>
            <a:r>
              <a:rPr lang="zh-CN" altLang="en-US" sz="2800" dirty="0" smtClean="0">
                <a:solidFill>
                  <a:srgbClr val="FFFFFF"/>
                </a:solidFill>
              </a:rPr>
              <a:t>周志华</a:t>
            </a:r>
            <a:endParaRPr lang="en-US" altLang="zh-CN" sz="2800" dirty="0">
              <a:solidFill>
                <a:srgbClr val="FFFFFF"/>
              </a:solidFill>
            </a:endParaRPr>
          </a:p>
          <a:p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2036"/>
            <a:ext cx="754743" cy="1171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22" y="938150"/>
            <a:ext cx="2160112" cy="3126333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46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3658" y="3007493"/>
            <a:ext cx="4835724" cy="902493"/>
            <a:chOff x="3663982" y="2983380"/>
            <a:chExt cx="4835724" cy="902493"/>
          </a:xfrm>
        </p:grpSpPr>
        <p:sp>
          <p:nvSpPr>
            <p:cNvPr id="6" name="文本框 5"/>
            <p:cNvSpPr txBox="1"/>
            <p:nvPr/>
          </p:nvSpPr>
          <p:spPr>
            <a:xfrm>
              <a:off x="3663982" y="2983380"/>
              <a:ext cx="4809530" cy="445621"/>
            </a:xfrm>
            <a:custGeom>
              <a:avLst/>
              <a:gdLst/>
              <a:ahLst/>
              <a:cxnLst/>
              <a:rect l="l" t="t" r="r" b="b"/>
              <a:pathLst>
                <a:path w="4809530" h="445621">
                  <a:moveTo>
                    <a:pt x="3914775" y="14883"/>
                  </a:moveTo>
                  <a:lnTo>
                    <a:pt x="4071342" y="14883"/>
                  </a:lnTo>
                  <a:lnTo>
                    <a:pt x="3705225" y="368499"/>
                  </a:lnTo>
                  <a:lnTo>
                    <a:pt x="3762005" y="445621"/>
                  </a:lnTo>
                  <a:lnTo>
                    <a:pt x="3483444" y="445621"/>
                  </a:lnTo>
                  <a:close/>
                  <a:moveTo>
                    <a:pt x="3365896" y="14883"/>
                  </a:moveTo>
                  <a:lnTo>
                    <a:pt x="3481388" y="14883"/>
                  </a:lnTo>
                  <a:lnTo>
                    <a:pt x="3481388" y="445621"/>
                  </a:lnTo>
                  <a:lnTo>
                    <a:pt x="3365896" y="445621"/>
                  </a:lnTo>
                  <a:close/>
                  <a:moveTo>
                    <a:pt x="3070026" y="14883"/>
                  </a:moveTo>
                  <a:lnTo>
                    <a:pt x="3180754" y="14883"/>
                  </a:lnTo>
                  <a:lnTo>
                    <a:pt x="3180754" y="445621"/>
                  </a:lnTo>
                  <a:lnTo>
                    <a:pt x="3070026" y="445621"/>
                  </a:lnTo>
                  <a:close/>
                  <a:moveTo>
                    <a:pt x="2493168" y="14883"/>
                  </a:moveTo>
                  <a:lnTo>
                    <a:pt x="2611636" y="14883"/>
                  </a:lnTo>
                  <a:lnTo>
                    <a:pt x="2899792" y="445621"/>
                  </a:lnTo>
                  <a:lnTo>
                    <a:pt x="2766860" y="445621"/>
                  </a:lnTo>
                  <a:lnTo>
                    <a:pt x="2603896" y="201811"/>
                  </a:lnTo>
                  <a:lnTo>
                    <a:pt x="2603896" y="445621"/>
                  </a:lnTo>
                  <a:lnTo>
                    <a:pt x="2493168" y="445621"/>
                  </a:lnTo>
                  <a:close/>
                  <a:moveTo>
                    <a:pt x="1924050" y="14883"/>
                  </a:moveTo>
                  <a:lnTo>
                    <a:pt x="2048470" y="14883"/>
                  </a:lnTo>
                  <a:lnTo>
                    <a:pt x="2224762" y="445621"/>
                  </a:lnTo>
                  <a:lnTo>
                    <a:pt x="2105067" y="445621"/>
                  </a:lnTo>
                  <a:lnTo>
                    <a:pt x="2045494" y="287536"/>
                  </a:lnTo>
                  <a:cubicBezTo>
                    <a:pt x="2017713" y="214114"/>
                    <a:pt x="1997075" y="153789"/>
                    <a:pt x="1983581" y="106561"/>
                  </a:cubicBezTo>
                  <a:cubicBezTo>
                    <a:pt x="1972468" y="162521"/>
                    <a:pt x="1956792" y="218083"/>
                    <a:pt x="1936551" y="273249"/>
                  </a:cubicBezTo>
                  <a:lnTo>
                    <a:pt x="1872012" y="445621"/>
                  </a:lnTo>
                  <a:lnTo>
                    <a:pt x="1758630" y="445621"/>
                  </a:lnTo>
                  <a:close/>
                  <a:moveTo>
                    <a:pt x="812006" y="14883"/>
                  </a:moveTo>
                  <a:lnTo>
                    <a:pt x="927497" y="14883"/>
                  </a:lnTo>
                  <a:lnTo>
                    <a:pt x="927497" y="373261"/>
                  </a:lnTo>
                  <a:lnTo>
                    <a:pt x="1381125" y="373261"/>
                  </a:lnTo>
                  <a:lnTo>
                    <a:pt x="1381125" y="14883"/>
                  </a:lnTo>
                  <a:lnTo>
                    <a:pt x="1496615" y="14883"/>
                  </a:lnTo>
                  <a:lnTo>
                    <a:pt x="1496615" y="445621"/>
                  </a:lnTo>
                  <a:lnTo>
                    <a:pt x="812006" y="445621"/>
                  </a:lnTo>
                  <a:close/>
                  <a:moveTo>
                    <a:pt x="0" y="14883"/>
                  </a:moveTo>
                  <a:lnTo>
                    <a:pt x="691753" y="14883"/>
                  </a:lnTo>
                  <a:lnTo>
                    <a:pt x="691753" y="117872"/>
                  </a:lnTo>
                  <a:lnTo>
                    <a:pt x="403027" y="117872"/>
                  </a:lnTo>
                  <a:lnTo>
                    <a:pt x="403027" y="445621"/>
                  </a:lnTo>
                  <a:lnTo>
                    <a:pt x="287536" y="445621"/>
                  </a:lnTo>
                  <a:lnTo>
                    <a:pt x="287536" y="117872"/>
                  </a:lnTo>
                  <a:lnTo>
                    <a:pt x="0" y="117872"/>
                  </a:lnTo>
                  <a:close/>
                  <a:moveTo>
                    <a:pt x="4481513" y="0"/>
                  </a:moveTo>
                  <a:cubicBezTo>
                    <a:pt x="4546203" y="0"/>
                    <a:pt x="4603254" y="10418"/>
                    <a:pt x="4652665" y="31254"/>
                  </a:cubicBezTo>
                  <a:cubicBezTo>
                    <a:pt x="4702076" y="52090"/>
                    <a:pt x="4740076" y="82749"/>
                    <a:pt x="4766667" y="123230"/>
                  </a:cubicBezTo>
                  <a:cubicBezTo>
                    <a:pt x="4793257" y="163711"/>
                    <a:pt x="4807544" y="209550"/>
                    <a:pt x="4809530" y="260747"/>
                  </a:cubicBezTo>
                  <a:lnTo>
                    <a:pt x="4698802" y="269081"/>
                  </a:lnTo>
                  <a:cubicBezTo>
                    <a:pt x="4692848" y="213916"/>
                    <a:pt x="4672707" y="172244"/>
                    <a:pt x="4638377" y="144066"/>
                  </a:cubicBezTo>
                  <a:cubicBezTo>
                    <a:pt x="4604047" y="115888"/>
                    <a:pt x="4553346" y="101799"/>
                    <a:pt x="4486275" y="101799"/>
                  </a:cubicBezTo>
                  <a:cubicBezTo>
                    <a:pt x="4416425" y="101799"/>
                    <a:pt x="4365525" y="114598"/>
                    <a:pt x="4333578" y="140196"/>
                  </a:cubicBezTo>
                  <a:cubicBezTo>
                    <a:pt x="4301629" y="165795"/>
                    <a:pt x="4285654" y="196652"/>
                    <a:pt x="4285654" y="232767"/>
                  </a:cubicBezTo>
                  <a:cubicBezTo>
                    <a:pt x="4285654" y="264120"/>
                    <a:pt x="4296965" y="289917"/>
                    <a:pt x="4319587" y="310158"/>
                  </a:cubicBezTo>
                  <a:cubicBezTo>
                    <a:pt x="4341812" y="330399"/>
                    <a:pt x="4399855" y="351135"/>
                    <a:pt x="4493716" y="372368"/>
                  </a:cubicBezTo>
                  <a:cubicBezTo>
                    <a:pt x="4587577" y="393601"/>
                    <a:pt x="4651971" y="412155"/>
                    <a:pt x="4686895" y="428030"/>
                  </a:cubicBezTo>
                  <a:lnTo>
                    <a:pt x="4716159" y="445621"/>
                  </a:lnTo>
                  <a:lnTo>
                    <a:pt x="4336288" y="445621"/>
                  </a:lnTo>
                  <a:lnTo>
                    <a:pt x="4298156" y="430411"/>
                  </a:lnTo>
                  <a:cubicBezTo>
                    <a:pt x="4256484" y="408583"/>
                    <a:pt x="4225429" y="381496"/>
                    <a:pt x="4204990" y="349151"/>
                  </a:cubicBezTo>
                  <a:cubicBezTo>
                    <a:pt x="4184550" y="316806"/>
                    <a:pt x="4174331" y="280591"/>
                    <a:pt x="4174331" y="240506"/>
                  </a:cubicBezTo>
                  <a:cubicBezTo>
                    <a:pt x="4174331" y="196453"/>
                    <a:pt x="4186833" y="155278"/>
                    <a:pt x="4211836" y="116979"/>
                  </a:cubicBezTo>
                  <a:cubicBezTo>
                    <a:pt x="4236839" y="78681"/>
                    <a:pt x="4273351" y="49610"/>
                    <a:pt x="4321373" y="29766"/>
                  </a:cubicBezTo>
                  <a:cubicBezTo>
                    <a:pt x="4369395" y="9922"/>
                    <a:pt x="4422775" y="0"/>
                    <a:pt x="4481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51519" y="3429000"/>
              <a:ext cx="4548187" cy="456873"/>
            </a:xfrm>
            <a:custGeom>
              <a:avLst/>
              <a:gdLst/>
              <a:ahLst/>
              <a:cxnLst/>
              <a:rect l="l" t="t" r="r" b="b"/>
              <a:pathLst>
                <a:path w="4548187" h="456873">
                  <a:moveTo>
                    <a:pt x="4048752" y="0"/>
                  </a:moveTo>
                  <a:lnTo>
                    <a:pt x="4428623" y="0"/>
                  </a:lnTo>
                  <a:lnTo>
                    <a:pt x="4465588" y="22220"/>
                  </a:lnTo>
                  <a:cubicBezTo>
                    <a:pt x="4484340" y="37054"/>
                    <a:pt x="4499768" y="53449"/>
                    <a:pt x="4511873" y="71408"/>
                  </a:cubicBezTo>
                  <a:cubicBezTo>
                    <a:pt x="4536082" y="107325"/>
                    <a:pt x="4548187" y="148700"/>
                    <a:pt x="4548187" y="195531"/>
                  </a:cubicBezTo>
                  <a:cubicBezTo>
                    <a:pt x="4548187" y="241965"/>
                    <a:pt x="4534892" y="285721"/>
                    <a:pt x="4508301" y="326797"/>
                  </a:cubicBezTo>
                  <a:cubicBezTo>
                    <a:pt x="4481710" y="367874"/>
                    <a:pt x="4443511" y="399822"/>
                    <a:pt x="4393704" y="422643"/>
                  </a:cubicBezTo>
                  <a:cubicBezTo>
                    <a:pt x="4343896" y="445463"/>
                    <a:pt x="4287837" y="456873"/>
                    <a:pt x="4225528" y="456873"/>
                  </a:cubicBezTo>
                  <a:cubicBezTo>
                    <a:pt x="4146550" y="456873"/>
                    <a:pt x="4080371" y="445364"/>
                    <a:pt x="4026991" y="422345"/>
                  </a:cubicBezTo>
                  <a:cubicBezTo>
                    <a:pt x="3973611" y="399326"/>
                    <a:pt x="3931741" y="364699"/>
                    <a:pt x="3901380" y="318463"/>
                  </a:cubicBezTo>
                  <a:cubicBezTo>
                    <a:pt x="3871019" y="272227"/>
                    <a:pt x="3855045" y="219939"/>
                    <a:pt x="3853457" y="161598"/>
                  </a:cubicBezTo>
                  <a:lnTo>
                    <a:pt x="3962400" y="152073"/>
                  </a:lnTo>
                  <a:cubicBezTo>
                    <a:pt x="3967559" y="195729"/>
                    <a:pt x="3979565" y="231547"/>
                    <a:pt x="3998416" y="259527"/>
                  </a:cubicBezTo>
                  <a:cubicBezTo>
                    <a:pt x="4017268" y="287507"/>
                    <a:pt x="4046537" y="310128"/>
                    <a:pt x="4086225" y="327393"/>
                  </a:cubicBezTo>
                  <a:cubicBezTo>
                    <a:pt x="4125912" y="344657"/>
                    <a:pt x="4170560" y="353289"/>
                    <a:pt x="4220170" y="353289"/>
                  </a:cubicBezTo>
                  <a:cubicBezTo>
                    <a:pt x="4264223" y="353289"/>
                    <a:pt x="4303117" y="346740"/>
                    <a:pt x="4336851" y="333643"/>
                  </a:cubicBezTo>
                  <a:cubicBezTo>
                    <a:pt x="4370585" y="320546"/>
                    <a:pt x="4395688" y="302588"/>
                    <a:pt x="4412159" y="279768"/>
                  </a:cubicBezTo>
                  <a:cubicBezTo>
                    <a:pt x="4428628" y="256947"/>
                    <a:pt x="4436864" y="232043"/>
                    <a:pt x="4436864" y="205056"/>
                  </a:cubicBezTo>
                  <a:cubicBezTo>
                    <a:pt x="4436864" y="177671"/>
                    <a:pt x="4428926" y="153760"/>
                    <a:pt x="4413051" y="133321"/>
                  </a:cubicBezTo>
                  <a:cubicBezTo>
                    <a:pt x="4397176" y="112882"/>
                    <a:pt x="4370983" y="95717"/>
                    <a:pt x="4334470" y="81826"/>
                  </a:cubicBezTo>
                  <a:cubicBezTo>
                    <a:pt x="4311054" y="72698"/>
                    <a:pt x="4259262" y="58510"/>
                    <a:pt x="4179093" y="39261"/>
                  </a:cubicBezTo>
                  <a:cubicBezTo>
                    <a:pt x="4139009" y="29637"/>
                    <a:pt x="4104927" y="20286"/>
                    <a:pt x="4076848" y="11207"/>
                  </a:cubicBezTo>
                  <a:close/>
                  <a:moveTo>
                    <a:pt x="3078360" y="0"/>
                  </a:moveTo>
                  <a:lnTo>
                    <a:pt x="3193851" y="0"/>
                  </a:lnTo>
                  <a:lnTo>
                    <a:pt x="3193851" y="2054"/>
                  </a:lnTo>
                  <a:lnTo>
                    <a:pt x="3195908" y="0"/>
                  </a:lnTo>
                  <a:lnTo>
                    <a:pt x="3474469" y="0"/>
                  </a:lnTo>
                  <a:lnTo>
                    <a:pt x="3799879" y="441990"/>
                  </a:lnTo>
                  <a:lnTo>
                    <a:pt x="3647479" y="441990"/>
                  </a:lnTo>
                  <a:lnTo>
                    <a:pt x="3336726" y="268"/>
                  </a:lnTo>
                  <a:lnTo>
                    <a:pt x="3193851" y="139571"/>
                  </a:lnTo>
                  <a:lnTo>
                    <a:pt x="3193851" y="441990"/>
                  </a:lnTo>
                  <a:lnTo>
                    <a:pt x="3078360" y="441990"/>
                  </a:lnTo>
                  <a:close/>
                  <a:moveTo>
                    <a:pt x="2479324" y="0"/>
                  </a:moveTo>
                  <a:lnTo>
                    <a:pt x="2612256" y="0"/>
                  </a:lnTo>
                  <a:lnTo>
                    <a:pt x="2782490" y="254467"/>
                  </a:lnTo>
                  <a:lnTo>
                    <a:pt x="2782490" y="0"/>
                  </a:lnTo>
                  <a:lnTo>
                    <a:pt x="2893218" y="0"/>
                  </a:lnTo>
                  <a:lnTo>
                    <a:pt x="2893218" y="441990"/>
                  </a:lnTo>
                  <a:lnTo>
                    <a:pt x="2774751" y="441990"/>
                  </a:lnTo>
                  <a:close/>
                  <a:moveTo>
                    <a:pt x="2205632" y="0"/>
                  </a:moveTo>
                  <a:lnTo>
                    <a:pt x="2316360" y="0"/>
                  </a:lnTo>
                  <a:lnTo>
                    <a:pt x="2316360" y="441990"/>
                  </a:lnTo>
                  <a:lnTo>
                    <a:pt x="2205632" y="441990"/>
                  </a:lnTo>
                  <a:close/>
                  <a:moveTo>
                    <a:pt x="1471094" y="0"/>
                  </a:moveTo>
                  <a:lnTo>
                    <a:pt x="1584476" y="0"/>
                  </a:lnTo>
                  <a:lnTo>
                    <a:pt x="1553170" y="83612"/>
                  </a:lnTo>
                  <a:lnTo>
                    <a:pt x="1849040" y="83612"/>
                  </a:lnTo>
                  <a:lnTo>
                    <a:pt x="1817531" y="0"/>
                  </a:lnTo>
                  <a:lnTo>
                    <a:pt x="1937226" y="0"/>
                  </a:lnTo>
                  <a:lnTo>
                    <a:pt x="2118122" y="441990"/>
                  </a:lnTo>
                  <a:lnTo>
                    <a:pt x="1986557" y="441990"/>
                  </a:lnTo>
                  <a:lnTo>
                    <a:pt x="1884759" y="177671"/>
                  </a:lnTo>
                  <a:lnTo>
                    <a:pt x="1519833" y="177671"/>
                  </a:lnTo>
                  <a:lnTo>
                    <a:pt x="1423987" y="441990"/>
                  </a:lnTo>
                  <a:lnTo>
                    <a:pt x="1301353" y="441990"/>
                  </a:lnTo>
                  <a:close/>
                  <a:moveTo>
                    <a:pt x="524470" y="0"/>
                  </a:moveTo>
                  <a:lnTo>
                    <a:pt x="1209079" y="0"/>
                  </a:lnTo>
                  <a:lnTo>
                    <a:pt x="1209079" y="441990"/>
                  </a:lnTo>
                  <a:lnTo>
                    <a:pt x="1093589" y="441990"/>
                  </a:lnTo>
                  <a:lnTo>
                    <a:pt x="1093589" y="30629"/>
                  </a:lnTo>
                  <a:lnTo>
                    <a:pt x="639961" y="30629"/>
                  </a:lnTo>
                  <a:lnTo>
                    <a:pt x="639961" y="441990"/>
                  </a:lnTo>
                  <a:lnTo>
                    <a:pt x="524470" y="441990"/>
                  </a:lnTo>
                  <a:close/>
                  <a:moveTo>
                    <a:pt x="0" y="0"/>
                  </a:moveTo>
                  <a:lnTo>
                    <a:pt x="115491" y="0"/>
                  </a:lnTo>
                  <a:lnTo>
                    <a:pt x="115491" y="441990"/>
                  </a:lnTo>
                  <a:lnTo>
                    <a:pt x="0" y="441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3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615d87c86e7ac97c8bc13806a2889fec6cee2"/>
</p:tagLst>
</file>

<file path=ppt/theme/theme1.xml><?xml version="1.0" encoding="utf-8"?>
<a:theme xmlns:a="http://schemas.openxmlformats.org/drawingml/2006/main" name="第一PPT模板网-WWW.1PPT.COM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模板网-WWW.1PPT.COM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模板网-WWW.1PPT.COM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模板网-WWW.1PPT.COM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第一PPT模板网-WWW.1PPT.COM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第一PPT模板网-WWW.1PPT.COM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460</Words>
  <Application>Microsoft Office PowerPoint</Application>
  <PresentationFormat>自定义</PresentationFormat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第一PPT模板网-WWW.1PPT.COM</vt:lpstr>
      <vt:lpstr>1_第一PPT模板网-WWW.1PPT.COM</vt:lpstr>
      <vt:lpstr>2_第一PPT模板网-WWW.1PPT.COM</vt:lpstr>
      <vt:lpstr>3_第一PPT模板网-WWW.1PPT.COM</vt:lpstr>
      <vt:lpstr>5_第一PPT模板网-WWW.1PPT.COM</vt:lpstr>
      <vt:lpstr>6_第一PPT模板网-WWW.1PPT.COM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</dc:creator>
  <cp:lastModifiedBy>Localadmin</cp:lastModifiedBy>
  <cp:revision>38</cp:revision>
  <dcterms:created xsi:type="dcterms:W3CDTF">2015-05-12T05:39:49Z</dcterms:created>
  <dcterms:modified xsi:type="dcterms:W3CDTF">2016-06-02T14:59:25Z</dcterms:modified>
</cp:coreProperties>
</file>