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67" r:id="rId4"/>
    <p:sldId id="271" r:id="rId5"/>
    <p:sldId id="268" r:id="rId6"/>
    <p:sldId id="269" r:id="rId7"/>
    <p:sldId id="270" r:id="rId8"/>
    <p:sldId id="266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48" autoAdjust="0"/>
  </p:normalViewPr>
  <p:slideViewPr>
    <p:cSldViewPr>
      <p:cViewPr varScale="1">
        <p:scale>
          <a:sx n="72" d="100"/>
          <a:sy n="72" d="100"/>
        </p:scale>
        <p:origin x="-176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5BAD1-FF72-42B1-8AFE-390ECE77F9CC}" type="datetimeFigureOut">
              <a:rPr lang="en-CA" smtClean="0"/>
              <a:t>17/04/2018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0FCFB6-4398-4A11-919C-EEF1E1BF94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32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general equation for an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affine function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1D is: y = Ax + c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FCFB6-4398-4A11-919C-EEF1E1BF94A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9097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b="0" i="0" dirty="0" smtClean="0">
                              <a:latin typeface="Cambria Math"/>
                            </a:rPr>
                            <m:t>Dom</m:t>
                          </m:r>
                          <m:r>
                            <a:rPr lang="en-CA" b="0" i="0" dirty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CA" b="0" i="0" dirty="0" smtClean="0">
                              <a:latin typeface="Cambria Math"/>
                            </a:rPr>
                            <m:t>f</m:t>
                          </m:r>
                        </m:e>
                        <m:sup>
                          <m:r>
                            <a:rPr lang="en-CA" b="0" i="0" dirty="0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m:rPr>
                          <m:nor/>
                        </m:rPr>
                        <a:rPr lang="en-CA" b="0" i="0" dirty="0" smtClean="0">
                          <a:latin typeface="Cambria Math"/>
                        </a:rPr>
                        <m:t> = {</m:t>
                      </m:r>
                      <m:r>
                        <a:rPr lang="en-CA" i="1">
                          <a:latin typeface="Cambria Math"/>
                        </a:rPr>
                        <m:t>𝑥</m:t>
                      </m:r>
                      <m:r>
                        <a:rPr lang="en-CA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CA" i="1" dirty="0">
                          <a:latin typeface="Cambria Math"/>
                        </a:rPr>
                        <m:t>ℝ</m:t>
                      </m:r>
                      <m:r>
                        <m:rPr>
                          <m:nor/>
                        </m:rPr>
                        <a:rPr lang="en-CA" b="0" i="0" smtClean="0">
                          <a:latin typeface="Cambria Math"/>
                        </a:rPr>
                        <m:t> : </m:t>
                      </m:r>
                      <m:r>
                        <a:rPr lang="en-CA" b="0" i="1" smtClean="0">
                          <a:latin typeface="Cambria Math"/>
                        </a:rPr>
                        <m:t>∃</m:t>
                      </m:r>
                      <m:r>
                        <m:rPr>
                          <m:nor/>
                        </m:rPr>
                        <a:rPr lang="en-CA" b="0" i="0" dirty="0" smtClean="0">
                          <a:latin typeface="Cambria Math"/>
                        </a:rPr>
                        <m:t>s</m:t>
                      </m:r>
                      <m:r>
                        <a:rPr lang="en-CA" b="0" i="1" dirty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/>
                          <a:ea typeface="Cambria Math"/>
                        </a:rPr>
                        <m:t>ϵ</m:t>
                      </m:r>
                      <m:r>
                        <a:rPr lang="en-CA" b="0" i="1" dirty="0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CA" b="0" i="1" smtClean="0">
                          <a:latin typeface="Cambria Math"/>
                          <a:ea typeface="Cambria Math"/>
                        </a:rPr>
                        <m:t>𝜕</m:t>
                      </m:r>
                      <m:r>
                        <a:rPr lang="en-CA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CA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m:rPr>
                          <m:nor/>
                        </m:rPr>
                        <a:rPr lang="en-CA" b="0" i="0" dirty="0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CA" dirty="0"/>
              </a:p>
              <a:p>
                <a:r>
                  <a:rPr lang="en-CA" dirty="0" smtClean="0"/>
                  <a:t>Don’t put this in</a:t>
                </a:r>
                <a:endParaRPr lang="en-CA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b="0" i="0" dirty="0" smtClean="0">
                    <a:latin typeface="Cambria Math"/>
                  </a:rPr>
                  <a:t>〖</a:t>
                </a:r>
                <a:r>
                  <a:rPr lang="en-CA" b="0" i="0" dirty="0" smtClean="0">
                    <a:latin typeface="Cambria Math"/>
                  </a:rPr>
                  <a:t>Dom f</a:t>
                </a:r>
                <a:r>
                  <a:rPr lang="en-CA" b="0" i="0" dirty="0" smtClean="0">
                    <a:latin typeface="Cambria Math"/>
                  </a:rPr>
                  <a:t>〗^</a:t>
                </a:r>
                <a:r>
                  <a:rPr lang="en-CA" b="0" i="0" dirty="0" smtClean="0">
                    <a:latin typeface="Cambria Math"/>
                  </a:rPr>
                  <a:t>∗ " = {</a:t>
                </a:r>
                <a:r>
                  <a:rPr lang="en-CA" b="0" i="0">
                    <a:latin typeface="Cambria Math"/>
                  </a:rPr>
                  <a:t>" </a:t>
                </a:r>
                <a:r>
                  <a:rPr lang="en-CA" i="0">
                    <a:latin typeface="Cambria Math"/>
                  </a:rPr>
                  <a:t>𝑥</a:t>
                </a:r>
                <a:r>
                  <a:rPr lang="en-CA" i="0">
                    <a:latin typeface="Cambria Math"/>
                    <a:ea typeface="Cambria Math"/>
                  </a:rPr>
                  <a:t>∈</a:t>
                </a:r>
                <a:r>
                  <a:rPr lang="en-CA" i="0" dirty="0">
                    <a:latin typeface="Cambria Math"/>
                  </a:rPr>
                  <a:t>ℝ</a:t>
                </a:r>
                <a:r>
                  <a:rPr lang="en-CA" b="0" i="0" smtClean="0">
                    <a:latin typeface="Cambria Math"/>
                  </a:rPr>
                  <a:t>" : "∃</a:t>
                </a:r>
                <a:r>
                  <a:rPr lang="en-CA" b="0" i="0" dirty="0" smtClean="0">
                    <a:latin typeface="Cambria Math"/>
                  </a:rPr>
                  <a:t>"s" </a:t>
                </a:r>
                <a:r>
                  <a:rPr lang="el-GR" b="0" i="0" dirty="0" smtClean="0">
                    <a:latin typeface="Cambria Math"/>
                    <a:ea typeface="Cambria Math"/>
                  </a:rPr>
                  <a:t>ϵ</a:t>
                </a:r>
                <a:r>
                  <a:rPr lang="en-CA" b="0" i="0" dirty="0" smtClean="0">
                    <a:latin typeface="Cambria Math"/>
                    <a:ea typeface="Cambria Math"/>
                  </a:rPr>
                  <a:t> </a:t>
                </a:r>
                <a:r>
                  <a:rPr lang="en-CA" b="0" i="0" smtClean="0">
                    <a:latin typeface="Cambria Math"/>
                    <a:ea typeface="Cambria Math"/>
                  </a:rPr>
                  <a:t>𝜕</a:t>
                </a:r>
                <a:r>
                  <a:rPr lang="en-CA" b="0" i="0" smtClean="0">
                    <a:latin typeface="Cambria Math"/>
                  </a:rPr>
                  <a:t>𝑓(𝑥)</a:t>
                </a:r>
                <a:r>
                  <a:rPr lang="en-CA" b="0" i="0" dirty="0" smtClean="0">
                    <a:latin typeface="Cambria Math"/>
                  </a:rPr>
                  <a:t>"}"</a:t>
                </a:r>
                <a:endParaRPr lang="en-CA" dirty="0"/>
              </a:p>
              <a:p>
                <a:r>
                  <a:rPr lang="en-CA" dirty="0" smtClean="0"/>
                  <a:t>Don’t put this in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0FCFB6-4398-4A11-919C-EEF1E1BF94A9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3822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109E0DC-6E05-431C-B1FE-3FADD74D9661}" type="datetimeFigureOut">
              <a:rPr lang="en-CA" smtClean="0"/>
              <a:t>17/04/2018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969A86-33DE-469C-87B0-6F554969341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9E0DC-6E05-431C-B1FE-3FADD74D9661}" type="datetimeFigureOut">
              <a:rPr lang="en-CA" smtClean="0"/>
              <a:t>17/04/2018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969A86-33DE-469C-87B0-6F554969341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9E0DC-6E05-431C-B1FE-3FADD74D9661}" type="datetimeFigureOut">
              <a:rPr lang="en-CA" smtClean="0"/>
              <a:t>17/04/2018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969A86-33DE-469C-87B0-6F554969341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9E0DC-6E05-431C-B1FE-3FADD74D9661}" type="datetimeFigureOut">
              <a:rPr lang="en-CA" smtClean="0"/>
              <a:t>17/04/2018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969A86-33DE-469C-87B0-6F5549693416}" type="slidenum">
              <a:rPr lang="en-CA" smtClean="0"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9E0DC-6E05-431C-B1FE-3FADD74D9661}" type="datetimeFigureOut">
              <a:rPr lang="en-CA" smtClean="0"/>
              <a:t>17/04/2018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969A86-33DE-469C-87B0-6F5549693416}" type="slidenum">
              <a:rPr lang="en-CA" smtClean="0"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9E0DC-6E05-431C-B1FE-3FADD74D9661}" type="datetimeFigureOut">
              <a:rPr lang="en-CA" smtClean="0"/>
              <a:t>17/04/2018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969A86-33DE-469C-87B0-6F5549693416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9E0DC-6E05-431C-B1FE-3FADD74D9661}" type="datetimeFigureOut">
              <a:rPr lang="en-CA" smtClean="0"/>
              <a:t>17/04/2018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969A86-33DE-469C-87B0-6F5549693416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9E0DC-6E05-431C-B1FE-3FADD74D9661}" type="datetimeFigureOut">
              <a:rPr lang="en-CA" smtClean="0"/>
              <a:t>17/04/2018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969A86-33DE-469C-87B0-6F5549693416}" type="slidenum">
              <a:rPr lang="en-CA" smtClean="0"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09E0DC-6E05-431C-B1FE-3FADD74D9661}" type="datetimeFigureOut">
              <a:rPr lang="en-CA" smtClean="0"/>
              <a:t>17/04/2018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969A86-33DE-469C-87B0-6F554969341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109E0DC-6E05-431C-B1FE-3FADD74D9661}" type="datetimeFigureOut">
              <a:rPr lang="en-CA" smtClean="0"/>
              <a:t>17/04/2018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5969A86-33DE-469C-87B0-6F5549693416}" type="slidenum">
              <a:rPr lang="en-CA" smtClean="0"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109E0DC-6E05-431C-B1FE-3FADD74D9661}" type="datetimeFigureOut">
              <a:rPr lang="en-CA" smtClean="0"/>
              <a:t>17/04/2018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969A86-33DE-469C-87B0-6F5549693416}" type="slidenum">
              <a:rPr lang="en-CA" smtClean="0"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109E0DC-6E05-431C-B1FE-3FADD74D9661}" type="datetimeFigureOut">
              <a:rPr lang="en-CA" smtClean="0"/>
              <a:t>17/04/2018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5969A86-33DE-469C-87B0-6F5549693416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visualization of PLQ functions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URC 2018</a:t>
            </a:r>
          </a:p>
          <a:p>
            <a:r>
              <a:rPr lang="en-CA" dirty="0" err="1" smtClean="0"/>
              <a:t>Zifang</a:t>
            </a:r>
            <a:r>
              <a:rPr lang="en-CA" dirty="0" smtClean="0"/>
              <a:t> Jiang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868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689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2D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735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3D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7587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Video demo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8855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PLQ visualization with 8 points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Future Implementation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068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Bibliography</a:t>
            </a:r>
          </a:p>
          <a:p>
            <a:r>
              <a:rPr lang="en-CA" dirty="0" smtClean="0"/>
              <a:t>CFI</a:t>
            </a:r>
          </a:p>
          <a:p>
            <a:r>
              <a:rPr lang="en-CA" dirty="0" smtClean="0"/>
              <a:t>BC Knowledge Fund 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Acknowledgements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671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PL</a:t>
            </a:r>
            <a:r>
              <a:rPr lang="en-CA" dirty="0" smtClean="0"/>
              <a:t>: </a:t>
            </a:r>
            <a:r>
              <a:rPr lang="en-US" dirty="0" smtClean="0"/>
              <a:t>a </a:t>
            </a:r>
            <a:r>
              <a:rPr lang="en-US" dirty="0"/>
              <a:t>real-valued function defined on the real numbers or a segment thereof, whose graph is composed of straight-line sections. It is a </a:t>
            </a:r>
            <a:r>
              <a:rPr lang="en-US" b="1" dirty="0"/>
              <a:t>piecewise</a:t>
            </a:r>
            <a:r>
              <a:rPr lang="en-US" dirty="0"/>
              <a:t>-</a:t>
            </a:r>
            <a:r>
              <a:rPr lang="en-US" b="1" dirty="0"/>
              <a:t>defined function</a:t>
            </a:r>
            <a:r>
              <a:rPr lang="en-US" dirty="0"/>
              <a:t>, each of whose pieces is an affine </a:t>
            </a:r>
            <a:r>
              <a:rPr lang="en-US" b="1" dirty="0" smtClean="0"/>
              <a:t>function</a:t>
            </a:r>
          </a:p>
          <a:p>
            <a:r>
              <a:rPr lang="en-CA" dirty="0"/>
              <a:t>Piecewise linear-quadratic programming </a:t>
            </a:r>
            <a:r>
              <a:rPr lang="en-CA" dirty="0" smtClean="0"/>
              <a:t>problems is crucial in approximating mathematical models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Background Information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507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Global approximation to study complex functions using PL (easy to plot, manipulate)</a:t>
            </a:r>
          </a:p>
          <a:p>
            <a:r>
              <a:rPr lang="en-CA" dirty="0" smtClean="0"/>
              <a:t>1) data representation POV</a:t>
            </a:r>
          </a:p>
          <a:p>
            <a:r>
              <a:rPr lang="en-CA" dirty="0"/>
              <a:t>Describe a complex function</a:t>
            </a:r>
          </a:p>
          <a:p>
            <a:r>
              <a:rPr lang="en-CA" dirty="0" smtClean="0"/>
              <a:t>- a </a:t>
            </a:r>
            <a:r>
              <a:rPr lang="en-CA" dirty="0"/>
              <a:t>finite set of points denoting x, y, s</a:t>
            </a:r>
          </a:p>
          <a:p>
            <a:r>
              <a:rPr lang="en-CA" dirty="0"/>
              <a:t>-</a:t>
            </a:r>
            <a:r>
              <a:rPr lang="en-CA" dirty="0" smtClean="0"/>
              <a:t> </a:t>
            </a:r>
            <a:r>
              <a:rPr lang="en-CA" dirty="0"/>
              <a:t>a finite set of </a:t>
            </a:r>
            <a:r>
              <a:rPr lang="en-CA" dirty="0" smtClean="0"/>
              <a:t>lines </a:t>
            </a:r>
            <a:r>
              <a:rPr lang="en-CA" dirty="0"/>
              <a:t>denoting x, s, y* -&gt; conjugates -&gt; </a:t>
            </a:r>
            <a:r>
              <a:rPr lang="en-CA" b="1" dirty="0" smtClean="0"/>
              <a:t>a </a:t>
            </a:r>
            <a:r>
              <a:rPr lang="en-CA" b="1" dirty="0"/>
              <a:t>different </a:t>
            </a:r>
            <a:r>
              <a:rPr lang="en-CA" b="1" dirty="0" smtClean="0"/>
              <a:t>perspective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Why study </a:t>
            </a:r>
            <a:r>
              <a:rPr lang="en-CA" dirty="0" smtClean="0"/>
              <a:t>PWL functions?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118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2) optimization POV find the global minimizer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Why study PWL functions?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916832"/>
            <a:ext cx="4752528" cy="434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7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 smtClean="0"/>
              <a:t>Why piecewise linear functions?</a:t>
            </a:r>
          </a:p>
          <a:p>
            <a:r>
              <a:rPr lang="en-CA" dirty="0" smtClean="0"/>
              <a:t>Linear function is the simplest to plot</a:t>
            </a:r>
          </a:p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258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Tool to visualize Piecewise Linear function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4623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2d</a:t>
            </a:r>
          </a:p>
          <a:p>
            <a:r>
              <a:rPr lang="en-CA" dirty="0" smtClean="0"/>
              <a:t>3d</a:t>
            </a:r>
          </a:p>
          <a:p>
            <a:pPr marL="109728" indent="0">
              <a:buNone/>
            </a:pP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Piecewise quadratic function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750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dirty="0" smtClean="0">
                        <a:latin typeface="Cambria Math"/>
                      </a:rPr>
                      <m:t>f</m:t>
                    </m:r>
                    <m:r>
                      <a:rPr lang="en-CA" b="0" i="0" dirty="0" smtClean="0">
                        <a:latin typeface="Cambria Math"/>
                      </a:rPr>
                      <m:t>:</m:t>
                    </m:r>
                    <m:r>
                      <a:rPr lang="en-CA" i="1" dirty="0">
                        <a:latin typeface="Cambria Math"/>
                      </a:rPr>
                      <m:t>ℝ</m:t>
                    </m:r>
                    <m:r>
                      <a:rPr lang="en-CA" b="0" i="0" dirty="0" smtClean="0">
                        <a:latin typeface="Cambria Math"/>
                      </a:rPr>
                      <m:t>→</m:t>
                    </m:r>
                    <m:r>
                      <a:rPr lang="en-CA" b="0" i="1" dirty="0" smtClean="0">
                        <a:latin typeface="Cambria Math"/>
                      </a:rPr>
                      <m:t>ℝ</m:t>
                    </m:r>
                    <m:r>
                      <m:rPr>
                        <m:nor/>
                      </m:rPr>
                      <a:rPr lang="en-CA" dirty="0" smtClean="0"/>
                      <m:t>∪</m:t>
                    </m:r>
                    <m:r>
                      <m:rPr>
                        <m:nor/>
                      </m:rPr>
                      <a:rPr lang="en-CA" b="0" i="0" dirty="0" smtClean="0"/>
                      <m:t> { +</m:t>
                    </m:r>
                    <m:r>
                      <a:rPr lang="en-CA" i="1" dirty="0" smtClean="0">
                        <a:latin typeface="Cambria Math"/>
                        <a:ea typeface="Cambria Math"/>
                      </a:rPr>
                      <m:t>∞</m:t>
                    </m:r>
                    <m:r>
                      <m:rPr>
                        <m:nor/>
                      </m:rPr>
                      <a:rPr lang="en-CA" b="0" i="0" dirty="0" smtClean="0">
                        <a:latin typeface="Cambria Math"/>
                        <a:ea typeface="Cambria Math"/>
                      </a:rPr>
                      <m:t>}  </m:t>
                    </m:r>
                    <m:r>
                      <m:rPr>
                        <m:nor/>
                      </m:rPr>
                      <a:rPr lang="en-CA" b="0" i="0" dirty="0" smtClean="0">
                        <a:latin typeface="Cambria Math"/>
                        <a:ea typeface="Cambria Math"/>
                      </a:rPr>
                      <m:t>is</m:t>
                    </m:r>
                    <m:r>
                      <m:rPr>
                        <m:nor/>
                      </m:rPr>
                      <a:rPr lang="en-CA" b="0" i="0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en-CA" b="0" i="0" dirty="0" smtClean="0">
                        <a:latin typeface="Cambria Math"/>
                        <a:ea typeface="Cambria Math"/>
                      </a:rPr>
                      <m:t>defined</m:t>
                    </m:r>
                    <m:r>
                      <m:rPr>
                        <m:nor/>
                      </m:rPr>
                      <a:rPr lang="en-CA" b="0" i="0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nor/>
                      </m:rPr>
                      <a:rPr lang="en-CA" b="0" i="0" dirty="0" smtClean="0">
                        <a:latin typeface="Cambria Math"/>
                        <a:ea typeface="Cambria Math"/>
                      </a:rPr>
                      <m:t>with</m:t>
                    </m:r>
                  </m:oMath>
                </a14:m>
                <a:endParaRPr lang="en-CA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b="0" i="0" dirty="0" smtClean="0">
                          <a:latin typeface="Cambria Math"/>
                        </a:rPr>
                        <m:t>Dom</m:t>
                      </m:r>
                      <m:r>
                        <a:rPr lang="en-CA" b="0" i="0" dirty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b="0" i="0" dirty="0" smtClean="0">
                          <a:latin typeface="Cambria Math"/>
                        </a:rPr>
                        <m:t>f</m:t>
                      </m:r>
                      <m:r>
                        <a:rPr lang="en-CA" b="0" i="0" dirty="0" smtClean="0">
                          <a:latin typeface="Cambria Math"/>
                        </a:rPr>
                        <m:t>≔</m:t>
                      </m:r>
                      <m:r>
                        <m:rPr>
                          <m:nor/>
                        </m:rPr>
                        <a:rPr lang="en-CA" b="0" i="0" dirty="0" smtClean="0">
                          <a:latin typeface="Cambria Math"/>
                        </a:rPr>
                        <m:t>{</m:t>
                      </m:r>
                      <m:r>
                        <a:rPr lang="en-CA" i="1">
                          <a:latin typeface="Cambria Math"/>
                        </a:rPr>
                        <m:t>𝑥</m:t>
                      </m:r>
                      <m:r>
                        <a:rPr lang="en-CA" i="1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CA" i="1" dirty="0">
                          <a:latin typeface="Cambria Math"/>
                        </a:rPr>
                        <m:t>ℝ</m:t>
                      </m:r>
                      <m:r>
                        <m:rPr>
                          <m:nor/>
                        </m:rPr>
                        <a:rPr lang="en-CA" b="0" i="0" dirty="0" smtClean="0">
                          <a:latin typeface="Cambria Math"/>
                        </a:rPr>
                        <m:t> : </m:t>
                      </m:r>
                      <m:r>
                        <m:rPr>
                          <m:nor/>
                        </m:rPr>
                        <a:rPr lang="en-CA" b="0" i="0" dirty="0" smtClean="0">
                          <a:latin typeface="Cambria Math"/>
                        </a:rPr>
                        <m:t>f</m:t>
                      </m:r>
                      <m:r>
                        <m:rPr>
                          <m:nor/>
                        </m:rPr>
                        <a:rPr lang="en-CA" b="0" i="0" dirty="0" smtClean="0">
                          <a:latin typeface="Cambria Math"/>
                        </a:rPr>
                        <m:t>(</m:t>
                      </m:r>
                      <m:r>
                        <a:rPr lang="en-CA" b="0" i="1" smtClean="0">
                          <a:latin typeface="Cambria Math"/>
                        </a:rPr>
                        <m:t>𝑥</m:t>
                      </m:r>
                      <m:r>
                        <m:rPr>
                          <m:nor/>
                        </m:rPr>
                        <a:rPr lang="en-CA" b="0" i="0" dirty="0" smtClean="0">
                          <a:latin typeface="Cambria Math"/>
                        </a:rPr>
                        <m:t>) &lt;</m:t>
                      </m:r>
                      <m:r>
                        <m:rPr>
                          <m:nor/>
                        </m:rPr>
                        <a:rPr lang="en-CA" dirty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CA" b="0" i="0" dirty="0" smtClean="0">
                          <a:latin typeface="Cambria Math"/>
                        </a:rPr>
                        <m:t>+</m:t>
                      </m:r>
                      <m:r>
                        <a:rPr lang="en-CA" i="1" dirty="0" smtClean="0">
                          <a:latin typeface="Cambria Math"/>
                          <a:ea typeface="Cambria Math"/>
                        </a:rPr>
                        <m:t>∞</m:t>
                      </m:r>
                      <m:r>
                        <m:rPr>
                          <m:nor/>
                        </m:rPr>
                        <a:rPr lang="en-CA" b="0" i="0" dirty="0" smtClean="0">
                          <a:latin typeface="Cambria Math"/>
                          <a:ea typeface="Cambria Math"/>
                        </a:rPr>
                        <m:t>}</m:t>
                      </m:r>
                    </m:oMath>
                  </m:oMathPara>
                </a14:m>
                <a:endParaRPr lang="en-CA" dirty="0" smtClean="0"/>
              </a:p>
              <a:p>
                <a:r>
                  <a:rPr lang="en-CA" dirty="0" err="1" smtClean="0"/>
                  <a:t>Subdifferential</a:t>
                </a:r>
                <a:r>
                  <a:rPr lang="en-CA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/>
                          <a:ea typeface="Cambria Math"/>
                        </a:rPr>
                        <m:t>𝜕</m:t>
                      </m:r>
                      <m:r>
                        <a:rPr lang="en-CA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CA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CA" b="0" i="1" smtClean="0">
                          <a:latin typeface="Cambria Math"/>
                        </a:rPr>
                        <m:t>≔</m:t>
                      </m:r>
                      <m:d>
                        <m:dPr>
                          <m:begChr m:val="{"/>
                          <m:endChr m:val="}"/>
                          <m:ctrlPr>
                            <a:rPr lang="en-CA" b="0" i="0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/>
                            </a:rPr>
                            <m:t>s</m:t>
                          </m:r>
                          <m:r>
                            <a:rPr lang="en-CA" b="0" i="0" smtClean="0">
                              <a:latin typeface="Cambria Math"/>
                            </a:rPr>
                            <m:t> :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/>
                            </a:rPr>
                            <m:t>f</m:t>
                          </m:r>
                          <m:d>
                            <m:dPr>
                              <m:ctrlPr>
                                <a:rPr lang="en-CA" b="0" i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/>
                                </a:rPr>
                                <m:t>y</m:t>
                              </m:r>
                            </m:e>
                          </m:d>
                          <m:r>
                            <a:rPr lang="en-CA" b="0" i="0" smtClean="0">
                              <a:latin typeface="Cambria Math"/>
                            </a:rPr>
                            <m:t>≥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/>
                            </a:rPr>
                            <m:t>f</m:t>
                          </m:r>
                          <m:d>
                            <m:dPr>
                              <m:ctrlPr>
                                <a:rPr lang="en-CA" b="0" i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CA" b="0" i="0" smtClean="0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CA" b="0" i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/>
                                </a:rPr>
                                <m:t>s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/>
                                </a:rPr>
                                <m:t>T</m:t>
                              </m:r>
                            </m:sup>
                          </m:sSup>
                          <m:d>
                            <m:dPr>
                              <m:ctrlPr>
                                <a:rPr lang="en-CA" b="0" i="0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/>
                                </a:rPr>
                                <m:t>y</m:t>
                              </m:r>
                              <m:r>
                                <a:rPr lang="en-CA" b="0" i="0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CA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CA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CA" b="0" i="1" smtClean="0">
                              <a:latin typeface="Cambria Math"/>
                              <a:ea typeface="Cambria Math"/>
                            </a:rPr>
                            <m:t>∀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/>
                            </a:rPr>
                            <m:t>y</m:t>
                          </m:r>
                        </m:e>
                      </m:d>
                    </m:oMath>
                  </m:oMathPara>
                </a14:m>
                <a:endParaRPr lang="en-CA" b="0" dirty="0" smtClean="0"/>
              </a:p>
              <a:p>
                <a:r>
                  <a:rPr lang="en-US" dirty="0" smtClean="0"/>
                  <a:t>Conjugate/</a:t>
                </a:r>
                <a:r>
                  <a:rPr lang="en-US" dirty="0" err="1" smtClean="0"/>
                  <a:t>Fenchel</a:t>
                </a:r>
                <a:r>
                  <a:rPr lang="en-US" dirty="0" smtClean="0"/>
                  <a:t> duality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CA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CA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CA" b="0" i="1" smtClean="0">
                          <a:latin typeface="Cambria Math"/>
                        </a:rPr>
                        <m:t>≔</m:t>
                      </m:r>
                      <m:func>
                        <m:funcPr>
                          <m:ctrlPr>
                            <a:rPr lang="en-CA" b="0" i="1" smtClean="0">
                              <a:latin typeface="Cambria Math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CA" b="0" i="0" smtClean="0">
                                  <a:latin typeface="Cambria Math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CA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CA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CA" i="1" dirty="0">
                                  <a:latin typeface="Cambria Math"/>
                                </a:rPr>
                                <m:t>ℝ</m:t>
                              </m:r>
                            </m:lim>
                          </m:limLow>
                        </m:fName>
                        <m:e>
                          <m:r>
                            <a:rPr lang="en-CA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/>
                              <a:ea typeface="Cambria Math"/>
                            </a:rPr>
                            <m:t>[</m:t>
                          </m:r>
                          <m:r>
                            <a:rPr lang="en-CA" b="0" i="1" smtClean="0">
                              <a:latin typeface="Cambria Math"/>
                              <a:ea typeface="Cambria Math"/>
                            </a:rPr>
                            <m:t>𝑠𝑥</m:t>
                          </m:r>
                          <m:r>
                            <a:rPr lang="en-CA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CA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CA" b="0" i="1" smtClean="0">
                              <a:latin typeface="Cambria Math"/>
                              <a:ea typeface="Cambria Math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Definitions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061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Geogebra</a:t>
            </a:r>
            <a:r>
              <a:rPr lang="en-CA" dirty="0" smtClean="0"/>
              <a:t> supports </a:t>
            </a:r>
            <a:r>
              <a:rPr lang="en-CA" dirty="0" err="1" smtClean="0"/>
              <a:t>javascript</a:t>
            </a:r>
            <a:endParaRPr lang="en-CA" dirty="0" smtClean="0"/>
          </a:p>
          <a:p>
            <a:r>
              <a:rPr lang="en-CA" dirty="0" smtClean="0"/>
              <a:t>It has a large online development platform and is well-documented as opposed to Cinderella</a:t>
            </a:r>
          </a:p>
          <a:p>
            <a:r>
              <a:rPr lang="en-CA" dirty="0" smtClean="0"/>
              <a:t>It supports plotting mathematical equations in 3D as opposed to Unity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Implementation Environment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0981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2478</TotalTime>
  <Words>272</Words>
  <Application>Microsoft Office PowerPoint</Application>
  <PresentationFormat>On-screen Show (4:3)</PresentationFormat>
  <Paragraphs>46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Dynamic visualization of PLQ functions</vt:lpstr>
      <vt:lpstr>Background Information</vt:lpstr>
      <vt:lpstr> Why study PWL functions?</vt:lpstr>
      <vt:lpstr> Why study PWL functions?</vt:lpstr>
      <vt:lpstr>PowerPoint Presentation</vt:lpstr>
      <vt:lpstr>Tool to visualize Piecewise Linear function</vt:lpstr>
      <vt:lpstr>Piecewise quadratic function</vt:lpstr>
      <vt:lpstr>Definitions</vt:lpstr>
      <vt:lpstr>Implementation Environment</vt:lpstr>
      <vt:lpstr>Results</vt:lpstr>
      <vt:lpstr>2D</vt:lpstr>
      <vt:lpstr>3D</vt:lpstr>
      <vt:lpstr>Video demo</vt:lpstr>
      <vt:lpstr>Future Implementation</vt:lpstr>
      <vt:lpstr>Acknowledgements</vt:lpstr>
    </vt:vector>
  </TitlesOfParts>
  <Company>UBC Okanagan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Piecewise dynamic visualization</dc:title>
  <dc:creator>zifang</dc:creator>
  <cp:lastModifiedBy>zifang</cp:lastModifiedBy>
  <cp:revision>24</cp:revision>
  <dcterms:created xsi:type="dcterms:W3CDTF">2018-04-17T08:36:32Z</dcterms:created>
  <dcterms:modified xsi:type="dcterms:W3CDTF">2018-04-19T01:54:50Z</dcterms:modified>
</cp:coreProperties>
</file>