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7432000" cy="18288000"/>
  <p:notesSz cx="7315200" cy="9601200"/>
  <p:defaultTextStyle>
    <a:defPPr>
      <a:defRPr lang="zh-TW"/>
    </a:defPPr>
    <a:lvl1pPr algn="l" defTabSz="2609850" rtl="0" fontAlgn="base">
      <a:spcBef>
        <a:spcPct val="0"/>
      </a:spcBef>
      <a:spcAft>
        <a:spcPct val="0"/>
      </a:spcAft>
      <a:defRPr kumimoji="1" sz="5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1pPr>
    <a:lvl2pPr marL="1304925" indent="-977900" algn="l" defTabSz="2609850" rtl="0" fontAlgn="base">
      <a:spcBef>
        <a:spcPct val="0"/>
      </a:spcBef>
      <a:spcAft>
        <a:spcPct val="0"/>
      </a:spcAft>
      <a:defRPr kumimoji="1" sz="5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2pPr>
    <a:lvl3pPr marL="2609850" indent="-1958975" algn="l" defTabSz="2609850" rtl="0" fontAlgn="base">
      <a:spcBef>
        <a:spcPct val="0"/>
      </a:spcBef>
      <a:spcAft>
        <a:spcPct val="0"/>
      </a:spcAft>
      <a:defRPr kumimoji="1" sz="5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3pPr>
    <a:lvl4pPr marL="3917950" indent="-2936875" algn="l" defTabSz="2609850" rtl="0" fontAlgn="base">
      <a:spcBef>
        <a:spcPct val="0"/>
      </a:spcBef>
      <a:spcAft>
        <a:spcPct val="0"/>
      </a:spcAft>
      <a:defRPr kumimoji="1" sz="5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4pPr>
    <a:lvl5pPr marL="5222875" indent="-3917950" algn="l" defTabSz="2609850" rtl="0" fontAlgn="base">
      <a:spcBef>
        <a:spcPct val="0"/>
      </a:spcBef>
      <a:spcAft>
        <a:spcPct val="0"/>
      </a:spcAft>
      <a:defRPr kumimoji="1" sz="5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sz="5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sz="5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sz="5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sz="5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96E7"/>
    <a:srgbClr val="D0D8E8"/>
    <a:srgbClr val="0000CC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65" autoAdjust="0"/>
    <p:restoredTop sz="94660"/>
  </p:normalViewPr>
  <p:slideViewPr>
    <p:cSldViewPr>
      <p:cViewPr>
        <p:scale>
          <a:sx n="99" d="100"/>
          <a:sy n="99" d="100"/>
        </p:scale>
        <p:origin x="-1128" y="-96"/>
      </p:cViewPr>
      <p:guideLst>
        <p:guide orient="horz" pos="5760"/>
        <p:guide pos="8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3840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kumimoji="0"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kumimoji="0"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1331182C-F0AF-4C36-B7E3-3E1AD12CCCB9}" type="datetimeFigureOut">
              <a:rPr lang="zh-TW" altLang="en-US"/>
              <a:pPr>
                <a:defRPr/>
              </a:pPr>
              <a:t>12/2/14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7263" y="720725"/>
            <a:ext cx="540067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  <a:endParaRPr lang="zh-TW" alt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kumimoji="0"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kumimoji="0"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35EA8C57-0EED-4C50-AF01-0B8BC96F402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569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2609850" rtl="0" eaLnBrk="0" fontAlgn="base" hangingPunct="0">
      <a:spcBef>
        <a:spcPct val="30000"/>
      </a:spcBef>
      <a:spcAft>
        <a:spcPct val="0"/>
      </a:spcAft>
      <a:defRPr sz="3400" kern="1200">
        <a:solidFill>
          <a:schemeClr val="tx1"/>
        </a:solidFill>
        <a:latin typeface="+mn-lt"/>
        <a:ea typeface="PMingLiU" pitchFamily="18" charset="-120"/>
        <a:cs typeface="PMingLiU" charset="0"/>
      </a:defRPr>
    </a:lvl1pPr>
    <a:lvl2pPr marL="1304925" algn="l" defTabSz="2609850" rtl="0" eaLnBrk="0" fontAlgn="base" hangingPunct="0">
      <a:spcBef>
        <a:spcPct val="30000"/>
      </a:spcBef>
      <a:spcAft>
        <a:spcPct val="0"/>
      </a:spcAft>
      <a:defRPr sz="3400" kern="1200">
        <a:solidFill>
          <a:schemeClr val="tx1"/>
        </a:solidFill>
        <a:latin typeface="+mn-lt"/>
        <a:ea typeface="PMingLiU" pitchFamily="18" charset="-120"/>
        <a:cs typeface="PMingLiU" charset="0"/>
      </a:defRPr>
    </a:lvl2pPr>
    <a:lvl3pPr marL="2609850" algn="l" defTabSz="2609850" rtl="0" eaLnBrk="0" fontAlgn="base" hangingPunct="0">
      <a:spcBef>
        <a:spcPct val="30000"/>
      </a:spcBef>
      <a:spcAft>
        <a:spcPct val="0"/>
      </a:spcAft>
      <a:defRPr sz="3400" kern="1200">
        <a:solidFill>
          <a:schemeClr val="tx1"/>
        </a:solidFill>
        <a:latin typeface="+mn-lt"/>
        <a:ea typeface="PMingLiU" pitchFamily="18" charset="-120"/>
        <a:cs typeface="PMingLiU" charset="0"/>
      </a:defRPr>
    </a:lvl3pPr>
    <a:lvl4pPr marL="3917950" algn="l" defTabSz="2609850" rtl="0" eaLnBrk="0" fontAlgn="base" hangingPunct="0">
      <a:spcBef>
        <a:spcPct val="30000"/>
      </a:spcBef>
      <a:spcAft>
        <a:spcPct val="0"/>
      </a:spcAft>
      <a:defRPr sz="3400" kern="1200">
        <a:solidFill>
          <a:schemeClr val="tx1"/>
        </a:solidFill>
        <a:latin typeface="+mn-lt"/>
        <a:ea typeface="PMingLiU" pitchFamily="18" charset="-120"/>
        <a:cs typeface="PMingLiU" charset="0"/>
      </a:defRPr>
    </a:lvl4pPr>
    <a:lvl5pPr marL="5222875" algn="l" defTabSz="2609850" rtl="0" eaLnBrk="0" fontAlgn="base" hangingPunct="0">
      <a:spcBef>
        <a:spcPct val="30000"/>
      </a:spcBef>
      <a:spcAft>
        <a:spcPct val="0"/>
      </a:spcAft>
      <a:defRPr sz="3400" kern="1200">
        <a:solidFill>
          <a:schemeClr val="tx1"/>
        </a:solidFill>
        <a:latin typeface="+mn-lt"/>
        <a:ea typeface="PMingLiU" pitchFamily="18" charset="-120"/>
        <a:cs typeface="PMingLiU" charset="0"/>
      </a:defRPr>
    </a:lvl5pPr>
    <a:lvl6pPr marL="6530840" algn="l" defTabSz="261233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6pPr>
    <a:lvl7pPr marL="7837009" algn="l" defTabSz="261233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7pPr>
    <a:lvl8pPr marL="9143177" algn="l" defTabSz="261233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8pPr>
    <a:lvl9pPr marL="10449345" algn="l" defTabSz="261233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/>
          <a:p>
            <a:r>
              <a:rPr lang="en-US" altLang="en-US" dirty="0" smtClean="0"/>
              <a:t>1. 在</a:t>
            </a:r>
            <a:r>
              <a:rPr lang="en-US" altLang="ja-JP" dirty="0" smtClean="0"/>
              <a:t>introduction</a:t>
            </a:r>
            <a:r>
              <a:rPr lang="en-US" altLang="en-US" dirty="0" smtClean="0"/>
              <a:t>里面大概介绍一些</a:t>
            </a:r>
            <a:r>
              <a:rPr lang="en-US" altLang="ja-JP" dirty="0" smtClean="0"/>
              <a:t>brainstorming</a:t>
            </a:r>
            <a:r>
              <a:rPr lang="en-US" altLang="en-US" dirty="0" smtClean="0"/>
              <a:t>，以及我们报告第一段提到的那三个</a:t>
            </a:r>
            <a:r>
              <a:rPr lang="en-US" altLang="ja-JP" dirty="0" smtClean="0"/>
              <a:t>observation</a:t>
            </a:r>
            <a:r>
              <a:rPr lang="en-US" altLang="en-US" dirty="0" smtClean="0"/>
              <a:t>，</a:t>
            </a:r>
            <a:r>
              <a:rPr lang="en-US" altLang="ja-JP" dirty="0" smtClean="0"/>
              <a:t>"ideas build on each other", etc.</a:t>
            </a:r>
          </a:p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3. </a:t>
            </a:r>
            <a:r>
              <a:rPr lang="en-US" altLang="en-US" dirty="0" err="1" smtClean="0"/>
              <a:t>算法这部分文字有点多，在后面多添加一些我们算法细节。可以删减一下，另外，把model里面那张图移到System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overview怎么样</a:t>
            </a:r>
            <a:r>
              <a:rPr lang="en-US" altLang="en-US" dirty="0" smtClean="0"/>
              <a:t>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en-US" dirty="0" smtClean="0"/>
              <a:t>6. </a:t>
            </a:r>
            <a:r>
              <a:rPr lang="en-US" altLang="en-US" dirty="0" err="1" smtClean="0"/>
              <a:t>把我们的邮箱地址和Kaleidoscope的URL都放到我们的名字以下怎么样</a:t>
            </a:r>
            <a:r>
              <a:rPr lang="en-US" altLang="en-US" dirty="0" smtClean="0"/>
              <a:t>？</a:t>
            </a:r>
            <a:endParaRPr lang="en-US" altLang="ja-JP" dirty="0" smtClean="0"/>
          </a:p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7. Evaluation </a:t>
            </a:r>
            <a:r>
              <a:rPr lang="en-US" altLang="en-US" dirty="0" err="1" smtClean="0"/>
              <a:t>results我们的结果不用highlight了，毕竟也不是特别impressive。但可以考虑加上报告里面的Figure</a:t>
            </a:r>
            <a:r>
              <a:rPr lang="en-US" altLang="en-US" dirty="0" smtClean="0"/>
              <a:t> 4，以及报告中列出的那七条thinking patterns，"1. Design features for your favorite online application", etc....</a:t>
            </a:r>
            <a:br>
              <a:rPr lang="en-US" altLang="en-US" dirty="0" smtClean="0"/>
            </a:br>
            <a:endParaRPr lang="en-US" altLang="en-US" dirty="0" smtClean="0"/>
          </a:p>
          <a:p>
            <a:pPr eaLnBrk="1" hangingPunct="1">
              <a:spcBef>
                <a:spcPct val="0"/>
              </a:spcBef>
            </a:pPr>
            <a:endParaRPr lang="zh-TW" alt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34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34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34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34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34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C395363-2C50-48D8-9D13-8BD23BEAB0B7}" type="slidenum">
              <a:rPr lang="zh-TW" altLang="en-US" sz="1300"/>
              <a:pPr eaLnBrk="1" hangingPunct="1">
                <a:spcBef>
                  <a:spcPct val="0"/>
                </a:spcBef>
              </a:pPr>
              <a:t>1</a:t>
            </a:fld>
            <a:endParaRPr lang="zh-TW" alt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681135"/>
            <a:ext cx="23317200" cy="3920067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363200"/>
            <a:ext cx="192024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6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2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8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4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30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3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49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F3E58-0FB9-4D9F-A2B6-064D80122A30}" type="datetimeFigureOut">
              <a:rPr lang="zh-TW" altLang="en-US"/>
              <a:pPr>
                <a:defRPr/>
              </a:pPr>
              <a:t>12/2/14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8E08C-3EF3-472E-92BB-F505A71894F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37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2F082-D208-47BB-B3BC-1462144089AC}" type="datetimeFigureOut">
              <a:rPr lang="zh-TW" altLang="en-US"/>
              <a:pPr>
                <a:defRPr/>
              </a:pPr>
              <a:t>12/2/14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33509-49D1-4A55-9684-D275C530F5B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24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732369"/>
            <a:ext cx="6172200" cy="15604067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732369"/>
            <a:ext cx="18059400" cy="15604067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81F35-319F-4630-9A26-0DE94D375A80}" type="datetimeFigureOut">
              <a:rPr lang="zh-TW" altLang="en-US"/>
              <a:pPr>
                <a:defRPr/>
              </a:pPr>
              <a:t>12/2/14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A0500-505B-4658-96E9-4CA6C4A733A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63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1D3D8-8E2C-4808-9419-FF35F9568351}" type="datetimeFigureOut">
              <a:rPr lang="zh-TW" altLang="en-US"/>
              <a:pPr>
                <a:defRPr/>
              </a:pPr>
              <a:t>12/2/14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92F6D-9D99-47D3-8C5D-DD6332896A4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0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</p:spPr>
        <p:txBody>
          <a:bodyPr anchor="t"/>
          <a:lstStyle>
            <a:lvl1pPr algn="l">
              <a:defRPr sz="114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6"/>
            <a:ext cx="23317200" cy="4000498"/>
          </a:xfrm>
        </p:spPr>
        <p:txBody>
          <a:bodyPr anchor="b"/>
          <a:lstStyle>
            <a:lvl1pPr marL="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1pPr>
            <a:lvl2pPr marL="1306168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2pPr>
            <a:lvl3pPr marL="2612336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50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467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084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00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1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49345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24F48-94B1-4250-8876-E0EB661256DB}" type="datetimeFigureOut">
              <a:rPr lang="zh-TW" altLang="en-US"/>
              <a:pPr>
                <a:defRPr/>
              </a:pPr>
              <a:t>12/2/14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84E5E-EB85-48CD-B83E-B0B93FE1463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49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4267201"/>
            <a:ext cx="12115800" cy="12069235"/>
          </a:xfrm>
        </p:spPr>
        <p:txBody>
          <a:bodyPr/>
          <a:lstStyle>
            <a:lvl1pPr>
              <a:defRPr sz="8000"/>
            </a:lvl1pPr>
            <a:lvl2pPr>
              <a:defRPr sz="6800"/>
            </a:lvl2pPr>
            <a:lvl3pPr>
              <a:defRPr sz="57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4267201"/>
            <a:ext cx="12115800" cy="12069235"/>
          </a:xfrm>
        </p:spPr>
        <p:txBody>
          <a:bodyPr/>
          <a:lstStyle>
            <a:lvl1pPr>
              <a:defRPr sz="8000"/>
            </a:lvl1pPr>
            <a:lvl2pPr>
              <a:defRPr sz="6800"/>
            </a:lvl2pPr>
            <a:lvl3pPr>
              <a:defRPr sz="57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02B63-399F-453D-8D6D-212EB2547F3A}" type="datetimeFigureOut">
              <a:rPr lang="zh-TW" altLang="en-US"/>
              <a:pPr>
                <a:defRPr/>
              </a:pPr>
              <a:t>12/2/14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16A0D-BB3C-4D98-828B-F3D13756C8A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32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4093635"/>
            <a:ext cx="12120564" cy="1706032"/>
          </a:xfrm>
        </p:spPr>
        <p:txBody>
          <a:bodyPr anchor="b"/>
          <a:lstStyle>
            <a:lvl1pPr marL="0" indent="0">
              <a:buNone/>
              <a:defRPr sz="6800" b="1"/>
            </a:lvl1pPr>
            <a:lvl2pPr marL="1306168" indent="0">
              <a:buNone/>
              <a:defRPr sz="5700" b="1"/>
            </a:lvl2pPr>
            <a:lvl3pPr marL="2612336" indent="0">
              <a:buNone/>
              <a:defRPr sz="5200" b="1"/>
            </a:lvl3pPr>
            <a:lvl4pPr marL="3918504" indent="0">
              <a:buNone/>
              <a:defRPr sz="4600" b="1"/>
            </a:lvl4pPr>
            <a:lvl5pPr marL="5224673" indent="0">
              <a:buNone/>
              <a:defRPr sz="4600" b="1"/>
            </a:lvl5pPr>
            <a:lvl6pPr marL="6530840" indent="0">
              <a:buNone/>
              <a:defRPr sz="4600" b="1"/>
            </a:lvl6pPr>
            <a:lvl7pPr marL="7837009" indent="0">
              <a:buNone/>
              <a:defRPr sz="4600" b="1"/>
            </a:lvl7pPr>
            <a:lvl8pPr marL="9143177" indent="0">
              <a:buNone/>
              <a:defRPr sz="4600" b="1"/>
            </a:lvl8pPr>
            <a:lvl9pPr marL="10449345" indent="0">
              <a:buNone/>
              <a:defRPr sz="4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1" y="5799667"/>
            <a:ext cx="12120564" cy="10536768"/>
          </a:xfrm>
        </p:spPr>
        <p:txBody>
          <a:bodyPr/>
          <a:lstStyle>
            <a:lvl1pPr>
              <a:defRPr sz="6800"/>
            </a:lvl1pPr>
            <a:lvl2pPr>
              <a:defRPr sz="5700"/>
            </a:lvl2pPr>
            <a:lvl3pPr>
              <a:defRPr sz="52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4093635"/>
            <a:ext cx="12125325" cy="1706032"/>
          </a:xfrm>
        </p:spPr>
        <p:txBody>
          <a:bodyPr anchor="b"/>
          <a:lstStyle>
            <a:lvl1pPr marL="0" indent="0">
              <a:buNone/>
              <a:defRPr sz="6800" b="1"/>
            </a:lvl1pPr>
            <a:lvl2pPr marL="1306168" indent="0">
              <a:buNone/>
              <a:defRPr sz="5700" b="1"/>
            </a:lvl2pPr>
            <a:lvl3pPr marL="2612336" indent="0">
              <a:buNone/>
              <a:defRPr sz="5200" b="1"/>
            </a:lvl3pPr>
            <a:lvl4pPr marL="3918504" indent="0">
              <a:buNone/>
              <a:defRPr sz="4600" b="1"/>
            </a:lvl4pPr>
            <a:lvl5pPr marL="5224673" indent="0">
              <a:buNone/>
              <a:defRPr sz="4600" b="1"/>
            </a:lvl5pPr>
            <a:lvl6pPr marL="6530840" indent="0">
              <a:buNone/>
              <a:defRPr sz="4600" b="1"/>
            </a:lvl6pPr>
            <a:lvl7pPr marL="7837009" indent="0">
              <a:buNone/>
              <a:defRPr sz="4600" b="1"/>
            </a:lvl7pPr>
            <a:lvl8pPr marL="9143177" indent="0">
              <a:buNone/>
              <a:defRPr sz="4600" b="1"/>
            </a:lvl8pPr>
            <a:lvl9pPr marL="10449345" indent="0">
              <a:buNone/>
              <a:defRPr sz="4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5799667"/>
            <a:ext cx="12125325" cy="10536768"/>
          </a:xfrm>
        </p:spPr>
        <p:txBody>
          <a:bodyPr/>
          <a:lstStyle>
            <a:lvl1pPr>
              <a:defRPr sz="6800"/>
            </a:lvl1pPr>
            <a:lvl2pPr>
              <a:defRPr sz="5700"/>
            </a:lvl2pPr>
            <a:lvl3pPr>
              <a:defRPr sz="52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37384-AF01-424B-9086-9BABA830054D}" type="datetimeFigureOut">
              <a:rPr lang="zh-TW" altLang="en-US"/>
              <a:pPr>
                <a:defRPr/>
              </a:pPr>
              <a:t>12/2/14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99CD5-07D8-4046-B3BE-CA35415437F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74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C3690-5A90-4190-9EAC-95DA43F8C279}" type="datetimeFigureOut">
              <a:rPr lang="zh-TW" altLang="en-US"/>
              <a:pPr>
                <a:defRPr/>
              </a:pPr>
              <a:t>12/2/14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D42DA-6C62-49FE-81A8-349013864E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7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32102-91DA-480D-A2F0-E07775C4BFF0}" type="datetimeFigureOut">
              <a:rPr lang="zh-TW" altLang="en-US"/>
              <a:pPr>
                <a:defRPr/>
              </a:pPr>
              <a:t>12/2/14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33B75-2E91-409A-8032-F8BE163D563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04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728133"/>
            <a:ext cx="9024939" cy="3098800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4"/>
            <a:ext cx="15335250" cy="15608302"/>
          </a:xfrm>
        </p:spPr>
        <p:txBody>
          <a:bodyPr/>
          <a:lstStyle>
            <a:lvl1pPr>
              <a:defRPr sz="9200"/>
            </a:lvl1pPr>
            <a:lvl2pPr>
              <a:defRPr sz="8000"/>
            </a:lvl2pPr>
            <a:lvl3pPr>
              <a:defRPr sz="68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3826934"/>
            <a:ext cx="9024939" cy="12509502"/>
          </a:xfrm>
        </p:spPr>
        <p:txBody>
          <a:bodyPr/>
          <a:lstStyle>
            <a:lvl1pPr marL="0" indent="0">
              <a:buNone/>
              <a:defRPr sz="4000"/>
            </a:lvl1pPr>
            <a:lvl2pPr marL="1306168" indent="0">
              <a:buNone/>
              <a:defRPr sz="3400"/>
            </a:lvl2pPr>
            <a:lvl3pPr marL="2612336" indent="0">
              <a:buNone/>
              <a:defRPr sz="2800"/>
            </a:lvl3pPr>
            <a:lvl4pPr marL="3918504" indent="0">
              <a:buNone/>
              <a:defRPr sz="2600"/>
            </a:lvl4pPr>
            <a:lvl5pPr marL="5224673" indent="0">
              <a:buNone/>
              <a:defRPr sz="2600"/>
            </a:lvl5pPr>
            <a:lvl6pPr marL="6530840" indent="0">
              <a:buNone/>
              <a:defRPr sz="2600"/>
            </a:lvl6pPr>
            <a:lvl7pPr marL="7837009" indent="0">
              <a:buNone/>
              <a:defRPr sz="2600"/>
            </a:lvl7pPr>
            <a:lvl8pPr marL="9143177" indent="0">
              <a:buNone/>
              <a:defRPr sz="2600"/>
            </a:lvl8pPr>
            <a:lvl9pPr marL="10449345" indent="0">
              <a:buNone/>
              <a:defRPr sz="2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4F7C1-8CF1-464A-B999-45C56EEC73A4}" type="datetimeFigureOut">
              <a:rPr lang="zh-TW" altLang="en-US"/>
              <a:pPr>
                <a:defRPr/>
              </a:pPr>
              <a:t>12/2/14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CE184-77D5-4BD2-9872-ABA701D2AD3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69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0"/>
            <a:ext cx="16459200" cy="1511302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</p:spPr>
        <p:txBody>
          <a:bodyPr rtlCol="0">
            <a:normAutofit/>
          </a:bodyPr>
          <a:lstStyle>
            <a:lvl1pPr marL="0" indent="0">
              <a:buNone/>
              <a:defRPr sz="9200"/>
            </a:lvl1pPr>
            <a:lvl2pPr marL="1306168" indent="0">
              <a:buNone/>
              <a:defRPr sz="8000"/>
            </a:lvl2pPr>
            <a:lvl3pPr marL="2612336" indent="0">
              <a:buNone/>
              <a:defRPr sz="6800"/>
            </a:lvl3pPr>
            <a:lvl4pPr marL="3918504" indent="0">
              <a:buNone/>
              <a:defRPr sz="5700"/>
            </a:lvl4pPr>
            <a:lvl5pPr marL="5224673" indent="0">
              <a:buNone/>
              <a:defRPr sz="5700"/>
            </a:lvl5pPr>
            <a:lvl6pPr marL="6530840" indent="0">
              <a:buNone/>
              <a:defRPr sz="5700"/>
            </a:lvl6pPr>
            <a:lvl7pPr marL="7837009" indent="0">
              <a:buNone/>
              <a:defRPr sz="5700"/>
            </a:lvl7pPr>
            <a:lvl8pPr marL="9143177" indent="0">
              <a:buNone/>
              <a:defRPr sz="5700"/>
            </a:lvl8pPr>
            <a:lvl9pPr marL="10449345" indent="0">
              <a:buNone/>
              <a:defRPr sz="57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2"/>
            <a:ext cx="16459200" cy="2146298"/>
          </a:xfrm>
        </p:spPr>
        <p:txBody>
          <a:bodyPr/>
          <a:lstStyle>
            <a:lvl1pPr marL="0" indent="0">
              <a:buNone/>
              <a:defRPr sz="4000"/>
            </a:lvl1pPr>
            <a:lvl2pPr marL="1306168" indent="0">
              <a:buNone/>
              <a:defRPr sz="3400"/>
            </a:lvl2pPr>
            <a:lvl3pPr marL="2612336" indent="0">
              <a:buNone/>
              <a:defRPr sz="2800"/>
            </a:lvl3pPr>
            <a:lvl4pPr marL="3918504" indent="0">
              <a:buNone/>
              <a:defRPr sz="2600"/>
            </a:lvl4pPr>
            <a:lvl5pPr marL="5224673" indent="0">
              <a:buNone/>
              <a:defRPr sz="2600"/>
            </a:lvl5pPr>
            <a:lvl6pPr marL="6530840" indent="0">
              <a:buNone/>
              <a:defRPr sz="2600"/>
            </a:lvl6pPr>
            <a:lvl7pPr marL="7837009" indent="0">
              <a:buNone/>
              <a:defRPr sz="2600"/>
            </a:lvl7pPr>
            <a:lvl8pPr marL="9143177" indent="0">
              <a:buNone/>
              <a:defRPr sz="2600"/>
            </a:lvl8pPr>
            <a:lvl9pPr marL="10449345" indent="0">
              <a:buNone/>
              <a:defRPr sz="2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D38E6-E954-4F24-8089-6AD4CDE1A68B}" type="datetimeFigureOut">
              <a:rPr lang="zh-TW" altLang="en-US"/>
              <a:pPr>
                <a:defRPr/>
              </a:pPr>
              <a:t>12/2/14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B06EF-7234-47DE-8584-3CA5C7B60E9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30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71600" y="733425"/>
            <a:ext cx="24688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1234" tIns="130616" rIns="261234" bIns="1306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zh-TW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71600" y="4267200"/>
            <a:ext cx="24688800" cy="1206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1234" tIns="130616" rIns="261234" bIns="1306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6951325"/>
            <a:ext cx="6400800" cy="973138"/>
          </a:xfrm>
          <a:prstGeom prst="rect">
            <a:avLst/>
          </a:prstGeom>
        </p:spPr>
        <p:txBody>
          <a:bodyPr vert="horz" wrap="square" lIns="261234" tIns="130616" rIns="261234" bIns="130616" numCol="1" anchor="ctr" anchorCtr="0" compatLnSpc="1">
            <a:prstTxWarp prst="textNoShape">
              <a:avLst/>
            </a:prstTxWarp>
          </a:bodyPr>
          <a:lstStyle>
            <a:lvl1pPr>
              <a:defRPr kumimoji="0" sz="34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A699F1E4-6E4F-4434-BE15-9B9439986721}" type="datetimeFigureOut">
              <a:rPr lang="zh-TW" altLang="en-US"/>
              <a:pPr>
                <a:defRPr/>
              </a:pPr>
              <a:t>12/2/14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6951325"/>
            <a:ext cx="8686800" cy="973138"/>
          </a:xfrm>
          <a:prstGeom prst="rect">
            <a:avLst/>
          </a:prstGeom>
        </p:spPr>
        <p:txBody>
          <a:bodyPr vert="horz" wrap="square" lIns="261234" tIns="130616" rIns="261234" bIns="130616" numCol="1" anchor="ctr" anchorCtr="0" compatLnSpc="1">
            <a:prstTxWarp prst="textNoShape">
              <a:avLst/>
            </a:prstTxWarp>
          </a:bodyPr>
          <a:lstStyle>
            <a:lvl1pPr algn="ctr">
              <a:defRPr kumimoji="0" sz="34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6951325"/>
            <a:ext cx="6400800" cy="973138"/>
          </a:xfrm>
          <a:prstGeom prst="rect">
            <a:avLst/>
          </a:prstGeom>
        </p:spPr>
        <p:txBody>
          <a:bodyPr vert="horz" wrap="square" lIns="261234" tIns="130616" rIns="261234" bIns="130616" numCol="1" anchor="ctr" anchorCtr="0" compatLnSpc="1">
            <a:prstTxWarp prst="textNoShape">
              <a:avLst/>
            </a:prstTxWarp>
          </a:bodyPr>
          <a:lstStyle>
            <a:lvl1pPr algn="r">
              <a:defRPr kumimoji="0" sz="34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B557E011-B568-4CC3-8B31-1BCDB32D0A5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09850" rtl="0" eaLnBrk="0" fontAlgn="base" hangingPunct="0">
        <a:spcBef>
          <a:spcPct val="0"/>
        </a:spcBef>
        <a:spcAft>
          <a:spcPct val="0"/>
        </a:spcAft>
        <a:defRPr sz="12600" kern="1200">
          <a:solidFill>
            <a:schemeClr val="tx1"/>
          </a:solidFill>
          <a:latin typeface="+mj-lt"/>
          <a:ea typeface="PMingLiU" pitchFamily="18" charset="-120"/>
          <a:cs typeface="PMingLiU" charset="0"/>
        </a:defRPr>
      </a:lvl1pPr>
      <a:lvl2pPr algn="ctr" defTabSz="2609850" rtl="0" eaLnBrk="0" fontAlgn="base" hangingPunct="0">
        <a:spcBef>
          <a:spcPct val="0"/>
        </a:spcBef>
        <a:spcAft>
          <a:spcPct val="0"/>
        </a:spcAft>
        <a:defRPr sz="12600">
          <a:solidFill>
            <a:schemeClr val="tx1"/>
          </a:solidFill>
          <a:latin typeface="Calibri" pitchFamily="34" charset="0"/>
          <a:ea typeface="PMingLiU" pitchFamily="18" charset="-120"/>
          <a:cs typeface="PMingLiU" charset="0"/>
        </a:defRPr>
      </a:lvl2pPr>
      <a:lvl3pPr algn="ctr" defTabSz="2609850" rtl="0" eaLnBrk="0" fontAlgn="base" hangingPunct="0">
        <a:spcBef>
          <a:spcPct val="0"/>
        </a:spcBef>
        <a:spcAft>
          <a:spcPct val="0"/>
        </a:spcAft>
        <a:defRPr sz="12600">
          <a:solidFill>
            <a:schemeClr val="tx1"/>
          </a:solidFill>
          <a:latin typeface="Calibri" pitchFamily="34" charset="0"/>
          <a:ea typeface="PMingLiU" pitchFamily="18" charset="-120"/>
          <a:cs typeface="PMingLiU" charset="0"/>
        </a:defRPr>
      </a:lvl3pPr>
      <a:lvl4pPr algn="ctr" defTabSz="2609850" rtl="0" eaLnBrk="0" fontAlgn="base" hangingPunct="0">
        <a:spcBef>
          <a:spcPct val="0"/>
        </a:spcBef>
        <a:spcAft>
          <a:spcPct val="0"/>
        </a:spcAft>
        <a:defRPr sz="12600">
          <a:solidFill>
            <a:schemeClr val="tx1"/>
          </a:solidFill>
          <a:latin typeface="Calibri" pitchFamily="34" charset="0"/>
          <a:ea typeface="PMingLiU" pitchFamily="18" charset="-120"/>
          <a:cs typeface="PMingLiU" charset="0"/>
        </a:defRPr>
      </a:lvl4pPr>
      <a:lvl5pPr algn="ctr" defTabSz="2609850" rtl="0" eaLnBrk="0" fontAlgn="base" hangingPunct="0">
        <a:spcBef>
          <a:spcPct val="0"/>
        </a:spcBef>
        <a:spcAft>
          <a:spcPct val="0"/>
        </a:spcAft>
        <a:defRPr sz="12600">
          <a:solidFill>
            <a:schemeClr val="tx1"/>
          </a:solidFill>
          <a:latin typeface="Calibri" pitchFamily="34" charset="0"/>
          <a:ea typeface="PMingLiU" pitchFamily="18" charset="-120"/>
          <a:cs typeface="PMingLiU" charset="0"/>
        </a:defRPr>
      </a:lvl5pPr>
      <a:lvl6pPr marL="326542" algn="ctr" defTabSz="2612336" rtl="0" fontAlgn="base">
        <a:spcBef>
          <a:spcPct val="0"/>
        </a:spcBef>
        <a:spcAft>
          <a:spcPct val="0"/>
        </a:spcAft>
        <a:defRPr sz="12600">
          <a:solidFill>
            <a:schemeClr val="tx1"/>
          </a:solidFill>
          <a:latin typeface="Calibri" pitchFamily="34" charset="0"/>
          <a:ea typeface="PMingLiU" pitchFamily="18" charset="-120"/>
        </a:defRPr>
      </a:lvl6pPr>
      <a:lvl7pPr marL="653084" algn="ctr" defTabSz="2612336" rtl="0" fontAlgn="base">
        <a:spcBef>
          <a:spcPct val="0"/>
        </a:spcBef>
        <a:spcAft>
          <a:spcPct val="0"/>
        </a:spcAft>
        <a:defRPr sz="12600">
          <a:solidFill>
            <a:schemeClr val="tx1"/>
          </a:solidFill>
          <a:latin typeface="Calibri" pitchFamily="34" charset="0"/>
          <a:ea typeface="PMingLiU" pitchFamily="18" charset="-120"/>
        </a:defRPr>
      </a:lvl7pPr>
      <a:lvl8pPr marL="979626" algn="ctr" defTabSz="2612336" rtl="0" fontAlgn="base">
        <a:spcBef>
          <a:spcPct val="0"/>
        </a:spcBef>
        <a:spcAft>
          <a:spcPct val="0"/>
        </a:spcAft>
        <a:defRPr sz="12600">
          <a:solidFill>
            <a:schemeClr val="tx1"/>
          </a:solidFill>
          <a:latin typeface="Calibri" pitchFamily="34" charset="0"/>
          <a:ea typeface="PMingLiU" pitchFamily="18" charset="-120"/>
        </a:defRPr>
      </a:lvl8pPr>
      <a:lvl9pPr marL="1306168" algn="ctr" defTabSz="2612336" rtl="0" fontAlgn="base">
        <a:spcBef>
          <a:spcPct val="0"/>
        </a:spcBef>
        <a:spcAft>
          <a:spcPct val="0"/>
        </a:spcAft>
        <a:defRPr sz="12600">
          <a:solidFill>
            <a:schemeClr val="tx1"/>
          </a:solidFill>
          <a:latin typeface="Calibri" pitchFamily="34" charset="0"/>
          <a:ea typeface="PMingLiU" pitchFamily="18" charset="-120"/>
        </a:defRPr>
      </a:lvl9pPr>
    </p:titleStyle>
    <p:bodyStyle>
      <a:lvl1pPr marL="977900" indent="-977900" algn="l" defTabSz="260985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PMingLiU" pitchFamily="18" charset="-120"/>
          <a:cs typeface="PMingLiU" charset="0"/>
        </a:defRPr>
      </a:lvl1pPr>
      <a:lvl2pPr marL="2120900" indent="-815975" algn="l" defTabSz="260985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PMingLiU" pitchFamily="18" charset="-120"/>
          <a:cs typeface="PMingLiU" charset="0"/>
        </a:defRPr>
      </a:lvl2pPr>
      <a:lvl3pPr marL="3263900" indent="-650875" algn="l" defTabSz="260985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PMingLiU" pitchFamily="18" charset="-120"/>
          <a:cs typeface="PMingLiU" charset="0"/>
        </a:defRPr>
      </a:lvl3pPr>
      <a:lvl4pPr marL="4570413" indent="-650875" algn="l" defTabSz="260985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5700" kern="1200">
          <a:solidFill>
            <a:schemeClr val="tx1"/>
          </a:solidFill>
          <a:latin typeface="+mn-lt"/>
          <a:ea typeface="PMingLiU" pitchFamily="18" charset="-120"/>
          <a:cs typeface="PMingLiU" charset="0"/>
        </a:defRPr>
      </a:lvl4pPr>
      <a:lvl5pPr marL="5876925" indent="-650875" algn="l" defTabSz="260985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5700" kern="1200">
          <a:solidFill>
            <a:schemeClr val="tx1"/>
          </a:solidFill>
          <a:latin typeface="+mn-lt"/>
          <a:ea typeface="PMingLiU" pitchFamily="18" charset="-120"/>
          <a:cs typeface="PMingLiU" charset="0"/>
        </a:defRPr>
      </a:lvl5pPr>
      <a:lvl6pPr marL="7183925" indent="-653084" algn="l" defTabSz="2612336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093" indent="-653084" algn="l" defTabSz="2612336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261" indent="-653084" algn="l" defTabSz="2612336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2429" indent="-653084" algn="l" defTabSz="2612336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612336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168" algn="l" defTabSz="2612336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336" algn="l" defTabSz="2612336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504" algn="l" defTabSz="2612336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4pPr>
      <a:lvl5pPr marL="5224673" algn="l" defTabSz="2612336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5pPr>
      <a:lvl6pPr marL="6530840" algn="l" defTabSz="2612336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009" algn="l" defTabSz="2612336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177" algn="l" defTabSz="2612336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8pPr>
      <a:lvl9pPr marL="10449345" algn="l" defTabSz="2612336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jpg"/><Relationship Id="rId14" Type="http://schemas.openxmlformats.org/officeDocument/2006/relationships/image" Target="../media/image12.png"/><Relationship Id="rId15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7" Type="http://schemas.openxmlformats.org/officeDocument/2006/relationships/image" Target="../media/image5.jp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457200" y="3276600"/>
            <a:ext cx="6248400" cy="3733800"/>
          </a:xfrm>
          <a:prstGeom prst="roundRect">
            <a:avLst>
              <a:gd name="adj" fmla="val 3786"/>
            </a:avLst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8" tIns="32655" rIns="65308" bIns="32655" anchor="ctr"/>
          <a:lstStyle>
            <a:lvl1pPr eaLnBrk="0" hangingPunct="0"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defTabSz="2609850" eaLnBrk="0" fontAlgn="base" hangingPunct="0">
              <a:spcBef>
                <a:spcPct val="0"/>
              </a:spcBef>
              <a:spcAft>
                <a:spcPct val="0"/>
              </a:spcAft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defTabSz="2609850" eaLnBrk="0" fontAlgn="base" hangingPunct="0">
              <a:spcBef>
                <a:spcPct val="0"/>
              </a:spcBef>
              <a:spcAft>
                <a:spcPct val="0"/>
              </a:spcAft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defTabSz="2609850" eaLnBrk="0" fontAlgn="base" hangingPunct="0">
              <a:spcBef>
                <a:spcPct val="0"/>
              </a:spcBef>
              <a:spcAft>
                <a:spcPct val="0"/>
              </a:spcAft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defTabSz="2609850" eaLnBrk="0" fontAlgn="base" hangingPunct="0">
              <a:spcBef>
                <a:spcPct val="0"/>
              </a:spcBef>
              <a:spcAft>
                <a:spcPct val="0"/>
              </a:spcAft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mtClean="0">
              <a:solidFill>
                <a:srgbClr val="FFFFFF"/>
              </a:solidFill>
              <a:latin typeface="Helvetica" pitchFamily="9" charset="0"/>
            </a:endParaRPr>
          </a:p>
        </p:txBody>
      </p:sp>
      <p:sp>
        <p:nvSpPr>
          <p:cNvPr id="655" name="Rounded Rectangle 654"/>
          <p:cNvSpPr/>
          <p:nvPr/>
        </p:nvSpPr>
        <p:spPr>
          <a:xfrm>
            <a:off x="457200" y="7543800"/>
            <a:ext cx="6248400" cy="9677400"/>
          </a:xfrm>
          <a:prstGeom prst="roundRect">
            <a:avLst>
              <a:gd name="adj" fmla="val 3786"/>
            </a:avLst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8" tIns="32655" rIns="65308" bIns="32655" anchor="ctr"/>
          <a:lstStyle>
            <a:lvl1pPr eaLnBrk="0" hangingPunct="0"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defTabSz="2609850" eaLnBrk="0" fontAlgn="base" hangingPunct="0">
              <a:spcBef>
                <a:spcPct val="0"/>
              </a:spcBef>
              <a:spcAft>
                <a:spcPct val="0"/>
              </a:spcAft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defTabSz="2609850" eaLnBrk="0" fontAlgn="base" hangingPunct="0">
              <a:spcBef>
                <a:spcPct val="0"/>
              </a:spcBef>
              <a:spcAft>
                <a:spcPct val="0"/>
              </a:spcAft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defTabSz="2609850" eaLnBrk="0" fontAlgn="base" hangingPunct="0">
              <a:spcBef>
                <a:spcPct val="0"/>
              </a:spcBef>
              <a:spcAft>
                <a:spcPct val="0"/>
              </a:spcAft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defTabSz="2609850" eaLnBrk="0" fontAlgn="base" hangingPunct="0">
              <a:spcBef>
                <a:spcPct val="0"/>
              </a:spcBef>
              <a:spcAft>
                <a:spcPct val="0"/>
              </a:spcAft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mtClean="0">
              <a:solidFill>
                <a:srgbClr val="FFFFFF"/>
              </a:solidFill>
              <a:latin typeface="Helvetica" pitchFamily="9" charset="0"/>
            </a:endParaRPr>
          </a:p>
        </p:txBody>
      </p:sp>
      <p:sp>
        <p:nvSpPr>
          <p:cNvPr id="148" name="Rounded Rectangle 654"/>
          <p:cNvSpPr/>
          <p:nvPr/>
        </p:nvSpPr>
        <p:spPr>
          <a:xfrm>
            <a:off x="17297400" y="3276600"/>
            <a:ext cx="9753600" cy="13944600"/>
          </a:xfrm>
          <a:prstGeom prst="roundRect">
            <a:avLst>
              <a:gd name="adj" fmla="val 2809"/>
            </a:avLst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8" tIns="32655" rIns="65308" bIns="32655" anchor="ctr"/>
          <a:lstStyle>
            <a:lvl1pPr eaLnBrk="0" hangingPunct="0"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defTabSz="2609850" eaLnBrk="0" fontAlgn="base" hangingPunct="0">
              <a:spcBef>
                <a:spcPct val="0"/>
              </a:spcBef>
              <a:spcAft>
                <a:spcPct val="0"/>
              </a:spcAft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defTabSz="2609850" eaLnBrk="0" fontAlgn="base" hangingPunct="0">
              <a:spcBef>
                <a:spcPct val="0"/>
              </a:spcBef>
              <a:spcAft>
                <a:spcPct val="0"/>
              </a:spcAft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defTabSz="2609850" eaLnBrk="0" fontAlgn="base" hangingPunct="0">
              <a:spcBef>
                <a:spcPct val="0"/>
              </a:spcBef>
              <a:spcAft>
                <a:spcPct val="0"/>
              </a:spcAft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defTabSz="2609850" eaLnBrk="0" fontAlgn="base" hangingPunct="0">
              <a:spcBef>
                <a:spcPct val="0"/>
              </a:spcBef>
              <a:spcAft>
                <a:spcPct val="0"/>
              </a:spcAft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mtClean="0">
              <a:solidFill>
                <a:srgbClr val="FFFFFF"/>
              </a:solidFill>
              <a:latin typeface="Helvetica" pitchFamily="9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991350" y="8915400"/>
            <a:ext cx="10001250" cy="8305800"/>
          </a:xfrm>
          <a:prstGeom prst="roundRect">
            <a:avLst>
              <a:gd name="adj" fmla="val 2420"/>
            </a:avLst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8" tIns="32655" rIns="65308" bIns="32655" anchor="ctr"/>
          <a:lstStyle>
            <a:lvl1pPr eaLnBrk="0" hangingPunct="0"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defTabSz="2609850" eaLnBrk="0" fontAlgn="base" hangingPunct="0">
              <a:spcBef>
                <a:spcPct val="0"/>
              </a:spcBef>
              <a:spcAft>
                <a:spcPct val="0"/>
              </a:spcAft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defTabSz="2609850" eaLnBrk="0" fontAlgn="base" hangingPunct="0">
              <a:spcBef>
                <a:spcPct val="0"/>
              </a:spcBef>
              <a:spcAft>
                <a:spcPct val="0"/>
              </a:spcAft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defTabSz="2609850" eaLnBrk="0" fontAlgn="base" hangingPunct="0">
              <a:spcBef>
                <a:spcPct val="0"/>
              </a:spcBef>
              <a:spcAft>
                <a:spcPct val="0"/>
              </a:spcAft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defTabSz="2609850" eaLnBrk="0" fontAlgn="base" hangingPunct="0">
              <a:spcBef>
                <a:spcPct val="0"/>
              </a:spcBef>
              <a:spcAft>
                <a:spcPct val="0"/>
              </a:spcAft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mtClean="0">
              <a:solidFill>
                <a:srgbClr val="FFFFFF"/>
              </a:solidFill>
              <a:latin typeface="Helvetica" pitchFamily="9" charset="0"/>
            </a:endParaRPr>
          </a:p>
        </p:txBody>
      </p:sp>
      <p:sp>
        <p:nvSpPr>
          <p:cNvPr id="49" name="Rounded Rectangle 27"/>
          <p:cNvSpPr/>
          <p:nvPr/>
        </p:nvSpPr>
        <p:spPr>
          <a:xfrm>
            <a:off x="7010400" y="3276600"/>
            <a:ext cx="9982200" cy="5181600"/>
          </a:xfrm>
          <a:prstGeom prst="roundRect">
            <a:avLst>
              <a:gd name="adj" fmla="val 3786"/>
            </a:avLst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8" tIns="32655" rIns="65308" bIns="32655" anchor="ctr"/>
          <a:lstStyle>
            <a:lvl1pPr eaLnBrk="0" hangingPunct="0"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defTabSz="2609850" eaLnBrk="0" fontAlgn="base" hangingPunct="0">
              <a:spcBef>
                <a:spcPct val="0"/>
              </a:spcBef>
              <a:spcAft>
                <a:spcPct val="0"/>
              </a:spcAft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defTabSz="2609850" eaLnBrk="0" fontAlgn="base" hangingPunct="0">
              <a:spcBef>
                <a:spcPct val="0"/>
              </a:spcBef>
              <a:spcAft>
                <a:spcPct val="0"/>
              </a:spcAft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defTabSz="2609850" eaLnBrk="0" fontAlgn="base" hangingPunct="0">
              <a:spcBef>
                <a:spcPct val="0"/>
              </a:spcBef>
              <a:spcAft>
                <a:spcPct val="0"/>
              </a:spcAft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defTabSz="2609850" eaLnBrk="0" fontAlgn="base" hangingPunct="0">
              <a:spcBef>
                <a:spcPct val="0"/>
              </a:spcBef>
              <a:spcAft>
                <a:spcPct val="0"/>
              </a:spcAft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mtClean="0">
              <a:solidFill>
                <a:srgbClr val="FFFFFF"/>
              </a:solidFill>
              <a:latin typeface="Helvetica" pitchFamily="9" charset="0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364804"/>
              </p:ext>
            </p:extLst>
          </p:nvPr>
        </p:nvGraphicFramePr>
        <p:xfrm>
          <a:off x="18662299" y="9448800"/>
          <a:ext cx="7086599" cy="30784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37450"/>
                <a:gridCol w="1839851"/>
                <a:gridCol w="1738342"/>
                <a:gridCol w="1015090"/>
                <a:gridCol w="827933"/>
                <a:gridCol w="827933"/>
              </a:tblGrid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Model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Features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Decision </a:t>
                      </a:r>
                      <a:r>
                        <a:rPr lang="en-US" sz="1600" b="1" u="none" strike="noStrike" dirty="0" err="1">
                          <a:effectLst/>
                        </a:rPr>
                        <a:t>bounary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Precision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Recall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F1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Baseline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N/A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N/A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</a:rPr>
                        <a:t>0.151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</a:rPr>
                        <a:t>1.000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1" u="none" strike="noStrike" dirty="0">
                          <a:effectLst/>
                        </a:rPr>
                        <a:t>0.263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LR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basic-only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</a:rPr>
                        <a:t>0.6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0.856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</a:rPr>
                        <a:t>0.480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</a:rPr>
                        <a:t>0.615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l" fontAlgn="b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people-only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0.6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</a:rPr>
                        <a:t>0.753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0.218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</a:rPr>
                        <a:t>0.338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l" fontAlgn="b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nlp-only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</a:rPr>
                        <a:t>0.8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</a:rPr>
                        <a:t>0.896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</a:rPr>
                        <a:t>0.409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</a:rPr>
                        <a:t>0.562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l" fontAlgn="b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no-basic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0.6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</a:rPr>
                        <a:t>0.788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</a:rPr>
                        <a:t>0.525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</a:rPr>
                        <a:t>0.630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l" fontAlgn="b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no-people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0.7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</a:rPr>
                        <a:t>0.880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</a:rPr>
                        <a:t>0.591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1" u="none" strike="noStrike" dirty="0">
                          <a:effectLst/>
                        </a:rPr>
                        <a:t>0.707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l" fontAlgn="b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no-nlp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</a:rPr>
                        <a:t>0.6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</a:rPr>
                        <a:t>0.852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</a:rPr>
                        <a:t>0.504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</a:rPr>
                        <a:t>0.633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l" fontAlgn="b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all features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</a:rPr>
                        <a:t>0.7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</a:rPr>
                        <a:t>0.889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</a:rPr>
                        <a:t>0.585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</a:rPr>
                        <a:t>0.706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CRF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all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features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0.510</a:t>
                      </a: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Oracle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all +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funding_rounds</a:t>
                      </a:r>
                      <a:r>
                        <a:rPr lang="en-US" sz="1600" u="none" strike="noStrike" dirty="0" smtClean="0">
                          <a:effectLst/>
                        </a:rPr>
                        <a:t> +</a:t>
                      </a:r>
                      <a:r>
                        <a:rPr lang="en-US" sz="1600" u="none" strike="noStrike" dirty="0" err="1">
                          <a:effectLst/>
                        </a:rPr>
                        <a:t>total_funding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0.879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pic>
        <p:nvPicPr>
          <p:cNvPr id="1026" name="Picture 2" descr="C:\Users\lenovo\Documents\CS221\capital-crunch\progress\img\cr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3400" y="13461738"/>
            <a:ext cx="4816476" cy="299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0"/>
            <a:ext cx="27432000" cy="2438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308" tIns="32655" rIns="65308" bIns="32655" anchor="ctr"/>
          <a:lstStyle>
            <a:lvl1pPr eaLnBrk="0" hangingPunct="0"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defTabSz="2609850" eaLnBrk="0" fontAlgn="base" hangingPunct="0">
              <a:spcBef>
                <a:spcPct val="0"/>
              </a:spcBef>
              <a:spcAft>
                <a:spcPct val="0"/>
              </a:spcAft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defTabSz="2609850" eaLnBrk="0" fontAlgn="base" hangingPunct="0">
              <a:spcBef>
                <a:spcPct val="0"/>
              </a:spcBef>
              <a:spcAft>
                <a:spcPct val="0"/>
              </a:spcAft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defTabSz="2609850" eaLnBrk="0" fontAlgn="base" hangingPunct="0">
              <a:spcBef>
                <a:spcPct val="0"/>
              </a:spcBef>
              <a:spcAft>
                <a:spcPct val="0"/>
              </a:spcAft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defTabSz="2609850" eaLnBrk="0" fontAlgn="base" hangingPunct="0">
              <a:spcBef>
                <a:spcPct val="0"/>
              </a:spcBef>
              <a:spcAft>
                <a:spcPct val="0"/>
              </a:spcAft>
              <a:defRPr kumimoji="1" sz="5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 sz="4800" b="1" dirty="0" smtClean="0">
                <a:solidFill>
                  <a:srgbClr val="FFFFFF"/>
                </a:solidFill>
                <a:latin typeface="Helvetica" pitchFamily="9" charset="0"/>
              </a:rPr>
              <a:t>Capital Crunch: Predicting Investments in Tech Companies</a:t>
            </a:r>
          </a:p>
          <a:p>
            <a:pPr algn="ctr" eaLnBrk="1" hangingPunct="1">
              <a:defRPr/>
            </a:pPr>
            <a:r>
              <a:rPr lang="en-US" altLang="zh-CN" sz="2800" dirty="0" err="1" smtClean="0">
                <a:solidFill>
                  <a:srgbClr val="FFFFFF"/>
                </a:solidFill>
                <a:latin typeface="Calibri" pitchFamily="34" charset="0"/>
                <a:ea typeface="SimSun" pitchFamily="2" charset="-122"/>
              </a:rPr>
              <a:t>Zifei</a:t>
            </a:r>
            <a:r>
              <a:rPr lang="en-US" altLang="zh-CN" sz="2800" dirty="0" smtClean="0">
                <a:solidFill>
                  <a:srgbClr val="FFFFFF"/>
                </a:solidFill>
                <a:latin typeface="Calibri" pitchFamily="34" charset="0"/>
                <a:ea typeface="SimSun" pitchFamily="2" charset="-122"/>
              </a:rPr>
              <a:t> Shan, Haowen Cao and </a:t>
            </a:r>
            <a:r>
              <a:rPr lang="en-US" altLang="zh-CN" sz="2800" dirty="0" err="1" smtClean="0">
                <a:solidFill>
                  <a:srgbClr val="FFFFFF"/>
                </a:solidFill>
                <a:latin typeface="Calibri" pitchFamily="34" charset="0"/>
                <a:ea typeface="SimSun" pitchFamily="2" charset="-122"/>
              </a:rPr>
              <a:t>Qianying</a:t>
            </a:r>
            <a:r>
              <a:rPr lang="en-US" altLang="zh-CN" sz="2800" dirty="0" smtClean="0">
                <a:solidFill>
                  <a:srgbClr val="FFFFFF"/>
                </a:solidFill>
                <a:latin typeface="Calibri" pitchFamily="34" charset="0"/>
                <a:ea typeface="SimSun" pitchFamily="2" charset="-122"/>
              </a:rPr>
              <a:t> Lin</a:t>
            </a:r>
          </a:p>
          <a:p>
            <a:pPr algn="ctr" eaLnBrk="1" hangingPunct="1">
              <a:defRPr/>
            </a:pPr>
            <a:r>
              <a:rPr lang="en-US" altLang="zh-CN" sz="2800" dirty="0" smtClean="0">
                <a:solidFill>
                  <a:srgbClr val="FFFFFF"/>
                </a:solidFill>
                <a:latin typeface="Calibri" pitchFamily="34" charset="0"/>
                <a:ea typeface="SimSun" pitchFamily="2" charset="-122"/>
              </a:rPr>
              <a:t>{</a:t>
            </a:r>
            <a:r>
              <a:rPr lang="en-US" altLang="zh-CN" sz="2800" dirty="0" err="1" smtClean="0">
                <a:solidFill>
                  <a:srgbClr val="FFFFFF"/>
                </a:solidFill>
                <a:latin typeface="Calibri" pitchFamily="34" charset="0"/>
                <a:ea typeface="SimSun" pitchFamily="2" charset="-122"/>
              </a:rPr>
              <a:t>zifei</a:t>
            </a:r>
            <a:r>
              <a:rPr lang="en-US" altLang="zh-CN" sz="2800" dirty="0" smtClean="0">
                <a:solidFill>
                  <a:srgbClr val="FFFFFF"/>
                </a:solidFill>
                <a:latin typeface="Calibri" pitchFamily="34" charset="0"/>
                <a:ea typeface="SimSun" pitchFamily="2" charset="-122"/>
              </a:rPr>
              <a:t>, </a:t>
            </a:r>
            <a:r>
              <a:rPr lang="en-US" altLang="zh-CN" sz="2800" dirty="0" err="1" smtClean="0">
                <a:solidFill>
                  <a:srgbClr val="FFFFFF"/>
                </a:solidFill>
                <a:latin typeface="Calibri" pitchFamily="34" charset="0"/>
                <a:ea typeface="SimSun" pitchFamily="2" charset="-122"/>
              </a:rPr>
              <a:t>caohw</a:t>
            </a:r>
            <a:r>
              <a:rPr lang="en-US" altLang="zh-CN" sz="2800" dirty="0" smtClean="0">
                <a:solidFill>
                  <a:srgbClr val="FFFFFF"/>
                </a:solidFill>
                <a:latin typeface="Calibri" pitchFamily="34" charset="0"/>
                <a:ea typeface="SimSun" pitchFamily="2" charset="-122"/>
              </a:rPr>
              <a:t>, qlin1}@stanford.edu</a:t>
            </a:r>
          </a:p>
          <a:p>
            <a:pPr algn="ctr" eaLnBrk="1" hangingPunct="1">
              <a:defRPr/>
            </a:pPr>
            <a:r>
              <a:rPr kumimoji="0" lang="en-US" altLang="zh-TW" sz="2400" dirty="0" smtClean="0">
                <a:solidFill>
                  <a:srgbClr val="FFFFFF"/>
                </a:solidFill>
                <a:latin typeface="Helvetica" pitchFamily="9" charset="0"/>
              </a:rPr>
              <a:t>Department of Computer Science, Stanford University</a:t>
            </a:r>
            <a:endParaRPr kumimoji="0" lang="zh-TW" altLang="en-US" sz="2400" dirty="0" smtClean="0">
              <a:solidFill>
                <a:srgbClr val="FFFFFF"/>
              </a:solidFill>
              <a:latin typeface="Helvetica" pitchFamily="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7200" y="2971800"/>
            <a:ext cx="26593800" cy="6400800"/>
            <a:chOff x="457200" y="2971800"/>
            <a:chExt cx="26593800" cy="6400800"/>
          </a:xfrm>
        </p:grpSpPr>
        <p:sp>
          <p:nvSpPr>
            <p:cNvPr id="72" name="Rounded Rectangle 19"/>
            <p:cNvSpPr/>
            <p:nvPr/>
          </p:nvSpPr>
          <p:spPr>
            <a:xfrm>
              <a:off x="17297400" y="2971800"/>
              <a:ext cx="9753600" cy="68580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65308" tIns="32655" rIns="65308" bIns="32655" anchor="ctr"/>
            <a:lstStyle>
              <a:lvl1pPr eaLnBrk="0" hangingPunct="0"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5pPr>
              <a:lvl6pPr marL="2514600" indent="-228600" defTabSz="26098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6pPr>
              <a:lvl7pPr marL="2971800" indent="-228600" defTabSz="26098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7pPr>
              <a:lvl8pPr marL="3429000" indent="-228600" defTabSz="26098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8pPr>
              <a:lvl9pPr marL="3886200" indent="-228600" defTabSz="26098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en-US" smtClean="0">
                <a:solidFill>
                  <a:srgbClr val="FFFFFF"/>
                </a:solidFill>
                <a:latin typeface="Helvetica" pitchFamily="9" charset="0"/>
              </a:endParaRPr>
            </a:p>
          </p:txBody>
        </p:sp>
        <p:sp>
          <p:nvSpPr>
            <p:cNvPr id="71" name="Rounded Rectangle 19"/>
            <p:cNvSpPr/>
            <p:nvPr/>
          </p:nvSpPr>
          <p:spPr>
            <a:xfrm>
              <a:off x="457200" y="7239000"/>
              <a:ext cx="6248400" cy="68580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65308" tIns="32655" rIns="65308" bIns="32655" anchor="ctr"/>
            <a:lstStyle>
              <a:lvl1pPr eaLnBrk="0" hangingPunct="0"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5pPr>
              <a:lvl6pPr marL="2514600" indent="-228600" defTabSz="26098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6pPr>
              <a:lvl7pPr marL="2971800" indent="-228600" defTabSz="26098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7pPr>
              <a:lvl8pPr marL="3429000" indent="-228600" defTabSz="26098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8pPr>
              <a:lvl9pPr marL="3886200" indent="-228600" defTabSz="26098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en-US" smtClean="0">
                <a:solidFill>
                  <a:srgbClr val="FFFFFF"/>
                </a:solidFill>
                <a:latin typeface="Helvetica" pitchFamily="9" charset="0"/>
              </a:endParaRPr>
            </a:p>
          </p:txBody>
        </p:sp>
        <p:sp>
          <p:nvSpPr>
            <p:cNvPr id="70" name="Rounded Rectangle 19"/>
            <p:cNvSpPr/>
            <p:nvPr/>
          </p:nvSpPr>
          <p:spPr>
            <a:xfrm>
              <a:off x="6991350" y="8686800"/>
              <a:ext cx="10001250" cy="68580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65308" tIns="32655" rIns="65308" bIns="32655" anchor="ctr"/>
            <a:lstStyle>
              <a:lvl1pPr eaLnBrk="0" hangingPunct="0"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5pPr>
              <a:lvl6pPr marL="2514600" indent="-228600" defTabSz="26098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6pPr>
              <a:lvl7pPr marL="2971800" indent="-228600" defTabSz="26098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7pPr>
              <a:lvl8pPr marL="3429000" indent="-228600" defTabSz="26098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8pPr>
              <a:lvl9pPr marL="3886200" indent="-228600" defTabSz="26098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en-US" smtClean="0">
                <a:solidFill>
                  <a:srgbClr val="FFFFFF"/>
                </a:solidFill>
                <a:latin typeface="Helvetica" pitchFamily="9" charset="0"/>
              </a:endParaRPr>
            </a:p>
          </p:txBody>
        </p:sp>
        <p:sp>
          <p:nvSpPr>
            <p:cNvPr id="69" name="Rounded Rectangle 19"/>
            <p:cNvSpPr/>
            <p:nvPr/>
          </p:nvSpPr>
          <p:spPr>
            <a:xfrm>
              <a:off x="6991350" y="2971800"/>
              <a:ext cx="10001250" cy="68580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65308" tIns="32655" rIns="65308" bIns="32655" anchor="ctr"/>
            <a:lstStyle>
              <a:lvl1pPr eaLnBrk="0" hangingPunct="0"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5pPr>
              <a:lvl6pPr marL="2514600" indent="-228600" defTabSz="26098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6pPr>
              <a:lvl7pPr marL="2971800" indent="-228600" defTabSz="26098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7pPr>
              <a:lvl8pPr marL="3429000" indent="-228600" defTabSz="26098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8pPr>
              <a:lvl9pPr marL="3886200" indent="-228600" defTabSz="26098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en-US" smtClean="0">
                <a:solidFill>
                  <a:srgbClr val="FFFFFF"/>
                </a:solidFill>
                <a:latin typeface="Helvetica" pitchFamily="9" charset="0"/>
              </a:endParaRPr>
            </a:p>
          </p:txBody>
        </p:sp>
        <p:sp>
          <p:nvSpPr>
            <p:cNvPr id="122" name="Rounded Rectangle 19"/>
            <p:cNvSpPr/>
            <p:nvPr/>
          </p:nvSpPr>
          <p:spPr>
            <a:xfrm>
              <a:off x="457200" y="2971800"/>
              <a:ext cx="6248400" cy="68580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65308" tIns="32655" rIns="65308" bIns="32655" anchor="ctr"/>
            <a:lstStyle>
              <a:lvl1pPr eaLnBrk="0" hangingPunct="0"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5pPr>
              <a:lvl6pPr marL="2514600" indent="-228600" defTabSz="26098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6pPr>
              <a:lvl7pPr marL="2971800" indent="-228600" defTabSz="26098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7pPr>
              <a:lvl8pPr marL="3429000" indent="-228600" defTabSz="26098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8pPr>
              <a:lvl9pPr marL="3886200" indent="-228600" defTabSz="26098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200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en-US" smtClean="0">
                <a:solidFill>
                  <a:srgbClr val="FFFFFF"/>
                </a:solidFill>
                <a:latin typeface="Helvetica" pitchFamily="9" charset="0"/>
              </a:endParaRPr>
            </a:p>
          </p:txBody>
        </p:sp>
      </p:grpSp>
      <p:sp>
        <p:nvSpPr>
          <p:cNvPr id="2054" name="TextBox 112"/>
          <p:cNvSpPr txBox="1">
            <a:spLocks noChangeArrowheads="1"/>
          </p:cNvSpPr>
          <p:nvPr/>
        </p:nvSpPr>
        <p:spPr bwMode="auto">
          <a:xfrm>
            <a:off x="609600" y="3048000"/>
            <a:ext cx="6016625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8" tIns="32655" rIns="65308" bIns="32655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92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80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68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3200" b="1">
                <a:solidFill>
                  <a:schemeClr val="bg1"/>
                </a:solidFill>
                <a:latin typeface="Helvetica" pitchFamily="9" charset="0"/>
              </a:rPr>
              <a:t>Introduction</a:t>
            </a:r>
            <a:endParaRPr kumimoji="0" lang="zh-TW" altLang="en-US" sz="3200" b="1">
              <a:solidFill>
                <a:schemeClr val="bg1"/>
              </a:solidFill>
              <a:latin typeface="Helvetica" pitchFamily="9" charset="0"/>
            </a:endParaRPr>
          </a:p>
        </p:txBody>
      </p:sp>
      <p:sp>
        <p:nvSpPr>
          <p:cNvPr id="2057" name="TextBox 112"/>
          <p:cNvSpPr txBox="1">
            <a:spLocks noChangeArrowheads="1"/>
          </p:cNvSpPr>
          <p:nvPr/>
        </p:nvSpPr>
        <p:spPr bwMode="auto">
          <a:xfrm>
            <a:off x="1905000" y="7315200"/>
            <a:ext cx="3352800" cy="558800"/>
          </a:xfrm>
          <a:prstGeom prst="rect">
            <a:avLst/>
          </a:prstGeom>
          <a:noFill/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65308" tIns="32655" rIns="65308" bIns="32655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92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80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68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3200" b="1" dirty="0" smtClean="0">
                <a:solidFill>
                  <a:schemeClr val="bg1"/>
                </a:solidFill>
                <a:latin typeface="Helvetica" pitchFamily="9" charset="0"/>
              </a:rPr>
              <a:t>Data Model</a:t>
            </a:r>
            <a:endParaRPr kumimoji="0" lang="en-US" altLang="zh-TW" sz="3200" b="1" dirty="0">
              <a:solidFill>
                <a:schemeClr val="bg1"/>
              </a:solidFill>
              <a:latin typeface="Helvetica" pitchFamily="9" charset="0"/>
            </a:endParaRPr>
          </a:p>
        </p:txBody>
      </p:sp>
      <p:sp>
        <p:nvSpPr>
          <p:cNvPr id="2058" name="TextBox 3"/>
          <p:cNvSpPr txBox="1">
            <a:spLocks noChangeArrowheads="1"/>
          </p:cNvSpPr>
          <p:nvPr/>
        </p:nvSpPr>
        <p:spPr bwMode="auto">
          <a:xfrm>
            <a:off x="609600" y="3733800"/>
            <a:ext cx="5943600" cy="3123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6197" tIns="38098" rIns="76197" bIns="38098">
            <a:spAutoFit/>
          </a:bodyPr>
          <a:lstStyle>
            <a:lvl1pPr indent="-457200" eaLnBrk="0" hangingPunct="0">
              <a:spcBef>
                <a:spcPct val="20000"/>
              </a:spcBef>
              <a:buFont typeface="Arial" pitchFamily="34" charset="0"/>
              <a:buChar char="•"/>
              <a:defRPr sz="92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80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68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 algn="just" hangingPunct="1">
              <a:spcBef>
                <a:spcPct val="0"/>
              </a:spcBef>
              <a:buFontTx/>
              <a:buNone/>
            </a:pPr>
            <a:r>
              <a:rPr lang="en-US" altLang="zh-CN" sz="1800" b="1" dirty="0" smtClean="0">
                <a:latin typeface="Arial" pitchFamily="34" charset="0"/>
              </a:rPr>
              <a:t>Motivation:</a:t>
            </a:r>
            <a:r>
              <a:rPr lang="en-US" altLang="zh-CN" sz="1800" dirty="0" smtClean="0">
                <a:latin typeface="Arial" pitchFamily="34" charset="0"/>
              </a:rPr>
              <a:t> find </a:t>
            </a:r>
            <a:r>
              <a:rPr lang="en-US" altLang="zh-CN" sz="1800" dirty="0">
                <a:latin typeface="Arial" pitchFamily="34" charset="0"/>
              </a:rPr>
              <a:t>patterns in investment behavior from </a:t>
            </a:r>
            <a:r>
              <a:rPr lang="en-US" altLang="zh-CN" sz="1800" dirty="0" smtClean="0">
                <a:latin typeface="Arial" pitchFamily="34" charset="0"/>
              </a:rPr>
              <a:t>major investors and successful startup strategies. </a:t>
            </a:r>
          </a:p>
          <a:p>
            <a:pPr algn="just" hangingPunct="1">
              <a:spcBef>
                <a:spcPct val="0"/>
              </a:spcBef>
              <a:buFontTx/>
              <a:buNone/>
            </a:pPr>
            <a:r>
              <a:rPr lang="en-US" altLang="zh-CN" sz="1800" b="1" dirty="0" smtClean="0">
                <a:latin typeface="Arial" pitchFamily="34" charset="0"/>
              </a:rPr>
              <a:t/>
            </a:r>
            <a:br>
              <a:rPr lang="en-US" altLang="zh-CN" sz="1800" b="1" dirty="0" smtClean="0">
                <a:latin typeface="Arial" pitchFamily="34" charset="0"/>
              </a:rPr>
            </a:br>
            <a:r>
              <a:rPr lang="en-US" altLang="zh-CN" sz="1800" b="1" dirty="0" smtClean="0">
                <a:latin typeface="Arial" pitchFamily="34" charset="0"/>
              </a:rPr>
              <a:t>Problem:</a:t>
            </a:r>
            <a:r>
              <a:rPr lang="en-US" altLang="zh-CN" sz="1800" dirty="0" smtClean="0">
                <a:latin typeface="Arial" pitchFamily="34" charset="0"/>
              </a:rPr>
              <a:t> predict whether an investor would potentially invest in a startup.</a:t>
            </a:r>
          </a:p>
          <a:p>
            <a:pPr algn="just" hangingPunct="1">
              <a:spcBef>
                <a:spcPct val="0"/>
              </a:spcBef>
              <a:buFontTx/>
              <a:buNone/>
            </a:pPr>
            <a:r>
              <a:rPr lang="en-US" altLang="zh-CN" sz="1800" b="1" dirty="0" smtClean="0">
                <a:latin typeface="Arial" pitchFamily="34" charset="0"/>
              </a:rPr>
              <a:t/>
            </a:r>
            <a:br>
              <a:rPr lang="en-US" altLang="zh-CN" sz="1800" b="1" dirty="0" smtClean="0">
                <a:latin typeface="Arial" pitchFamily="34" charset="0"/>
              </a:rPr>
            </a:br>
            <a:r>
              <a:rPr lang="en-US" altLang="zh-CN" sz="1800" b="1" dirty="0" smtClean="0">
                <a:latin typeface="Arial" pitchFamily="34" charset="0"/>
              </a:rPr>
              <a:t>Contribution:</a:t>
            </a:r>
            <a:r>
              <a:rPr lang="en-US" altLang="zh-CN" sz="1800" dirty="0" smtClean="0">
                <a:latin typeface="Arial" pitchFamily="34" charset="0"/>
              </a:rPr>
              <a:t> </a:t>
            </a:r>
          </a:p>
          <a:p>
            <a:pPr algn="just" hangingPunct="1">
              <a:spcBef>
                <a:spcPct val="0"/>
              </a:spcBef>
            </a:pPr>
            <a:r>
              <a:rPr lang="en-US" altLang="zh-CN" sz="1800" dirty="0" smtClean="0">
                <a:latin typeface="Arial" pitchFamily="34" charset="0"/>
              </a:rPr>
              <a:t>Understanding investment strategies </a:t>
            </a:r>
            <a:r>
              <a:rPr lang="en-US" altLang="zh-CN" sz="1800" dirty="0">
                <a:latin typeface="Arial" pitchFamily="34" charset="0"/>
              </a:rPr>
              <a:t>and behaviors of </a:t>
            </a:r>
            <a:r>
              <a:rPr lang="en-US" altLang="zh-CN" sz="1800" dirty="0" smtClean="0">
                <a:latin typeface="Arial" pitchFamily="34" charset="0"/>
              </a:rPr>
              <a:t>investors</a:t>
            </a:r>
          </a:p>
          <a:p>
            <a:pPr algn="just" hangingPunct="1">
              <a:spcBef>
                <a:spcPct val="0"/>
              </a:spcBef>
            </a:pPr>
            <a:r>
              <a:rPr lang="en-US" altLang="zh-CN" sz="1800" dirty="0" smtClean="0">
                <a:latin typeface="Arial" pitchFamily="34" charset="0"/>
              </a:rPr>
              <a:t>Give </a:t>
            </a:r>
            <a:r>
              <a:rPr lang="en-US" altLang="zh-CN" sz="1800" dirty="0">
                <a:latin typeface="Arial" pitchFamily="34" charset="0"/>
              </a:rPr>
              <a:t>startups ideas </a:t>
            </a:r>
            <a:r>
              <a:rPr lang="en-US" altLang="zh-CN" sz="1800" dirty="0" smtClean="0">
                <a:latin typeface="Arial" pitchFamily="34" charset="0"/>
              </a:rPr>
              <a:t>on where </a:t>
            </a:r>
            <a:r>
              <a:rPr lang="en-US" altLang="zh-CN" sz="1800" dirty="0">
                <a:latin typeface="Arial" pitchFamily="34" charset="0"/>
              </a:rPr>
              <a:t>to seek potential investment and how to </a:t>
            </a:r>
            <a:r>
              <a:rPr lang="en-US" altLang="zh-CN" sz="1800" dirty="0" smtClean="0">
                <a:latin typeface="Arial" pitchFamily="34" charset="0"/>
              </a:rPr>
              <a:t>attract </a:t>
            </a:r>
            <a:r>
              <a:rPr lang="en-US" altLang="zh-CN" sz="1800" dirty="0">
                <a:latin typeface="Arial" pitchFamily="34" charset="0"/>
              </a:rPr>
              <a:t>potential investors.</a:t>
            </a:r>
            <a:endParaRPr lang="en-US" altLang="zh-CN" sz="2300" dirty="0">
              <a:latin typeface="Arial" pitchFamily="34" charset="0"/>
            </a:endParaRPr>
          </a:p>
        </p:txBody>
      </p:sp>
      <p:pic>
        <p:nvPicPr>
          <p:cNvPr id="2063" name="Picture 1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18" b="22292"/>
          <a:stretch>
            <a:fillRect/>
          </a:stretch>
        </p:blipFill>
        <p:spPr bwMode="auto">
          <a:xfrm>
            <a:off x="11963400" y="17297400"/>
            <a:ext cx="47148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0" name="矩形 148"/>
          <p:cNvSpPr>
            <a:spLocks noChangeArrowheads="1"/>
          </p:cNvSpPr>
          <p:nvPr/>
        </p:nvSpPr>
        <p:spPr bwMode="auto">
          <a:xfrm>
            <a:off x="12086303" y="16654046"/>
            <a:ext cx="48862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92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80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68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Arial" pitchFamily="34" charset="0"/>
              </a:rPr>
              <a:t>Figure</a:t>
            </a:r>
            <a:r>
              <a:rPr lang="zh-CN" altLang="en-US" sz="1600" dirty="0" smtClean="0">
                <a:latin typeface="Arial" pitchFamily="34" charset="0"/>
              </a:rPr>
              <a:t> </a:t>
            </a:r>
            <a:r>
              <a:rPr lang="en-US" altLang="zh-CN" sz="1600" dirty="0" smtClean="0">
                <a:latin typeface="Arial" pitchFamily="34" charset="0"/>
              </a:rPr>
              <a:t>2:</a:t>
            </a:r>
            <a:r>
              <a:rPr lang="zh-CN" altLang="en-US" sz="1600" dirty="0" smtClean="0">
                <a:latin typeface="Arial" pitchFamily="34" charset="0"/>
              </a:rPr>
              <a:t> </a:t>
            </a:r>
            <a:r>
              <a:rPr lang="en-US" altLang="zh-CN" sz="1600" dirty="0" smtClean="0">
                <a:latin typeface="Arial" pitchFamily="34" charset="0"/>
              </a:rPr>
              <a:t>Factor graph model that captures similarity</a:t>
            </a:r>
            <a:endParaRPr lang="zh-CN" altLang="en-US" sz="1600" dirty="0">
              <a:latin typeface="Arial" pitchFamily="34" charset="0"/>
            </a:endParaRPr>
          </a:p>
        </p:txBody>
      </p:sp>
      <p:sp>
        <p:nvSpPr>
          <p:cNvPr id="2055" name="TextBox 113"/>
          <p:cNvSpPr txBox="1">
            <a:spLocks noChangeArrowheads="1"/>
          </p:cNvSpPr>
          <p:nvPr/>
        </p:nvSpPr>
        <p:spPr bwMode="auto">
          <a:xfrm>
            <a:off x="8153400" y="8737600"/>
            <a:ext cx="74485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308" tIns="32655" rIns="65308" bIns="32655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92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80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68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3200" b="1" dirty="0">
                <a:solidFill>
                  <a:schemeClr val="bg1"/>
                </a:solidFill>
                <a:latin typeface="Helvetica" pitchFamily="9" charset="0"/>
              </a:rPr>
              <a:t>Algorithms</a:t>
            </a:r>
            <a:endParaRPr kumimoji="0" lang="zh-TW" altLang="en-US" sz="3200" b="1" dirty="0">
              <a:solidFill>
                <a:schemeClr val="bg1"/>
              </a:solidFill>
              <a:latin typeface="Helvetica" pitchFamily="9" charset="0"/>
            </a:endParaRPr>
          </a:p>
        </p:txBody>
      </p:sp>
      <p:sp>
        <p:nvSpPr>
          <p:cNvPr id="2086" name="TextBox 113"/>
          <p:cNvSpPr txBox="1">
            <a:spLocks noChangeArrowheads="1"/>
          </p:cNvSpPr>
          <p:nvPr/>
        </p:nvSpPr>
        <p:spPr bwMode="auto">
          <a:xfrm>
            <a:off x="19812000" y="3048000"/>
            <a:ext cx="46482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8" tIns="32655" rIns="65308" bIns="32655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92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80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68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3200" b="1" dirty="0">
                <a:solidFill>
                  <a:schemeClr val="bg1"/>
                </a:solidFill>
                <a:latin typeface="Helvetica" pitchFamily="9" charset="0"/>
              </a:rPr>
              <a:t>Evaluation</a:t>
            </a:r>
            <a:endParaRPr kumimoji="0" lang="zh-TW" altLang="en-US" sz="3200" b="1" dirty="0">
              <a:solidFill>
                <a:schemeClr val="bg1"/>
              </a:solidFill>
              <a:latin typeface="Helvetica" pitchFamily="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8034278"/>
            <a:ext cx="579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cs typeface="Arial" panose="020B0604020202020204" pitchFamily="34" charset="0"/>
              </a:rPr>
              <a:t>Data source: </a:t>
            </a:r>
            <a:r>
              <a:rPr lang="en-US" altLang="zh-CN" sz="1800" dirty="0" err="1" smtClean="0">
                <a:cs typeface="Arial" panose="020B0604020202020204" pitchFamily="34" charset="0"/>
              </a:rPr>
              <a:t>CrunchBase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altLang="zh-CN" sz="1800" dirty="0" smtClean="0">
                <a:cs typeface="Arial" panose="020B0604020202020204" pitchFamily="34" charset="0"/>
              </a:rPr>
              <a:t>Entities</a:t>
            </a:r>
            <a:r>
              <a:rPr lang="en-US" altLang="zh-CN" sz="1800" dirty="0">
                <a:cs typeface="Arial" panose="020B0604020202020204" pitchFamily="34" charset="0"/>
              </a:rPr>
              <a:t>: Organization, person, </a:t>
            </a:r>
            <a:r>
              <a:rPr lang="en-US" altLang="zh-CN" sz="1800" dirty="0" smtClean="0">
                <a:cs typeface="Arial" panose="020B0604020202020204" pitchFamily="34" charset="0"/>
              </a:rPr>
              <a:t>product…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altLang="zh-CN" sz="1800" dirty="0" smtClean="0">
                <a:cs typeface="Arial" panose="020B0604020202020204" pitchFamily="34" charset="0"/>
              </a:rPr>
              <a:t>Relations</a:t>
            </a:r>
            <a:r>
              <a:rPr lang="en-US" altLang="zh-CN" sz="1800" dirty="0">
                <a:cs typeface="Arial" panose="020B0604020202020204" pitchFamily="34" charset="0"/>
              </a:rPr>
              <a:t>: investment, acquisition, </a:t>
            </a:r>
            <a:r>
              <a:rPr lang="en-US" altLang="zh-CN" sz="1800" dirty="0" smtClean="0">
                <a:cs typeface="Arial" panose="020B0604020202020204" pitchFamily="34" charset="0"/>
              </a:rPr>
              <a:t>founder…</a:t>
            </a:r>
          </a:p>
          <a:p>
            <a:r>
              <a:rPr lang="en-US" altLang="zh-CN" sz="1800" b="1" dirty="0" smtClean="0">
                <a:cs typeface="Arial" panose="020B0604020202020204" pitchFamily="34" charset="0"/>
              </a:rPr>
              <a:t>Data </a:t>
            </a:r>
            <a:r>
              <a:rPr lang="en-US" altLang="zh-CN" sz="1800" b="1" dirty="0">
                <a:cs typeface="Arial" panose="020B0604020202020204" pitchFamily="34" charset="0"/>
              </a:rPr>
              <a:t>Processing 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1800" dirty="0" smtClean="0">
                <a:cs typeface="Arial" panose="020B0604020202020204" pitchFamily="34" charset="0"/>
              </a:rPr>
              <a:t>Categorize </a:t>
            </a:r>
            <a:r>
              <a:rPr lang="en-US" altLang="zh-CN" sz="1800" dirty="0">
                <a:cs typeface="Arial" panose="020B0604020202020204" pitchFamily="34" charset="0"/>
              </a:rPr>
              <a:t>organizations to start-ups and </a:t>
            </a:r>
            <a:r>
              <a:rPr lang="en-US" altLang="zh-CN" sz="1800" dirty="0" smtClean="0">
                <a:cs typeface="Arial" panose="020B0604020202020204" pitchFamily="34" charset="0"/>
              </a:rPr>
              <a:t>investors</a:t>
            </a:r>
          </a:p>
          <a:p>
            <a:r>
              <a:rPr lang="en-US" altLang="zh-CN" sz="1800" b="1" dirty="0" smtClean="0">
                <a:cs typeface="Arial" panose="020B0604020202020204" pitchFamily="34" charset="0"/>
              </a:rPr>
              <a:t>Data </a:t>
            </a:r>
            <a:r>
              <a:rPr lang="en-US" altLang="zh-CN" sz="1800" b="1" dirty="0">
                <a:cs typeface="Arial" panose="020B0604020202020204" pitchFamily="34" charset="0"/>
              </a:rPr>
              <a:t>Model 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1800" i="1" dirty="0">
                <a:cs typeface="Arial" panose="020B0604020202020204" pitchFamily="34" charset="0"/>
              </a:rPr>
              <a:t>Startup(</a:t>
            </a:r>
            <a:r>
              <a:rPr lang="en-US" altLang="zh-CN" sz="1800" i="1" dirty="0" err="1">
                <a:cs typeface="Arial" panose="020B0604020202020204" pitchFamily="34" charset="0"/>
              </a:rPr>
              <a:t>startupId</a:t>
            </a:r>
            <a:r>
              <a:rPr lang="en-US" altLang="zh-CN" sz="1800" i="1" dirty="0">
                <a:cs typeface="Arial" panose="020B0604020202020204" pitchFamily="34" charset="0"/>
              </a:rPr>
              <a:t>, [attributes…])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1800" i="1" dirty="0" smtClean="0">
                <a:cs typeface="Arial" panose="020B0604020202020204" pitchFamily="34" charset="0"/>
              </a:rPr>
              <a:t>Investor(</a:t>
            </a:r>
            <a:r>
              <a:rPr lang="en-US" altLang="zh-CN" sz="1800" i="1" dirty="0" err="1" smtClean="0">
                <a:cs typeface="Arial" panose="020B0604020202020204" pitchFamily="34" charset="0"/>
              </a:rPr>
              <a:t>investorId</a:t>
            </a:r>
            <a:r>
              <a:rPr lang="en-US" altLang="zh-CN" sz="1800" i="1" dirty="0" smtClean="0">
                <a:cs typeface="Arial" panose="020B0604020202020204" pitchFamily="34" charset="0"/>
              </a:rPr>
              <a:t>, [attributes…])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1800" i="1" dirty="0" smtClean="0">
                <a:cs typeface="Arial" panose="020B0604020202020204" pitchFamily="34" charset="0"/>
              </a:rPr>
              <a:t>Investment</a:t>
            </a:r>
            <a:r>
              <a:rPr lang="en-US" altLang="zh-CN" sz="1800" i="1" dirty="0">
                <a:cs typeface="Arial" panose="020B0604020202020204" pitchFamily="34" charset="0"/>
              </a:rPr>
              <a:t>(</a:t>
            </a:r>
            <a:r>
              <a:rPr lang="en-US" altLang="zh-CN" sz="1800" i="1" dirty="0" err="1">
                <a:cs typeface="Arial" panose="020B0604020202020204" pitchFamily="34" charset="0"/>
              </a:rPr>
              <a:t>investorId</a:t>
            </a:r>
            <a:r>
              <a:rPr lang="en-US" altLang="zh-CN" sz="1800" i="1" dirty="0">
                <a:cs typeface="Arial" panose="020B0604020202020204" pitchFamily="34" charset="0"/>
              </a:rPr>
              <a:t>, </a:t>
            </a:r>
            <a:r>
              <a:rPr lang="en-US" altLang="zh-CN" sz="1800" i="1" dirty="0" err="1">
                <a:cs typeface="Arial" panose="020B0604020202020204" pitchFamily="34" charset="0"/>
              </a:rPr>
              <a:t>startupId</a:t>
            </a:r>
            <a:r>
              <a:rPr lang="en-US" altLang="zh-CN" sz="1800" i="1" dirty="0">
                <a:cs typeface="Arial" panose="020B0604020202020204" pitchFamily="34" charset="0"/>
              </a:rPr>
              <a:t>, </a:t>
            </a:r>
            <a:r>
              <a:rPr lang="en-US" altLang="zh-CN" sz="1800" i="1" dirty="0" err="1">
                <a:cs typeface="Arial" panose="020B0604020202020204" pitchFamily="34" charset="0"/>
              </a:rPr>
              <a:t>isTrue</a:t>
            </a:r>
            <a:r>
              <a:rPr lang="en-US" altLang="zh-CN" sz="1800" i="1" dirty="0">
                <a:cs typeface="Arial" panose="020B0604020202020204" pitchFamily="34" charset="0"/>
              </a:rPr>
              <a:t>)</a:t>
            </a:r>
            <a:endParaRPr lang="zh-CN" altLang="en-US" sz="1800" i="1" dirty="0">
              <a:cs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627" y="13379819"/>
            <a:ext cx="4800760" cy="3155581"/>
          </a:xfrm>
          <a:prstGeom prst="rect">
            <a:avLst/>
          </a:prstGeom>
        </p:spPr>
      </p:pic>
      <p:sp>
        <p:nvSpPr>
          <p:cNvPr id="67" name="矩形 148"/>
          <p:cNvSpPr>
            <a:spLocks noChangeArrowheads="1"/>
          </p:cNvSpPr>
          <p:nvPr/>
        </p:nvSpPr>
        <p:spPr bwMode="auto">
          <a:xfrm>
            <a:off x="7040516" y="16654046"/>
            <a:ext cx="50658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92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80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68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Arial" pitchFamily="34" charset="0"/>
              </a:rPr>
              <a:t>Figure</a:t>
            </a:r>
            <a:r>
              <a:rPr lang="zh-CN" altLang="en-US" sz="1600" dirty="0" smtClean="0">
                <a:latin typeface="Arial" pitchFamily="34" charset="0"/>
              </a:rPr>
              <a:t> </a:t>
            </a:r>
            <a:r>
              <a:rPr lang="en-US" altLang="zh-CN" sz="1600" dirty="0" smtClean="0">
                <a:latin typeface="Arial" pitchFamily="34" charset="0"/>
              </a:rPr>
              <a:t>1:</a:t>
            </a:r>
            <a:r>
              <a:rPr lang="zh-CN" altLang="en-US" sz="1600" dirty="0" smtClean="0">
                <a:latin typeface="Arial" pitchFamily="34" charset="0"/>
              </a:rPr>
              <a:t> </a:t>
            </a:r>
            <a:r>
              <a:rPr lang="en-US" altLang="zh-CN" sz="1600" dirty="0" smtClean="0">
                <a:latin typeface="Arial" pitchFamily="34" charset="0"/>
              </a:rPr>
              <a:t>Logistic regression model (for one investor)</a:t>
            </a:r>
            <a:endParaRPr lang="zh-CN" altLang="en-US" sz="1600" dirty="0">
              <a:latin typeface="Arial" pitchFamily="34" charset="0"/>
            </a:endParaRPr>
          </a:p>
        </p:txBody>
      </p:sp>
      <p:sp>
        <p:nvSpPr>
          <p:cNvPr id="50" name="TextBox 113"/>
          <p:cNvSpPr txBox="1">
            <a:spLocks noChangeArrowheads="1"/>
          </p:cNvSpPr>
          <p:nvPr/>
        </p:nvSpPr>
        <p:spPr bwMode="auto">
          <a:xfrm>
            <a:off x="7620000" y="3048000"/>
            <a:ext cx="8486775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308" tIns="32655" rIns="65308" bIns="32655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92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80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68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3200" b="1" dirty="0" smtClean="0">
                <a:solidFill>
                  <a:schemeClr val="bg1"/>
                </a:solidFill>
                <a:latin typeface="Helvetica" pitchFamily="9" charset="0"/>
              </a:rPr>
              <a:t>Features</a:t>
            </a:r>
            <a:endParaRPr kumimoji="0" lang="zh-TW" altLang="en-US" sz="3200" b="1" dirty="0">
              <a:solidFill>
                <a:schemeClr val="bg1"/>
              </a:solidFill>
              <a:latin typeface="Helvetica" pitchFamily="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086600" y="3771900"/>
            <a:ext cx="3048000" cy="1972628"/>
            <a:chOff x="7086600" y="3771900"/>
            <a:chExt cx="3048000" cy="1972628"/>
          </a:xfrm>
        </p:grpSpPr>
        <p:cxnSp>
          <p:nvCxnSpPr>
            <p:cNvPr id="51" name="直接连接符 50"/>
            <p:cNvCxnSpPr>
              <a:cxnSpLocks noChangeShapeType="1"/>
            </p:cNvCxnSpPr>
            <p:nvPr/>
          </p:nvCxnSpPr>
          <p:spPr bwMode="auto">
            <a:xfrm>
              <a:off x="7162800" y="4192588"/>
              <a:ext cx="2971800" cy="1588"/>
            </a:xfrm>
            <a:prstGeom prst="line">
              <a:avLst/>
            </a:prstGeom>
            <a:noFill/>
            <a:ln w="22225">
              <a:solidFill>
                <a:srgbClr val="558ED5"/>
              </a:solidFill>
              <a:round/>
              <a:headEnd/>
              <a:tailEnd/>
            </a:ln>
            <a:effectLst>
              <a:outerShdw blurRad="50800" dist="50800" dir="54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TextBox 113"/>
            <p:cNvSpPr txBox="1">
              <a:spLocks noChangeArrowheads="1"/>
            </p:cNvSpPr>
            <p:nvPr/>
          </p:nvSpPr>
          <p:spPr bwMode="auto">
            <a:xfrm>
              <a:off x="7086600" y="3771900"/>
              <a:ext cx="29718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5308" tIns="32655" rIns="65308" bIns="32655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9200">
                  <a:solidFill>
                    <a:schemeClr val="tx1"/>
                  </a:solidFill>
                  <a:latin typeface="Calibri" pitchFamily="34" charset="0"/>
                  <a:ea typeface="PMingLiU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8000">
                  <a:solidFill>
                    <a:schemeClr val="tx1"/>
                  </a:solidFill>
                  <a:latin typeface="Calibri" pitchFamily="34" charset="0"/>
                  <a:ea typeface="PMingLiU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6800">
                  <a:solidFill>
                    <a:schemeClr val="tx1"/>
                  </a:solidFill>
                  <a:latin typeface="Calibri" pitchFamily="34" charset="0"/>
                  <a:ea typeface="PMingLiU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5700">
                  <a:solidFill>
                    <a:schemeClr val="tx1"/>
                  </a:solidFill>
                  <a:latin typeface="Calibri" pitchFamily="34" charset="0"/>
                  <a:ea typeface="PMingLiU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5700">
                  <a:solidFill>
                    <a:schemeClr val="tx1"/>
                  </a:solidFill>
                  <a:latin typeface="Calibri" pitchFamily="34" charset="0"/>
                  <a:ea typeface="PMingLiU" pitchFamily="18" charset="-120"/>
                </a:defRPr>
              </a:lvl5pPr>
              <a:lvl6pPr marL="2514600" indent="-228600" defTabSz="260985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5700">
                  <a:solidFill>
                    <a:schemeClr val="tx1"/>
                  </a:solidFill>
                  <a:latin typeface="Calibri" pitchFamily="34" charset="0"/>
                  <a:ea typeface="PMingLiU" pitchFamily="18" charset="-120"/>
                </a:defRPr>
              </a:lvl6pPr>
              <a:lvl7pPr marL="2971800" indent="-228600" defTabSz="260985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5700">
                  <a:solidFill>
                    <a:schemeClr val="tx1"/>
                  </a:solidFill>
                  <a:latin typeface="Calibri" pitchFamily="34" charset="0"/>
                  <a:ea typeface="PMingLiU" pitchFamily="18" charset="-120"/>
                </a:defRPr>
              </a:lvl7pPr>
              <a:lvl8pPr marL="3429000" indent="-228600" defTabSz="260985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5700">
                  <a:solidFill>
                    <a:schemeClr val="tx1"/>
                  </a:solidFill>
                  <a:latin typeface="Calibri" pitchFamily="34" charset="0"/>
                  <a:ea typeface="PMingLiU" pitchFamily="18" charset="-120"/>
                </a:defRPr>
              </a:lvl8pPr>
              <a:lvl9pPr marL="3886200" indent="-228600" defTabSz="260985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5700">
                  <a:solidFill>
                    <a:schemeClr val="tx1"/>
                  </a:solidFill>
                  <a:latin typeface="Calibri" pitchFamily="34" charset="0"/>
                  <a:ea typeface="PMingLiU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TW" sz="1800" b="1" dirty="0" smtClean="0">
                  <a:latin typeface="Helvetica" pitchFamily="9" charset="0"/>
                </a:rPr>
                <a:t>Basic attributes</a:t>
              </a:r>
              <a:endParaRPr kumimoji="0" lang="zh-TW" altLang="en-US" sz="1800" b="1" dirty="0">
                <a:latin typeface="Helvetica" pitchFamily="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62800" y="4267200"/>
              <a:ext cx="2971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800" dirty="0" smtClean="0"/>
                <a:t>Headquarter (e.g. SF)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800" dirty="0"/>
                <a:t>Category (e.g. software)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800" dirty="0" smtClean="0"/>
                <a:t>Founded year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800" dirty="0" smtClean="0"/>
                <a:t>Number of Competitors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800" dirty="0" smtClean="0"/>
                <a:t>Number of websites</a:t>
              </a:r>
              <a:endParaRPr lang="zh-CN" altLang="en-US" sz="18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716000" y="3759200"/>
            <a:ext cx="3048000" cy="2262327"/>
            <a:chOff x="10401300" y="3759200"/>
            <a:chExt cx="3048000" cy="2262327"/>
          </a:xfrm>
        </p:grpSpPr>
        <p:cxnSp>
          <p:nvCxnSpPr>
            <p:cNvPr id="52" name="直接连接符 51"/>
            <p:cNvCxnSpPr>
              <a:cxnSpLocks noChangeShapeType="1"/>
            </p:cNvCxnSpPr>
            <p:nvPr/>
          </p:nvCxnSpPr>
          <p:spPr bwMode="auto">
            <a:xfrm>
              <a:off x="10439400" y="4192588"/>
              <a:ext cx="2971800" cy="1588"/>
            </a:xfrm>
            <a:prstGeom prst="line">
              <a:avLst/>
            </a:prstGeom>
            <a:noFill/>
            <a:ln w="22225">
              <a:solidFill>
                <a:srgbClr val="558ED5"/>
              </a:solidFill>
              <a:round/>
              <a:headEnd/>
              <a:tailEnd/>
            </a:ln>
            <a:effectLst>
              <a:outerShdw blurRad="50800" dist="50800" dir="54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TextBox 113"/>
            <p:cNvSpPr txBox="1">
              <a:spLocks noChangeArrowheads="1"/>
            </p:cNvSpPr>
            <p:nvPr/>
          </p:nvSpPr>
          <p:spPr bwMode="auto">
            <a:xfrm>
              <a:off x="10401300" y="3759200"/>
              <a:ext cx="29718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5308" tIns="32655" rIns="65308" bIns="32655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9200">
                  <a:solidFill>
                    <a:schemeClr val="tx1"/>
                  </a:solidFill>
                  <a:latin typeface="Calibri" pitchFamily="34" charset="0"/>
                  <a:ea typeface="PMingLiU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8000">
                  <a:solidFill>
                    <a:schemeClr val="tx1"/>
                  </a:solidFill>
                  <a:latin typeface="Calibri" pitchFamily="34" charset="0"/>
                  <a:ea typeface="PMingLiU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6800">
                  <a:solidFill>
                    <a:schemeClr val="tx1"/>
                  </a:solidFill>
                  <a:latin typeface="Calibri" pitchFamily="34" charset="0"/>
                  <a:ea typeface="PMingLiU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5700">
                  <a:solidFill>
                    <a:schemeClr val="tx1"/>
                  </a:solidFill>
                  <a:latin typeface="Calibri" pitchFamily="34" charset="0"/>
                  <a:ea typeface="PMingLiU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5700">
                  <a:solidFill>
                    <a:schemeClr val="tx1"/>
                  </a:solidFill>
                  <a:latin typeface="Calibri" pitchFamily="34" charset="0"/>
                  <a:ea typeface="PMingLiU" pitchFamily="18" charset="-120"/>
                </a:defRPr>
              </a:lvl5pPr>
              <a:lvl6pPr marL="2514600" indent="-228600" defTabSz="260985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5700">
                  <a:solidFill>
                    <a:schemeClr val="tx1"/>
                  </a:solidFill>
                  <a:latin typeface="Calibri" pitchFamily="34" charset="0"/>
                  <a:ea typeface="PMingLiU" pitchFamily="18" charset="-120"/>
                </a:defRPr>
              </a:lvl6pPr>
              <a:lvl7pPr marL="2971800" indent="-228600" defTabSz="260985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5700">
                  <a:solidFill>
                    <a:schemeClr val="tx1"/>
                  </a:solidFill>
                  <a:latin typeface="Calibri" pitchFamily="34" charset="0"/>
                  <a:ea typeface="PMingLiU" pitchFamily="18" charset="-120"/>
                </a:defRPr>
              </a:lvl7pPr>
              <a:lvl8pPr marL="3429000" indent="-228600" defTabSz="260985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5700">
                  <a:solidFill>
                    <a:schemeClr val="tx1"/>
                  </a:solidFill>
                  <a:latin typeface="Calibri" pitchFamily="34" charset="0"/>
                  <a:ea typeface="PMingLiU" pitchFamily="18" charset="-120"/>
                </a:defRPr>
              </a:lvl8pPr>
              <a:lvl9pPr marL="3886200" indent="-228600" defTabSz="260985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5700">
                  <a:solidFill>
                    <a:schemeClr val="tx1"/>
                  </a:solidFill>
                  <a:latin typeface="Calibri" pitchFamily="34" charset="0"/>
                  <a:ea typeface="PMingLiU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TW" sz="1800" b="1" dirty="0" smtClean="0">
                  <a:latin typeface="Helvetica" pitchFamily="9" charset="0"/>
                </a:rPr>
                <a:t>Linguistic attributes</a:t>
              </a:r>
              <a:endParaRPr kumimoji="0" lang="zh-TW" altLang="en-US" sz="1800" b="1" dirty="0">
                <a:latin typeface="Helvetica" pitchFamily="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477500" y="4267200"/>
              <a:ext cx="2971800" cy="175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/>
                <a:t>NLP features from description of start-ups: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800" dirty="0" smtClean="0"/>
                <a:t>Location phrases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800" dirty="0" smtClean="0"/>
                <a:t>Unigram of lemmatized nouns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1800" dirty="0" smtClean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162800" y="9440882"/>
            <a:ext cx="97200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/>
              <a:t>Logistic Regression (LR) model: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we train an independent logistic regressor for each </a:t>
            </a:r>
            <a:r>
              <a:rPr lang="en-US" altLang="zh-CN" sz="1800" dirty="0" smtClean="0"/>
              <a:t>investor, which </a:t>
            </a:r>
            <a:r>
              <a:rPr lang="en-US" altLang="zh-CN" sz="1800" dirty="0"/>
              <a:t>takes a feature vector of a start-up and predicts a label. </a:t>
            </a:r>
            <a:endParaRPr lang="en-US" altLang="zh-CN" sz="1800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sz="1800" dirty="0" smtClean="0"/>
              <a:t>This model cannot utilize investor-based attributes.</a:t>
            </a:r>
          </a:p>
          <a:p>
            <a:endParaRPr lang="en-US" altLang="zh-CN" sz="1800" dirty="0" smtClean="0"/>
          </a:p>
          <a:p>
            <a:r>
              <a:rPr lang="en-US" altLang="zh-CN" sz="1800" b="1" dirty="0" smtClean="0"/>
              <a:t>Factor graph (CRF) model: </a:t>
            </a:r>
            <a:r>
              <a:rPr lang="en-US" altLang="zh-CN" sz="1800" dirty="0" smtClean="0"/>
              <a:t>we introduce a binary factor to </a:t>
            </a:r>
            <a:r>
              <a:rPr lang="en-US" altLang="zh-CN" sz="1800" dirty="0"/>
              <a:t>utilize attributes of </a:t>
            </a:r>
            <a:r>
              <a:rPr lang="en-US" altLang="zh-CN" sz="1800" dirty="0" smtClean="0"/>
              <a:t>investors.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1800" dirty="0" smtClean="0"/>
              <a:t>A </a:t>
            </a:r>
            <a:r>
              <a:rPr lang="en-US" altLang="zh-CN" sz="1800" dirty="0"/>
              <a:t>factor </a:t>
            </a:r>
            <a:r>
              <a:rPr lang="en-US" altLang="zh-CN" sz="1800" i="1" dirty="0"/>
              <a:t>Equal(I</a:t>
            </a:r>
            <a:r>
              <a:rPr lang="en-US" altLang="zh-CN" sz="1800" i="1" baseline="-25000" dirty="0"/>
              <a:t>1</a:t>
            </a:r>
            <a:r>
              <a:rPr lang="en-US" altLang="zh-CN" sz="1800" i="1" dirty="0"/>
              <a:t>S</a:t>
            </a:r>
            <a:r>
              <a:rPr lang="en-US" altLang="zh-CN" sz="1800" i="1" baseline="-25000" dirty="0"/>
              <a:t>1</a:t>
            </a:r>
            <a:r>
              <a:rPr lang="en-US" altLang="zh-CN" sz="1800" i="1" dirty="0"/>
              <a:t>, I</a:t>
            </a:r>
            <a:r>
              <a:rPr lang="en-US" altLang="zh-CN" sz="1800" i="1" baseline="-25000" dirty="0"/>
              <a:t>2</a:t>
            </a:r>
            <a:r>
              <a:rPr lang="en-US" altLang="zh-CN" sz="1800" i="1" dirty="0"/>
              <a:t>S</a:t>
            </a:r>
            <a:r>
              <a:rPr lang="en-US" altLang="zh-CN" sz="1800" i="1" baseline="-25000" dirty="0"/>
              <a:t>2</a:t>
            </a:r>
            <a:r>
              <a:rPr lang="en-US" altLang="zh-CN" sz="1800" i="1" dirty="0"/>
              <a:t>)</a:t>
            </a:r>
            <a:r>
              <a:rPr lang="en-US" altLang="zh-CN" sz="1800" dirty="0"/>
              <a:t> is applied if </a:t>
            </a:r>
            <a:r>
              <a:rPr lang="en-US" altLang="zh-CN" sz="1800" i="1" dirty="0"/>
              <a:t>I</a:t>
            </a:r>
            <a:r>
              <a:rPr lang="en-US" altLang="zh-CN" sz="1800" i="1" baseline="-25000" dirty="0"/>
              <a:t>1</a:t>
            </a:r>
            <a:r>
              <a:rPr lang="en-US" altLang="zh-CN" sz="1800" dirty="0"/>
              <a:t> and </a:t>
            </a:r>
            <a:r>
              <a:rPr lang="en-US" altLang="zh-CN" sz="1800" i="1" dirty="0"/>
              <a:t>I</a:t>
            </a:r>
            <a:r>
              <a:rPr lang="en-US" altLang="zh-CN" sz="1800" i="1" baseline="-25000" dirty="0"/>
              <a:t>2</a:t>
            </a:r>
            <a:r>
              <a:rPr lang="en-US" altLang="zh-CN" sz="1800" dirty="0"/>
              <a:t> has a common attribute </a:t>
            </a:r>
            <a:r>
              <a:rPr lang="en-US" altLang="zh-CN" sz="1800" dirty="0" err="1"/>
              <a:t>a</a:t>
            </a:r>
            <a:r>
              <a:rPr lang="en-US" altLang="zh-CN" sz="1800" baseline="-25000" dirty="0" err="1"/>
              <a:t>i</a:t>
            </a:r>
            <a:r>
              <a:rPr lang="en-US" altLang="zh-CN" sz="1800" dirty="0"/>
              <a:t>, and</a:t>
            </a:r>
            <a:r>
              <a:rPr lang="en-US" altLang="zh-CN" sz="1800" i="1" dirty="0"/>
              <a:t> S</a:t>
            </a:r>
            <a:r>
              <a:rPr lang="en-US" altLang="zh-CN" sz="1800" i="1" baseline="-25000" dirty="0"/>
              <a:t>1</a:t>
            </a:r>
            <a:r>
              <a:rPr lang="en-US" altLang="zh-CN" sz="1800" dirty="0"/>
              <a:t> and </a:t>
            </a:r>
            <a:r>
              <a:rPr lang="en-US" altLang="zh-CN" sz="1800" i="1" dirty="0"/>
              <a:t>S</a:t>
            </a:r>
            <a:r>
              <a:rPr lang="en-US" altLang="zh-CN" sz="1800" i="1" baseline="-25000" dirty="0"/>
              <a:t>2</a:t>
            </a:r>
            <a:r>
              <a:rPr lang="en-US" altLang="zh-CN" sz="1800" dirty="0"/>
              <a:t> has a common attribute </a:t>
            </a:r>
            <a:r>
              <a:rPr lang="en-US" altLang="zh-CN" sz="1800" i="1" dirty="0"/>
              <a:t>a</a:t>
            </a:r>
            <a:r>
              <a:rPr lang="en-US" altLang="zh-CN" sz="1800" i="1" baseline="-25000" dirty="0"/>
              <a:t>s</a:t>
            </a:r>
            <a:r>
              <a:rPr lang="en-US" altLang="zh-CN" sz="1800" dirty="0"/>
              <a:t>, and the weight (coefficient) is determined by </a:t>
            </a:r>
            <a:r>
              <a:rPr lang="en-US" altLang="zh-CN" sz="1800" i="1" dirty="0"/>
              <a:t>(</a:t>
            </a:r>
            <a:r>
              <a:rPr lang="en-US" altLang="zh-CN" sz="1800" i="1" dirty="0" err="1"/>
              <a:t>a</a:t>
            </a:r>
            <a:r>
              <a:rPr lang="en-US" altLang="zh-CN" sz="1800" i="1" baseline="-25000" dirty="0" err="1"/>
              <a:t>i</a:t>
            </a:r>
            <a:r>
              <a:rPr lang="en-US" altLang="zh-CN" sz="1800" i="1" dirty="0"/>
              <a:t>, a</a:t>
            </a:r>
            <a:r>
              <a:rPr lang="en-US" altLang="zh-CN" sz="1800" i="1" baseline="-25000" dirty="0"/>
              <a:t>s</a:t>
            </a:r>
            <a:r>
              <a:rPr lang="en-US" altLang="zh-CN" sz="1800" i="1" dirty="0"/>
              <a:t>)</a:t>
            </a:r>
            <a:r>
              <a:rPr lang="en-US" altLang="zh-CN" sz="1800" dirty="0"/>
              <a:t>. </a:t>
            </a:r>
            <a:endParaRPr lang="en-US" altLang="zh-CN" sz="1800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sz="1800" dirty="0" smtClean="0"/>
              <a:t>Intuitively</a:t>
            </a:r>
            <a:r>
              <a:rPr lang="en-US" altLang="zh-CN" sz="1800" dirty="0"/>
              <a:t>, </a:t>
            </a:r>
            <a:r>
              <a:rPr lang="en-US" altLang="zh-CN" sz="1800" b="1" dirty="0"/>
              <a:t>investors that have similar interest would prefer to invest in similar startups</a:t>
            </a:r>
            <a:r>
              <a:rPr lang="en-US" altLang="zh-CN" sz="1800" dirty="0"/>
              <a:t>, and the degree is determined by the specific attributes</a:t>
            </a:r>
            <a:r>
              <a:rPr lang="en-US" altLang="zh-CN" sz="1800" dirty="0" smtClean="0"/>
              <a:t>.</a:t>
            </a:r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Annotations in Figure 1 / 2: 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1800" dirty="0"/>
              <a:t>Circle:  </a:t>
            </a:r>
            <a:r>
              <a:rPr lang="en-US" altLang="zh-CN" sz="1800" dirty="0" smtClean="0"/>
              <a:t>variables. Square</a:t>
            </a:r>
            <a:r>
              <a:rPr lang="en-US" altLang="zh-CN" sz="1800" dirty="0"/>
              <a:t>: </a:t>
            </a:r>
            <a:r>
              <a:rPr lang="en-US" altLang="zh-CN" sz="1800" dirty="0" smtClean="0"/>
              <a:t>factors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1800" dirty="0" smtClean="0"/>
              <a:t>Each </a:t>
            </a:r>
            <a:r>
              <a:rPr lang="en-US" altLang="zh-CN" sz="1800" i="1" dirty="0"/>
              <a:t>Investment</a:t>
            </a:r>
            <a:r>
              <a:rPr lang="en-US" altLang="zh-CN" sz="1800" dirty="0"/>
              <a:t> relation is a </a:t>
            </a:r>
            <a:r>
              <a:rPr lang="en-US" altLang="zh-CN" sz="1800" dirty="0" err="1" smtClean="0"/>
              <a:t>boolean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variable, and the features are </a:t>
            </a:r>
            <a:r>
              <a:rPr lang="en-US" altLang="zh-CN" sz="1800" dirty="0" smtClean="0"/>
              <a:t>unary factors. 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1800" dirty="0" smtClean="0"/>
              <a:t>Note </a:t>
            </a:r>
            <a:r>
              <a:rPr lang="en-US" altLang="zh-CN" sz="1800" dirty="0"/>
              <a:t>that </a:t>
            </a:r>
            <a:r>
              <a:rPr lang="en-US" altLang="zh-CN" sz="1800" dirty="0" smtClean="0"/>
              <a:t>Figure 1 only </a:t>
            </a:r>
            <a:r>
              <a:rPr lang="en-US" altLang="zh-CN" sz="1800" dirty="0"/>
              <a:t>represents the factor graph for </a:t>
            </a:r>
            <a:r>
              <a:rPr lang="en-US" altLang="zh-CN" sz="1800" i="1" dirty="0" smtClean="0"/>
              <a:t>one</a:t>
            </a:r>
            <a:r>
              <a:rPr lang="en-US" altLang="zh-CN" sz="1800" dirty="0" smtClean="0"/>
              <a:t> investor.</a:t>
            </a:r>
          </a:p>
          <a:p>
            <a:endParaRPr lang="en-US" altLang="zh-CN" sz="1800" dirty="0" smtClean="0"/>
          </a:p>
        </p:txBody>
      </p:sp>
      <p:sp>
        <p:nvSpPr>
          <p:cNvPr id="66" name="TextBox 112"/>
          <p:cNvSpPr txBox="1">
            <a:spLocks noChangeArrowheads="1"/>
          </p:cNvSpPr>
          <p:nvPr/>
        </p:nvSpPr>
        <p:spPr bwMode="auto">
          <a:xfrm>
            <a:off x="533400" y="10591800"/>
            <a:ext cx="6019800" cy="49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8" tIns="32655" rIns="65308" bIns="32655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92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80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68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800" b="1" dirty="0" smtClean="0">
                <a:latin typeface="Helvetica" pitchFamily="9" charset="0"/>
              </a:rPr>
              <a:t>Getting Labeled Data</a:t>
            </a:r>
            <a:endParaRPr kumimoji="0" lang="en-US" altLang="zh-TW" sz="2800" b="1" dirty="0">
              <a:latin typeface="Helvetica" pitchFamily="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2950" y="11049000"/>
            <a:ext cx="58293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Positive Examples</a:t>
            </a:r>
          </a:p>
          <a:p>
            <a:r>
              <a:rPr lang="en-US" altLang="zh-CN" sz="1800" dirty="0" smtClean="0"/>
              <a:t>Use ground </a:t>
            </a:r>
            <a:r>
              <a:rPr lang="en-US" altLang="zh-CN" sz="1800" dirty="0"/>
              <a:t>truth investments in </a:t>
            </a:r>
            <a:r>
              <a:rPr lang="en-US" altLang="zh-CN" sz="1800" dirty="0" err="1" smtClean="0"/>
              <a:t>CrunchBase</a:t>
            </a:r>
            <a:r>
              <a:rPr lang="en-US" altLang="zh-CN" sz="1800" dirty="0" smtClean="0"/>
              <a:t>: 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1800" dirty="0" smtClean="0"/>
              <a:t>if </a:t>
            </a:r>
            <a:r>
              <a:rPr lang="en-US" altLang="zh-CN" sz="1800" dirty="0"/>
              <a:t>an investor </a:t>
            </a:r>
            <a:r>
              <a:rPr lang="en-US" altLang="zh-CN" sz="1800" i="1" dirty="0"/>
              <a:t>I</a:t>
            </a:r>
            <a:r>
              <a:rPr lang="en-US" altLang="zh-CN" sz="1800" dirty="0"/>
              <a:t> has invested in a startup </a:t>
            </a:r>
            <a:r>
              <a:rPr lang="en-US" altLang="zh-CN" sz="1800" i="1" dirty="0"/>
              <a:t>S</a:t>
            </a:r>
            <a:r>
              <a:rPr lang="en-US" altLang="zh-CN" sz="1800" dirty="0"/>
              <a:t>, we obtain a training example </a:t>
            </a:r>
            <a:r>
              <a:rPr lang="en-US" altLang="zh-CN" sz="1800" i="1" dirty="0"/>
              <a:t>(I, S, true)</a:t>
            </a:r>
            <a:r>
              <a:rPr lang="en-US" altLang="zh-CN" sz="1800" dirty="0"/>
              <a:t> in </a:t>
            </a:r>
            <a:r>
              <a:rPr lang="en-US" altLang="zh-CN" sz="1800" i="1" dirty="0"/>
              <a:t>Investment</a:t>
            </a:r>
            <a:r>
              <a:rPr lang="en-US" altLang="zh-CN" sz="1800" dirty="0"/>
              <a:t> relation.</a:t>
            </a:r>
          </a:p>
          <a:p>
            <a:endParaRPr lang="zh-CN" altLang="zh-CN" sz="1800" dirty="0"/>
          </a:p>
          <a:p>
            <a:r>
              <a:rPr lang="en-US" altLang="zh-CN" sz="1800" b="1" dirty="0"/>
              <a:t>Negative Examples</a:t>
            </a:r>
          </a:p>
          <a:p>
            <a:r>
              <a:rPr lang="en-US" altLang="zh-CN" sz="1800" dirty="0" smtClean="0"/>
              <a:t>Take startups </a:t>
            </a:r>
            <a:r>
              <a:rPr lang="en-US" altLang="zh-CN" sz="1800" dirty="0"/>
              <a:t>that satisfies </a:t>
            </a:r>
            <a:r>
              <a:rPr lang="en-US" altLang="zh-CN" sz="1800" dirty="0" smtClean="0"/>
              <a:t>both following conditions</a:t>
            </a:r>
            <a:r>
              <a:rPr lang="en-US" altLang="zh-CN" sz="1800" dirty="0"/>
              <a:t>:</a:t>
            </a:r>
          </a:p>
          <a:p>
            <a:pPr marL="342900" indent="-342900">
              <a:buAutoNum type="arabicPeriod"/>
            </a:pPr>
            <a:r>
              <a:rPr lang="en-US" altLang="zh-CN" sz="1800" dirty="0" smtClean="0"/>
              <a:t>Have been founded </a:t>
            </a:r>
            <a:r>
              <a:rPr lang="en-US" altLang="zh-CN" sz="1800" dirty="0"/>
              <a:t>more than 6 months</a:t>
            </a:r>
          </a:p>
          <a:p>
            <a:pPr marL="342900" indent="-342900">
              <a:buAutoNum type="arabicPeriod"/>
            </a:pPr>
            <a:r>
              <a:rPr lang="en-US" altLang="zh-CN" sz="1800" dirty="0" smtClean="0"/>
              <a:t>Have not </a:t>
            </a:r>
            <a:r>
              <a:rPr lang="en-US" altLang="zh-CN" sz="1800" dirty="0"/>
              <a:t>been invested or </a:t>
            </a:r>
            <a:r>
              <a:rPr lang="en-US" altLang="zh-CN" sz="1800" dirty="0" smtClean="0"/>
              <a:t>acquired.</a:t>
            </a:r>
            <a:endParaRPr lang="en-US" altLang="zh-CN" sz="1800" dirty="0"/>
          </a:p>
          <a:p>
            <a:r>
              <a:rPr lang="en-US" altLang="zh-CN" sz="1800" dirty="0" smtClean="0"/>
              <a:t>For each startup </a:t>
            </a:r>
            <a:r>
              <a:rPr lang="en-US" altLang="zh-CN" sz="1800" i="1" dirty="0" smtClean="0"/>
              <a:t>S </a:t>
            </a:r>
            <a:r>
              <a:rPr lang="en-US" altLang="zh-CN" sz="1800" dirty="0" smtClean="0"/>
              <a:t>among these, randomly </a:t>
            </a:r>
            <a:r>
              <a:rPr lang="en-US" altLang="zh-CN" sz="1800" dirty="0"/>
              <a:t>generate </a:t>
            </a:r>
            <a:r>
              <a:rPr lang="en-US" altLang="zh-CN" sz="1800" dirty="0" smtClean="0"/>
              <a:t>edges </a:t>
            </a:r>
            <a:r>
              <a:rPr lang="en-US" altLang="zh-CN" sz="1800" dirty="0"/>
              <a:t>with </a:t>
            </a:r>
            <a:r>
              <a:rPr lang="en-US" altLang="zh-CN" sz="1800" dirty="0" smtClean="0"/>
              <a:t>known investors in </a:t>
            </a:r>
            <a:r>
              <a:rPr lang="en-US" altLang="zh-CN" sz="1800" i="1" dirty="0" smtClean="0"/>
              <a:t>I,</a:t>
            </a:r>
            <a:r>
              <a:rPr lang="en-US" altLang="zh-CN" sz="1800" dirty="0" smtClean="0"/>
              <a:t> to obtain negative examples </a:t>
            </a:r>
            <a:r>
              <a:rPr lang="en-US" altLang="zh-CN" sz="1800" i="1" dirty="0" smtClean="0"/>
              <a:t>(I, S, false)</a:t>
            </a:r>
            <a:r>
              <a:rPr lang="en-US" altLang="zh-CN" sz="1800" dirty="0" smtClean="0"/>
              <a:t>.</a:t>
            </a:r>
          </a:p>
          <a:p>
            <a:endParaRPr lang="en-US" altLang="zh-CN" sz="1800" dirty="0" smtClean="0"/>
          </a:p>
          <a:p>
            <a:r>
              <a:rPr lang="en-US" altLang="zh-CN" sz="1800" b="1" dirty="0" smtClean="0"/>
              <a:t>Train / Test split</a:t>
            </a:r>
          </a:p>
          <a:p>
            <a:r>
              <a:rPr lang="en-US" altLang="zh-CN" sz="1800" dirty="0" smtClean="0"/>
              <a:t>We hold out investment edges for 25% startups from </a:t>
            </a:r>
            <a:r>
              <a:rPr lang="en-US" altLang="zh-CN" sz="1800" dirty="0"/>
              <a:t>all labeled </a:t>
            </a:r>
            <a:r>
              <a:rPr lang="en-US" altLang="zh-CN" sz="1800" dirty="0" smtClean="0"/>
              <a:t>data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as test set. Table 1 shows statistics for the </a:t>
            </a:r>
            <a:r>
              <a:rPr lang="en-US" altLang="zh-CN" sz="1800" dirty="0"/>
              <a:t>training set and testing set. </a:t>
            </a:r>
          </a:p>
          <a:p>
            <a:endParaRPr lang="zh-CN" altLang="zh-CN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10363200" y="3771900"/>
            <a:ext cx="3124200" cy="2249627"/>
            <a:chOff x="13639800" y="3771900"/>
            <a:chExt cx="3124200" cy="2249627"/>
          </a:xfrm>
        </p:grpSpPr>
        <p:cxnSp>
          <p:nvCxnSpPr>
            <p:cNvPr id="53" name="直接连接符 52"/>
            <p:cNvCxnSpPr>
              <a:cxnSpLocks noChangeShapeType="1"/>
            </p:cNvCxnSpPr>
            <p:nvPr/>
          </p:nvCxnSpPr>
          <p:spPr bwMode="auto">
            <a:xfrm>
              <a:off x="13716000" y="4191000"/>
              <a:ext cx="2971800" cy="1588"/>
            </a:xfrm>
            <a:prstGeom prst="line">
              <a:avLst/>
            </a:prstGeom>
            <a:noFill/>
            <a:ln w="22225">
              <a:solidFill>
                <a:srgbClr val="558ED5"/>
              </a:solidFill>
              <a:round/>
              <a:headEnd/>
              <a:tailEnd/>
            </a:ln>
            <a:effectLst>
              <a:outerShdw blurRad="50800" dist="50800" dir="54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TextBox 113"/>
            <p:cNvSpPr txBox="1">
              <a:spLocks noChangeArrowheads="1"/>
            </p:cNvSpPr>
            <p:nvPr/>
          </p:nvSpPr>
          <p:spPr bwMode="auto">
            <a:xfrm>
              <a:off x="13639800" y="3771900"/>
              <a:ext cx="29718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5308" tIns="32655" rIns="65308" bIns="32655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9200">
                  <a:solidFill>
                    <a:schemeClr val="tx1"/>
                  </a:solidFill>
                  <a:latin typeface="Calibri" pitchFamily="34" charset="0"/>
                  <a:ea typeface="PMingLiU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8000">
                  <a:solidFill>
                    <a:schemeClr val="tx1"/>
                  </a:solidFill>
                  <a:latin typeface="Calibri" pitchFamily="34" charset="0"/>
                  <a:ea typeface="PMingLiU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6800">
                  <a:solidFill>
                    <a:schemeClr val="tx1"/>
                  </a:solidFill>
                  <a:latin typeface="Calibri" pitchFamily="34" charset="0"/>
                  <a:ea typeface="PMingLiU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5700">
                  <a:solidFill>
                    <a:schemeClr val="tx1"/>
                  </a:solidFill>
                  <a:latin typeface="Calibri" pitchFamily="34" charset="0"/>
                  <a:ea typeface="PMingLiU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5700">
                  <a:solidFill>
                    <a:schemeClr val="tx1"/>
                  </a:solidFill>
                  <a:latin typeface="Calibri" pitchFamily="34" charset="0"/>
                  <a:ea typeface="PMingLiU" pitchFamily="18" charset="-120"/>
                </a:defRPr>
              </a:lvl5pPr>
              <a:lvl6pPr marL="2514600" indent="-228600" defTabSz="260985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5700">
                  <a:solidFill>
                    <a:schemeClr val="tx1"/>
                  </a:solidFill>
                  <a:latin typeface="Calibri" pitchFamily="34" charset="0"/>
                  <a:ea typeface="PMingLiU" pitchFamily="18" charset="-120"/>
                </a:defRPr>
              </a:lvl6pPr>
              <a:lvl7pPr marL="2971800" indent="-228600" defTabSz="260985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5700">
                  <a:solidFill>
                    <a:schemeClr val="tx1"/>
                  </a:solidFill>
                  <a:latin typeface="Calibri" pitchFamily="34" charset="0"/>
                  <a:ea typeface="PMingLiU" pitchFamily="18" charset="-120"/>
                </a:defRPr>
              </a:lvl7pPr>
              <a:lvl8pPr marL="3429000" indent="-228600" defTabSz="260985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5700">
                  <a:solidFill>
                    <a:schemeClr val="tx1"/>
                  </a:solidFill>
                  <a:latin typeface="Calibri" pitchFamily="34" charset="0"/>
                  <a:ea typeface="PMingLiU" pitchFamily="18" charset="-120"/>
                </a:defRPr>
              </a:lvl8pPr>
              <a:lvl9pPr marL="3886200" indent="-228600" defTabSz="260985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5700">
                  <a:solidFill>
                    <a:schemeClr val="tx1"/>
                  </a:solidFill>
                  <a:latin typeface="Calibri" pitchFamily="34" charset="0"/>
                  <a:ea typeface="PMingLiU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TW" sz="1800" b="1" dirty="0" smtClean="0">
                  <a:latin typeface="Helvetica" pitchFamily="9" charset="0"/>
                </a:rPr>
                <a:t>People attributes</a:t>
              </a:r>
              <a:endParaRPr kumimoji="0" lang="zh-TW" altLang="en-US" sz="1800" b="1" dirty="0">
                <a:latin typeface="Helvetica" pitchFamily="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3792200" y="4267200"/>
              <a:ext cx="2971800" cy="175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/>
                <a:t>For founders and CEOs: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altLang="zh-CN" sz="1800" dirty="0" smtClean="0"/>
                <a:t>Names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800" dirty="0" smtClean="0"/>
                <a:t>University of graduation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800" dirty="0" smtClean="0"/>
                <a:t>Company worked 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800" dirty="0"/>
                <a:t>Has obtained MBA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800" dirty="0"/>
                <a:t>#degrees </a:t>
              </a:r>
              <a:r>
                <a:rPr lang="en-US" altLang="zh-CN" sz="1800" dirty="0" smtClean="0"/>
                <a:t>obtained</a:t>
              </a:r>
              <a:endParaRPr lang="en-US" altLang="zh-CN" sz="1800" dirty="0"/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585487"/>
              </p:ext>
            </p:extLst>
          </p:nvPr>
        </p:nvGraphicFramePr>
        <p:xfrm>
          <a:off x="1295400" y="15811500"/>
          <a:ext cx="4419600" cy="10287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38200"/>
                <a:gridCol w="1841500"/>
                <a:gridCol w="1739900"/>
              </a:tblGrid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Example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Positive example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Negative example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7749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43207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Training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5831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32462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Testing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1918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10745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17602200" y="3733800"/>
            <a:ext cx="9234268" cy="5678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000"/>
              </a:spcBef>
            </a:pPr>
            <a:r>
              <a:rPr lang="en-US" altLang="zh-CN" sz="1800" dirty="0" smtClean="0"/>
              <a:t>For evaluation, we compute precision, recall and F1 score on the test set, for different models and feature combinations. We choose decision boundaries to optimize F1.</a:t>
            </a:r>
          </a:p>
          <a:p>
            <a:pPr algn="just">
              <a:spcBef>
                <a:spcPts val="1000"/>
              </a:spcBef>
            </a:pPr>
            <a:r>
              <a:rPr lang="en-US" altLang="zh-CN" sz="1800" b="1" dirty="0" smtClean="0"/>
              <a:t>Feature combinations:</a:t>
            </a:r>
            <a:r>
              <a:rPr lang="en-US" altLang="zh-CN" sz="1800" dirty="0" smtClean="0"/>
              <a:t> we </a:t>
            </a:r>
            <a:r>
              <a:rPr lang="en-US" altLang="zh-CN" sz="1800" dirty="0"/>
              <a:t>cluster all features into basic / people / </a:t>
            </a:r>
            <a:r>
              <a:rPr lang="en-US" altLang="zh-CN" sz="1800" dirty="0" smtClean="0"/>
              <a:t>linguistic, </a:t>
            </a:r>
            <a:r>
              <a:rPr lang="en-US" altLang="zh-CN" sz="1800" dirty="0"/>
              <a:t>and try different combination of </a:t>
            </a:r>
            <a:r>
              <a:rPr lang="en-US" altLang="zh-CN" sz="1800" dirty="0" smtClean="0"/>
              <a:t>features. </a:t>
            </a:r>
          </a:p>
          <a:p>
            <a:pPr algn="just">
              <a:spcBef>
                <a:spcPts val="1000"/>
              </a:spcBef>
            </a:pPr>
            <a:r>
              <a:rPr lang="en-US" altLang="zh-CN" sz="1800" b="1" dirty="0" smtClean="0"/>
              <a:t>Baseline:</a:t>
            </a:r>
            <a:r>
              <a:rPr lang="en-US" altLang="zh-CN" sz="1800" dirty="0" smtClean="0"/>
              <a:t> simply predicting all true for every test example. Has F1 of 0.263.</a:t>
            </a:r>
          </a:p>
          <a:p>
            <a:pPr algn="just">
              <a:spcBef>
                <a:spcPts val="1000"/>
              </a:spcBef>
            </a:pPr>
            <a:r>
              <a:rPr lang="en-US" altLang="zh-CN" sz="1800" b="1" dirty="0" smtClean="0"/>
              <a:t>Oracle</a:t>
            </a:r>
            <a:r>
              <a:rPr lang="en-US" altLang="zh-CN" sz="1800" dirty="0" smtClean="0"/>
              <a:t>: Logistic Regression with all features plus information about </a:t>
            </a:r>
            <a:r>
              <a:rPr lang="en-US" altLang="zh-CN" sz="1800" i="1" dirty="0" smtClean="0"/>
              <a:t>number of funding rounds </a:t>
            </a:r>
            <a:r>
              <a:rPr lang="en-US" altLang="zh-CN" sz="1800" dirty="0" smtClean="0"/>
              <a:t>and </a:t>
            </a:r>
            <a:r>
              <a:rPr lang="en-US" altLang="zh-CN" sz="1800" i="1" dirty="0" smtClean="0"/>
              <a:t>total funding raised</a:t>
            </a:r>
            <a:r>
              <a:rPr lang="en-US" altLang="zh-CN" sz="1800" dirty="0" smtClean="0"/>
              <a:t>. </a:t>
            </a:r>
            <a:r>
              <a:rPr lang="en-US" altLang="zh-CN" sz="1800" dirty="0"/>
              <a:t>Has F1 of 0.879</a:t>
            </a:r>
            <a:r>
              <a:rPr lang="en-US" altLang="zh-CN" sz="1800" dirty="0" smtClean="0"/>
              <a:t>.</a:t>
            </a:r>
          </a:p>
          <a:p>
            <a:pPr marL="285750" indent="-285750" algn="just">
              <a:spcBef>
                <a:spcPts val="1000"/>
              </a:spcBef>
              <a:buFont typeface="Arial"/>
              <a:buChar char="•"/>
            </a:pPr>
            <a:r>
              <a:rPr lang="en-US" altLang="zh-CN" sz="1800" dirty="0" smtClean="0"/>
              <a:t>These features in </a:t>
            </a:r>
            <a:r>
              <a:rPr lang="en-US" altLang="zh-CN" sz="1800" dirty="0"/>
              <a:t>oracle </a:t>
            </a:r>
            <a:r>
              <a:rPr lang="en-US" altLang="zh-CN" sz="1800" dirty="0" smtClean="0"/>
              <a:t>are directly indicative of whether a startup has been invested, and will not be usable in real cases. </a:t>
            </a:r>
          </a:p>
          <a:p>
            <a:pPr algn="just">
              <a:spcBef>
                <a:spcPts val="1000"/>
              </a:spcBef>
            </a:pPr>
            <a:r>
              <a:rPr lang="en-US" altLang="zh-CN" sz="1800" b="1" dirty="0" smtClean="0"/>
              <a:t>Results:</a:t>
            </a:r>
            <a:r>
              <a:rPr lang="en-US" altLang="zh-CN" sz="1800" dirty="0" smtClean="0"/>
              <a:t> Table 3 </a:t>
            </a:r>
            <a:r>
              <a:rPr lang="en-US" altLang="zh-CN" sz="1800" dirty="0"/>
              <a:t>shows the results for different models and feature combinations</a:t>
            </a:r>
            <a:r>
              <a:rPr lang="en-US" altLang="zh-CN" sz="1800" dirty="0" smtClean="0"/>
              <a:t>. LR with best features has F1 0.707, much </a:t>
            </a:r>
            <a:r>
              <a:rPr lang="en-US" altLang="zh-CN" sz="1800" dirty="0"/>
              <a:t>better than baseline 0.263, close to oracle 0.879.</a:t>
            </a:r>
          </a:p>
          <a:p>
            <a:pPr marL="285750" indent="-285750" algn="just">
              <a:spcBef>
                <a:spcPts val="1000"/>
              </a:spcBef>
              <a:buFont typeface="Arial"/>
              <a:buChar char="•"/>
            </a:pPr>
            <a:r>
              <a:rPr lang="en-US" altLang="zh-CN" sz="1800" b="1" dirty="0" smtClean="0"/>
              <a:t>Good features:</a:t>
            </a:r>
            <a:r>
              <a:rPr lang="en-US" altLang="zh-CN" sz="1800" dirty="0" smtClean="0"/>
              <a:t> basic attributes and linguistic attributes. </a:t>
            </a:r>
            <a:br>
              <a:rPr lang="en-US" altLang="zh-CN" sz="1800" dirty="0" smtClean="0"/>
            </a:br>
            <a:r>
              <a:rPr lang="en-US" altLang="zh-CN" sz="1800" dirty="0" smtClean="0"/>
              <a:t>Especially: Headquarter, category, lemmatized nouns in description.</a:t>
            </a:r>
          </a:p>
          <a:p>
            <a:pPr marL="285750" indent="-285750" algn="just">
              <a:spcBef>
                <a:spcPts val="1000"/>
              </a:spcBef>
              <a:buFont typeface="Arial"/>
              <a:buChar char="•"/>
            </a:pPr>
            <a:r>
              <a:rPr lang="en-US" altLang="zh-CN" sz="1800" b="1" dirty="0" smtClean="0"/>
              <a:t>Bad features:</a:t>
            </a:r>
            <a:r>
              <a:rPr lang="en-US" altLang="zh-CN" sz="1800" dirty="0" smtClean="0"/>
              <a:t> people attributes</a:t>
            </a:r>
          </a:p>
          <a:p>
            <a:pPr marL="285750" indent="-285750" algn="just">
              <a:spcBef>
                <a:spcPts val="1000"/>
              </a:spcBef>
              <a:buFont typeface="Arial"/>
              <a:buChar char="•"/>
            </a:pPr>
            <a:r>
              <a:rPr lang="en-US" altLang="zh-CN" sz="1800" b="1" dirty="0" smtClean="0"/>
              <a:t>CRF does not work well: </a:t>
            </a:r>
            <a:r>
              <a:rPr lang="en-US" altLang="zh-CN" sz="1800" dirty="0" smtClean="0"/>
              <a:t>CRF model does not generalize to test set, possibly because of </a:t>
            </a:r>
            <a:r>
              <a:rPr lang="en-US" altLang="zh-CN" sz="1800" dirty="0" err="1" smtClean="0"/>
              <a:t>overfitting</a:t>
            </a:r>
            <a:r>
              <a:rPr lang="en-US" altLang="zh-CN" sz="1800" dirty="0" smtClean="0"/>
              <a:t>, or the underlying assumptions is not valid.</a:t>
            </a:r>
          </a:p>
        </p:txBody>
      </p:sp>
      <p:sp>
        <p:nvSpPr>
          <p:cNvPr id="85" name="矩形 148"/>
          <p:cNvSpPr>
            <a:spLocks noChangeArrowheads="1"/>
          </p:cNvSpPr>
          <p:nvPr/>
        </p:nvSpPr>
        <p:spPr bwMode="auto">
          <a:xfrm>
            <a:off x="19659600" y="12573000"/>
            <a:ext cx="53967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92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80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68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Arial" pitchFamily="34" charset="0"/>
              </a:rPr>
              <a:t>Table 3: Results for different features applied to the model</a:t>
            </a:r>
            <a:endParaRPr lang="zh-CN" altLang="en-US" sz="1600" dirty="0">
              <a:latin typeface="Arial" pitchFamily="34" charset="0"/>
            </a:endParaRPr>
          </a:p>
        </p:txBody>
      </p:sp>
      <p:sp>
        <p:nvSpPr>
          <p:cNvPr id="86" name="矩形 148"/>
          <p:cNvSpPr>
            <a:spLocks noChangeArrowheads="1"/>
          </p:cNvSpPr>
          <p:nvPr/>
        </p:nvSpPr>
        <p:spPr bwMode="auto">
          <a:xfrm>
            <a:off x="19753692" y="16730246"/>
            <a:ext cx="50662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92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80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68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Arial" pitchFamily="34" charset="0"/>
              </a:rPr>
              <a:t>Figure 3: Calibration plot for the best feature selection</a:t>
            </a:r>
            <a:endParaRPr lang="zh-CN" altLang="en-US" sz="1600" dirty="0">
              <a:latin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7602200" y="12893695"/>
            <a:ext cx="923426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1800" dirty="0" smtClean="0"/>
              <a:t>Figure 3 shows the calibration plot of the best feature selection (no-people). 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altLang="zh-CN" sz="1800" dirty="0" smtClean="0"/>
              <a:t>Most predictions has very low / very high probabilities.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altLang="zh-CN" sz="1800" dirty="0" smtClean="0"/>
              <a:t>Confident predictions are reliable: error rate is 5.5% when predicted probability &lt; 0.1, 4.0% </a:t>
            </a:r>
            <a:r>
              <a:rPr lang="en-US" altLang="zh-CN" sz="1800" dirty="0"/>
              <a:t>when predicted probability &gt; </a:t>
            </a:r>
            <a:r>
              <a:rPr lang="en-US" altLang="zh-CN" sz="1800" dirty="0" smtClean="0"/>
              <a:t>0.9</a:t>
            </a:r>
          </a:p>
        </p:txBody>
      </p:sp>
      <p:sp>
        <p:nvSpPr>
          <p:cNvPr id="92" name="矩形 148"/>
          <p:cNvSpPr>
            <a:spLocks noChangeArrowheads="1"/>
          </p:cNvSpPr>
          <p:nvPr/>
        </p:nvSpPr>
        <p:spPr bwMode="auto">
          <a:xfrm>
            <a:off x="2086971" y="16806446"/>
            <a:ext cx="25111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92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80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68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Arial" pitchFamily="34" charset="0"/>
              </a:rPr>
              <a:t>Table 1: Dataset statistics</a:t>
            </a:r>
            <a:endParaRPr lang="zh-CN" altLang="en-US" sz="1600" dirty="0">
              <a:latin typeface="Arial" pitchFamily="34" charset="0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0" r="32102" b="12208"/>
          <a:stretch/>
        </p:blipFill>
        <p:spPr>
          <a:xfrm>
            <a:off x="18440400" y="14401800"/>
            <a:ext cx="7467600" cy="2330597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7199304" y="6096000"/>
            <a:ext cx="96470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 smtClean="0"/>
              <a:t>Feature Analysis:</a:t>
            </a:r>
            <a:r>
              <a:rPr lang="en-US" altLang="zh-CN" sz="1800" dirty="0" smtClean="0"/>
              <a:t> Table </a:t>
            </a:r>
            <a:r>
              <a:rPr lang="en-US" altLang="zh-CN" sz="1800" dirty="0"/>
              <a:t>2</a:t>
            </a:r>
            <a:r>
              <a:rPr lang="en-US" altLang="zh-CN" sz="1800" dirty="0" smtClean="0"/>
              <a:t> shows the most indicative features </a:t>
            </a:r>
            <a:r>
              <a:rPr lang="en-US" altLang="zh-CN" sz="1800" dirty="0"/>
              <a:t>of </a:t>
            </a:r>
            <a:r>
              <a:rPr lang="en-US" altLang="zh-CN" sz="1800" dirty="0" smtClean="0"/>
              <a:t>investor </a:t>
            </a:r>
            <a:r>
              <a:rPr lang="en-US" altLang="zh-CN" sz="1800" i="1" dirty="0"/>
              <a:t>Sequoia </a:t>
            </a:r>
            <a:r>
              <a:rPr lang="en-US" altLang="zh-CN" sz="1800" i="1" dirty="0" smtClean="0"/>
              <a:t>Capital, </a:t>
            </a:r>
            <a:r>
              <a:rPr lang="en-US" altLang="zh-CN" sz="1800" dirty="0" smtClean="0"/>
              <a:t>according to learned weights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from our system.</a:t>
            </a:r>
            <a:endParaRPr lang="en-US" altLang="zh-CN" sz="1800" dirty="0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39317"/>
              </p:ext>
            </p:extLst>
          </p:nvPr>
        </p:nvGraphicFramePr>
        <p:xfrm>
          <a:off x="9448800" y="6858000"/>
          <a:ext cx="5179340" cy="10287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795199"/>
                <a:gridCol w="2384141"/>
              </a:tblGrid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Top Positive Features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Top</a:t>
                      </a:r>
                      <a:r>
                        <a:rPr lang="en-US" sz="16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b="1" u="none" strike="noStrike" dirty="0" smtClean="0">
                          <a:effectLst/>
                        </a:rPr>
                        <a:t>Negative Features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location=China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noun-1gram=</a:t>
                      </a:r>
                      <a:r>
                        <a:rPr lang="en-US" sz="1600" u="none" strike="noStrike" dirty="0" err="1">
                          <a:effectLst/>
                        </a:rPr>
                        <a:t>VitaCig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headquarter=San Francisco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>
                          <a:effectLst/>
                        </a:rPr>
                        <a:t>num_websites</a:t>
                      </a:r>
                      <a:r>
                        <a:rPr lang="en-US" sz="1600" u="none" strike="noStrike" dirty="0" smtClean="0">
                          <a:effectLst/>
                        </a:rPr>
                        <a:t>=</a:t>
                      </a:r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headquarter=Beijing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founded_on_year</a:t>
                      </a:r>
                      <a:r>
                        <a:rPr lang="en-US" sz="1600" u="none" strike="noStrike" dirty="0">
                          <a:effectLst/>
                        </a:rPr>
                        <a:t>=2014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3" name="矩形 148"/>
          <p:cNvSpPr>
            <a:spLocks noChangeArrowheads="1"/>
          </p:cNvSpPr>
          <p:nvPr/>
        </p:nvSpPr>
        <p:spPr bwMode="auto">
          <a:xfrm>
            <a:off x="9980396" y="7924800"/>
            <a:ext cx="38880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92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80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68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defTabSz="26098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5700"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Arial" pitchFamily="34" charset="0"/>
              </a:rPr>
              <a:t>Table 2: Top features for Sequoia Capital</a:t>
            </a:r>
            <a:endParaRPr lang="zh-CN" altLang="en-US" sz="1600" dirty="0">
              <a:latin typeface="Arial" pitchFamily="34" charset="0"/>
            </a:endParaRPr>
          </a:p>
        </p:txBody>
      </p:sp>
      <p:pic>
        <p:nvPicPr>
          <p:cNvPr id="12" name="Picture 11" descr="e8yt79qtr9lacggaaakx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3716000"/>
            <a:ext cx="194464" cy="194464"/>
          </a:xfrm>
          <a:prstGeom prst="rect">
            <a:avLst/>
          </a:prstGeom>
        </p:spPr>
      </p:pic>
      <p:pic>
        <p:nvPicPr>
          <p:cNvPr id="59" name="Picture 58" descr="e8yt79qtr9lacggaaakx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400" y="14401800"/>
            <a:ext cx="194464" cy="194464"/>
          </a:xfrm>
          <a:prstGeom prst="rect">
            <a:avLst/>
          </a:prstGeom>
        </p:spPr>
      </p:pic>
      <p:pic>
        <p:nvPicPr>
          <p:cNvPr id="15" name="Picture 14" descr="1adc4cc32d1e1ba5ca2905312a2a80c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400" y="15544800"/>
            <a:ext cx="304800" cy="304800"/>
          </a:xfrm>
          <a:prstGeom prst="rect">
            <a:avLst/>
          </a:prstGeom>
        </p:spPr>
      </p:pic>
      <p:pic>
        <p:nvPicPr>
          <p:cNvPr id="16" name="Picture 15" descr="904a3df448cba122e45a5722c0fe9037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4173200"/>
            <a:ext cx="228600" cy="228600"/>
          </a:xfrm>
          <a:prstGeom prst="rect">
            <a:avLst/>
          </a:prstGeom>
        </p:spPr>
      </p:pic>
      <p:pic>
        <p:nvPicPr>
          <p:cNvPr id="17" name="Picture 16" descr="y2pdwykwdtw3kzefvhab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0" y="13411200"/>
            <a:ext cx="228600" cy="228600"/>
          </a:xfrm>
          <a:prstGeom prst="rect">
            <a:avLst/>
          </a:prstGeom>
        </p:spPr>
      </p:pic>
      <p:pic>
        <p:nvPicPr>
          <p:cNvPr id="18" name="Picture 17" descr="be5bb6e3b23fc5efc9746cac270cfd43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200" y="13411200"/>
            <a:ext cx="220468" cy="220468"/>
          </a:xfrm>
          <a:prstGeom prst="rect">
            <a:avLst/>
          </a:prstGeom>
        </p:spPr>
      </p:pic>
      <p:pic>
        <p:nvPicPr>
          <p:cNvPr id="23" name="Picture 22" descr="c28ae01b9b6749e602de8c56fb997597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925800"/>
            <a:ext cx="250902" cy="250902"/>
          </a:xfrm>
          <a:prstGeom prst="rect">
            <a:avLst/>
          </a:prstGeom>
        </p:spPr>
      </p:pic>
      <p:pic>
        <p:nvPicPr>
          <p:cNvPr id="65" name="Picture 64" descr="y2pdwykwdtw3kzefvhab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4859000"/>
            <a:ext cx="228600" cy="228600"/>
          </a:xfrm>
          <a:prstGeom prst="rect">
            <a:avLst/>
          </a:prstGeom>
        </p:spPr>
      </p:pic>
      <p:pic>
        <p:nvPicPr>
          <p:cNvPr id="24" name="Picture 23" descr="images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800" y="3810000"/>
            <a:ext cx="693009" cy="317281"/>
          </a:xfrm>
          <a:prstGeom prst="rect">
            <a:avLst/>
          </a:prstGeom>
        </p:spPr>
      </p:pic>
      <p:pic>
        <p:nvPicPr>
          <p:cNvPr id="31" name="Picture 30" descr="imgr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1" y="3767438"/>
            <a:ext cx="228600" cy="409433"/>
          </a:xfrm>
          <a:prstGeom prst="rect">
            <a:avLst/>
          </a:prstGeom>
        </p:spPr>
      </p:pic>
      <p:pic>
        <p:nvPicPr>
          <p:cNvPr id="32" name="Picture 31" descr="imgres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0" y="3733800"/>
            <a:ext cx="421517" cy="415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3723</TotalTime>
  <Words>907</Words>
  <Application>Microsoft Macintosh PowerPoint</Application>
  <PresentationFormat>Custom</PresentationFormat>
  <Paragraphs>170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EE368</dc:creator>
  <cp:lastModifiedBy>Zifei Shan</cp:lastModifiedBy>
  <cp:revision>518</cp:revision>
  <dcterms:created xsi:type="dcterms:W3CDTF">2009-03-08T16:20:38Z</dcterms:created>
  <dcterms:modified xsi:type="dcterms:W3CDTF">2014-12-03T06:02:42Z</dcterms:modified>
</cp:coreProperties>
</file>