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9" r:id="rId4"/>
    <p:sldId id="257" r:id="rId5"/>
    <p:sldId id="258" r:id="rId6"/>
    <p:sldId id="259" r:id="rId7"/>
    <p:sldId id="260" r:id="rId8"/>
    <p:sldId id="262" r:id="rId9"/>
    <p:sldId id="263" r:id="rId10"/>
    <p:sldId id="265" r:id="rId11"/>
    <p:sldId id="267" r:id="rId12"/>
    <p:sldId id="268" r:id="rId13"/>
    <p:sldId id="270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429" r="92714">
                        <a14:foregroundMark x1="12143" y1="78125" x2="12143" y2="78125"/>
                        <a14:foregroundMark x1="41714" y1="51250" x2="41714" y2="51250"/>
                        <a14:foregroundMark x1="47000" y1="53125" x2="47000" y2="53125"/>
                        <a14:foregroundMark x1="53429" y1="53125" x2="53429" y2="53125"/>
                        <a14:foregroundMark x1="58143" y1="51875" x2="58143" y2="51875"/>
                        <a14:foregroundMark x1="66571" y1="51875" x2="66571" y2="51875"/>
                        <a14:foregroundMark x1="76571" y1="54375" x2="76571" y2="54375"/>
                        <a14:foregroundMark x1="76286" y1="31875" x2="76286" y2="31875"/>
                        <a14:foregroundMark x1="79857" y1="49375" x2="79857" y2="49375"/>
                        <a14:foregroundMark x1="86000" y1="59375" x2="86000" y2="59375"/>
                        <a14:foregroundMark x1="17286" y1="51250" x2="17286" y2="51250"/>
                        <a14:backgroundMark x1="15571" y1="46875" x2="15571" y2="46875"/>
                        <a14:backgroundMark x1="88000" y1="48750" x2="88000" y2="4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2579" y="6400800"/>
            <a:ext cx="1811421" cy="41403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2/13/14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2/13/14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4429" r="92714">
                        <a14:foregroundMark x1="12143" y1="78125" x2="12143" y2="78125"/>
                        <a14:foregroundMark x1="41714" y1="51250" x2="41714" y2="51250"/>
                        <a14:foregroundMark x1="47000" y1="53125" x2="47000" y2="53125"/>
                        <a14:foregroundMark x1="53429" y1="53125" x2="53429" y2="53125"/>
                        <a14:foregroundMark x1="58143" y1="51875" x2="58143" y2="51875"/>
                        <a14:foregroundMark x1="66571" y1="51875" x2="66571" y2="51875"/>
                        <a14:foregroundMark x1="76571" y1="54375" x2="76571" y2="54375"/>
                        <a14:foregroundMark x1="76286" y1="31875" x2="76286" y2="31875"/>
                        <a14:foregroundMark x1="79857" y1="49375" x2="79857" y2="49375"/>
                        <a14:foregroundMark x1="86000" y1="59375" x2="86000" y2="59375"/>
                        <a14:foregroundMark x1="17286" y1="51250" x2="17286" y2="51250"/>
                        <a14:backgroundMark x1="15571" y1="46875" x2="15571" y2="46875"/>
                        <a14:backgroundMark x1="88000" y1="48750" x2="88000" y2="4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2579" y="6400800"/>
            <a:ext cx="1811421" cy="4140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ts val="200"/>
        </a:spcBef>
        <a:spcAft>
          <a:spcPts val="0"/>
        </a:spcAft>
        <a:buClr>
          <a:schemeClr val="accent2"/>
        </a:buClr>
        <a:buSzPct val="90000"/>
        <a:buFont typeface="Wingdings"/>
        <a:buChar char=""/>
        <a:defRPr kumimoji="0"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ts val="100"/>
        </a:spcBef>
        <a:spcAft>
          <a:spcPts val="0"/>
        </a:spcAft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ts val="100"/>
        </a:spcBef>
        <a:spcAft>
          <a:spcPts val="0"/>
        </a:spcAft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ts val="100"/>
        </a:spcBef>
        <a:spcAft>
          <a:spcPts val="0"/>
        </a:spcAft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Using Knowledge to Improve Optical Character Recognition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Zifei Shan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771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Examples: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Knowledge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137977"/>
              </p:ext>
            </p:extLst>
          </p:nvPr>
        </p:nvGraphicFramePr>
        <p:xfrm>
          <a:off x="457200" y="1774825"/>
          <a:ext cx="8229600" cy="321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Correct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Incorrect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Knowledge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Plesiechinus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Itawkinsi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Jesionek-Szymanska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Plesiechinus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hawkinsi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Jesionek-Szyma?ska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Entity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linking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(Freebase)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CALIFORNIA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ACADEMY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OF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SCIENCES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CALIFORNIA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ACADEMIA’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OF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SCIENCES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Entity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linking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(Freebase)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HETTANGIAN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SINEMURIAN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TOARCIAN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HETTANGIAN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SINEMURIALAI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TOARCIAN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Entity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linking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PaleoDB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Taxonomy)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Upper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Miocene;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Oeningen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Upper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Miocene;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Deningen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Relation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matching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78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Examples: Generate Candidates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437385"/>
              </p:ext>
            </p:extLst>
          </p:nvPr>
        </p:nvGraphicFramePr>
        <p:xfrm>
          <a:off x="457200" y="1774825"/>
          <a:ext cx="82296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Existing Candidates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New candidates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Knowledge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Palaeontolngy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,</a:t>
                      </a:r>
                      <a:br>
                        <a:rPr lang="en-US" altLang="zh-CN" dirty="0" smtClean="0">
                          <a:latin typeface="Times"/>
                          <a:cs typeface="Times"/>
                        </a:rPr>
                      </a:br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pslaeontolosy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Paleontology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Edit distance + corpus statistics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P. </a:t>
                      </a:r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echimzta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, </a:t>
                      </a:r>
                      <a:br>
                        <a:rPr lang="en-US" altLang="zh-CN" dirty="0" smtClean="0">
                          <a:latin typeface="Times"/>
                          <a:cs typeface="Times"/>
                        </a:rPr>
                      </a:b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P. </a:t>
                      </a:r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ectzinata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P. </a:t>
                      </a:r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echinata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Edit distance +  knowledge base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has </a:t>
                      </a:r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ulrezidy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 been, </a:t>
                      </a:r>
                      <a:br>
                        <a:rPr lang="en-US" altLang="zh-CN" dirty="0" smtClean="0">
                          <a:latin typeface="Times"/>
                          <a:cs typeface="Times"/>
                        </a:rPr>
                      </a:b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hila </a:t>
                      </a:r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slreadv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 been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has already</a:t>
                      </a:r>
                      <a:r>
                        <a:rPr lang="en-US" altLang="zh-CN" baseline="0" dirty="0" smtClean="0">
                          <a:latin typeface="Times"/>
                          <a:cs typeface="Times"/>
                        </a:rPr>
                        <a:t> been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Edit</a:t>
                      </a:r>
                      <a:r>
                        <a:rPr lang="en-US" altLang="zh-CN" baseline="0" dirty="0" smtClean="0"/>
                        <a:t> distance + corpus statistics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identi?cation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identification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OCR-specific edit rules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Americo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. </a:t>
                      </a:r>
                      <a:br>
                        <a:rPr lang="en-US" altLang="zh-CN" dirty="0" smtClean="0">
                          <a:latin typeface="Times"/>
                          <a:cs typeface="Times"/>
                        </a:rPr>
                      </a:b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A m e </a:t>
                      </a:r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rican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American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combination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ofthese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of these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segmentation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06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Putting it together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are building an ensemble OCR system using </a:t>
            </a:r>
            <a:r>
              <a:rPr kumimoji="1" lang="en-US" altLang="zh-CN" dirty="0" err="1" smtClean="0"/>
              <a:t>DeepDive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Baseline: Ensemble of </a:t>
            </a:r>
            <a:r>
              <a:rPr kumimoji="1" lang="en-US" altLang="zh-CN" dirty="0" err="1" smtClean="0"/>
              <a:t>Tesseract</a:t>
            </a:r>
            <a:r>
              <a:rPr kumimoji="1" lang="en-US" altLang="zh-CN" dirty="0" smtClean="0"/>
              <a:t> &amp; Cuneiform</a:t>
            </a:r>
          </a:p>
          <a:p>
            <a:r>
              <a:rPr kumimoji="1" lang="en-US" altLang="zh-CN" dirty="0" smtClean="0"/>
              <a:t>Improve: all useful knowledge above</a:t>
            </a:r>
          </a:p>
          <a:p>
            <a:pPr lvl="1"/>
            <a:r>
              <a:rPr kumimoji="1" lang="en-US" altLang="zh-CN" dirty="0" smtClean="0"/>
              <a:t>corpus statistics: Google </a:t>
            </a:r>
            <a:r>
              <a:rPr kumimoji="1" lang="en-US" altLang="zh-CN" dirty="0" err="1" smtClean="0"/>
              <a:t>Ngram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Deep linguistic features: Stanford NLP parser</a:t>
            </a:r>
          </a:p>
          <a:p>
            <a:pPr lvl="1"/>
            <a:r>
              <a:rPr kumimoji="1" lang="en-US" altLang="zh-CN" dirty="0" smtClean="0"/>
              <a:t>Knowledge base: Freebase, </a:t>
            </a:r>
            <a:r>
              <a:rPr kumimoji="1" lang="en-US" altLang="zh-CN" dirty="0" err="1" smtClean="0"/>
              <a:t>PaleoDeepDive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Distant supervision: 3-gram? </a:t>
            </a:r>
            <a:r>
              <a:rPr kumimoji="1" lang="en-US" altLang="zh-CN" sz="2400" i="1" dirty="0" smtClean="0"/>
              <a:t>(open question)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097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Ongoing System Statistics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TODO: demonstrate numbers of ongoing system on DD…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18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Speech recognition?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kumimoji="1" lang="en-US" altLang="zh-CN" dirty="0" smtClean="0"/>
              <a:t>Adopt the lessons to speech recognition?</a:t>
            </a:r>
          </a:p>
          <a:p>
            <a:pPr lvl="1"/>
            <a:r>
              <a:rPr kumimoji="1" lang="en-US" altLang="zh-CN" dirty="0" smtClean="0"/>
              <a:t>Corpus statistics</a:t>
            </a:r>
          </a:p>
          <a:p>
            <a:pPr lvl="1"/>
            <a:r>
              <a:rPr kumimoji="1" lang="en-US" altLang="zh-CN" dirty="0" smtClean="0"/>
              <a:t>Linguistic features</a:t>
            </a:r>
          </a:p>
          <a:p>
            <a:pPr lvl="1"/>
            <a:r>
              <a:rPr kumimoji="1" lang="en-US" altLang="zh-CN" dirty="0" smtClean="0"/>
              <a:t>Knowledge base</a:t>
            </a:r>
          </a:p>
          <a:p>
            <a:pPr lvl="1"/>
            <a:r>
              <a:rPr kumimoji="1" lang="en-US" altLang="zh-CN" dirty="0" smtClean="0"/>
              <a:t>Generate candidates</a:t>
            </a:r>
          </a:p>
          <a:p>
            <a:pPr lvl="2"/>
            <a:r>
              <a:rPr kumimoji="1" lang="en-US" altLang="zh-CN" dirty="0" smtClean="0"/>
              <a:t>Visual-based -&gt; Audio based </a:t>
            </a:r>
            <a:r>
              <a:rPr kumimoji="1" lang="en-US" altLang="zh-CN" dirty="0"/>
              <a:t>edit </a:t>
            </a:r>
            <a:r>
              <a:rPr kumimoji="1" lang="en-US" altLang="zh-CN" dirty="0" smtClean="0"/>
              <a:t>distance</a:t>
            </a:r>
          </a:p>
          <a:p>
            <a:r>
              <a:rPr kumimoji="1" lang="en-US" altLang="zh-CN" dirty="0" smtClean="0"/>
              <a:t>Distant Supervision?</a:t>
            </a:r>
          </a:p>
          <a:p>
            <a:pPr lvl="1"/>
            <a:r>
              <a:rPr kumimoji="1" lang="en-US" altLang="zh-CN" dirty="0" smtClean="0"/>
              <a:t>Labeled corpus? Web? …</a:t>
            </a:r>
          </a:p>
        </p:txBody>
      </p:sp>
    </p:spTree>
    <p:extLst>
      <p:ext uri="{BB962C8B-B14F-4D97-AF65-F5344CB8AC3E}">
        <p14:creationId xmlns:p14="http://schemas.microsoft.com/office/powerpoint/2010/main" val="84020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talk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early</a:t>
            </a:r>
            <a:r>
              <a:rPr kumimoji="1" lang="en-US" altLang="zh-CN" dirty="0" smtClean="0"/>
              <a:t>-stage research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</a:p>
          <a:p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analysis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lang="en-US" altLang="zh-CN" dirty="0" smtClean="0"/>
              <a:t>uild </a:t>
            </a:r>
            <a:r>
              <a:rPr lang="en-US" altLang="zh-CN" dirty="0"/>
              <a:t>a better OCR </a:t>
            </a:r>
            <a:r>
              <a:rPr lang="en-US" altLang="zh-CN" dirty="0" smtClean="0"/>
              <a:t>system</a:t>
            </a:r>
          </a:p>
          <a:p>
            <a:r>
              <a:rPr lang="en-US" altLang="zh-CN" dirty="0" smtClean="0"/>
              <a:t>Possible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insights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633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kumimoji="1" lang="en-US" altLang="zh-CN" dirty="0" smtClean="0"/>
              <a:t>Our system </a:t>
            </a:r>
            <a:r>
              <a:rPr kumimoji="1" lang="en-US" altLang="zh-CN" dirty="0" err="1" smtClean="0"/>
              <a:t>PaleoDeepDive</a:t>
            </a:r>
            <a:r>
              <a:rPr kumimoji="1" lang="en-US" altLang="zh-CN" dirty="0" smtClean="0"/>
              <a:t> use OCRs to process millions </a:t>
            </a:r>
            <a:r>
              <a:rPr kumimoji="1" lang="en-US" altLang="zh-CN" dirty="0"/>
              <a:t>of scanned </a:t>
            </a:r>
            <a:r>
              <a:rPr kumimoji="1" lang="en-US" altLang="zh-CN" dirty="0" smtClean="0"/>
              <a:t>papers with OCR.</a:t>
            </a:r>
            <a:endParaRPr kumimoji="1" lang="en-US" altLang="zh-CN" dirty="0"/>
          </a:p>
          <a:p>
            <a:r>
              <a:rPr kumimoji="1" lang="en-US" altLang="zh-CN" dirty="0" smtClean="0"/>
              <a:t>OCRs </a:t>
            </a:r>
            <a:r>
              <a:rPr kumimoji="1" lang="en-US" altLang="zh-CN" dirty="0"/>
              <a:t>have </a:t>
            </a:r>
            <a:r>
              <a:rPr kumimoji="1" lang="en-US" altLang="zh-CN" dirty="0" smtClean="0"/>
              <a:t>bad quality </a:t>
            </a:r>
            <a:r>
              <a:rPr kumimoji="1" lang="en-US" altLang="zh-CN" dirty="0"/>
              <a:t>on </a:t>
            </a:r>
            <a:r>
              <a:rPr kumimoji="1" lang="en-US" altLang="zh-CN" dirty="0" smtClean="0"/>
              <a:t>these papers. </a:t>
            </a:r>
          </a:p>
          <a:p>
            <a:pPr lvl="1"/>
            <a:r>
              <a:rPr kumimoji="1" lang="en-US" altLang="zh-CN" dirty="0" smtClean="0"/>
              <a:t>We improved them by </a:t>
            </a:r>
            <a:r>
              <a:rPr kumimoji="1" lang="en-US" altLang="zh-CN" dirty="0" err="1" smtClean="0"/>
              <a:t>Paleo</a:t>
            </a:r>
            <a:r>
              <a:rPr kumimoji="1" lang="en-US" altLang="zh-CN" dirty="0" smtClean="0"/>
              <a:t>-specific rules.</a:t>
            </a:r>
            <a:endParaRPr kumimoji="1" lang="en-US" altLang="zh-CN" dirty="0"/>
          </a:p>
          <a:p>
            <a:r>
              <a:rPr kumimoji="1" lang="en-US" altLang="zh-CN" dirty="0" smtClean="0"/>
              <a:t>We ask: </a:t>
            </a:r>
          </a:p>
          <a:p>
            <a:pPr lvl="1"/>
            <a:r>
              <a:rPr kumimoji="1" lang="en-US" altLang="zh-CN" dirty="0" smtClean="0"/>
              <a:t>What kinds of knowledge can we use to improve domain-specific OCRs?</a:t>
            </a:r>
          </a:p>
          <a:p>
            <a:pPr lvl="1"/>
            <a:r>
              <a:rPr kumimoji="1" lang="en-US" altLang="zh-CN" dirty="0" smtClean="0"/>
              <a:t>Can these knowledge be adopted to improve other computer-based tasks?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55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Knowledge </a:t>
            </a:r>
            <a:r>
              <a:rPr kumimoji="1" lang="en-US" altLang="zh-CN" dirty="0" smtClean="0"/>
              <a:t>Taxonomy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try to use </a:t>
            </a:r>
            <a:r>
              <a:rPr kumimoji="1" lang="en-US" altLang="zh-CN" b="1" dirty="0" smtClean="0"/>
              <a:t>knowledge </a:t>
            </a:r>
            <a:r>
              <a:rPr kumimoji="1" lang="en-US" altLang="zh-CN" dirty="0" smtClean="0"/>
              <a:t>to improve OCR:</a:t>
            </a:r>
          </a:p>
          <a:p>
            <a:pPr lvl="1"/>
            <a:r>
              <a:rPr kumimoji="1" lang="en-US" altLang="zh-CN" dirty="0" smtClean="0"/>
              <a:t>Dictionary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&amp; corpus statistics</a:t>
            </a:r>
          </a:p>
          <a:p>
            <a:pPr lvl="1"/>
            <a:r>
              <a:rPr kumimoji="1" lang="en-US" altLang="zh-CN" dirty="0" smtClean="0"/>
              <a:t>OCR-specific rules</a:t>
            </a:r>
          </a:p>
          <a:p>
            <a:pPr lvl="1"/>
            <a:r>
              <a:rPr kumimoji="1" lang="en-US" altLang="zh-CN" dirty="0" smtClean="0"/>
              <a:t>Deep linguistic features (POS, NER, dependency..)</a:t>
            </a:r>
          </a:p>
          <a:p>
            <a:pPr lvl="1"/>
            <a:r>
              <a:rPr kumimoji="1" lang="en-US" altLang="zh-CN" dirty="0" smtClean="0"/>
              <a:t>Knowledge base: entity linking, relation matching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86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Initial Error 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Tool: popular OCRs: </a:t>
            </a:r>
            <a:r>
              <a:rPr kumimoji="1" lang="en-US" altLang="zh-CN" i="1" dirty="0" err="1" smtClean="0"/>
              <a:t>Tesseract</a:t>
            </a:r>
            <a:r>
              <a:rPr kumimoji="1" lang="en-US" altLang="zh-CN" i="1" dirty="0" smtClean="0"/>
              <a:t> </a:t>
            </a:r>
            <a:r>
              <a:rPr kumimoji="1" lang="en-US" altLang="zh-CN" dirty="0" smtClean="0"/>
              <a:t>and </a:t>
            </a:r>
            <a:r>
              <a:rPr kumimoji="1" lang="en-US" altLang="zh-CN" i="1" dirty="0" smtClean="0"/>
              <a:t>Cuneiform</a:t>
            </a:r>
          </a:p>
          <a:p>
            <a:r>
              <a:rPr kumimoji="1" lang="en-US" altLang="zh-CN" dirty="0" smtClean="0"/>
              <a:t>Method: Hand-label OCR outputs</a:t>
            </a:r>
          </a:p>
          <a:p>
            <a:r>
              <a:rPr kumimoji="1" lang="en-US" altLang="zh-CN" dirty="0" smtClean="0"/>
              <a:t>Dataset: 3 documents from </a:t>
            </a:r>
            <a:r>
              <a:rPr kumimoji="1" lang="en-US" altLang="zh-CN" dirty="0" err="1" smtClean="0"/>
              <a:t>PaleoDeepDive</a:t>
            </a:r>
            <a:endParaRPr kumimoji="1" lang="en-US" altLang="zh-CN" dirty="0" smtClean="0"/>
          </a:p>
          <a:p>
            <a:r>
              <a:rPr kumimoji="1" lang="en-US" altLang="zh-CN" dirty="0" smtClean="0"/>
              <a:t>Result:</a:t>
            </a:r>
          </a:p>
          <a:p>
            <a:pPr lvl="1"/>
            <a:r>
              <a:rPr kumimoji="1" lang="en-US" altLang="zh-CN" dirty="0" smtClean="0"/>
              <a:t>Average precision: 81% and 73%.</a:t>
            </a:r>
          </a:p>
          <a:p>
            <a:pPr lvl="2"/>
            <a:r>
              <a:rPr kumimoji="1" lang="en-US" altLang="zh-CN" dirty="0" smtClean="0"/>
              <a:t>63% and 45% on “dirty” document</a:t>
            </a:r>
          </a:p>
          <a:p>
            <a:pPr lvl="1"/>
            <a:r>
              <a:rPr kumimoji="1" lang="en-US" altLang="zh-CN" dirty="0" smtClean="0"/>
              <a:t>7.69% words both OCRs fail</a:t>
            </a: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1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Initial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Analysis: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Takeaways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We also labeled: what knowledge can solve each error</a:t>
            </a:r>
          </a:p>
          <a:p>
            <a:r>
              <a:rPr kumimoji="1" lang="en-US" altLang="zh-CN" dirty="0" smtClean="0"/>
              <a:t>Most </a:t>
            </a:r>
            <a:r>
              <a:rPr kumimoji="1" lang="en-US" altLang="zh-CN" dirty="0"/>
              <a:t>errors are automatically solvable!</a:t>
            </a:r>
          </a:p>
          <a:p>
            <a:pPr lvl="1"/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knowledge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fix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93.52%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errors!</a:t>
            </a:r>
          </a:p>
          <a:p>
            <a:pPr lvl="1"/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useful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lesion):</a:t>
            </a:r>
          </a:p>
          <a:p>
            <a:pPr lvl="2"/>
            <a:r>
              <a:rPr kumimoji="1" lang="en-US" altLang="zh-CN" dirty="0"/>
              <a:t>Corpus </a:t>
            </a:r>
            <a:r>
              <a:rPr kumimoji="1" lang="en-US" altLang="zh-CN" dirty="0" smtClean="0"/>
              <a:t>statistics </a:t>
            </a:r>
            <a:r>
              <a:rPr kumimoji="1" lang="en-US" altLang="zh-CN" sz="2000" dirty="0" smtClean="0"/>
              <a:t>(1-gram of words)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	</a:t>
            </a:r>
            <a:r>
              <a:rPr kumimoji="1" lang="en-US" altLang="zh-CN" dirty="0" smtClean="0"/>
              <a:t>34.7%</a:t>
            </a:r>
          </a:p>
          <a:p>
            <a:pPr lvl="2"/>
            <a:r>
              <a:rPr kumimoji="1" lang="en-US" altLang="zh-CN" dirty="0" smtClean="0"/>
              <a:t>OCR </a:t>
            </a:r>
            <a:r>
              <a:rPr kumimoji="1" lang="en-US" altLang="zh-CN" dirty="0"/>
              <a:t>specific </a:t>
            </a:r>
            <a:r>
              <a:rPr kumimoji="1" lang="en-US" altLang="zh-CN" dirty="0" smtClean="0"/>
              <a:t>knowledge		17.1%</a:t>
            </a:r>
          </a:p>
          <a:p>
            <a:pPr lvl="2"/>
            <a:r>
              <a:rPr kumimoji="1" lang="en-US" altLang="zh-CN" dirty="0" smtClean="0"/>
              <a:t>Rules to </a:t>
            </a:r>
            <a:r>
              <a:rPr kumimoji="1" lang="en-US" altLang="zh-CN" dirty="0"/>
              <a:t>generate </a:t>
            </a:r>
            <a:r>
              <a:rPr kumimoji="1" lang="en-US" altLang="zh-CN" dirty="0" smtClean="0"/>
              <a:t>candidates	15.5%</a:t>
            </a:r>
          </a:p>
          <a:p>
            <a:pPr lvl="2"/>
            <a:r>
              <a:rPr kumimoji="1" lang="en-US" altLang="zh-CN" dirty="0" smtClean="0"/>
              <a:t>Knowledge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sz="2000" dirty="0" smtClean="0"/>
              <a:t>(entity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linking)	</a:t>
            </a:r>
            <a:r>
              <a:rPr kumimoji="1" lang="en-US" altLang="zh-CN" sz="2000" dirty="0" smtClean="0">
                <a:latin typeface="Corbel"/>
                <a:cs typeface="Corbel"/>
              </a:rPr>
              <a:t>2.6%</a:t>
            </a:r>
            <a:r>
              <a:rPr kumimoji="1" lang="zh-CN" altLang="en-US" sz="2000" dirty="0" smtClean="0">
                <a:latin typeface="Corbel"/>
                <a:cs typeface="Corbel"/>
              </a:rPr>
              <a:t> </a:t>
            </a:r>
            <a:r>
              <a:rPr kumimoji="1" lang="en-US" altLang="zh-CN" sz="2000" dirty="0" smtClean="0">
                <a:latin typeface="Corbel"/>
                <a:cs typeface="Corbel"/>
              </a:rPr>
              <a:t>(</a:t>
            </a:r>
            <a:r>
              <a:rPr kumimoji="1" lang="en-US" altLang="zh-CN" sz="2000" dirty="0" err="1" smtClean="0">
                <a:latin typeface="Corbel"/>
                <a:cs typeface="Corbel"/>
              </a:rPr>
              <a:t>avg</a:t>
            </a:r>
            <a:r>
              <a:rPr kumimoji="1" lang="en-US" altLang="zh-CN" sz="2000" dirty="0" smtClean="0">
                <a:latin typeface="Corbel"/>
                <a:cs typeface="Corbel"/>
              </a:rPr>
              <a:t>), 5.2%</a:t>
            </a:r>
            <a:r>
              <a:rPr kumimoji="1" lang="zh-CN" altLang="en-US" sz="2000" dirty="0" smtClean="0">
                <a:latin typeface="Corbel"/>
                <a:cs typeface="Corbel"/>
              </a:rPr>
              <a:t> </a:t>
            </a:r>
            <a:r>
              <a:rPr kumimoji="1" lang="en-US" altLang="zh-CN" sz="2000" dirty="0" smtClean="0">
                <a:latin typeface="Corbel"/>
                <a:cs typeface="Corbel"/>
              </a:rPr>
              <a:t>(dirty)</a:t>
            </a:r>
            <a:endParaRPr kumimoji="1" lang="zh-CN" altLang="en-US" sz="20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2234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Corpus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tatistics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055063"/>
              </p:ext>
            </p:extLst>
          </p:nvPr>
        </p:nvGraphicFramePr>
        <p:xfrm>
          <a:off x="457200" y="177482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Correct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Incorrect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Knowledge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CO2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COz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1-gram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more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than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more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thin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2-gram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1907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and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1908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%07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and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I908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3-gram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No.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No;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1-gram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50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OCR-specific Rules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127195"/>
              </p:ext>
            </p:extLst>
          </p:nvPr>
        </p:nvGraphicFramePr>
        <p:xfrm>
          <a:off x="457200" y="177482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Correct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Incorrect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Knowledge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ENTOPROCTA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ENToPRocTA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case-coherency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144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l44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char-coherency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,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limiting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this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group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limiting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this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group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upper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case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first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?</a:t>
                      </a:r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rst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“fi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?”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Tesseract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06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Examples: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Linguistic Features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230300"/>
              </p:ext>
            </p:extLst>
          </p:nvPr>
        </p:nvGraphicFramePr>
        <p:xfrm>
          <a:off x="457200" y="177482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Correct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Incorrect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Knowledge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(incomplete)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{incomplete)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dependency path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paper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b="1" i="1" dirty="0" smtClean="0">
                          <a:latin typeface="Times"/>
                          <a:cs typeface="Times"/>
                        </a:rPr>
                        <a:t>is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based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[</a:t>
                      </a:r>
                      <a:r>
                        <a:rPr lang="en-US" altLang="zh-CN" b="1" i="1" dirty="0" smtClean="0">
                          <a:latin typeface="Times"/>
                          <a:cs typeface="Times"/>
                        </a:rPr>
                        <a:t>VBZ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]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paper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b="1" i="1" dirty="0" smtClean="0">
                          <a:latin typeface="Times"/>
                          <a:cs typeface="Times"/>
                        </a:rPr>
                        <a:t>18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based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[</a:t>
                      </a:r>
                      <a:r>
                        <a:rPr lang="en-US" altLang="zh-CN" b="1" i="1" dirty="0" smtClean="0">
                          <a:latin typeface="Times"/>
                          <a:cs typeface="Times"/>
                        </a:rPr>
                        <a:t>VBZ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]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word-POS coherency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1982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[DATE]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"/>
                          <a:cs typeface="Times"/>
                        </a:rPr>
                        <a:t>lpsz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[DATE]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word-NER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coherency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S</a:t>
                      </a:r>
                      <a:r>
                        <a:rPr lang="zh-CN" altLang="zh-CN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Bur</a:t>
                      </a:r>
                      <a:r>
                        <a:rPr lang="zh-CN" altLang="zh-CN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[PERSON]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S</a:t>
                      </a:r>
                      <a:r>
                        <a:rPr lang="zh-CN" altLang="zh-CN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Bur,</a:t>
                      </a:r>
                      <a:r>
                        <a:rPr lang="zh-CN" altLang="en-US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CN" dirty="0" smtClean="0">
                          <a:latin typeface="Times"/>
                          <a:cs typeface="Times"/>
                        </a:rPr>
                        <a:t>[PERSON]</a:t>
                      </a:r>
                      <a:endParaRPr lang="zh-CN" alt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person-dot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064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-blue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Black-blue.thmx</Template>
  <TotalTime>368</TotalTime>
  <Words>602</Words>
  <Application>Microsoft Macintosh PowerPoint</Application>
  <PresentationFormat>全屏显示(4:3)</PresentationFormat>
  <Paragraphs>141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Black-blue</vt:lpstr>
      <vt:lpstr>Using Knowledge to Improve Optical Character Recognition</vt:lpstr>
      <vt:lpstr>What will we talk about?</vt:lpstr>
      <vt:lpstr>Motivation</vt:lpstr>
      <vt:lpstr>Current Knowledge Taxonomy</vt:lpstr>
      <vt:lpstr>Initial Error Analysis</vt:lpstr>
      <vt:lpstr>Initial Error Analysis: Takeaways</vt:lpstr>
      <vt:lpstr>Examples: Corpus Statistics</vt:lpstr>
      <vt:lpstr>Examples: OCR-specific Rules</vt:lpstr>
      <vt:lpstr>Examples: Linguistic Features</vt:lpstr>
      <vt:lpstr>Examples: Knowledge base</vt:lpstr>
      <vt:lpstr>Examples: Generate Candidates</vt:lpstr>
      <vt:lpstr>Putting it together</vt:lpstr>
      <vt:lpstr>Ongoing System Statistics </vt:lpstr>
      <vt:lpstr>Speech recognition?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DeepDive for domain-specific Optical Character Recogniton</dc:title>
  <dc:creator>Zifei Shan</dc:creator>
  <cp:lastModifiedBy>Zifei Shan</cp:lastModifiedBy>
  <cp:revision>23</cp:revision>
  <dcterms:created xsi:type="dcterms:W3CDTF">2014-02-12T18:28:01Z</dcterms:created>
  <dcterms:modified xsi:type="dcterms:W3CDTF">2014-02-13T08:42:01Z</dcterms:modified>
</cp:coreProperties>
</file>