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9"/>
  </p:notesMasterIdLst>
  <p:sldIdLst>
    <p:sldId id="256" r:id="rId2"/>
    <p:sldId id="308" r:id="rId3"/>
    <p:sldId id="328" r:id="rId4"/>
    <p:sldId id="333" r:id="rId5"/>
    <p:sldId id="329" r:id="rId6"/>
    <p:sldId id="331" r:id="rId7"/>
    <p:sldId id="304" r:id="rId8"/>
    <p:sldId id="337" r:id="rId9"/>
    <p:sldId id="338" r:id="rId10"/>
    <p:sldId id="367" r:id="rId11"/>
    <p:sldId id="341" r:id="rId12"/>
    <p:sldId id="346" r:id="rId13"/>
    <p:sldId id="274" r:id="rId14"/>
    <p:sldId id="368" r:id="rId15"/>
    <p:sldId id="365" r:id="rId16"/>
    <p:sldId id="369" r:id="rId17"/>
    <p:sldId id="370" r:id="rId18"/>
    <p:sldId id="386" r:id="rId19"/>
    <p:sldId id="387" r:id="rId20"/>
    <p:sldId id="278" r:id="rId21"/>
    <p:sldId id="361" r:id="rId22"/>
    <p:sldId id="388" r:id="rId23"/>
    <p:sldId id="382" r:id="rId24"/>
    <p:sldId id="364" r:id="rId25"/>
    <p:sldId id="384" r:id="rId26"/>
    <p:sldId id="362" r:id="rId27"/>
    <p:sldId id="383" r:id="rId28"/>
    <p:sldId id="371" r:id="rId29"/>
    <p:sldId id="372" r:id="rId30"/>
    <p:sldId id="373" r:id="rId31"/>
    <p:sldId id="374" r:id="rId32"/>
    <p:sldId id="375" r:id="rId33"/>
    <p:sldId id="376" r:id="rId34"/>
    <p:sldId id="377" r:id="rId35"/>
    <p:sldId id="378" r:id="rId36"/>
    <p:sldId id="380" r:id="rId37"/>
    <p:sldId id="37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2F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25" autoAdjust="0"/>
    <p:restoredTop sz="94660"/>
  </p:normalViewPr>
  <p:slideViewPr>
    <p:cSldViewPr snapToGrid="0" snapToObjects="1">
      <p:cViewPr>
        <p:scale>
          <a:sx n="110" d="100"/>
          <a:sy n="110" d="100"/>
        </p:scale>
        <p:origin x="-44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76BDA-0BDA-0E4F-ADCE-8C7E7265F39A}" type="datetimeFigureOut">
              <a:rPr kumimoji="1" lang="zh-CN" altLang="en-US" smtClean="0"/>
              <a:t>5/29/13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A5A13-8AA9-5141-9826-C7467E8F09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3254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选手排名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目的及动机</a:t>
            </a:r>
            <a:endParaRPr kumimoji="1" lang="en-US" altLang="zh-CN" dirty="0" smtClean="0"/>
          </a:p>
          <a:p>
            <a:r>
              <a:rPr kumimoji="1" lang="zh-CN" altLang="en-US" dirty="0" smtClean="0"/>
              <a:t>设计的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网络</a:t>
            </a:r>
            <a:r>
              <a:rPr kumimoji="1" lang="zh-CN" altLang="en-US" dirty="0" smtClean="0"/>
              <a:t>模型及算法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棒球真实数据集</a:t>
            </a:r>
            <a:r>
              <a:rPr kumimoji="1" lang="en-US" altLang="zh-CN" baseline="0" dirty="0" smtClean="0"/>
              <a:t> </a:t>
            </a:r>
            <a:r>
              <a:rPr kumimoji="1" lang="zh-CN" altLang="en-US" dirty="0" smtClean="0"/>
              <a:t>实现及应用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算法评估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可视化系统、</a:t>
            </a:r>
            <a:r>
              <a:rPr kumimoji="1" lang="zh-CN" altLang="en-US" dirty="0" smtClean="0"/>
              <a:t>数据分析</a:t>
            </a:r>
            <a:r>
              <a:rPr kumimoji="1" lang="zh-CN" altLang="en-US" dirty="0" smtClean="0"/>
              <a:t>结果</a:t>
            </a:r>
            <a:endParaRPr kumimoji="1" lang="en-US" altLang="zh-CN" dirty="0" smtClean="0"/>
          </a:p>
          <a:p>
            <a:r>
              <a:rPr kumimoji="1" lang="zh-CN" altLang="en-US" dirty="0" smtClean="0"/>
              <a:t>总结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A5A13-8AA9-5141-9826-C7467E8F09F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1275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这里给出了一部分计算结果，为近五年的十大投手和打击员的榜单。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A5A13-8AA9-5141-9826-C7467E8F09F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6775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下面是算法评估的部分。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为了说明</a:t>
            </a:r>
            <a:r>
              <a:rPr kumimoji="1" lang="en-US" altLang="zh-CN" dirty="0" err="1" smtClean="0"/>
              <a:t>GameRank</a:t>
            </a:r>
            <a:r>
              <a:rPr kumimoji="1" lang="zh-CN" altLang="en-US" dirty="0" smtClean="0"/>
              <a:t>的有效性，</a:t>
            </a:r>
            <a:r>
              <a:rPr kumimoji="1" lang="en-US" altLang="zh-CN" dirty="0" smtClean="0"/>
              <a:t>……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A5A13-8AA9-5141-9826-C7467E8F09F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7738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zh-CN" dirty="0" smtClean="0"/>
              <a:t>……</a:t>
            </a:r>
            <a:endParaRPr kumimoji="1" lang="en-US" altLang="zh-CN" dirty="0" smtClean="0"/>
          </a:p>
          <a:p>
            <a:r>
              <a:rPr kumimoji="1" lang="zh-CN" altLang="en-US" dirty="0" smtClean="0"/>
              <a:t>为了衡量一个排名的有序性，我们定义了“无序度”指标：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对于一组投手排名，理想状况下每个打击员对这组投手的</a:t>
            </a:r>
            <a:r>
              <a:rPr kumimoji="1" lang="en-US" altLang="zh-CN" dirty="0" smtClean="0"/>
              <a:t>“</a:t>
            </a:r>
            <a:r>
              <a:rPr kumimoji="1" lang="zh-CN" altLang="en-US" dirty="0" smtClean="0"/>
              <a:t>胜率</a:t>
            </a:r>
            <a:r>
              <a:rPr kumimoji="1" lang="zh-CN" altLang="en-US" dirty="0" smtClean="0"/>
              <a:t>数组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应该是</a:t>
            </a:r>
            <a:r>
              <a:rPr kumimoji="1" lang="zh-CN" altLang="en-US" dirty="0" smtClean="0"/>
              <a:t>按投手的排名</a:t>
            </a:r>
            <a:r>
              <a:rPr kumimoji="1" lang="zh-CN" altLang="en-US" dirty="0" smtClean="0"/>
              <a:t>递增的。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每个非递增的情况，也就是数组中的逆序对，都增大了排名的无序性。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逆序对个数越多、差值越大，投手排名无序度越高。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同理可定义打击员排名的无序性。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……</a:t>
            </a:r>
          </a:p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A5A13-8AA9-5141-9826-C7467E8F09FC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9079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A5A13-8AA9-5141-9826-C7467E8F09F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4114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不如可视化重要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A5A13-8AA9-5141-9826-C7467E8F09FC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9839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……</a:t>
            </a:r>
          </a:p>
          <a:p>
            <a:r>
              <a:rPr kumimoji="1" lang="zh-CN" altLang="en-US" dirty="0" smtClean="0"/>
              <a:t>我们发现，传统排名方法有一个重大的不足：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A5A13-8AA9-5141-9826-C7467E8F09F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374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为了解决这一问题，我们首先使用一个网络模型，对竞技比赛进行建模。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A5A13-8AA9-5141-9826-C7467E8F09F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0061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A5A13-8AA9-5141-9826-C7467E8F09F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4875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在这个网络中，我们设计了选手排名算法。排名算法基于两个假设：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A5A13-8AA9-5141-9826-C7467E8F09F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441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基于这些假设，</a:t>
            </a:r>
            <a:r>
              <a:rPr kumimoji="1" lang="zh-CN" altLang="en-US" dirty="0" smtClean="0"/>
              <a:t>我们提出</a:t>
            </a:r>
            <a:r>
              <a:rPr kumimoji="1" lang="zh-CN" altLang="en-US" dirty="0" smtClean="0"/>
              <a:t>了排名</a:t>
            </a:r>
            <a:r>
              <a:rPr kumimoji="1" lang="zh-CN" altLang="en-US" dirty="0" smtClean="0"/>
              <a:t>指标</a:t>
            </a:r>
            <a:r>
              <a:rPr kumimoji="1" lang="en-US" altLang="zh-CN" dirty="0" err="1" smtClean="0"/>
              <a:t>GameRank</a:t>
            </a:r>
            <a:r>
              <a:rPr kumimoji="1" lang="zh-CN" altLang="en-US" dirty="0" smtClean="0"/>
              <a:t>的定义。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可以看到这一公式与</a:t>
            </a:r>
            <a:r>
              <a:rPr kumimoji="1" lang="en-US" altLang="zh-CN" dirty="0" smtClean="0"/>
              <a:t>PageRank</a:t>
            </a:r>
            <a:r>
              <a:rPr kumimoji="1" lang="zh-CN" altLang="en-US" dirty="0" smtClean="0"/>
              <a:t>比较相似。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对于一种角色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之间的竞争，选手作为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的竞争能力定义为</a:t>
            </a:r>
            <a:r>
              <a:rPr kumimoji="1" lang="en-US" altLang="zh-CN" dirty="0" smtClean="0"/>
              <a:t>GR_AB</a:t>
            </a:r>
            <a:r>
              <a:rPr kumimoji="1" lang="zh-CN" altLang="en-US" dirty="0" smtClean="0"/>
              <a:t>，作为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的竞争能力定义为</a:t>
            </a:r>
            <a:r>
              <a:rPr kumimoji="1" lang="en-US" altLang="zh-CN" dirty="0" smtClean="0"/>
              <a:t>GR_BA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两者的计算主要是收集胜过的对手的能力值。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例如在棒球的投手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打击员关系中，投手每战胜一位打击员，他的投球能力就会累加</a:t>
            </a:r>
            <a:r>
              <a:rPr kumimoji="1" lang="en-US" altLang="zh-CN" baseline="0" dirty="0" smtClean="0"/>
              <a:t> </a:t>
            </a:r>
            <a:r>
              <a:rPr kumimoji="1" lang="zh-CN" altLang="en-US" dirty="0" smtClean="0"/>
              <a:t>这位打击员的能力的一部分。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A5A13-8AA9-5141-9826-C7467E8F09F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4449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如果网络中的边有权值，则权值可以表示</a:t>
            </a:r>
            <a:r>
              <a:rPr kumimoji="1" lang="en-US" altLang="zh-CN" dirty="0" smtClean="0"/>
              <a:t>……</a:t>
            </a:r>
          </a:p>
          <a:p>
            <a:r>
              <a:rPr kumimoji="1" lang="zh-CN" altLang="en-US" dirty="0" smtClean="0"/>
              <a:t>我们可以将公式进行简单的修改，考虑权值的影响。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A5A13-8AA9-5141-9826-C7467E8F09F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3103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刚才是</a:t>
            </a:r>
            <a:r>
              <a:rPr kumimoji="1" lang="en-US" altLang="zh-CN" dirty="0" err="1" smtClean="0"/>
              <a:t>GameRank</a:t>
            </a:r>
            <a:r>
              <a:rPr kumimoji="1" lang="zh-CN" altLang="en-US" dirty="0" smtClean="0"/>
              <a:t>指标的形式化定义，现在看一下它的直观含义。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这是一个棒球网络，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为打击员，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为投手。虚线是投球边，实线是打击边。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A5A13-8AA9-5141-9826-C7467E8F09F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2108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以上就是算法的定义，下面是算法的应用部分。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……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计算了</a:t>
            </a:r>
            <a:r>
              <a:rPr kumimoji="1" lang="zh-CN" altLang="en-US" dirty="0" smtClean="0"/>
              <a:t>美国职业棒球大联盟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的</a:t>
            </a:r>
            <a:r>
              <a:rPr kumimoji="1" lang="zh-CN" altLang="en-US" dirty="0" smtClean="0"/>
              <a:t>近</a:t>
            </a:r>
            <a:r>
              <a:rPr kumimoji="1" lang="en-US" altLang="zh-CN" dirty="0" smtClean="0"/>
              <a:t>80</a:t>
            </a:r>
            <a:r>
              <a:rPr kumimoji="1" lang="zh-CN" altLang="en-US" dirty="0" smtClean="0"/>
              <a:t>年的选手排名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A5A13-8AA9-5141-9826-C7467E8F09F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8303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5/29/13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5/29/13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5/29/13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5/29/13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5/29/13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5/29/13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5/29/13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5/29/13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5/29/13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5/29/13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5/29/13</a:t>
            </a:fld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5/29/13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pic>
        <p:nvPicPr>
          <p:cNvPr id="9" name="图片 8" descr="pku_logo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545175"/>
            <a:ext cx="1096817" cy="3128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ts val="200"/>
        </a:spcBef>
        <a:spcAft>
          <a:spcPts val="0"/>
        </a:spcAft>
        <a:buClr>
          <a:schemeClr val="accent2"/>
        </a:buClr>
        <a:buSzPct val="90000"/>
        <a:buFont typeface="Wingdings"/>
        <a:buChar char=""/>
        <a:defRPr kumimoji="0" sz="2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ts val="100"/>
        </a:spcBef>
        <a:spcAft>
          <a:spcPts val="0"/>
        </a:spcAft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ts val="100"/>
        </a:spcBef>
        <a:spcAft>
          <a:spcPts val="0"/>
        </a:spcAft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ts val="100"/>
        </a:spcBef>
        <a:spcAft>
          <a:spcPts val="0"/>
        </a:spcAft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png"/><Relationship Id="rId5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lbillustrator.com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7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078768"/>
            <a:ext cx="8077200" cy="167335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GameRank</a:t>
            </a:r>
            <a:r>
              <a:rPr kumimoji="1" lang="en-US" altLang="zh-CN" dirty="0" smtClean="0"/>
              <a:t>: </a:t>
            </a:r>
            <a:r>
              <a:rPr lang="zh-CN" altLang="en-US" dirty="0" smtClean="0"/>
              <a:t>一种面向体育竞技比赛的选手排名算法设计与实现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1551720"/>
            <a:ext cx="8077200" cy="1499616"/>
          </a:xfrm>
        </p:spPr>
        <p:txBody>
          <a:bodyPr/>
          <a:lstStyle/>
          <a:p>
            <a:r>
              <a:rPr kumimoji="1" lang="en-US" altLang="zh-CN" sz="2800" b="1" dirty="0" smtClean="0"/>
              <a:t>00948181 </a:t>
            </a:r>
            <a:r>
              <a:rPr kumimoji="1" lang="zh-CN" altLang="en-US" sz="2800" b="1" dirty="0" smtClean="0"/>
              <a:t>单子非</a:t>
            </a:r>
          </a:p>
          <a:p>
            <a:r>
              <a:rPr kumimoji="1" lang="zh-CN" altLang="en-US" sz="2800" b="1" dirty="0" smtClean="0"/>
              <a:t>指导老师：代亚非</a:t>
            </a:r>
          </a:p>
        </p:txBody>
      </p:sp>
    </p:spTree>
    <p:extLst>
      <p:ext uri="{BB962C8B-B14F-4D97-AF65-F5344CB8AC3E}">
        <p14:creationId xmlns:p14="http://schemas.microsoft.com/office/powerpoint/2010/main" val="1985868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809" y="2748973"/>
            <a:ext cx="5905500" cy="40259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算法思想：随机行走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4924" lvl="1" indent="-400050"/>
            <a:r>
              <a:rPr lang="zh-CN" altLang="en-US" dirty="0" smtClean="0"/>
              <a:t>考虑一个在网络中沿边做随机行走的球迷：</a:t>
            </a:r>
            <a:endParaRPr lang="en-US" altLang="zh-CN" dirty="0" smtClean="0"/>
          </a:p>
          <a:p>
            <a:pPr marL="477774" lvl="1" indent="-342900"/>
            <a:r>
              <a:rPr lang="en-US" altLang="zh-CN" dirty="0" err="1" smtClean="0"/>
              <a:t>GameRank</a:t>
            </a:r>
            <a:r>
              <a:rPr lang="en-US" altLang="zh-CN" dirty="0" smtClean="0"/>
              <a:t>: </a:t>
            </a:r>
            <a:r>
              <a:rPr lang="zh-CN" altLang="en-US" dirty="0" smtClean="0"/>
              <a:t>足够长时间后，它访问一位选手的概率。</a:t>
            </a: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9" b="99556" l="4118" r="97059">
                        <a14:foregroundMark x1="72941" y1="33778" x2="72941" y2="33778"/>
                        <a14:foregroundMark x1="57059" y1="30222" x2="57059" y2="30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0450" y="4260272"/>
            <a:ext cx="697859" cy="92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59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C -0.00208 -0.00694 -0.0033 -0.01273 -0.00642 -0.01852 C -0.01024 -0.03426 -0.01441 -0.04838 -0.02031 -0.06227 C -0.02274 -0.06759 -0.02639 -0.07199 -0.02777 -0.07755 C -0.03021 -0.08634 -0.03246 -0.09306 -0.03541 -0.10116 C -0.03854 -0.10972 -0.03975 -0.11991 -0.04305 -0.12801 C -0.04461 -0.13171 -0.04809 -0.13819 -0.04809 -0.13819 C -0.05139 -0.15162 -0.04618 -0.13287 -0.05816 -0.15486 C -0.05937 -0.15694 -0.0585 -0.15995 -0.05937 -0.16181 C -0.06041 -0.16389 -0.06198 -0.16505 -0.06319 -0.16667 C -0.07083 -0.19815 -0.08541 -0.18426 -0.11493 -0.18518 C -0.1368 -0.18773 -0.1592 -0.19005 -0.18055 -0.19537 C -0.19566 -0.20556 -0.21944 -0.20463 -0.23489 -0.20556 C -0.25468 -0.20509 -0.27465 -0.20486 -0.29427 -0.2037 C -0.29965 -0.20347 -0.30521 -0.19676 -0.30937 -0.19375 C -0.31458 -0.19028 -0.32066 -0.19028 -0.32586 -0.18704 C -0.33298 -0.1831 -0.33993 -0.1794 -0.34722 -0.17685 C -0.35416 -0.1706 -0.35764 -0.17014 -0.36632 -0.16852 C -0.37569 -0.16528 -0.3868 -0.16412 -0.39531 -0.15833 C -0.4092 -0.14931 -0.39357 -0.15671 -0.4092 -0.15 C -0.42274 -0.13773 -0.40225 -0.15556 -0.41805 -0.14491 C -0.42396 -0.1412 -0.42725 -0.13588 -0.43316 -0.1331 C -0.44201 -0.12523 -0.45347 -0.12407 -0.46354 -0.1213 C -0.47257 -0.11296 -0.48229 -0.11227 -0.49253 -0.10787 C -0.51059 -0.10023 -0.52812 -0.08981 -0.54687 -0.08588 C -0.54739 -0.0838 -0.5493 -0.08102 -0.54809 -0.07917 C -0.54635 -0.07662 -0.54305 -0.07731 -0.54045 -0.07593 C -0.5335 -0.07292 -0.52777 -0.07083 -0.52031 -0.06921 C -0.51423 -0.06643 -0.51007 -0.06018 -0.50382 -0.05741 C -0.5026 -0.05625 -0.50121 -0.05556 -0.5 -0.05393 C -0.49896 -0.05255 -0.49878 -0.05023 -0.49757 -0.04884 C -0.49479 -0.04606 -0.49062 -0.0463 -0.4875 -0.04375 C -0.48038 -0.03796 -0.47378 -0.02847 -0.46597 -0.02361 C -0.45694 -0.01806 -0.44687 -0.01111 -0.43698 -0.00856 C -0.41545 0.00625 -0.39132 0.01227 -0.36753 0.01667 C -0.36128 0.01968 -0.35694 0.02662 -0.35104 0.03032 C -0.34791 0.03218 -0.34427 0.03194 -0.34097 0.03357 C -0.33489 0.03912 -0.32795 0.03935 -0.32083 0.0419 C -0.30885 0.04607 -0.29791 0.05463 -0.28541 0.0588 C -0.27673 0.06667 -0.26423 0.06991 -0.25382 0.07222 C -0.24722 0.07824 -0.24548 0.08171 -0.24132 0.0706 C -0.24288 0.04954 -0.24826 0.03056 -0.25139 0.00995 C -0.25399 -0.00579 -0.25468 -0.02546 -0.26146 -0.03889 C -0.26284 -0.05185 -0.26597 -0.06343 -0.26771 -0.07593 C -0.27118 -0.09838 -0.26875 -0.08796 -0.27152 -0.09931 C -0.27326 -0.11574 -0.27725 -0.13102 -0.28038 -0.14653 C -0.28437 -0.16597 -0.28784 -0.18518 -0.29305 -0.2037 C -0.30399 -0.20023 -0.31163 -0.19143 -0.32083 -0.18356 C -0.33211 -0.17431 -0.35659 -0.16435 -0.36996 -0.16181 C -0.37882 -0.1588 -0.38819 -0.15787 -0.39652 -0.15324 C -0.40486 -0.14907 -0.41319 -0.1456 -0.42187 -0.14329 C -0.42777 -0.14051 -0.43194 -0.13958 -0.43819 -0.13819 C -0.45017 -0.13287 -0.46146 -0.12523 -0.47361 -0.1213 C -0.48524 -0.11343 -0.49791 -0.10903 -0.51024 -0.1044 C -0.52152 -0.09468 -0.53576 -0.09745 -0.54687 -0.08773 C -0.54739 -0.08611 -0.54878 -0.08426 -0.54809 -0.08264 C -0.54757 -0.08125 -0.54548 -0.08171 -0.54427 -0.08079 C -0.53576 -0.07523 -0.54531 -0.07963 -0.53663 -0.07593 C -0.52986 -0.06944 -0.52239 -0.0669 -0.51527 -0.06065 C -0.50364 -0.05046 -0.49114 -0.03819 -0.47743 -0.0338 C -0.46649 -0.02315 -0.45277 -0.01921 -0.4408 -0.01018 C -0.43871 -0.00856 -0.4368 -0.00625 -0.43437 -0.00509 C -0.43038 -0.00347 -0.42187 -0.00185 -0.42187 -0.00185 C -0.40607 0.00671 -0.38906 0.01227 -0.37257 0.01852 C -0.37743 0.02245 -0.3809 0.02338 -0.38646 0.02523 C -0.39496 0.03056 -0.40416 0.03472 -0.41302 0.03866 C -0.42812 0.05185 -0.45104 0.05787 -0.46857 0.06042 C -0.48333 0.06574 -0.4967 0.07269 -0.50764 0.0875 C -0.50034 0.09398 -0.4934 0.09722 -0.48489 0.10093 C -0.48021 0.10532 -0.47465 0.10787 -0.46979 0.11273 C -0.46406 0.11852 -0.46562 0.12153 -0.45833 0.12616 C -0.45347 0.13287 -0.44687 0.13657 -0.44201 0.14306 C -0.43767 0.14884 -0.4342 0.15648 -0.42934 0.16157 C -0.42586 0.16528 -0.4217 0.16782 -0.41805 0.17153 C -0.41163 0.17824 -0.4033 0.19005 -0.39531 0.19352 C -0.39409 0.19468 -0.39305 0.19676 -0.39149 0.19699 C -0.38003 0.19815 -0.36718 0.18866 -0.35607 0.18519 C -0.35364 0.18264 -0.35086 0.18102 -0.34861 0.17847 C -0.3434 0.17222 -0.33923 0.16319 -0.33333 0.1581 C -0.32882 0.14954 -0.32812 0.15162 -0.32205 0.1463 C -0.31875 0.1375 -0.31284 0.1331 -0.30694 0.12778 C -0.29323 0.11482 -0.27725 0.10833 -0.26267 0.09745 C -0.2592 0.09468 -0.25451 0.09097 -0.25139 0.0875 C -0.24097 0.07523 -0.24791 0.07894 -0.23993 0.07569 C -0.2368 0.0581 -0.23993 0.04074 -0.24132 0.02338 C -0.24305 0.00208 -0.24652 -0.01574 -0.2526 -0.03542 C -0.25416 -0.04537 -0.25573 -0.05532 -0.25885 -0.06412 C -0.26059 -0.07407 -0.26267 -0.08333 -0.26527 -0.09259 C -0.26632 -0.10417 -0.26562 -0.11018 -0.27152 -0.11782 C -0.27552 -0.12847 -0.27552 -0.1419 -0.28159 -0.15 C -0.28298 -0.15648 -0.28385 -0.16111 -0.28663 -0.16667 C -0.28836 -0.17454 -0.29027 -0.18194 -0.29305 -0.18866 C -0.29878 -0.20231 -0.29809 -0.19398 -0.29809 -0.2037 " pathEditMode="relative" ptsTypes="ffffffffffffffffffffffffffffffffffffffffffffffffffffffffffffffffffffffffffffffffffffffffffffA">
                                      <p:cBhvr>
                                        <p:cTn id="10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实现及应用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我们在棒球网络上实现了</a:t>
            </a:r>
            <a:r>
              <a:rPr kumimoji="1" lang="en-US" altLang="zh-CN" dirty="0" err="1" smtClean="0"/>
              <a:t>GameRank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计算了</a:t>
            </a:r>
            <a:r>
              <a:rPr kumimoji="1" lang="en-US" altLang="zh-CN" dirty="0" smtClean="0"/>
              <a:t>MLB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1921</a:t>
            </a:r>
            <a:r>
              <a:rPr kumimoji="1" lang="en-US" altLang="zh-CN" dirty="0" smtClean="0"/>
              <a:t>—2012</a:t>
            </a:r>
            <a:r>
              <a:rPr kumimoji="1" lang="zh-CN" altLang="en-US" dirty="0" smtClean="0"/>
              <a:t>年的选手排名</a:t>
            </a:r>
            <a:endParaRPr kumimoji="1" lang="en-US" altLang="zh-CN" dirty="0" smtClean="0"/>
          </a:p>
          <a:p>
            <a:r>
              <a:rPr kumimoji="1" lang="zh-CN" altLang="en-US" dirty="0" smtClean="0"/>
              <a:t>边权设定：</a:t>
            </a:r>
            <a:endParaRPr kumimoji="1"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1" y="3443284"/>
            <a:ext cx="4038600" cy="347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57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结果：十大打击员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投手榜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1" y="1490519"/>
            <a:ext cx="6894780" cy="283902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01" y="4088460"/>
            <a:ext cx="6823364" cy="27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5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算法评估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将</a:t>
            </a:r>
            <a:r>
              <a:rPr kumimoji="1" lang="en-US" altLang="zh-CN" dirty="0" err="1" smtClean="0"/>
              <a:t>GameRank</a:t>
            </a:r>
            <a:r>
              <a:rPr kumimoji="1" lang="zh-CN" altLang="en-US" dirty="0"/>
              <a:t>与业界现有棒球排名进行比较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四种现有排名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ESPN ratings</a:t>
            </a:r>
          </a:p>
          <a:p>
            <a:pPr lvl="2"/>
            <a:r>
              <a:rPr kumimoji="1" lang="en-US" altLang="zh-CN" dirty="0" smtClean="0"/>
              <a:t>The </a:t>
            </a:r>
            <a:r>
              <a:rPr kumimoji="1" lang="en-US" altLang="zh-CN" dirty="0" smtClean="0"/>
              <a:t>baseball </a:t>
            </a:r>
            <a:r>
              <a:rPr kumimoji="1" lang="en-US" altLang="zh-CN" dirty="0" smtClean="0"/>
              <a:t>encyclopedia</a:t>
            </a:r>
          </a:p>
          <a:p>
            <a:pPr lvl="2"/>
            <a:r>
              <a:rPr kumimoji="1" lang="en-US" altLang="zh-CN" dirty="0" smtClean="0"/>
              <a:t>inside</a:t>
            </a:r>
            <a:r>
              <a:rPr kumimoji="1" lang="en-US" altLang="zh-CN" dirty="0" smtClean="0"/>
              <a:t>-edge </a:t>
            </a:r>
            <a:r>
              <a:rPr kumimoji="1" lang="en-US" altLang="zh-CN" dirty="0" smtClean="0"/>
              <a:t>rating</a:t>
            </a:r>
          </a:p>
          <a:p>
            <a:pPr lvl="2"/>
            <a:r>
              <a:rPr kumimoji="1" lang="en-US" altLang="zh-CN" dirty="0" smtClean="0"/>
              <a:t>Elias </a:t>
            </a:r>
            <a:r>
              <a:rPr kumimoji="1" lang="en-US" altLang="zh-CN" dirty="0" smtClean="0"/>
              <a:t>ratings</a:t>
            </a:r>
          </a:p>
          <a:p>
            <a:pPr lvl="1"/>
            <a:r>
              <a:rPr kumimoji="1" lang="zh-CN" altLang="en-US" dirty="0" smtClean="0"/>
              <a:t>大部分采用数据的线性加和，不考虑选手关系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获取了</a:t>
            </a:r>
            <a:r>
              <a:rPr kumimoji="1" lang="en-US" altLang="zh-CN" dirty="0" smtClean="0"/>
              <a:t>2008—2012 </a:t>
            </a:r>
            <a:r>
              <a:rPr kumimoji="1" lang="zh-CN" altLang="en-US" dirty="0" smtClean="0"/>
              <a:t>年的排名数据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30097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评估结果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kumimoji="1" lang="en-US" altLang="zh-CN" dirty="0" err="1"/>
              <a:t>GameRank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的结果能覆盖更</a:t>
            </a:r>
            <a:r>
              <a:rPr kumimoji="1" lang="zh-CN" altLang="en-US" dirty="0" smtClean="0"/>
              <a:t>多的选手</a:t>
            </a:r>
            <a:endParaRPr kumimoji="1" lang="en-US" altLang="zh-CN" dirty="0" smtClean="0"/>
          </a:p>
          <a:p>
            <a:pPr marL="633222" indent="-514350">
              <a:buFont typeface="+mj-lt"/>
              <a:buAutoNum type="arabicPeriod"/>
            </a:pPr>
            <a:r>
              <a:rPr kumimoji="1" lang="en-US" altLang="zh-CN" dirty="0" err="1" smtClean="0"/>
              <a:t>GameRank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的结果比其他排名更</a:t>
            </a:r>
            <a:r>
              <a:rPr kumimoji="1" lang="en-US" altLang="zh-CN" dirty="0" smtClean="0"/>
              <a:t>“</a:t>
            </a:r>
            <a:r>
              <a:rPr kumimoji="1" lang="zh-CN" altLang="en-US" dirty="0" smtClean="0"/>
              <a:t>有序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无序度指标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考虑每个打击员对排名内投手的“胜率数组”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其</a:t>
            </a:r>
            <a:r>
              <a:rPr kumimoji="1" lang="zh-CN" altLang="en-US" dirty="0" smtClean="0"/>
              <a:t>中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逆序对</a:t>
            </a:r>
            <a:r>
              <a:rPr kumimoji="1" lang="zh-CN" altLang="en-US" dirty="0" smtClean="0"/>
              <a:t>越多</a:t>
            </a:r>
            <a:r>
              <a:rPr kumimoji="1" lang="en-US" altLang="zh-CN" dirty="0" smtClean="0"/>
              <a:t>、</a:t>
            </a:r>
            <a:r>
              <a:rPr kumimoji="1" lang="zh-CN" altLang="en-US" dirty="0" smtClean="0"/>
              <a:t>逆序对的差值越大</a:t>
            </a:r>
            <a:r>
              <a:rPr kumimoji="1" lang="zh-CN" altLang="en-US" dirty="0" smtClean="0"/>
              <a:t>，无序度</a:t>
            </a:r>
            <a:r>
              <a:rPr kumimoji="1" lang="zh-CN" altLang="en-US" dirty="0" smtClean="0"/>
              <a:t>越</a:t>
            </a:r>
            <a:r>
              <a:rPr kumimoji="1" lang="zh-CN" altLang="en-US" dirty="0" smtClean="0"/>
              <a:t>高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GameRank</a:t>
            </a:r>
            <a:r>
              <a:rPr kumimoji="1" lang="zh-CN" altLang="en-US" dirty="0" smtClean="0"/>
              <a:t>无序度更低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更满</a:t>
            </a:r>
            <a:r>
              <a:rPr kumimoji="1" lang="zh-CN" altLang="en-US" dirty="0"/>
              <a:t>足“高排</a:t>
            </a:r>
            <a:r>
              <a:rPr kumimoji="1" lang="zh-CN" altLang="en-US" dirty="0" smtClean="0"/>
              <a:t>名的对手比低排</a:t>
            </a:r>
            <a:r>
              <a:rPr kumimoji="1" lang="zh-CN" altLang="en-US" dirty="0"/>
              <a:t>名的对手更难战胜</a:t>
            </a:r>
            <a:r>
              <a:rPr kumimoji="1" lang="zh-CN" altLang="en-US" dirty="0" smtClean="0"/>
              <a:t>”</a:t>
            </a:r>
            <a:endParaRPr kumimoji="1" lang="en-US" altLang="zh-CN" dirty="0"/>
          </a:p>
          <a:p>
            <a:pPr lvl="1"/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32954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其他排名与</a:t>
            </a:r>
            <a:r>
              <a:rPr kumimoji="1" lang="en-US" altLang="zh-CN" dirty="0" err="1" smtClean="0"/>
              <a:t>GameRank</a:t>
            </a:r>
            <a:r>
              <a:rPr kumimoji="1" lang="zh-CN" altLang="en-US" dirty="0" smtClean="0"/>
              <a:t>无序度差值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521968"/>
            <a:ext cx="7620000" cy="475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7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棒球网络可视化系统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我们搭建了在线的</a:t>
            </a:r>
            <a:r>
              <a:rPr kumimoji="1" lang="en-US" altLang="zh-CN" dirty="0" smtClean="0"/>
              <a:t>MLB</a:t>
            </a:r>
            <a:r>
              <a:rPr kumimoji="1" lang="zh-CN" altLang="en-US" dirty="0" smtClean="0"/>
              <a:t>可视化系统，来展示：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球员之间的竞争关系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球员的</a:t>
            </a:r>
            <a:r>
              <a:rPr kumimoji="1" lang="en-US" altLang="zh-CN" dirty="0" err="1" smtClean="0"/>
              <a:t>GameRank</a:t>
            </a:r>
            <a:r>
              <a:rPr kumimoji="1" lang="zh-CN" altLang="en-US" dirty="0" smtClean="0"/>
              <a:t>值</a:t>
            </a:r>
            <a:endParaRPr kumimoji="1" lang="en-US" altLang="zh-CN" dirty="0" smtClean="0"/>
          </a:p>
          <a:p>
            <a:r>
              <a:rPr kumimoji="1" lang="en-US" altLang="zh-CN" dirty="0" smtClean="0">
                <a:hlinkClick r:id="rId2"/>
              </a:rPr>
              <a:t>http://mlbillustrator.com</a:t>
            </a:r>
            <a:endParaRPr kumimoji="1" lang="en-US" altLang="zh-CN" dirty="0" smtClean="0"/>
          </a:p>
          <a:p>
            <a:r>
              <a:rPr kumimoji="1" lang="zh-CN" altLang="en-US" dirty="0" smtClean="0"/>
              <a:t>采用</a:t>
            </a:r>
            <a:r>
              <a:rPr kumimoji="1" lang="en-US" altLang="zh-CN" dirty="0" smtClean="0"/>
              <a:t>D3.js</a:t>
            </a:r>
            <a:r>
              <a:rPr kumimoji="1" lang="zh-CN" altLang="en-US" dirty="0" smtClean="0"/>
              <a:t>库搭建系统。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48648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可视化效果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2246"/>
            <a:ext cx="9144000" cy="352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27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棒球网络数据分析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分析带</a:t>
            </a:r>
            <a:r>
              <a:rPr lang="zh-CN" altLang="en-US" dirty="0" smtClean="0"/>
              <a:t>有</a:t>
            </a:r>
            <a:r>
              <a:rPr lang="en-US" altLang="zh-CN" dirty="0" err="1" smtClean="0"/>
              <a:t>GameRank</a:t>
            </a:r>
            <a:r>
              <a:rPr lang="zh-CN" altLang="en-US" dirty="0" smtClean="0"/>
              <a:t>排名信息的棒球网络，发现了如下规律：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球员</a:t>
            </a:r>
            <a:r>
              <a:rPr lang="zh-CN" altLang="en-US" dirty="0" smtClean="0"/>
              <a:t>水平在</a:t>
            </a:r>
            <a:r>
              <a:rPr lang="zh-CN" altLang="en-US" dirty="0" smtClean="0"/>
              <a:t>逐年接近。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越强的投手</a:t>
            </a:r>
            <a:r>
              <a:rPr lang="zh-CN" altLang="en-US" dirty="0" smtClean="0"/>
              <a:t>也越擅长打击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结点数和边数在逐年上升，但网络</a:t>
            </a:r>
            <a:r>
              <a:rPr lang="zh-CN" altLang="en-US" dirty="0"/>
              <a:t>密度在</a:t>
            </a:r>
            <a:r>
              <a:rPr lang="zh-CN" altLang="en-US" dirty="0" smtClean="0"/>
              <a:t>下降。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大部分上前十榜的球员只上榜一次，但有</a:t>
            </a:r>
            <a:r>
              <a:rPr lang="en-US" altLang="zh-CN" dirty="0" smtClean="0"/>
              <a:t>10 </a:t>
            </a:r>
            <a:r>
              <a:rPr lang="zh-CN" altLang="en-US" dirty="0" smtClean="0"/>
              <a:t>名球员上榜超过 </a:t>
            </a:r>
            <a:r>
              <a:rPr lang="en-US" altLang="zh-CN" dirty="0"/>
              <a:t>10 </a:t>
            </a:r>
            <a:r>
              <a:rPr lang="zh-CN" altLang="en-US" dirty="0"/>
              <a:t>次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1968—1983 </a:t>
            </a:r>
            <a:r>
              <a:rPr lang="zh-CN" altLang="en-US" dirty="0"/>
              <a:t>年间出</a:t>
            </a:r>
            <a:r>
              <a:rPr lang="zh-CN" altLang="en-US" dirty="0" smtClean="0"/>
              <a:t>道的球员中，上过前十榜</a:t>
            </a:r>
            <a:r>
              <a:rPr lang="zh-CN" altLang="en-US" dirty="0"/>
              <a:t>的球员异常地少。 </a:t>
            </a:r>
          </a:p>
        </p:txBody>
      </p:sp>
    </p:spTree>
    <p:extLst>
      <p:ext uri="{BB962C8B-B14F-4D97-AF65-F5344CB8AC3E}">
        <p14:creationId xmlns:p14="http://schemas.microsoft.com/office/powerpoint/2010/main" val="1201957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工作量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代码行数：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棒球数据预处理</a:t>
            </a:r>
            <a:r>
              <a:rPr kumimoji="1" lang="en-US" altLang="zh-CN" dirty="0"/>
              <a:t>： 3389</a:t>
            </a:r>
            <a:r>
              <a:rPr kumimoji="1" lang="zh-CN" altLang="en-US" dirty="0" smtClean="0"/>
              <a:t>行</a:t>
            </a:r>
            <a:r>
              <a:rPr kumimoji="1" lang="en-US" altLang="zh-CN" dirty="0" smtClean="0"/>
              <a:t> (Java</a:t>
            </a:r>
            <a:r>
              <a:rPr kumimoji="1" lang="en-US" altLang="zh-CN" dirty="0"/>
              <a:t>)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排名计算和数据分析：</a:t>
            </a:r>
            <a:r>
              <a:rPr kumimoji="1" lang="en-US" altLang="zh-CN" dirty="0" smtClean="0"/>
              <a:t> 1373</a:t>
            </a:r>
            <a:r>
              <a:rPr kumimoji="1" lang="zh-CN" altLang="en-US" dirty="0" smtClean="0"/>
              <a:t>行</a:t>
            </a:r>
            <a:r>
              <a:rPr kumimoji="1" lang="en-US" altLang="zh-CN" dirty="0" smtClean="0"/>
              <a:t> (Python</a:t>
            </a:r>
            <a:r>
              <a:rPr kumimoji="1" lang="en-US" altLang="zh-CN" dirty="0"/>
              <a:t>)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可视化系统：</a:t>
            </a:r>
            <a:r>
              <a:rPr kumimoji="1" lang="en-US" altLang="zh-CN" dirty="0" smtClean="0"/>
              <a:t>3695</a:t>
            </a:r>
            <a:r>
              <a:rPr kumimoji="1" lang="zh-CN" altLang="en-US" dirty="0" smtClean="0"/>
              <a:t>行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(html + JavaScript)</a:t>
            </a:r>
          </a:p>
          <a:p>
            <a:r>
              <a:rPr kumimoji="1" lang="zh-CN" altLang="en-US" dirty="0" smtClean="0"/>
              <a:t>处理数据量：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棒球网络：</a:t>
            </a:r>
            <a:r>
              <a:rPr lang="en-US" altLang="zh-CN" dirty="0" smtClean="0"/>
              <a:t>66</a:t>
            </a:r>
            <a:r>
              <a:rPr lang="zh-CN" altLang="en-US" dirty="0" smtClean="0"/>
              <a:t>年</a:t>
            </a:r>
            <a:r>
              <a:rPr lang="zh-CN" altLang="en-US" dirty="0"/>
              <a:t>，</a:t>
            </a:r>
            <a:r>
              <a:rPr lang="en-US" altLang="zh-CN" dirty="0" smtClean="0"/>
              <a:t>59,343</a:t>
            </a:r>
            <a:r>
              <a:rPr lang="zh-CN" altLang="en-US" dirty="0" smtClean="0"/>
              <a:t>个结点，</a:t>
            </a:r>
            <a:r>
              <a:rPr lang="en-US" altLang="zh-CN" dirty="0" smtClean="0"/>
              <a:t>4,178,433</a:t>
            </a:r>
            <a:r>
              <a:rPr lang="zh-CN" altLang="en-US" dirty="0" smtClean="0"/>
              <a:t> 条边。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2017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大纲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目的及动机</a:t>
            </a:r>
            <a:endParaRPr kumimoji="1" lang="en-US" altLang="zh-CN" dirty="0" smtClean="0"/>
          </a:p>
          <a:p>
            <a:r>
              <a:rPr kumimoji="1" lang="zh-CN" altLang="en-US" dirty="0" smtClean="0"/>
              <a:t>模型及算法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实现及应用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算法评估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可视化与</a:t>
            </a:r>
            <a:r>
              <a:rPr kumimoji="1" lang="zh-CN" altLang="en-US" dirty="0" smtClean="0"/>
              <a:t>数据</a:t>
            </a:r>
            <a:r>
              <a:rPr kumimoji="1" lang="zh-CN" altLang="en-US" dirty="0" smtClean="0"/>
              <a:t>分析</a:t>
            </a:r>
            <a:endParaRPr kumimoji="1" lang="en-US" altLang="zh-CN" dirty="0" smtClean="0"/>
          </a:p>
          <a:p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4210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未来工作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对足球、橄榄球、篮球等应用</a:t>
            </a:r>
            <a:r>
              <a:rPr lang="en-US" altLang="zh-CN" dirty="0" err="1" smtClean="0"/>
              <a:t>GameRank</a:t>
            </a:r>
            <a:endParaRPr lang="en-US" altLang="zh-CN" dirty="0" smtClean="0"/>
          </a:p>
          <a:p>
            <a:r>
              <a:rPr lang="zh-CN" altLang="en-US" dirty="0" smtClean="0"/>
              <a:t>棒球网络的进一步研究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研究选手薪水和排名的关系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研究实时事件对评估过程的影响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研究在赛季中动态维护 </a:t>
            </a:r>
            <a:r>
              <a:rPr lang="en-US" altLang="zh-CN" dirty="0" err="1" smtClean="0"/>
              <a:t>GameRank</a:t>
            </a:r>
            <a:r>
              <a:rPr lang="zh-CN" altLang="en-US" dirty="0" smtClean="0"/>
              <a:t>的方法</a:t>
            </a:r>
          </a:p>
          <a:p>
            <a:r>
              <a:rPr lang="zh-CN" altLang="en-US" dirty="0" smtClean="0"/>
              <a:t>利用网络模型，预测选手对选手的胜率</a:t>
            </a:r>
            <a:endParaRPr lang="en-US" altLang="zh-CN" dirty="0" smtClean="0"/>
          </a:p>
          <a:p>
            <a:r>
              <a:rPr lang="zh-CN" altLang="en-US" dirty="0" smtClean="0"/>
              <a:t>扩展网络模型，考虑竞争之外的其他关系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02005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研究贡献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创新地提出了通用竞技比赛的网络模型</a:t>
            </a:r>
            <a:endParaRPr lang="en-US" altLang="zh-CN" dirty="0"/>
          </a:p>
          <a:p>
            <a:r>
              <a:rPr lang="zh-CN" altLang="en-US" dirty="0" smtClean="0"/>
              <a:t>提出并评估了更准确</a:t>
            </a:r>
            <a:r>
              <a:rPr lang="zh-CN" altLang="en-US" dirty="0"/>
              <a:t>的球员排</a:t>
            </a:r>
            <a:r>
              <a:rPr lang="zh-CN" altLang="en-US" dirty="0" smtClean="0"/>
              <a:t>名的算法</a:t>
            </a:r>
            <a:endParaRPr lang="en-US" altLang="zh-CN" dirty="0"/>
          </a:p>
          <a:p>
            <a:r>
              <a:rPr lang="zh-CN" altLang="en-US" dirty="0" smtClean="0"/>
              <a:t>进</a:t>
            </a:r>
            <a:r>
              <a:rPr lang="zh-CN" altLang="en-US" dirty="0"/>
              <a:t>行了大规模棒球数据</a:t>
            </a:r>
            <a:r>
              <a:rPr lang="zh-CN" altLang="en-US" dirty="0" smtClean="0"/>
              <a:t>的排名</a:t>
            </a:r>
            <a:r>
              <a:rPr lang="zh-CN" altLang="en-US" dirty="0" smtClean="0"/>
              <a:t>、</a:t>
            </a:r>
            <a:r>
              <a:rPr lang="zh-CN" altLang="en-US" dirty="0" smtClean="0"/>
              <a:t>分析</a:t>
            </a:r>
            <a:r>
              <a:rPr lang="zh-CN" altLang="en-US" dirty="0" smtClean="0"/>
              <a:t>、可视化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发现了诸多规律和现</a:t>
            </a:r>
            <a:r>
              <a:rPr lang="zh-CN" altLang="en-US" dirty="0"/>
              <a:t>象。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8603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发表论文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33222" indent="-514350">
              <a:buFont typeface="+mj-lt"/>
              <a:buAutoNum type="arabicPeriod"/>
            </a:pPr>
            <a:r>
              <a:rPr kumimoji="1" lang="en-US" altLang="zh-CN" b="1" dirty="0" err="1" smtClean="0"/>
              <a:t>GameRank</a:t>
            </a:r>
            <a:r>
              <a:rPr kumimoji="1" lang="en-US" altLang="zh-CN" dirty="0"/>
              <a:t>: Ranking and </a:t>
            </a:r>
            <a:r>
              <a:rPr kumimoji="1" lang="en-US" altLang="zh-CN" dirty="0" smtClean="0"/>
              <a:t>Analyzing </a:t>
            </a:r>
            <a:r>
              <a:rPr kumimoji="1" lang="en-US" altLang="zh-CN" dirty="0"/>
              <a:t>Baseball Network. 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>
                <a:solidFill>
                  <a:srgbClr val="FF0000"/>
                </a:solidFill>
              </a:rPr>
              <a:t>In </a:t>
            </a:r>
            <a:r>
              <a:rPr kumimoji="1" lang="en-US" altLang="zh-CN" i="1" dirty="0" smtClean="0">
                <a:solidFill>
                  <a:srgbClr val="FF0000"/>
                </a:solidFill>
              </a:rPr>
              <a:t>Proc</a:t>
            </a:r>
            <a:r>
              <a:rPr kumimoji="1" lang="en-US" altLang="zh-CN" i="1" dirty="0" smtClean="0"/>
              <a:t>. </a:t>
            </a:r>
            <a:r>
              <a:rPr kumimoji="1" lang="en-US" altLang="zh-CN" i="1" dirty="0"/>
              <a:t>ASE Social Informatics </a:t>
            </a:r>
            <a:r>
              <a:rPr kumimoji="1" lang="en-US" altLang="zh-CN" i="1" dirty="0" smtClean="0"/>
              <a:t>'12</a:t>
            </a:r>
            <a:r>
              <a:rPr kumimoji="1" lang="en-US" altLang="zh-CN" dirty="0"/>
              <a:t>, </a:t>
            </a:r>
            <a:r>
              <a:rPr kumimoji="1" lang="en-US" altLang="zh-CN" dirty="0" smtClean="0">
                <a:solidFill>
                  <a:srgbClr val="31B6FD"/>
                </a:solidFill>
              </a:rPr>
              <a:t>first </a:t>
            </a:r>
            <a:r>
              <a:rPr kumimoji="1" lang="en-US" altLang="zh-CN" dirty="0" smtClean="0"/>
              <a:t>author; (11.5%)</a:t>
            </a:r>
            <a:endParaRPr kumimoji="1" lang="en-US" altLang="zh-CN" dirty="0"/>
          </a:p>
          <a:p>
            <a:pPr marL="633222" indent="-514350">
              <a:buFont typeface="+mj-lt"/>
              <a:buAutoNum type="arabicPeriod"/>
            </a:pPr>
            <a:r>
              <a:rPr kumimoji="1" lang="en-US" altLang="zh-CN" dirty="0"/>
              <a:t>Enhancing and Identifying Cloning Attacks in Online Social Networks. 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>
                <a:solidFill>
                  <a:srgbClr val="FF0000"/>
                </a:solidFill>
              </a:rPr>
              <a:t>In </a:t>
            </a:r>
            <a:r>
              <a:rPr kumimoji="1" lang="en-US" altLang="zh-CN" i="1" dirty="0" smtClean="0">
                <a:solidFill>
                  <a:srgbClr val="FF0000"/>
                </a:solidFill>
              </a:rPr>
              <a:t>Proc</a:t>
            </a:r>
            <a:r>
              <a:rPr kumimoji="1" lang="en-US" altLang="zh-CN" i="1" dirty="0" smtClean="0"/>
              <a:t>.</a:t>
            </a:r>
            <a:r>
              <a:rPr kumimoji="1" lang="en-US" altLang="zh-CN" dirty="0" smtClean="0"/>
              <a:t> </a:t>
            </a:r>
            <a:r>
              <a:rPr kumimoji="1" lang="en-US" altLang="zh-CN" i="1" dirty="0"/>
              <a:t>ICUIMC ’13</a:t>
            </a:r>
            <a:r>
              <a:rPr kumimoji="1" lang="en-US" altLang="zh-CN" dirty="0"/>
              <a:t>, </a:t>
            </a:r>
            <a:r>
              <a:rPr kumimoji="1" lang="en-US" altLang="zh-CN" dirty="0">
                <a:solidFill>
                  <a:srgbClr val="31B6FD"/>
                </a:solidFill>
              </a:rPr>
              <a:t>first</a:t>
            </a:r>
            <a:r>
              <a:rPr kumimoji="1" lang="en-US" altLang="zh-CN" dirty="0"/>
              <a:t> author</a:t>
            </a:r>
            <a:r>
              <a:rPr kumimoji="1" lang="en-US" altLang="zh-CN" dirty="0" smtClean="0"/>
              <a:t>; (29%</a:t>
            </a:r>
            <a:r>
              <a:rPr kumimoji="1" lang="en-US" altLang="zh-CN" dirty="0" smtClean="0"/>
              <a:t>)</a:t>
            </a:r>
          </a:p>
          <a:p>
            <a:pPr marL="633222" indent="-514350">
              <a:buFont typeface="+mj-lt"/>
              <a:buAutoNum type="arabicPeriod"/>
            </a:pPr>
            <a:r>
              <a:rPr kumimoji="1" lang="en-US" altLang="zh-CN" dirty="0"/>
              <a:t>Detecting and Validating Sybil Groups in the Wild. </a:t>
            </a:r>
            <a:br>
              <a:rPr kumimoji="1" lang="en-US" altLang="zh-CN" dirty="0"/>
            </a:br>
            <a:r>
              <a:rPr kumimoji="1" lang="en-US" altLang="zh-CN" dirty="0">
                <a:solidFill>
                  <a:srgbClr val="FF0000"/>
                </a:solidFill>
              </a:rPr>
              <a:t>In </a:t>
            </a:r>
            <a:r>
              <a:rPr kumimoji="1" lang="en-US" altLang="zh-CN" i="1" dirty="0">
                <a:solidFill>
                  <a:srgbClr val="FF0000"/>
                </a:solidFill>
              </a:rPr>
              <a:t>Proc</a:t>
            </a:r>
            <a:r>
              <a:rPr kumimoji="1" lang="en-US" altLang="zh-CN" i="1" dirty="0"/>
              <a:t>. ICDCSW ’12</a:t>
            </a:r>
            <a:r>
              <a:rPr kumimoji="1" lang="en-US" altLang="zh-CN" dirty="0"/>
              <a:t>, </a:t>
            </a:r>
            <a:r>
              <a:rPr kumimoji="1" lang="en-US" altLang="zh-CN" dirty="0">
                <a:solidFill>
                  <a:schemeClr val="accent1"/>
                </a:solidFill>
              </a:rPr>
              <a:t>second </a:t>
            </a:r>
            <a:r>
              <a:rPr kumimoji="1" lang="en-US" altLang="zh-CN" dirty="0"/>
              <a:t>author; </a:t>
            </a:r>
            <a:endParaRPr kumimoji="1" lang="en-US" altLang="zh-CN" dirty="0"/>
          </a:p>
          <a:p>
            <a:pPr marL="633222" indent="-514350">
              <a:buFont typeface="+mj-lt"/>
              <a:buAutoNum type="arabicPeriod"/>
            </a:pPr>
            <a:r>
              <a:rPr lang="en-US" altLang="zh-CN" b="1" dirty="0" err="1" smtClean="0"/>
              <a:t>GameRank</a:t>
            </a:r>
            <a:r>
              <a:rPr lang="en-US" altLang="zh-CN" dirty="0" smtClean="0"/>
              <a:t>: Ranking Players by Competitions between Roles in Sports Networks, 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Submitted to </a:t>
            </a:r>
            <a:r>
              <a:rPr lang="en-US" altLang="zh-CN" dirty="0" smtClean="0"/>
              <a:t>CIKM ‘12, </a:t>
            </a:r>
            <a:r>
              <a:rPr lang="en-US" altLang="zh-CN" dirty="0" smtClean="0">
                <a:solidFill>
                  <a:schemeClr val="accent1"/>
                </a:solidFill>
              </a:rPr>
              <a:t>first</a:t>
            </a:r>
            <a:r>
              <a:rPr lang="en-US" altLang="zh-CN" dirty="0" smtClean="0"/>
              <a:t> author;</a:t>
            </a:r>
          </a:p>
          <a:p>
            <a:pPr marL="633222" indent="-514350">
              <a:buFont typeface="+mj-lt"/>
              <a:buAutoNum type="arabicPeriod"/>
            </a:pPr>
            <a:r>
              <a:rPr lang="en-US" altLang="zh-CN" dirty="0" smtClean="0"/>
              <a:t>Understanding </a:t>
            </a:r>
            <a:r>
              <a:rPr lang="en-US" altLang="zh-CN" dirty="0"/>
              <a:t>Sybil Groups in the </a:t>
            </a:r>
            <a:r>
              <a:rPr lang="en-US" altLang="zh-CN" dirty="0" smtClean="0"/>
              <a:t>Wild.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2D83F4"/>
                </a:solidFill>
              </a:rPr>
              <a:t>Submitted </a:t>
            </a:r>
            <a:r>
              <a:rPr lang="en-US" altLang="zh-CN" dirty="0" smtClean="0">
                <a:solidFill>
                  <a:srgbClr val="2D83F4"/>
                </a:solidFill>
              </a:rPr>
              <a:t>to </a:t>
            </a:r>
            <a:r>
              <a:rPr lang="en-US" altLang="zh-CN" i="1" dirty="0" smtClean="0"/>
              <a:t>Science China, </a:t>
            </a:r>
            <a:r>
              <a:rPr lang="en-US" altLang="zh-CN" dirty="0" smtClean="0">
                <a:solidFill>
                  <a:srgbClr val="31B6FD"/>
                </a:solidFill>
              </a:rPr>
              <a:t>second</a:t>
            </a:r>
            <a:r>
              <a:rPr lang="en-US" altLang="zh-CN" dirty="0" smtClean="0"/>
              <a:t> </a:t>
            </a:r>
            <a:r>
              <a:rPr lang="en-US" altLang="zh-CN" dirty="0" smtClean="0"/>
              <a:t>author.</a:t>
            </a:r>
            <a:endParaRPr lang="en-US" altLang="zh-CN" dirty="0" smtClean="0"/>
          </a:p>
          <a:p>
            <a:pPr marL="633222" indent="-514350">
              <a:buFont typeface="+mj-lt"/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5894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00948181 </a:t>
            </a:r>
            <a:r>
              <a:rPr kumimoji="1" lang="zh-CN" altLang="en-US" dirty="0" smtClean="0"/>
              <a:t>单子非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shanzifei@pku.edu.cn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359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附录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4096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PageRank</a:t>
            </a:r>
            <a:r>
              <a:rPr kumimoji="1" lang="zh-CN" altLang="en-US" dirty="0" smtClean="0"/>
              <a:t>的关系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相似思想：都基于网络模型和随机游走</a:t>
            </a:r>
            <a:endParaRPr kumimoji="1" lang="en-US" altLang="zh-CN" dirty="0" smtClean="0"/>
          </a:p>
          <a:p>
            <a:r>
              <a:rPr kumimoji="1" lang="zh-CN" altLang="en-US" dirty="0" smtClean="0"/>
              <a:t>但</a:t>
            </a:r>
            <a:r>
              <a:rPr kumimoji="1" lang="en-US" altLang="zh-CN" dirty="0" err="1" smtClean="0"/>
              <a:t>GameRank</a:t>
            </a:r>
            <a:r>
              <a:rPr kumimoji="1" lang="zh-CN" altLang="en-US" dirty="0" smtClean="0"/>
              <a:t>不是</a:t>
            </a:r>
            <a:r>
              <a:rPr kumimoji="1" lang="en-US" altLang="zh-CN" dirty="0" smtClean="0"/>
              <a:t>PageRank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对于一种竞争，一个结点有两个</a:t>
            </a:r>
            <a:r>
              <a:rPr kumimoji="1" lang="en-US" altLang="zh-CN" dirty="0" err="1" smtClean="0"/>
              <a:t>GameRank</a:t>
            </a:r>
            <a:r>
              <a:rPr kumimoji="1" lang="zh-CN" altLang="en-US" dirty="0" smtClean="0"/>
              <a:t>值，而</a:t>
            </a:r>
            <a:r>
              <a:rPr kumimoji="1" lang="en-US" altLang="zh-CN" dirty="0" smtClean="0"/>
              <a:t>PageRank</a:t>
            </a:r>
            <a:r>
              <a:rPr kumimoji="1" lang="zh-CN" altLang="en-US" dirty="0" smtClean="0"/>
              <a:t>只能算出一个值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GameRank</a:t>
            </a:r>
            <a:r>
              <a:rPr kumimoji="1" lang="zh-CN" altLang="en-US" dirty="0" smtClean="0"/>
              <a:t>可以映射到</a:t>
            </a:r>
            <a:r>
              <a:rPr kumimoji="1" lang="en-US" altLang="zh-CN" dirty="0" smtClean="0"/>
              <a:t>PageRank</a:t>
            </a:r>
          </a:p>
          <a:p>
            <a:pPr lvl="1"/>
            <a:r>
              <a:rPr kumimoji="1" lang="zh-CN" altLang="en-US" dirty="0" smtClean="0"/>
              <a:t>如果把一个结点的不同</a:t>
            </a:r>
            <a:r>
              <a:rPr kumimoji="1" lang="zh-CN" altLang="en-US" b="1" dirty="0" smtClean="0"/>
              <a:t>角色</a:t>
            </a:r>
            <a:r>
              <a:rPr kumimoji="1" lang="zh-CN" altLang="en-US" dirty="0" smtClean="0"/>
              <a:t>划分为不同</a:t>
            </a:r>
            <a:r>
              <a:rPr kumimoji="1" lang="zh-CN" altLang="en-US" b="1" dirty="0" smtClean="0"/>
              <a:t>结点，</a:t>
            </a:r>
            <a:r>
              <a:rPr kumimoji="1" lang="zh-CN" altLang="en-US" dirty="0" smtClean="0"/>
              <a:t>则网络变为二部图，</a:t>
            </a:r>
            <a:r>
              <a:rPr kumimoji="1" lang="en-US" altLang="zh-CN" dirty="0" err="1" smtClean="0"/>
              <a:t>GameRank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PageRank</a:t>
            </a:r>
            <a:r>
              <a:rPr kumimoji="1" lang="zh-CN" altLang="en-US" dirty="0" smtClean="0"/>
              <a:t>等效。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但我们的网络模型更加自然、更可扩展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77355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Similar intuition: HITS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HITS: Hubs </a:t>
            </a:r>
            <a:r>
              <a:rPr kumimoji="1" lang="en-US" altLang="zh-CN" dirty="0"/>
              <a:t>and authorities in Web</a:t>
            </a:r>
          </a:p>
          <a:p>
            <a:pPr lvl="1"/>
            <a:r>
              <a:rPr kumimoji="1" lang="en-US" altLang="zh-CN" dirty="0"/>
              <a:t>Good hubs </a:t>
            </a:r>
            <a:r>
              <a:rPr kumimoji="1"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links to </a:t>
            </a:r>
            <a:r>
              <a:rPr kumimoji="1" lang="en-US" altLang="zh-CN" dirty="0"/>
              <a:t>good authorities</a:t>
            </a:r>
          </a:p>
          <a:p>
            <a:pPr lvl="1"/>
            <a:r>
              <a:rPr kumimoji="1" lang="en-US" altLang="zh-CN" dirty="0"/>
              <a:t>Good authorities </a:t>
            </a:r>
            <a:r>
              <a:rPr kumimoji="1" lang="en-US" altLang="zh-CN" dirty="0">
                <a:solidFill>
                  <a:srgbClr val="FF6600"/>
                </a:solidFill>
              </a:rPr>
              <a:t>are linked by </a:t>
            </a:r>
            <a:r>
              <a:rPr kumimoji="1" lang="en-US" altLang="zh-CN" dirty="0"/>
              <a:t>good hubs</a:t>
            </a:r>
          </a:p>
          <a:p>
            <a:r>
              <a:rPr kumimoji="1" lang="en-US" altLang="zh-CN" dirty="0" smtClean="0"/>
              <a:t>Similarly,  </a:t>
            </a:r>
            <a:r>
              <a:rPr kumimoji="1" lang="en-US" altLang="zh-CN" dirty="0"/>
              <a:t>baseball network:</a:t>
            </a:r>
          </a:p>
          <a:p>
            <a:pPr lvl="1"/>
            <a:r>
              <a:rPr kumimoji="1" lang="en-US" altLang="zh-CN" dirty="0"/>
              <a:t>Good pitchers </a:t>
            </a:r>
            <a:r>
              <a:rPr kumimoji="1"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wins </a:t>
            </a:r>
            <a:r>
              <a:rPr kumimoji="1" lang="en-US" altLang="zh-CN" dirty="0"/>
              <a:t>good batters</a:t>
            </a:r>
          </a:p>
          <a:p>
            <a:pPr lvl="1"/>
            <a:r>
              <a:rPr kumimoji="1" lang="en-US" altLang="zh-CN" dirty="0"/>
              <a:t>Good batters </a:t>
            </a:r>
            <a:r>
              <a:rPr kumimoji="1" lang="en-US" altLang="zh-CN" dirty="0">
                <a:solidFill>
                  <a:srgbClr val="FF6600"/>
                </a:solidFill>
              </a:rPr>
              <a:t>wins</a:t>
            </a:r>
            <a:r>
              <a:rPr kumimoji="1" lang="en-US" altLang="zh-CN" dirty="0"/>
              <a:t> good pitchers</a:t>
            </a:r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0059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计算方法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从一个初始分布开始，迭代地用公式计算</a:t>
            </a:r>
            <a:r>
              <a:rPr lang="en-US" altLang="zh-CN" dirty="0" err="1" smtClean="0"/>
              <a:t>GameRank</a:t>
            </a:r>
            <a:r>
              <a:rPr lang="zh-CN" altLang="en-US" dirty="0" smtClean="0"/>
              <a:t>值，直到收敛。</a:t>
            </a:r>
            <a:endParaRPr lang="en-US" altLang="zh-CN" dirty="0" smtClean="0"/>
          </a:p>
          <a:p>
            <a:r>
              <a:rPr lang="zh-CN" altLang="en-US" dirty="0" smtClean="0"/>
              <a:t>由于添加了随机跳转因子和对无入边点的处理，收敛状态不依赖于初始分布</a:t>
            </a:r>
            <a:endParaRPr lang="en-US" altLang="zh-CN" dirty="0" smtClean="0"/>
          </a:p>
          <a:p>
            <a:r>
              <a:rPr lang="zh-CN" altLang="en-US" dirty="0" smtClean="0"/>
              <a:t>可以支持并行计算、增量计算等。</a:t>
            </a:r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96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Analysis 1: out-degree distribution</a:t>
            </a:r>
            <a:endParaRPr kumimoji="1" lang="zh-CN" altLang="en-US" dirty="0"/>
          </a:p>
        </p:txBody>
      </p:sp>
      <p:pic>
        <p:nvPicPr>
          <p:cNvPr id="7" name="图片 6" descr="d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2" y="1221509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7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Analysis Finding 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Pitchers’ batting ability:</a:t>
            </a:r>
          </a:p>
          <a:p>
            <a:pPr lvl="1"/>
            <a:r>
              <a:rPr lang="en-US" altLang="zh-CN" dirty="0" smtClean="0"/>
              <a:t>Good pitchers are better than normal pitchers at batting. </a:t>
            </a:r>
          </a:p>
          <a:p>
            <a:pPr lvl="1"/>
            <a:r>
              <a:rPr kumimoji="1" lang="en-US" altLang="zh-CN" dirty="0" smtClean="0"/>
              <a:t>Some bottom pitchers are great batters, because they do not usually pitch.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3610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目的及动机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为什么研究选手排名？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体育分析中广泛应用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尚未在学术界广泛研究</a:t>
            </a:r>
            <a:endParaRPr lang="en-US" altLang="zh-CN" dirty="0"/>
          </a:p>
          <a:p>
            <a:r>
              <a:rPr lang="zh-CN" altLang="en-US" dirty="0" smtClean="0"/>
              <a:t>传统排名方法的不足：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只考虑线性数据，未考虑选手关系</a:t>
            </a:r>
          </a:p>
        </p:txBody>
      </p:sp>
    </p:spTree>
    <p:extLst>
      <p:ext uri="{BB962C8B-B14F-4D97-AF65-F5344CB8AC3E}">
        <p14:creationId xmlns:p14="http://schemas.microsoft.com/office/powerpoint/2010/main" val="266170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Analysis: Pitchers’ batting ability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Better pitchers bat better.</a:t>
            </a:r>
            <a:endParaRPr kumimoji="1" lang="zh-CN" altLang="en-US" dirty="0"/>
          </a:p>
        </p:txBody>
      </p:sp>
      <p:pic>
        <p:nvPicPr>
          <p:cNvPr id="5" name="图片 4" descr="pitcher_batrank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636" y="1511286"/>
            <a:ext cx="5772728" cy="432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91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Analysis: bottom pitchers who bats well  (data in 2011)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Among </a:t>
            </a:r>
            <a:r>
              <a:rPr lang="en-US" altLang="zh-CN" dirty="0"/>
              <a:t>the bottom pitchers, there are 7 pitchers who bats really </a:t>
            </a:r>
            <a:r>
              <a:rPr lang="en-US" altLang="zh-CN" dirty="0" smtClean="0"/>
              <a:t>well.</a:t>
            </a:r>
          </a:p>
          <a:p>
            <a:pPr lvl="1"/>
            <a:r>
              <a:rPr lang="en-US" altLang="zh-CN" dirty="0"/>
              <a:t>We manually check </a:t>
            </a:r>
            <a:r>
              <a:rPr lang="en-US" altLang="zh-CN" dirty="0" smtClean="0"/>
              <a:t>them and found: most </a:t>
            </a:r>
            <a:r>
              <a:rPr lang="en-US" altLang="zh-CN" dirty="0"/>
              <a:t>of them do not take pitchers as their </a:t>
            </a:r>
            <a:r>
              <a:rPr lang="en-US" altLang="zh-CN" b="1" dirty="0"/>
              <a:t>major fielding </a:t>
            </a:r>
            <a:r>
              <a:rPr lang="en-US" altLang="zh-CN" b="1" dirty="0" smtClean="0"/>
              <a:t>positions</a:t>
            </a:r>
            <a:r>
              <a:rPr lang="en-US" altLang="zh-CN" dirty="0" smtClean="0"/>
              <a:t>, although they once pitched in 2011 regular season.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085" y="1484750"/>
            <a:ext cx="4319155" cy="2167263"/>
          </a:xfrm>
          <a:prstGeom prst="rect">
            <a:avLst/>
          </a:prstGeom>
        </p:spPr>
      </p:pic>
      <p:pic>
        <p:nvPicPr>
          <p:cNvPr id="5" name="图片 4" descr="pitcher_batrank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09" t="49360"/>
          <a:stretch/>
        </p:blipFill>
        <p:spPr>
          <a:xfrm>
            <a:off x="796636" y="1905186"/>
            <a:ext cx="2528455" cy="1857771"/>
          </a:xfrm>
          <a:prstGeom prst="rect">
            <a:avLst/>
          </a:prstGeom>
        </p:spPr>
      </p:pic>
      <p:cxnSp>
        <p:nvCxnSpPr>
          <p:cNvPr id="7" name="直线箭头连接符 6"/>
          <p:cNvCxnSpPr>
            <a:endCxn id="11" idx="6"/>
          </p:cNvCxnSpPr>
          <p:nvPr/>
        </p:nvCxnSpPr>
        <p:spPr>
          <a:xfrm flipH="1">
            <a:off x="2817091" y="2736273"/>
            <a:ext cx="679994" cy="80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2378364" y="2078182"/>
            <a:ext cx="438727" cy="147781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0572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Analysis </a:t>
            </a:r>
            <a:r>
              <a:rPr kumimoji="1" lang="en-US" altLang="zh-CN" dirty="0" smtClean="0"/>
              <a:t>Finding 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Increasing # of nodes &amp; links, but decreasing density over time.</a:t>
            </a:r>
          </a:p>
          <a:p>
            <a:pPr lvl="1"/>
            <a:endParaRPr lang="en-US" altLang="zh-CN" dirty="0"/>
          </a:p>
          <a:p>
            <a:pPr lvl="1"/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4441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Analyze Network Attributes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7700"/>
            <a:ext cx="9144000" cy="300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31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Analysis </a:t>
            </a:r>
            <a:r>
              <a:rPr kumimoji="1" lang="en-US" altLang="zh-CN" dirty="0" smtClean="0"/>
              <a:t>Finding 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Most players only appear on Top–10 list once, but there are 10 players who have achieved Top–10 more than 10 times. </a:t>
            </a:r>
            <a:endParaRPr kumimoji="1" lang="en-US" altLang="zh-CN" dirty="0" smtClean="0"/>
          </a:p>
          <a:p>
            <a:r>
              <a:rPr kumimoji="1" lang="en-US" altLang="zh-CN" dirty="0"/>
              <a:t>Abnormally few players who started to play between 1968 to 1983, have ever achieved a Top–10 in </a:t>
            </a:r>
            <a:r>
              <a:rPr kumimoji="1" lang="en-US" altLang="zh-CN" dirty="0" err="1"/>
              <a:t>GameRank</a:t>
            </a:r>
            <a:r>
              <a:rPr kumimoji="1" lang="en-US" altLang="zh-CN" dirty="0"/>
              <a:t>. </a:t>
            </a:r>
          </a:p>
          <a:p>
            <a:endParaRPr kumimoji="1" lang="zh-CN" altLang="en-US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3843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Top-10 times </a:t>
            </a:r>
            <a:r>
              <a:rPr kumimoji="1" lang="en-US" altLang="zh-CN" dirty="0" err="1" smtClean="0"/>
              <a:t>v.s</a:t>
            </a:r>
            <a:r>
              <a:rPr kumimoji="1" lang="en-US" altLang="zh-CN" dirty="0" smtClean="0"/>
              <a:t>. starting year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45" y="1667325"/>
            <a:ext cx="6950363" cy="51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17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可视化效果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2246"/>
            <a:ext cx="9144000" cy="352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01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可视化分析的发现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每年网络由两个大的社区组成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Because </a:t>
            </a:r>
            <a:r>
              <a:rPr kumimoji="1" lang="en-US" altLang="zh-CN" dirty="0"/>
              <a:t>in MLB there is American League (AL) and National League (NL), and the two clusters are almost exactly AL and NL communities.</a:t>
            </a:r>
          </a:p>
          <a:p>
            <a:pPr lvl="2"/>
            <a:r>
              <a:rPr kumimoji="1" lang="en-US" altLang="zh-CN" dirty="0" smtClean="0"/>
              <a:t>Both </a:t>
            </a:r>
            <a:r>
              <a:rPr kumimoji="1" lang="en-US" altLang="zh-CN" dirty="0"/>
              <a:t>AL and NL play more inside themselves, but less across leagues</a:t>
            </a:r>
            <a:r>
              <a:rPr kumimoji="1" lang="en-US" altLang="zh-CN" dirty="0" smtClean="0"/>
              <a:t>.</a:t>
            </a:r>
            <a:endParaRPr kumimoji="1" lang="en-US" altLang="zh-CN" dirty="0"/>
          </a:p>
          <a:p>
            <a:r>
              <a:rPr kumimoji="1" lang="zh-CN" altLang="en-US" dirty="0" smtClean="0"/>
              <a:t>两个社区中间的结点：在一年中转过会，且转到另一个</a:t>
            </a:r>
            <a:r>
              <a:rPr kumimoji="1" lang="en-US" altLang="zh-CN" dirty="0" smtClean="0"/>
              <a:t>league</a:t>
            </a:r>
            <a:r>
              <a:rPr kumimoji="1" lang="zh-CN" altLang="en-US" dirty="0" smtClean="0"/>
              <a:t>的球队。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002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bat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828" y="373001"/>
            <a:ext cx="1768719" cy="1514079"/>
          </a:xfrm>
          <a:prstGeom prst="rect">
            <a:avLst/>
          </a:prstGeom>
        </p:spPr>
      </p:pic>
      <p:pic>
        <p:nvPicPr>
          <p:cNvPr id="5" name="图片 4" descr="pitcher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188" y="3198990"/>
            <a:ext cx="2493757" cy="1705069"/>
          </a:xfrm>
          <a:prstGeom prst="rect">
            <a:avLst/>
          </a:prstGeom>
        </p:spPr>
      </p:pic>
      <p:pic>
        <p:nvPicPr>
          <p:cNvPr id="6" name="图片 5" descr="pitcher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233" y="4605854"/>
            <a:ext cx="2493757" cy="1705069"/>
          </a:xfrm>
          <a:prstGeom prst="rect">
            <a:avLst/>
          </a:prstGeom>
        </p:spPr>
      </p:pic>
      <p:pic>
        <p:nvPicPr>
          <p:cNvPr id="7" name="图片 6" descr="pitcher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3029" y="3198990"/>
            <a:ext cx="2493757" cy="1705069"/>
          </a:xfrm>
          <a:prstGeom prst="rect">
            <a:avLst/>
          </a:prstGeom>
        </p:spPr>
      </p:pic>
      <p:pic>
        <p:nvPicPr>
          <p:cNvPr id="8" name="图片 7" descr="bat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796" y="684854"/>
            <a:ext cx="1768719" cy="1514079"/>
          </a:xfrm>
          <a:prstGeom prst="rect">
            <a:avLst/>
          </a:prstGeom>
        </p:spPr>
      </p:pic>
      <p:pic>
        <p:nvPicPr>
          <p:cNvPr id="9" name="图片 8" descr="pitcher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515" y="3004368"/>
            <a:ext cx="1612006" cy="1102185"/>
          </a:xfrm>
          <a:prstGeom prst="rect">
            <a:avLst/>
          </a:prstGeom>
        </p:spPr>
      </p:pic>
      <p:pic>
        <p:nvPicPr>
          <p:cNvPr id="10" name="图片 9" descr="pitcher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026" y="4106553"/>
            <a:ext cx="1612006" cy="1102185"/>
          </a:xfrm>
          <a:prstGeom prst="rect">
            <a:avLst/>
          </a:prstGeom>
        </p:spPr>
      </p:pic>
      <p:pic>
        <p:nvPicPr>
          <p:cNvPr id="11" name="图片 10" descr="pitcher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945" y="3198990"/>
            <a:ext cx="1612006" cy="1102185"/>
          </a:xfrm>
          <a:prstGeom prst="rect">
            <a:avLst/>
          </a:prstGeom>
        </p:spPr>
      </p:pic>
      <p:cxnSp>
        <p:nvCxnSpPr>
          <p:cNvPr id="13" name="直线箭头连接符 12"/>
          <p:cNvCxnSpPr/>
          <p:nvPr/>
        </p:nvCxnSpPr>
        <p:spPr>
          <a:xfrm flipH="1">
            <a:off x="976924" y="1887080"/>
            <a:ext cx="1191845" cy="115636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线箭头连接符 2"/>
          <p:cNvCxnSpPr/>
          <p:nvPr/>
        </p:nvCxnSpPr>
        <p:spPr>
          <a:xfrm>
            <a:off x="2442308" y="1887080"/>
            <a:ext cx="290880" cy="241409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endCxn id="4" idx="2"/>
          </p:cNvCxnSpPr>
          <p:nvPr/>
        </p:nvCxnSpPr>
        <p:spPr>
          <a:xfrm flipH="1" flipV="1">
            <a:off x="2733188" y="1887080"/>
            <a:ext cx="1291735" cy="11563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endCxn id="11" idx="0"/>
          </p:cNvCxnSpPr>
          <p:nvPr/>
        </p:nvCxnSpPr>
        <p:spPr>
          <a:xfrm flipH="1">
            <a:off x="6032948" y="2198933"/>
            <a:ext cx="806003" cy="1000057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7144973" y="2198933"/>
            <a:ext cx="0" cy="1887657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 flipV="1">
            <a:off x="7559515" y="2198933"/>
            <a:ext cx="877194" cy="879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969597" y="1515851"/>
            <a:ext cx="1758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安打率</a:t>
            </a:r>
            <a:r>
              <a:rPr kumimoji="1" lang="en-US" altLang="zh-CN" sz="2400" dirty="0" smtClean="0"/>
              <a:t>:</a:t>
            </a:r>
          </a:p>
          <a:p>
            <a:r>
              <a:rPr kumimoji="1" lang="en-US" altLang="zh-CN" sz="2400" dirty="0" smtClean="0"/>
              <a:t>0.66</a:t>
            </a:r>
            <a:endParaRPr kumimoji="1" lang="zh-CN" altLang="en-US" sz="2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4826000" y="1471581"/>
            <a:ext cx="1172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安打率</a:t>
            </a:r>
            <a:r>
              <a:rPr kumimoji="1" lang="en-US" altLang="zh-CN" sz="2400" dirty="0" smtClean="0"/>
              <a:t>:</a:t>
            </a:r>
          </a:p>
          <a:p>
            <a:r>
              <a:rPr kumimoji="1" lang="en-US" altLang="zh-CN" sz="2400" dirty="0" smtClean="0"/>
              <a:t>0.66</a:t>
            </a:r>
            <a:endParaRPr kumimoji="1" lang="zh-CN" altLang="en-US" sz="2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3465147" y="165100"/>
            <a:ext cx="3107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 smtClean="0">
                <a:solidFill>
                  <a:srgbClr val="FF0000"/>
                </a:solidFill>
              </a:rPr>
              <a:t>Stonger</a:t>
            </a:r>
            <a:r>
              <a:rPr kumimoji="1" lang="en-US" altLang="zh-CN" sz="2800" dirty="0">
                <a:solidFill>
                  <a:srgbClr val="FF0000"/>
                </a:solidFill>
              </a:rPr>
              <a:t> 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       Weaker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234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竞技比赛的网络模型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结点</a:t>
            </a:r>
            <a:r>
              <a:rPr lang="zh-CN" altLang="en-US" dirty="0" smtClean="0"/>
              <a:t>：参与比赛的</a:t>
            </a:r>
            <a:r>
              <a:rPr lang="zh-CN" altLang="en-US" dirty="0" smtClean="0">
                <a:solidFill>
                  <a:srgbClr val="31B6FD"/>
                </a:solidFill>
              </a:rPr>
              <a:t>选手</a:t>
            </a:r>
            <a:endParaRPr lang="en-US" altLang="zh-CN" dirty="0" smtClean="0">
              <a:solidFill>
                <a:srgbClr val="31B6FD"/>
              </a:solidFill>
            </a:endParaRPr>
          </a:p>
          <a:p>
            <a:r>
              <a:rPr lang="zh-CN" altLang="en-US" b="1" dirty="0" smtClean="0"/>
              <a:t>结点属性</a:t>
            </a:r>
            <a:r>
              <a:rPr lang="zh-CN" altLang="en-US" dirty="0" smtClean="0"/>
              <a:t>：选手有一个或多个</a:t>
            </a:r>
            <a:r>
              <a:rPr lang="zh-CN" altLang="en-US" dirty="0" smtClean="0">
                <a:solidFill>
                  <a:srgbClr val="31B6FD"/>
                </a:solidFill>
              </a:rPr>
              <a:t>角色</a:t>
            </a:r>
            <a:endParaRPr lang="en-US" altLang="zh-CN" dirty="0" smtClean="0">
              <a:solidFill>
                <a:srgbClr val="31B6FD"/>
              </a:solidFill>
            </a:endParaRPr>
          </a:p>
          <a:p>
            <a:pPr lvl="1"/>
            <a:r>
              <a:rPr lang="zh-CN" altLang="en-US" dirty="0" smtClean="0"/>
              <a:t>棒球：投手</a:t>
            </a:r>
            <a:r>
              <a:rPr lang="zh-CN" altLang="en-US" dirty="0"/>
              <a:t>、</a:t>
            </a:r>
            <a:r>
              <a:rPr lang="zh-CN" altLang="en-US" dirty="0" smtClean="0"/>
              <a:t>打击员</a:t>
            </a:r>
            <a:r>
              <a:rPr lang="zh-CN" altLang="en-US" dirty="0"/>
              <a:t>、</a:t>
            </a:r>
            <a:r>
              <a:rPr lang="zh-CN" altLang="en-US" dirty="0" smtClean="0"/>
              <a:t>守备员、跑垒员等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足球：进攻队员、防守队员、守门员等</a:t>
            </a:r>
            <a:endParaRPr lang="en-US" altLang="zh-CN" dirty="0"/>
          </a:p>
          <a:p>
            <a:r>
              <a:rPr lang="zh-CN" altLang="en-US" b="1" dirty="0" smtClean="0"/>
              <a:t>边</a:t>
            </a:r>
            <a:r>
              <a:rPr lang="zh-CN" altLang="en-US" dirty="0" smtClean="0"/>
              <a:t>：选手之间的一次</a:t>
            </a:r>
            <a:r>
              <a:rPr lang="zh-CN" altLang="en-US" dirty="0" smtClean="0">
                <a:solidFill>
                  <a:srgbClr val="31B6FD"/>
                </a:solidFill>
              </a:rPr>
              <a:t>竞争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有向边</a:t>
            </a:r>
            <a:r>
              <a:rPr lang="en-US" altLang="zh-CN" dirty="0" smtClean="0"/>
              <a:t>X</a:t>
            </a:r>
            <a:r>
              <a:rPr lang="en-US" altLang="zh-CN" dirty="0" smtClean="0">
                <a:sym typeface="Wingdings"/>
              </a:rPr>
              <a:t></a:t>
            </a:r>
            <a:r>
              <a:rPr lang="en-US" altLang="zh-CN" dirty="0" smtClean="0"/>
              <a:t>Y</a:t>
            </a:r>
            <a:r>
              <a:rPr lang="zh-CN" altLang="zh-CN" dirty="0" smtClean="0"/>
              <a:t>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在竞争中胜过</a:t>
            </a:r>
            <a:r>
              <a:rPr lang="en-US" altLang="zh-CN" dirty="0" smtClean="0"/>
              <a:t>Y</a:t>
            </a:r>
          </a:p>
          <a:p>
            <a:r>
              <a:rPr lang="zh-CN" altLang="en-US" b="1" dirty="0" smtClean="0"/>
              <a:t>边的类型</a:t>
            </a:r>
            <a:r>
              <a:rPr lang="zh-CN" altLang="en-US" dirty="0" smtClean="0"/>
              <a:t>：竞争的类型。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2871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1" lang="zh-CN" altLang="en-US" dirty="0" smtClean="0"/>
              <a:t>例：棒球和足球网络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棒球网络</a:t>
            </a:r>
            <a:r>
              <a:rPr kumimoji="1" lang="zh-CN" altLang="en-US" dirty="0" smtClean="0">
                <a:solidFill>
                  <a:srgbClr val="31B6FD"/>
                </a:solidFill>
              </a:rPr>
              <a:t>打击员</a:t>
            </a:r>
            <a:r>
              <a:rPr kumimoji="1" lang="zh-CN" altLang="en-US" dirty="0" smtClean="0"/>
              <a:t>和</a:t>
            </a:r>
            <a:r>
              <a:rPr kumimoji="1" lang="zh-CN" altLang="en-US" dirty="0" smtClean="0">
                <a:solidFill>
                  <a:srgbClr val="31B6FD"/>
                </a:solidFill>
              </a:rPr>
              <a:t>投手</a:t>
            </a:r>
            <a:r>
              <a:rPr kumimoji="1" lang="zh-CN" altLang="en-US" dirty="0" smtClean="0"/>
              <a:t>之间的竞争</a:t>
            </a:r>
            <a:r>
              <a:rPr kumimoji="1" lang="zh-CN" altLang="zh-CN" dirty="0" smtClean="0"/>
              <a:t>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pPr marL="118872" indent="0">
              <a:buNone/>
            </a:pPr>
            <a:endParaRPr kumimoji="1" lang="en-US" altLang="zh-CN" dirty="0"/>
          </a:p>
          <a:p>
            <a:r>
              <a:rPr kumimoji="1" lang="zh-CN" altLang="en-US" dirty="0" smtClean="0"/>
              <a:t>足球网络的两种竞争：</a:t>
            </a:r>
            <a:endParaRPr kumimoji="1" lang="zh-CN" altLang="en-US" dirty="0"/>
          </a:p>
        </p:txBody>
      </p:sp>
      <p:pic>
        <p:nvPicPr>
          <p:cNvPr id="6" name="图片 5" descr="baseball-types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78" y="2347195"/>
            <a:ext cx="6097731" cy="1802563"/>
          </a:xfrm>
          <a:prstGeom prst="rect">
            <a:avLst/>
          </a:prstGeom>
        </p:spPr>
      </p:pic>
      <p:pic>
        <p:nvPicPr>
          <p:cNvPr id="4" name="图片 3" descr="football-types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78" y="4800600"/>
            <a:ext cx="70231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56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排名算法假设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在一种竞争中，如果选手能战胜</a:t>
            </a:r>
            <a:r>
              <a:rPr lang="zh-CN" altLang="en-US" dirty="0">
                <a:solidFill>
                  <a:srgbClr val="31B6FD"/>
                </a:solidFill>
              </a:rPr>
              <a:t>越多</a:t>
            </a:r>
            <a:r>
              <a:rPr lang="zh-CN" altLang="en-US" dirty="0" smtClean="0">
                <a:solidFill>
                  <a:srgbClr val="31B6FD"/>
                </a:solidFill>
              </a:rPr>
              <a:t>、</a:t>
            </a:r>
            <a:r>
              <a:rPr lang="en-US" altLang="zh-CN" dirty="0" smtClean="0">
                <a:solidFill>
                  <a:srgbClr val="31B6FD"/>
                </a:solidFill>
              </a:rPr>
              <a:t/>
            </a:r>
            <a:br>
              <a:rPr lang="en-US" altLang="zh-CN" dirty="0" smtClean="0">
                <a:solidFill>
                  <a:srgbClr val="31B6FD"/>
                </a:solidFill>
              </a:rPr>
            </a:br>
            <a:r>
              <a:rPr lang="zh-CN" altLang="en-US" dirty="0" smtClean="0">
                <a:solidFill>
                  <a:srgbClr val="31B6FD"/>
                </a:solidFill>
              </a:rPr>
              <a:t>越强</a:t>
            </a:r>
            <a:r>
              <a:rPr lang="zh-CN" altLang="en-US" dirty="0" smtClean="0">
                <a:solidFill>
                  <a:srgbClr val="31B6FD"/>
                </a:solidFill>
              </a:rPr>
              <a:t>大</a:t>
            </a:r>
            <a:r>
              <a:rPr lang="zh-CN" altLang="en-US" dirty="0" smtClean="0"/>
              <a:t>的</a:t>
            </a:r>
            <a:r>
              <a:rPr lang="zh-CN" altLang="en-US" b="1" dirty="0" smtClean="0"/>
              <a:t>对手</a:t>
            </a:r>
            <a:r>
              <a:rPr lang="zh-CN" altLang="en-US" dirty="0" smtClean="0"/>
              <a:t>，该选手就越强</a:t>
            </a:r>
            <a:r>
              <a:rPr lang="zh-CN" altLang="en-US" dirty="0"/>
              <a:t>大。 </a:t>
            </a:r>
            <a:endParaRPr lang="en-US" altLang="zh-CN" dirty="0" smtClean="0"/>
          </a:p>
          <a:p>
            <a:r>
              <a:rPr lang="zh-CN" altLang="en-US" dirty="0"/>
              <a:t>不同种类的竞争之间是</a:t>
            </a:r>
            <a:r>
              <a:rPr lang="zh-CN" altLang="en-US" b="1" dirty="0"/>
              <a:t>相互独立</a:t>
            </a:r>
            <a:r>
              <a:rPr lang="zh-CN" altLang="en-US" dirty="0"/>
              <a:t>的。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4559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定义：无权图中的</a:t>
            </a:r>
            <a:r>
              <a:rPr kumimoji="1" lang="en-US" altLang="zh-CN" dirty="0" err="1" smtClean="0"/>
              <a:t>GameRank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5" y="1542465"/>
            <a:ext cx="9144000" cy="416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46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定义</a:t>
            </a:r>
            <a:r>
              <a:rPr kumimoji="1" lang="zh-CN" altLang="en-US" dirty="0" smtClean="0"/>
              <a:t>：带权图中的</a:t>
            </a:r>
            <a:r>
              <a:rPr kumimoji="1" lang="en-US" altLang="zh-CN" dirty="0" err="1"/>
              <a:t>GameRank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边权：一次竞争的重要性。边权越大，该次竞争对于评估影响越大。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42491"/>
            <a:ext cx="8405091" cy="336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23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-blue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模块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Black-blue.thmx</Template>
  <TotalTime>7286</TotalTime>
  <Words>1047</Words>
  <Application>Microsoft Macintosh PowerPoint</Application>
  <PresentationFormat>全屏显示(4:3)</PresentationFormat>
  <Paragraphs>210</Paragraphs>
  <Slides>37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Black-blue</vt:lpstr>
      <vt:lpstr>GameRank: 一种面向体育竞技比赛的选手排名算法设计与实现 </vt:lpstr>
      <vt:lpstr>大纲</vt:lpstr>
      <vt:lpstr>目的及动机</vt:lpstr>
      <vt:lpstr>PowerPoint 演示文稿</vt:lpstr>
      <vt:lpstr>竞技比赛的网络模型</vt:lpstr>
      <vt:lpstr>例：棒球和足球网络</vt:lpstr>
      <vt:lpstr>排名算法假设</vt:lpstr>
      <vt:lpstr>定义：无权图中的GameRank</vt:lpstr>
      <vt:lpstr>定义：带权图中的GameRank</vt:lpstr>
      <vt:lpstr>算法思想：随机行走</vt:lpstr>
      <vt:lpstr>实现及应用</vt:lpstr>
      <vt:lpstr>结果：十大打击员/投手榜</vt:lpstr>
      <vt:lpstr>算法评估</vt:lpstr>
      <vt:lpstr>评估结果</vt:lpstr>
      <vt:lpstr>其他排名与GameRank无序度差值</vt:lpstr>
      <vt:lpstr>棒球网络可视化系统</vt:lpstr>
      <vt:lpstr>可视化效果</vt:lpstr>
      <vt:lpstr>棒球网络数据分析</vt:lpstr>
      <vt:lpstr>工作量</vt:lpstr>
      <vt:lpstr>未来工作</vt:lpstr>
      <vt:lpstr>研究贡献</vt:lpstr>
      <vt:lpstr>发表论文</vt:lpstr>
      <vt:lpstr>Thanks!</vt:lpstr>
      <vt:lpstr>附录</vt:lpstr>
      <vt:lpstr>与PageRank的关系</vt:lpstr>
      <vt:lpstr>Similar intuition: HITS</vt:lpstr>
      <vt:lpstr>计算方法</vt:lpstr>
      <vt:lpstr>Analysis 1: out-degree distribution</vt:lpstr>
      <vt:lpstr>Analysis Finding 2</vt:lpstr>
      <vt:lpstr>Analysis: Pitchers’ batting ability</vt:lpstr>
      <vt:lpstr>Analysis: bottom pitchers who bats well  (data in 2011)</vt:lpstr>
      <vt:lpstr>Analysis Finding 3</vt:lpstr>
      <vt:lpstr>Analyze Network Attributes</vt:lpstr>
      <vt:lpstr>Analysis Finding 4</vt:lpstr>
      <vt:lpstr>Top-10 times v.s. starting year</vt:lpstr>
      <vt:lpstr>可视化效果</vt:lpstr>
      <vt:lpstr>可视化分析的发现</vt:lpstr>
    </vt:vector>
  </TitlesOfParts>
  <Company>PKU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GameRank: Ranking and Analyzing Baseball Network </dc:title>
  <dc:creator>Zifei Shan</dc:creator>
  <cp:lastModifiedBy>Zifei Shan</cp:lastModifiedBy>
  <cp:revision>446</cp:revision>
  <dcterms:created xsi:type="dcterms:W3CDTF">2012-12-12T03:58:04Z</dcterms:created>
  <dcterms:modified xsi:type="dcterms:W3CDTF">2013-05-29T02:21:48Z</dcterms:modified>
</cp:coreProperties>
</file>