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8" r:id="rId3"/>
    <p:sldId id="310" r:id="rId4"/>
    <p:sldId id="261" r:id="rId5"/>
    <p:sldId id="257" r:id="rId6"/>
    <p:sldId id="304" r:id="rId7"/>
    <p:sldId id="284" r:id="rId8"/>
    <p:sldId id="295" r:id="rId9"/>
    <p:sldId id="294" r:id="rId10"/>
    <p:sldId id="258" r:id="rId11"/>
    <p:sldId id="262" r:id="rId12"/>
    <p:sldId id="264" r:id="rId13"/>
    <p:sldId id="297" r:id="rId14"/>
    <p:sldId id="265" r:id="rId15"/>
    <p:sldId id="298" r:id="rId16"/>
    <p:sldId id="300" r:id="rId17"/>
    <p:sldId id="266" r:id="rId18"/>
    <p:sldId id="272" r:id="rId19"/>
    <p:sldId id="311" r:id="rId20"/>
    <p:sldId id="268" r:id="rId21"/>
    <p:sldId id="269" r:id="rId22"/>
    <p:sldId id="313" r:id="rId23"/>
    <p:sldId id="273" r:id="rId24"/>
    <p:sldId id="286" r:id="rId25"/>
    <p:sldId id="314" r:id="rId26"/>
    <p:sldId id="279" r:id="rId27"/>
    <p:sldId id="287" r:id="rId28"/>
    <p:sldId id="274" r:id="rId29"/>
    <p:sldId id="282" r:id="rId30"/>
    <p:sldId id="283" r:id="rId31"/>
    <p:sldId id="285" r:id="rId32"/>
    <p:sldId id="320" r:id="rId33"/>
    <p:sldId id="288" r:id="rId34"/>
    <p:sldId id="290" r:id="rId35"/>
    <p:sldId id="315" r:id="rId36"/>
    <p:sldId id="291" r:id="rId37"/>
    <p:sldId id="292" r:id="rId38"/>
    <p:sldId id="293" r:id="rId39"/>
    <p:sldId id="316" r:id="rId40"/>
    <p:sldId id="277" r:id="rId41"/>
    <p:sldId id="318" r:id="rId42"/>
    <p:sldId id="319" r:id="rId43"/>
    <p:sldId id="322" r:id="rId44"/>
    <p:sldId id="275" r:id="rId45"/>
    <p:sldId id="324" r:id="rId46"/>
    <p:sldId id="323" r:id="rId47"/>
    <p:sldId id="326" r:id="rId48"/>
    <p:sldId id="281" r:id="rId49"/>
    <p:sldId id="278" r:id="rId50"/>
    <p:sldId id="27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2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1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835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74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6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06224" y="-184727"/>
            <a:ext cx="10112042" cy="7755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971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39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3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9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12/16/12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90417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 smtClean="0"/>
              <a:t>Click to modify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8" name="图片 7" descr="pku_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45175"/>
            <a:ext cx="1096817" cy="3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alatino"/>
          <a:ea typeface="+mj-ea"/>
          <a:cs typeface="Palati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alatino"/>
          <a:ea typeface="+mn-ea"/>
          <a:cs typeface="Palatin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alatino"/>
          <a:ea typeface="+mn-ea"/>
          <a:cs typeface="Palatin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"/>
          <a:ea typeface="+mn-ea"/>
          <a:cs typeface="Palatin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alatino"/>
          <a:ea typeface="+mn-ea"/>
          <a:cs typeface="Palatin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alatino"/>
          <a:ea typeface="+mn-ea"/>
          <a:cs typeface="Palatin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: R</a:t>
            </a:r>
            <a:r>
              <a:rPr lang="en-US" altLang="zh-CN" dirty="0" smtClean="0"/>
              <a:t>anking </a:t>
            </a:r>
            <a:r>
              <a:rPr lang="en-US" altLang="zh-CN" dirty="0"/>
              <a:t>and Analyzing Baseball Network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z="2800" b="1" dirty="0" smtClean="0"/>
              <a:t>Zifei Shan</a:t>
            </a:r>
            <a:r>
              <a:rPr kumimoji="1" lang="en-US" altLang="zh-CN" sz="2800" dirty="0" smtClean="0"/>
              <a:t>, </a:t>
            </a:r>
            <a:r>
              <a:rPr kumimoji="1" lang="en-US" altLang="zh-CN" sz="2800" dirty="0" err="1" smtClean="0"/>
              <a:t>Shiyingxue</a:t>
            </a:r>
            <a:r>
              <a:rPr kumimoji="1" lang="en-US" altLang="zh-CN" sz="2800" dirty="0" smtClean="0"/>
              <a:t> Li, </a:t>
            </a:r>
            <a:r>
              <a:rPr kumimoji="1" lang="en-US" altLang="zh-CN" sz="2800" dirty="0" err="1" smtClean="0"/>
              <a:t>Yafei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smtClean="0"/>
              <a:t>Dai</a:t>
            </a:r>
          </a:p>
          <a:p>
            <a:r>
              <a:rPr kumimoji="1" lang="en-US" altLang="zh-CN" dirty="0" smtClean="0"/>
              <a:t>{shanzifei,lsyx09,dyf}@</a:t>
            </a:r>
            <a:r>
              <a:rPr kumimoji="1" lang="en-US" altLang="zh-CN" dirty="0" err="1" smtClean="0"/>
              <a:t>pku.edu.cn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58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Network Construction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Nodes </a:t>
            </a:r>
            <a:r>
              <a:rPr kumimoji="1" lang="en-US" altLang="zh-CN" dirty="0" smtClean="0">
                <a:sym typeface="Wingdings"/>
              </a:rPr>
              <a:t> Players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Two attributes: pitching ability, batting ability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A player can be a pitcher as well as a batter</a:t>
            </a:r>
          </a:p>
          <a:p>
            <a:r>
              <a:rPr kumimoji="1" lang="en-US" altLang="zh-CN" dirty="0" smtClean="0">
                <a:sym typeface="Wingdings"/>
              </a:rPr>
              <a:t>Links  Win-lose relationships between players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Two types of links: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Pitching link A-&gt;B: A wins B when A is pitching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Batting link A-&gt;B: A wins B when A is batting</a:t>
            </a:r>
          </a:p>
          <a:p>
            <a:pPr lvl="2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9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05090" y="50624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732950" y="360680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95290" y="341366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9810" y="325208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96940" y="541919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60290" y="102499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5" idx="4"/>
            <a:endCxn id="11" idx="0"/>
          </p:cNvCxnSpPr>
          <p:nvPr/>
        </p:nvCxnSpPr>
        <p:spPr>
          <a:xfrm>
            <a:off x="4506740" y="1509540"/>
            <a:ext cx="354720" cy="174254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6"/>
            <a:endCxn id="11" idx="2"/>
          </p:cNvCxnSpPr>
          <p:nvPr/>
        </p:nvCxnSpPr>
        <p:spPr>
          <a:xfrm flipV="1">
            <a:off x="2798590" y="3753730"/>
            <a:ext cx="1561220" cy="16158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5" idx="2"/>
            <a:endCxn id="14" idx="6"/>
          </p:cNvCxnSpPr>
          <p:nvPr/>
        </p:nvCxnSpPr>
        <p:spPr>
          <a:xfrm flipH="1">
            <a:off x="2163590" y="1007890"/>
            <a:ext cx="1841500" cy="51875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1" idx="6"/>
            <a:endCxn id="6" idx="2"/>
          </p:cNvCxnSpPr>
          <p:nvPr/>
        </p:nvCxnSpPr>
        <p:spPr>
          <a:xfrm>
            <a:off x="5363110" y="3753730"/>
            <a:ext cx="1369840" cy="35472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4"/>
            <a:endCxn id="7" idx="0"/>
          </p:cNvCxnSpPr>
          <p:nvPr/>
        </p:nvCxnSpPr>
        <p:spPr>
          <a:xfrm>
            <a:off x="1661940" y="2028290"/>
            <a:ext cx="635000" cy="138537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3" idx="0"/>
            <a:endCxn id="7" idx="4"/>
          </p:cNvCxnSpPr>
          <p:nvPr/>
        </p:nvCxnSpPr>
        <p:spPr>
          <a:xfrm flipH="1" flipV="1">
            <a:off x="2296940" y="4416960"/>
            <a:ext cx="501650" cy="100223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1470233" y="1249641"/>
            <a:ext cx="383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/>
              <a:t>P</a:t>
            </a:r>
            <a:endParaRPr kumimoji="1" lang="zh-CN" altLang="en-US" sz="3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669753" y="3476731"/>
            <a:ext cx="383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/>
              <a:t>P</a:t>
            </a:r>
            <a:endParaRPr kumimoji="1" lang="zh-CN" altLang="en-US" sz="3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2105233" y="3612481"/>
            <a:ext cx="383413" cy="553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/>
              <a:t>P</a:t>
            </a:r>
            <a:endParaRPr kumimoji="1" lang="zh-CN" altLang="en-US" sz="3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470900" y="222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7" name="直线箭头连接符 136"/>
          <p:cNvCxnSpPr>
            <a:stCxn id="14" idx="5"/>
          </p:cNvCxnSpPr>
          <p:nvPr/>
        </p:nvCxnSpPr>
        <p:spPr>
          <a:xfrm>
            <a:off x="2016660" y="1881360"/>
            <a:ext cx="501650" cy="1630095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5248810" y="372478"/>
            <a:ext cx="3908642" cy="304698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P: current pitcher</a:t>
            </a:r>
          </a:p>
          <a:p>
            <a:r>
              <a:rPr kumimoji="1" lang="en-US" altLang="zh-CN" sz="2400" dirty="0" smtClean="0">
                <a:solidFill>
                  <a:srgbClr val="FF6600"/>
                </a:solidFill>
              </a:rPr>
              <a:t>Orange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/>
              <a:t>link: batting link</a:t>
            </a:r>
          </a:p>
          <a:p>
            <a:r>
              <a:rPr kumimoji="1"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</a:t>
            </a:r>
            <a:r>
              <a:rPr kumimoji="1" lang="en-US" altLang="zh-CN" sz="2400" dirty="0"/>
              <a:t>l</a:t>
            </a:r>
            <a:r>
              <a:rPr kumimoji="1" lang="en-US" altLang="zh-CN" sz="2400" dirty="0" smtClean="0"/>
              <a:t>ink: pitching link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Red</a:t>
            </a:r>
            <a:r>
              <a:rPr kumimoji="1" lang="en-US" altLang="zh-CN" sz="2400" dirty="0" smtClean="0"/>
              <a:t> node: Player of Team 1</a:t>
            </a: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Green </a:t>
            </a:r>
            <a:r>
              <a:rPr kumimoji="1" lang="en-US" altLang="zh-CN" sz="2400" dirty="0" smtClean="0"/>
              <a:t>node: Player of Team 2</a:t>
            </a:r>
          </a:p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</a:t>
            </a:r>
            <a:r>
              <a:rPr kumimoji="1" lang="en-US" altLang="zh-CN" sz="2400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kumimoji="1" lang="en-US" altLang="zh-CN" sz="2400" dirty="0" smtClean="0"/>
              <a:t>boarder: Pitcher</a:t>
            </a:r>
          </a:p>
          <a:p>
            <a:r>
              <a:rPr kumimoji="1" lang="en-US" altLang="zh-CN" sz="2400" dirty="0" smtClean="0"/>
              <a:t>Black boarder: Non-pitcher</a:t>
            </a:r>
          </a:p>
          <a:p>
            <a:endParaRPr kumimoji="1" lang="zh-CN" altLang="en-US" sz="2400" dirty="0"/>
          </a:p>
        </p:txBody>
      </p:sp>
      <p:sp>
        <p:nvSpPr>
          <p:cNvPr id="157" name="矩形 156"/>
          <p:cNvSpPr/>
          <p:nvPr/>
        </p:nvSpPr>
        <p:spPr>
          <a:xfrm>
            <a:off x="5894982" y="5902504"/>
            <a:ext cx="1188468" cy="51998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Offensive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7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Player Ranking: PageRank?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PageRank?</a:t>
            </a:r>
          </a:p>
          <a:p>
            <a:r>
              <a:rPr kumimoji="1" lang="en-US" altLang="zh-CN" dirty="0" smtClean="0"/>
              <a:t>Fail to separate two abilities: only have one indicator! </a:t>
            </a:r>
          </a:p>
          <a:p>
            <a:r>
              <a:rPr kumimoji="1" lang="en-US" altLang="zh-CN" dirty="0" smtClean="0"/>
              <a:t>See sample: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61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05090" y="50624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732950" y="360680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95290" y="3413660"/>
            <a:ext cx="1003300" cy="1003300"/>
          </a:xfrm>
          <a:prstGeom prst="ellipse">
            <a:avLst/>
          </a:prstGeom>
          <a:solidFill>
            <a:srgbClr val="008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9810" y="325208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96940" y="541919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60290" y="1024990"/>
            <a:ext cx="1003300" cy="1003300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5" idx="4"/>
            <a:endCxn id="11" idx="0"/>
          </p:cNvCxnSpPr>
          <p:nvPr/>
        </p:nvCxnSpPr>
        <p:spPr>
          <a:xfrm>
            <a:off x="4506740" y="1509540"/>
            <a:ext cx="354720" cy="174254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6"/>
            <a:endCxn id="11" idx="2"/>
          </p:cNvCxnSpPr>
          <p:nvPr/>
        </p:nvCxnSpPr>
        <p:spPr>
          <a:xfrm flipV="1">
            <a:off x="2798590" y="3753730"/>
            <a:ext cx="1561220" cy="16158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5" idx="2"/>
            <a:endCxn id="14" idx="6"/>
          </p:cNvCxnSpPr>
          <p:nvPr/>
        </p:nvCxnSpPr>
        <p:spPr>
          <a:xfrm flipH="1">
            <a:off x="2163590" y="1007890"/>
            <a:ext cx="1841500" cy="51875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1" idx="6"/>
            <a:endCxn id="6" idx="2"/>
          </p:cNvCxnSpPr>
          <p:nvPr/>
        </p:nvCxnSpPr>
        <p:spPr>
          <a:xfrm>
            <a:off x="5363110" y="3753730"/>
            <a:ext cx="1369840" cy="35472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4"/>
            <a:endCxn id="7" idx="0"/>
          </p:cNvCxnSpPr>
          <p:nvPr/>
        </p:nvCxnSpPr>
        <p:spPr>
          <a:xfrm>
            <a:off x="1661940" y="2028290"/>
            <a:ext cx="635000" cy="138537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3" idx="0"/>
            <a:endCxn id="7" idx="4"/>
          </p:cNvCxnSpPr>
          <p:nvPr/>
        </p:nvCxnSpPr>
        <p:spPr>
          <a:xfrm flipH="1" flipV="1">
            <a:off x="2296940" y="4416960"/>
            <a:ext cx="501650" cy="100223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8470900" y="222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7" name="直线箭头连接符 136"/>
          <p:cNvCxnSpPr>
            <a:stCxn id="14" idx="5"/>
          </p:cNvCxnSpPr>
          <p:nvPr/>
        </p:nvCxnSpPr>
        <p:spPr>
          <a:xfrm>
            <a:off x="2016660" y="1881360"/>
            <a:ext cx="501650" cy="1630095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5248810" y="372478"/>
            <a:ext cx="3908642" cy="267765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6600"/>
                </a:solidFill>
              </a:rPr>
              <a:t>Orange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/>
              <a:t>link: batting link</a:t>
            </a:r>
          </a:p>
          <a:p>
            <a:r>
              <a:rPr kumimoji="1"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</a:t>
            </a:r>
            <a:r>
              <a:rPr kumimoji="1" lang="en-US" altLang="zh-CN" sz="2400" dirty="0"/>
              <a:t>l</a:t>
            </a:r>
            <a:r>
              <a:rPr kumimoji="1" lang="en-US" altLang="zh-CN" sz="2400" dirty="0" smtClean="0"/>
              <a:t>ink: pitching link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Red</a:t>
            </a:r>
            <a:r>
              <a:rPr kumimoji="1" lang="en-US" altLang="zh-CN" sz="2400" dirty="0" smtClean="0"/>
              <a:t> node: Player of Team 1</a:t>
            </a: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Green </a:t>
            </a:r>
            <a:r>
              <a:rPr kumimoji="1" lang="en-US" altLang="zh-CN" sz="2400" dirty="0" smtClean="0"/>
              <a:t>node: Player of Team 2</a:t>
            </a:r>
          </a:p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</a:t>
            </a:r>
            <a:r>
              <a:rPr kumimoji="1" lang="en-US" altLang="zh-CN" sz="2400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kumimoji="1" lang="en-US" altLang="zh-CN" sz="2400" dirty="0" smtClean="0"/>
              <a:t>boarder: Pitcher</a:t>
            </a:r>
          </a:p>
          <a:p>
            <a:r>
              <a:rPr kumimoji="1" lang="en-US" altLang="zh-CN" sz="2400" dirty="0" smtClean="0"/>
              <a:t>Black boarder: Batter</a:t>
            </a:r>
          </a:p>
          <a:p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739757" y="5276895"/>
            <a:ext cx="339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Got a PR for each player.</a:t>
            </a:r>
          </a:p>
          <a:p>
            <a:r>
              <a:rPr kumimoji="1" lang="en-US" altLang="zh-CN" dirty="0" smtClean="0"/>
              <a:t>How to see their Pitching / Batting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ability separately?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7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Player Ranking: Two </a:t>
            </a:r>
            <a:r>
              <a:rPr kumimoji="1" lang="en-US" altLang="zh-CN" dirty="0" err="1" smtClean="0"/>
              <a:t>PageRanks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Separate PageRank in two networks?</a:t>
            </a:r>
          </a:p>
          <a:p>
            <a:r>
              <a:rPr kumimoji="1" lang="en-US" altLang="zh-CN" dirty="0" smtClean="0"/>
              <a:t>Fail to describe the interplay between pitching and batting!</a:t>
            </a:r>
          </a:p>
          <a:p>
            <a:r>
              <a:rPr kumimoji="1" lang="en-US" altLang="zh-CN" dirty="0" smtClean="0"/>
              <a:t>See the following Sample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1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3742363" y="2900338"/>
            <a:ext cx="7563251" cy="304698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8000"/>
                </a:solidFill>
              </a:rPr>
              <a:t>Node size for green nodes</a:t>
            </a:r>
            <a:r>
              <a:rPr kumimoji="1" lang="en-US" altLang="zh-CN" sz="2400" dirty="0"/>
              <a:t>: batting ability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Node size for red nodes</a:t>
            </a:r>
            <a:r>
              <a:rPr kumimoji="1" lang="en-US" altLang="zh-CN" sz="2400" dirty="0"/>
              <a:t>: pitching </a:t>
            </a:r>
            <a:r>
              <a:rPr kumimoji="1" lang="en-US" altLang="zh-CN" sz="2400" dirty="0" smtClean="0"/>
              <a:t>ability</a:t>
            </a:r>
            <a:endParaRPr kumimoji="1" lang="en-US" altLang="zh-CN" sz="2400" dirty="0" smtClean="0">
              <a:solidFill>
                <a:srgbClr val="FF6600"/>
              </a:solidFill>
            </a:endParaRPr>
          </a:p>
          <a:p>
            <a:r>
              <a:rPr kumimoji="1" lang="en-US" altLang="zh-CN" sz="2400" dirty="0" smtClean="0">
                <a:solidFill>
                  <a:srgbClr val="FF6600"/>
                </a:solidFill>
              </a:rPr>
              <a:t>Orange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/>
              <a:t>link: batting link</a:t>
            </a:r>
          </a:p>
          <a:p>
            <a:r>
              <a:rPr kumimoji="1"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</a:t>
            </a:r>
            <a:r>
              <a:rPr kumimoji="1" lang="en-US" altLang="zh-CN" sz="2400" dirty="0"/>
              <a:t>l</a:t>
            </a:r>
            <a:r>
              <a:rPr kumimoji="1" lang="en-US" altLang="zh-CN" sz="2400" dirty="0" smtClean="0"/>
              <a:t>ink: pitching link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Red</a:t>
            </a:r>
            <a:r>
              <a:rPr kumimoji="1" lang="en-US" altLang="zh-CN" sz="2400" dirty="0" smtClean="0"/>
              <a:t> node: Player of Team 1 (all pitchers)</a:t>
            </a: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Green </a:t>
            </a:r>
            <a:r>
              <a:rPr kumimoji="1" lang="en-US" altLang="zh-CN" sz="2400" dirty="0" smtClean="0"/>
              <a:t>node: Player of Team 2 (all batters)</a:t>
            </a:r>
          </a:p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</a:t>
            </a:r>
            <a:r>
              <a:rPr kumimoji="1" lang="en-US" altLang="zh-CN" sz="2400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kumimoji="1" lang="en-US" altLang="zh-CN" sz="2400" dirty="0" smtClean="0"/>
              <a:t>boarder: Pitcher</a:t>
            </a:r>
          </a:p>
          <a:p>
            <a:r>
              <a:rPr kumimoji="1" lang="en-US" altLang="zh-CN" sz="2400" dirty="0" smtClean="0"/>
              <a:t>Black boarder: Batter</a:t>
            </a:r>
          </a:p>
        </p:txBody>
      </p:sp>
      <p:sp>
        <p:nvSpPr>
          <p:cNvPr id="5" name="椭圆 4"/>
          <p:cNvSpPr/>
          <p:nvPr/>
        </p:nvSpPr>
        <p:spPr>
          <a:xfrm>
            <a:off x="437335" y="927313"/>
            <a:ext cx="578815" cy="578816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7335" y="1998491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66861" y="3286038"/>
            <a:ext cx="668357" cy="668359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6" idx="6"/>
            <a:endCxn id="31" idx="2"/>
          </p:cNvCxnSpPr>
          <p:nvPr/>
        </p:nvCxnSpPr>
        <p:spPr>
          <a:xfrm flipV="1">
            <a:off x="1042338" y="2247527"/>
            <a:ext cx="1824523" cy="53466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5" idx="6"/>
            <a:endCxn id="11" idx="2"/>
          </p:cNvCxnSpPr>
          <p:nvPr/>
        </p:nvCxnSpPr>
        <p:spPr>
          <a:xfrm>
            <a:off x="1016150" y="1216721"/>
            <a:ext cx="1850711" cy="2403497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25" idx="6"/>
            <a:endCxn id="14" idx="2"/>
          </p:cNvCxnSpPr>
          <p:nvPr/>
        </p:nvCxnSpPr>
        <p:spPr>
          <a:xfrm flipV="1">
            <a:off x="1016151" y="1190219"/>
            <a:ext cx="1850710" cy="2359757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16811" y="3250305"/>
            <a:ext cx="599340" cy="599341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866861" y="1945025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14" idx="1"/>
            <a:endCxn id="5" idx="7"/>
          </p:cNvCxnSpPr>
          <p:nvPr/>
        </p:nvCxnSpPr>
        <p:spPr>
          <a:xfrm flipH="1">
            <a:off x="931385" y="976318"/>
            <a:ext cx="2024077" cy="35761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31" idx="1"/>
            <a:endCxn id="5" idx="5"/>
          </p:cNvCxnSpPr>
          <p:nvPr/>
        </p:nvCxnSpPr>
        <p:spPr>
          <a:xfrm flipH="1" flipV="1">
            <a:off x="931385" y="1421363"/>
            <a:ext cx="2024077" cy="612263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14" idx="3"/>
            <a:endCxn id="6" idx="7"/>
          </p:cNvCxnSpPr>
          <p:nvPr/>
        </p:nvCxnSpPr>
        <p:spPr>
          <a:xfrm flipH="1">
            <a:off x="953737" y="1404120"/>
            <a:ext cx="2001725" cy="682972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866861" y="887717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9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11" grpId="0" animBg="1"/>
      <p:bldP spid="11" grpId="1" animBg="1"/>
      <p:bldP spid="25" grpId="0" animBg="1"/>
      <p:bldP spid="25" grpId="1" animBg="1"/>
      <p:bldP spid="31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03918" y="1024219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30106" y="2312747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59632" y="3600295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59632" y="970753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5" idx="6"/>
            <a:endCxn id="12" idx="2"/>
          </p:cNvCxnSpPr>
          <p:nvPr/>
        </p:nvCxnSpPr>
        <p:spPr>
          <a:xfrm flipV="1">
            <a:off x="1435109" y="2561783"/>
            <a:ext cx="1824523" cy="53466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6"/>
            <a:endCxn id="6" idx="2"/>
          </p:cNvCxnSpPr>
          <p:nvPr/>
        </p:nvCxnSpPr>
        <p:spPr>
          <a:xfrm>
            <a:off x="1408921" y="1326721"/>
            <a:ext cx="1850711" cy="2576076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11" idx="6"/>
            <a:endCxn id="7" idx="2"/>
          </p:cNvCxnSpPr>
          <p:nvPr/>
        </p:nvCxnSpPr>
        <p:spPr>
          <a:xfrm flipV="1">
            <a:off x="1408921" y="1273255"/>
            <a:ext cx="1850711" cy="2593809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03918" y="3564562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59632" y="2259281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59722" y="983838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85910" y="2272366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15436" y="3559914"/>
            <a:ext cx="409577" cy="409578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15436" y="693720"/>
            <a:ext cx="841655" cy="841656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59722" y="3524181"/>
            <a:ext cx="605003" cy="605004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436" y="2218900"/>
            <a:ext cx="605003" cy="605004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16" idx="1"/>
            <a:endCxn id="13" idx="7"/>
          </p:cNvCxnSpPr>
          <p:nvPr/>
        </p:nvCxnSpPr>
        <p:spPr>
          <a:xfrm flipH="1">
            <a:off x="5376124" y="816978"/>
            <a:ext cx="2062570" cy="255461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1" idx="1"/>
            <a:endCxn id="13" idx="5"/>
          </p:cNvCxnSpPr>
          <p:nvPr/>
        </p:nvCxnSpPr>
        <p:spPr>
          <a:xfrm flipH="1" flipV="1">
            <a:off x="5376124" y="1500241"/>
            <a:ext cx="2027913" cy="80726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6" idx="3"/>
            <a:endCxn id="14" idx="7"/>
          </p:cNvCxnSpPr>
          <p:nvPr/>
        </p:nvCxnSpPr>
        <p:spPr>
          <a:xfrm flipH="1">
            <a:off x="5402312" y="1412118"/>
            <a:ext cx="2036382" cy="948849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2322" y="4540931"/>
            <a:ext cx="321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Cannot distinct batters’ abilities!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8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Player Ranking: HITS?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need a stronger ranking algorithm!</a:t>
            </a:r>
          </a:p>
          <a:p>
            <a:r>
              <a:rPr kumimoji="1" lang="en-US" altLang="zh-CN" dirty="0" smtClean="0"/>
              <a:t>HITS!</a:t>
            </a:r>
          </a:p>
          <a:p>
            <a:pPr lvl="1"/>
            <a:r>
              <a:rPr kumimoji="1" lang="en-US" altLang="zh-CN" dirty="0" smtClean="0"/>
              <a:t>HITS: Hubs </a:t>
            </a:r>
            <a:r>
              <a:rPr kumimoji="1" lang="en-US" altLang="zh-CN" dirty="0"/>
              <a:t>and authorities in Web</a:t>
            </a:r>
          </a:p>
          <a:p>
            <a:pPr lvl="2"/>
            <a:r>
              <a:rPr kumimoji="1" lang="en-US" altLang="zh-CN" dirty="0"/>
              <a:t>Good hubs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links to </a:t>
            </a:r>
            <a:r>
              <a:rPr kumimoji="1" lang="en-US" altLang="zh-CN" dirty="0"/>
              <a:t>good authorities</a:t>
            </a:r>
          </a:p>
          <a:p>
            <a:pPr lvl="2"/>
            <a:r>
              <a:rPr kumimoji="1" lang="en-US" altLang="zh-CN" dirty="0"/>
              <a:t>Good authorities </a:t>
            </a:r>
            <a:r>
              <a:rPr kumimoji="1" lang="en-US" altLang="zh-CN" dirty="0">
                <a:solidFill>
                  <a:srgbClr val="FF6600"/>
                </a:solidFill>
              </a:rPr>
              <a:t>are linked by </a:t>
            </a:r>
            <a:r>
              <a:rPr kumimoji="1" lang="en-US" altLang="zh-CN" dirty="0"/>
              <a:t>good hubs</a:t>
            </a:r>
          </a:p>
          <a:p>
            <a:pPr lvl="1"/>
            <a:r>
              <a:rPr kumimoji="1" lang="en-US" altLang="zh-CN" dirty="0" smtClean="0"/>
              <a:t>Similarly,  </a:t>
            </a:r>
            <a:r>
              <a:rPr kumimoji="1" lang="en-US" altLang="zh-CN" dirty="0"/>
              <a:t>baseball network:</a:t>
            </a:r>
          </a:p>
          <a:p>
            <a:pPr lvl="2"/>
            <a:r>
              <a:rPr kumimoji="1" lang="en-US" altLang="zh-CN" dirty="0"/>
              <a:t>Good pitchers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wins </a:t>
            </a:r>
            <a:r>
              <a:rPr kumimoji="1" lang="en-US" altLang="zh-CN" dirty="0"/>
              <a:t>good batters</a:t>
            </a:r>
          </a:p>
          <a:p>
            <a:pPr lvl="2"/>
            <a:r>
              <a:rPr kumimoji="1" lang="en-US" altLang="zh-CN" dirty="0"/>
              <a:t>Good batters </a:t>
            </a:r>
            <a:r>
              <a:rPr kumimoji="1" lang="en-US" altLang="zh-CN" dirty="0">
                <a:solidFill>
                  <a:srgbClr val="FF6600"/>
                </a:solidFill>
              </a:rPr>
              <a:t>wins</a:t>
            </a:r>
            <a:r>
              <a:rPr kumimoji="1" lang="en-US" altLang="zh-CN" dirty="0"/>
              <a:t> good pitchers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773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not use HITS?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want two indicators that has </a:t>
            </a:r>
            <a:r>
              <a:rPr kumimoji="1" lang="en-US" altLang="zh-CN" b="1" dirty="0" smtClean="0"/>
              <a:t>sound probabilistic meaning.</a:t>
            </a:r>
          </a:p>
          <a:p>
            <a:r>
              <a:rPr kumimoji="1" lang="en-US" altLang="zh-CN" dirty="0" smtClean="0"/>
              <a:t>A random walk model like PageRank!</a:t>
            </a:r>
          </a:p>
        </p:txBody>
      </p:sp>
    </p:spTree>
    <p:extLst>
      <p:ext uri="{BB962C8B-B14F-4D97-AF65-F5344CB8AC3E}">
        <p14:creationId xmlns:p14="http://schemas.microsoft.com/office/powerpoint/2010/main" val="424201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Algorithm: </a:t>
            </a:r>
            <a:r>
              <a:rPr kumimoji="1" lang="en-US" altLang="zh-CN" dirty="0" err="1" smtClean="0"/>
              <a:t>GameRank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21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Introduction</a:t>
            </a:r>
          </a:p>
          <a:p>
            <a:r>
              <a:rPr kumimoji="1" lang="en-US" altLang="zh-CN" dirty="0" smtClean="0"/>
              <a:t>Algorithm and Evaluation</a:t>
            </a:r>
          </a:p>
          <a:p>
            <a:r>
              <a:rPr kumimoji="1" lang="en-US" altLang="zh-CN" dirty="0" smtClean="0"/>
              <a:t>Analysis and Visualization</a:t>
            </a:r>
          </a:p>
          <a:p>
            <a:r>
              <a:rPr kumimoji="1" lang="en-US" altLang="zh-CN" dirty="0" smtClean="0"/>
              <a:t>Future work and 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1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GameRank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use the intuition of HITS, and build random walk models across the two (pitching and batting) networks.</a:t>
            </a:r>
          </a:p>
        </p:txBody>
      </p:sp>
    </p:spTree>
    <p:extLst>
      <p:ext uri="{BB962C8B-B14F-4D97-AF65-F5344CB8AC3E}">
        <p14:creationId xmlns:p14="http://schemas.microsoft.com/office/powerpoint/2010/main" val="23042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Intuition: Random Walk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CN" dirty="0"/>
              <a:t>Random walk in baseball (teams) network:</a:t>
            </a:r>
          </a:p>
          <a:p>
            <a:pPr marL="800100" lvl="2" indent="-400050"/>
            <a:r>
              <a:rPr lang="en-US" altLang="zh-CN" dirty="0" smtClean="0"/>
              <a:t>A baseball </a:t>
            </a:r>
            <a:r>
              <a:rPr lang="en-US" altLang="zh-CN" dirty="0"/>
              <a:t>fan Ellie is trying to find the strongest </a:t>
            </a:r>
            <a:r>
              <a:rPr lang="en-US" altLang="zh-CN" dirty="0" smtClean="0"/>
              <a:t>player, </a:t>
            </a:r>
            <a:r>
              <a:rPr lang="en-US" altLang="zh-CN" dirty="0"/>
              <a:t>by watching </a:t>
            </a:r>
            <a:r>
              <a:rPr lang="en-US" altLang="zh-CN" dirty="0" smtClean="0"/>
              <a:t>single plays </a:t>
            </a:r>
            <a:r>
              <a:rPr lang="en-US" altLang="zh-CN" dirty="0"/>
              <a:t>through </a:t>
            </a:r>
            <a:r>
              <a:rPr lang="en-US" altLang="zh-CN" dirty="0" smtClean="0"/>
              <a:t>win-over relation (pitching/batting links) of players.</a:t>
            </a:r>
          </a:p>
          <a:p>
            <a:pPr marL="800100" lvl="2" indent="-400050"/>
            <a:r>
              <a:rPr lang="en-US" altLang="zh-CN" dirty="0" smtClean="0"/>
              <a:t>She starts </a:t>
            </a:r>
            <a:r>
              <a:rPr lang="en-US" altLang="zh-CN" dirty="0"/>
              <a:t>randomly from batter A, and randomly picks a pitcher B who has won over </a:t>
            </a:r>
            <a:r>
              <a:rPr lang="en-US" altLang="zh-CN" dirty="0" smtClean="0"/>
              <a:t>A.  </a:t>
            </a:r>
            <a:r>
              <a:rPr lang="en-US" altLang="zh-CN" dirty="0"/>
              <a:t>And pick </a:t>
            </a:r>
            <a:r>
              <a:rPr lang="en-US" altLang="zh-CN" dirty="0" smtClean="0"/>
              <a:t>batter C </a:t>
            </a:r>
            <a:r>
              <a:rPr lang="en-US" altLang="zh-CN" dirty="0"/>
              <a:t>who has won over pitcher </a:t>
            </a:r>
            <a:r>
              <a:rPr lang="en-US" altLang="zh-CN" dirty="0" smtClean="0"/>
              <a:t>B, etc.</a:t>
            </a:r>
          </a:p>
          <a:p>
            <a:pPr marL="800100" lvl="2" indent="-400050"/>
            <a:r>
              <a:rPr lang="en-US" altLang="zh-CN" dirty="0" smtClean="0"/>
              <a:t>If she finds a batter (pitcher) X that no one wins X, she will jump to a random pitcher (batter).</a:t>
            </a:r>
          </a:p>
          <a:p>
            <a:pPr marL="742950" lvl="2" indent="-342900"/>
            <a:r>
              <a:rPr lang="en-US" altLang="zh-CN" dirty="0" smtClean="0"/>
              <a:t>Sometimes </a:t>
            </a:r>
            <a:r>
              <a:rPr lang="en-US" altLang="zh-CN" dirty="0"/>
              <a:t>she gets bored with </a:t>
            </a:r>
            <a:r>
              <a:rPr lang="en-US" altLang="zh-CN" dirty="0" smtClean="0"/>
              <a:t>the batter (pitcher) she’s </a:t>
            </a:r>
            <a:r>
              <a:rPr lang="en-US" altLang="zh-CN" dirty="0"/>
              <a:t>currently watching, and </a:t>
            </a:r>
            <a:r>
              <a:rPr lang="en-US" altLang="zh-CN" dirty="0" smtClean="0"/>
              <a:t>randomly picks </a:t>
            </a:r>
            <a:r>
              <a:rPr lang="en-US" altLang="zh-CN" dirty="0"/>
              <a:t>another </a:t>
            </a:r>
            <a:r>
              <a:rPr lang="en-US" altLang="zh-CN" dirty="0" smtClean="0"/>
              <a:t>pitcher (batter).</a:t>
            </a:r>
          </a:p>
          <a:p>
            <a:pPr marL="342900" lvl="2" indent="-342900"/>
            <a:r>
              <a:rPr lang="en-US" altLang="zh-CN" dirty="0" smtClean="0"/>
              <a:t>We can calculate </a:t>
            </a:r>
            <a:r>
              <a:rPr lang="en-US" altLang="zh-CN" dirty="0"/>
              <a:t>The probability that </a:t>
            </a:r>
            <a:r>
              <a:rPr lang="en-US" altLang="zh-CN" dirty="0" smtClean="0"/>
              <a:t>she </a:t>
            </a:r>
            <a:r>
              <a:rPr lang="en-US" altLang="zh-CN" dirty="0"/>
              <a:t>is </a:t>
            </a:r>
            <a:r>
              <a:rPr lang="en-US" altLang="zh-CN" dirty="0" smtClean="0"/>
              <a:t>watching </a:t>
            </a:r>
            <a:r>
              <a:rPr lang="en-US" altLang="zh-CN" dirty="0"/>
              <a:t>a </a:t>
            </a:r>
            <a:r>
              <a:rPr lang="en-US" altLang="zh-CN" dirty="0" smtClean="0"/>
              <a:t>batter/pitcher after </a:t>
            </a:r>
            <a:r>
              <a:rPr lang="en-US" altLang="zh-CN" dirty="0"/>
              <a:t>a long time = The frequency that </a:t>
            </a:r>
            <a:r>
              <a:rPr lang="en-US" altLang="zh-CN" dirty="0" smtClean="0"/>
              <a:t>she </a:t>
            </a:r>
            <a:r>
              <a:rPr lang="en-US" altLang="zh-CN" dirty="0"/>
              <a:t>watches </a:t>
            </a:r>
            <a:r>
              <a:rPr lang="en-US" altLang="zh-CN" dirty="0" smtClean="0"/>
              <a:t>the player after </a:t>
            </a:r>
            <a:r>
              <a:rPr lang="en-US" altLang="zh-CN" dirty="0"/>
              <a:t>a long time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00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300185" y="3880066"/>
            <a:ext cx="8843818" cy="230832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6600"/>
                </a:solidFill>
              </a:rPr>
              <a:t>Orange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/>
              <a:t>link: batting link</a:t>
            </a:r>
          </a:p>
          <a:p>
            <a:r>
              <a:rPr kumimoji="1"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</a:t>
            </a:r>
            <a:r>
              <a:rPr kumimoji="1" lang="en-US" altLang="zh-CN" sz="2400" dirty="0"/>
              <a:t>l</a:t>
            </a:r>
            <a:r>
              <a:rPr kumimoji="1" lang="en-US" altLang="zh-CN" sz="2400" dirty="0" smtClean="0"/>
              <a:t>ink: pitching link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Red</a:t>
            </a:r>
            <a:r>
              <a:rPr kumimoji="1" lang="en-US" altLang="zh-CN" sz="2400" dirty="0" smtClean="0"/>
              <a:t> node: Player of Team 1 (all pitchers)</a:t>
            </a: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Green </a:t>
            </a:r>
            <a:r>
              <a:rPr kumimoji="1" lang="en-US" altLang="zh-CN" sz="2400" dirty="0" smtClean="0"/>
              <a:t>node: Player of Team 2 (all batters)</a:t>
            </a:r>
          </a:p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</a:t>
            </a:r>
            <a:r>
              <a:rPr kumimoji="1" lang="en-US" altLang="zh-CN" sz="2400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kumimoji="1" lang="en-US" altLang="zh-CN" sz="2400" dirty="0" smtClean="0"/>
              <a:t>boarder: Pitcher</a:t>
            </a:r>
          </a:p>
          <a:p>
            <a:r>
              <a:rPr kumimoji="1" lang="en-US" altLang="zh-CN" sz="2400" dirty="0" smtClean="0"/>
              <a:t>Black boarder: Batter</a:t>
            </a:r>
          </a:p>
        </p:txBody>
      </p:sp>
      <p:sp>
        <p:nvSpPr>
          <p:cNvPr id="5" name="椭圆 4"/>
          <p:cNvSpPr/>
          <p:nvPr/>
        </p:nvSpPr>
        <p:spPr>
          <a:xfrm>
            <a:off x="713186" y="478682"/>
            <a:ext cx="543837" cy="543837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3186" y="1485127"/>
            <a:ext cx="568442" cy="568443"/>
          </a:xfrm>
          <a:prstGeom prst="ellipse">
            <a:avLst/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6" idx="6"/>
            <a:endCxn id="31" idx="2"/>
          </p:cNvCxnSpPr>
          <p:nvPr/>
        </p:nvCxnSpPr>
        <p:spPr>
          <a:xfrm flipV="1">
            <a:off x="1281628" y="1719113"/>
            <a:ext cx="1714265" cy="50235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6" idx="6"/>
            <a:endCxn id="14" idx="3"/>
          </p:cNvCxnSpPr>
          <p:nvPr/>
        </p:nvCxnSpPr>
        <p:spPr>
          <a:xfrm flipV="1">
            <a:off x="1281628" y="926675"/>
            <a:ext cx="1797511" cy="842674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5" idx="6"/>
            <a:endCxn id="14" idx="2"/>
          </p:cNvCxnSpPr>
          <p:nvPr/>
        </p:nvCxnSpPr>
        <p:spPr>
          <a:xfrm flipV="1">
            <a:off x="1257023" y="725701"/>
            <a:ext cx="1738870" cy="2490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995893" y="1434892"/>
            <a:ext cx="568442" cy="568443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14" idx="1"/>
            <a:endCxn id="5" idx="7"/>
          </p:cNvCxnSpPr>
          <p:nvPr/>
        </p:nvCxnSpPr>
        <p:spPr>
          <a:xfrm flipH="1">
            <a:off x="1177381" y="524726"/>
            <a:ext cx="1901759" cy="336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>
            <a:off x="1171795" y="1935694"/>
            <a:ext cx="1880757" cy="50235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995893" y="441479"/>
            <a:ext cx="568442" cy="568443"/>
          </a:xfrm>
          <a:prstGeom prst="ellipse">
            <a:avLst/>
          </a:prstGeom>
          <a:solidFill>
            <a:srgbClr val="FF0000"/>
          </a:solidFill>
          <a:ln w="57150" cmpd="sng"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4" idx="2"/>
            <a:endCxn id="6" idx="7"/>
          </p:cNvCxnSpPr>
          <p:nvPr/>
        </p:nvCxnSpPr>
        <p:spPr>
          <a:xfrm flipH="1">
            <a:off x="1198382" y="725701"/>
            <a:ext cx="1797511" cy="842673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53205"/>
              </p:ext>
            </p:extLst>
          </p:nvPr>
        </p:nvGraphicFramePr>
        <p:xfrm>
          <a:off x="4456548" y="424359"/>
          <a:ext cx="408709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870"/>
                <a:gridCol w="583870"/>
                <a:gridCol w="583870"/>
                <a:gridCol w="583870"/>
                <a:gridCol w="583870"/>
                <a:gridCol w="583870"/>
                <a:gridCol w="583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It1B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It1P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It2B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It2P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It3B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It3P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0.375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0.75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0.687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直线箭头连接符 19"/>
          <p:cNvCxnSpPr/>
          <p:nvPr/>
        </p:nvCxnSpPr>
        <p:spPr>
          <a:xfrm>
            <a:off x="5322455" y="1009922"/>
            <a:ext cx="357909" cy="169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807364" y="926676"/>
            <a:ext cx="519545" cy="177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5807364" y="1769350"/>
            <a:ext cx="519545" cy="93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6546273" y="1719113"/>
            <a:ext cx="334818" cy="113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6546273" y="1009922"/>
            <a:ext cx="427182" cy="176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546273" y="1719113"/>
            <a:ext cx="334818" cy="1848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7169727" y="926676"/>
            <a:ext cx="311728" cy="192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V="1">
            <a:off x="7169727" y="1769350"/>
            <a:ext cx="311728" cy="1798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7169727" y="1769350"/>
            <a:ext cx="311728" cy="10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7841658" y="1635867"/>
            <a:ext cx="334818" cy="113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7841658" y="926676"/>
            <a:ext cx="424887" cy="1844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7841658" y="1769348"/>
            <a:ext cx="251706" cy="171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Our formula: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lvl="2"/>
            <a:r>
              <a:rPr kumimoji="1" lang="en-US" altLang="zh-CN" dirty="0" smtClean="0"/>
              <a:t>β = 0.15</a:t>
            </a:r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2256326"/>
            <a:ext cx="7296727" cy="1086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9" y="3446190"/>
            <a:ext cx="7296728" cy="10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 Weighted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edge weights</a:t>
            </a:r>
          </a:p>
          <a:p>
            <a:pPr lvl="1"/>
            <a:r>
              <a:rPr kumimoji="1" lang="en-US" altLang="zh-CN" dirty="0" smtClean="0"/>
              <a:t>By modifying edge weights, we can make the rankings more precise with domain-specific knowledge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58" y="3508474"/>
            <a:ext cx="5315527" cy="33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Formula for weighted network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765300"/>
            <a:ext cx="748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6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Computation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from a initial distribution, then </a:t>
            </a:r>
            <a:r>
              <a:rPr lang="en-US" altLang="zh-CN" dirty="0" err="1" smtClean="0"/>
              <a:t>iterately</a:t>
            </a:r>
            <a:r>
              <a:rPr lang="en-US" altLang="zh-CN" dirty="0" smtClean="0"/>
              <a:t> calculate GRB, GRP based </a:t>
            </a:r>
            <a:r>
              <a:rPr lang="en-US" altLang="zh-CN" dirty="0" smtClean="0"/>
              <a:t>on above formula.</a:t>
            </a:r>
          </a:p>
          <a:p>
            <a:r>
              <a:rPr lang="en-US" altLang="zh-CN" dirty="0" smtClean="0"/>
              <a:t>Will converge no matter what the initial distribution looks like.</a:t>
            </a:r>
          </a:p>
          <a:p>
            <a:r>
              <a:rPr lang="en-US" altLang="zh-CN" dirty="0" smtClean="0"/>
              <a:t>Can </a:t>
            </a:r>
            <a:r>
              <a:rPr lang="en-US" altLang="zh-CN" dirty="0"/>
              <a:t>be easily </a:t>
            </a:r>
            <a:r>
              <a:rPr lang="en-US" altLang="zh-CN" dirty="0" smtClean="0"/>
              <a:t>parallelized with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model, similar to PageRank.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44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46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evaluate our ranking algorithm in real-world, open-source MLB game records on </a:t>
            </a:r>
            <a:r>
              <a:rPr kumimoji="1" lang="en-US" altLang="zh-CN" i="1" dirty="0" err="1" smtClean="0"/>
              <a:t>retrosheet.org</a:t>
            </a:r>
            <a:r>
              <a:rPr kumimoji="1" lang="en-US" altLang="zh-CN" i="1" dirty="0" smtClean="0"/>
              <a:t>.</a:t>
            </a:r>
          </a:p>
          <a:p>
            <a:r>
              <a:rPr kumimoji="1" lang="en-US" altLang="zh-CN" dirty="0" smtClean="0"/>
              <a:t>We compare our result to ESPN Ratings, a prestigious ranking system.</a:t>
            </a:r>
          </a:p>
        </p:txBody>
      </p:sp>
    </p:spTree>
    <p:extLst>
      <p:ext uri="{BB962C8B-B14F-4D97-AF65-F5344CB8AC3E}">
        <p14:creationId xmlns:p14="http://schemas.microsoft.com/office/powerpoint/2010/main" val="403009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Network of MLB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Pick year 2011 for evaluation</a:t>
            </a:r>
          </a:p>
          <a:p>
            <a:pPr lvl="1"/>
            <a:r>
              <a:rPr kumimoji="1" lang="en-US" altLang="zh-CN" dirty="0" smtClean="0"/>
              <a:t>1295 nodes</a:t>
            </a:r>
          </a:p>
          <a:p>
            <a:pPr lvl="1"/>
            <a:r>
              <a:rPr kumimoji="1" lang="en-US" altLang="zh-CN" dirty="0" smtClean="0"/>
              <a:t>~80000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ggregated edges</a:t>
            </a:r>
          </a:p>
          <a:p>
            <a:r>
              <a:rPr kumimoji="1" lang="en-US" altLang="zh-CN" dirty="0" smtClean="0"/>
              <a:t>Generate rankings for pitchers and batters with </a:t>
            </a:r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for 2011</a:t>
            </a:r>
          </a:p>
          <a:p>
            <a:r>
              <a:rPr kumimoji="1" lang="en-US" altLang="zh-CN" dirty="0" smtClean="0"/>
              <a:t>Get the ESPN ranks for 2011 from Internet</a:t>
            </a:r>
          </a:p>
        </p:txBody>
      </p:sp>
    </p:spTree>
    <p:extLst>
      <p:ext uri="{BB962C8B-B14F-4D97-AF65-F5344CB8AC3E}">
        <p14:creationId xmlns:p14="http://schemas.microsoft.com/office/powerpoint/2010/main" val="40031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ESPN Ratings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ESPN Ratings uses a complex set of statistics.</a:t>
            </a:r>
          </a:p>
          <a:p>
            <a:pPr lvl="1"/>
            <a:r>
              <a:rPr lang="en-US" altLang="zh-CN" dirty="0" smtClean="0"/>
              <a:t>E.g. the </a:t>
            </a:r>
            <a:r>
              <a:rPr lang="en-US" altLang="zh-CN" dirty="0"/>
              <a:t>ESPN rating of </a:t>
            </a:r>
            <a:r>
              <a:rPr lang="en-US" altLang="zh-CN" dirty="0" smtClean="0"/>
              <a:t>batters includes the </a:t>
            </a:r>
            <a:r>
              <a:rPr lang="en-US" altLang="zh-CN" dirty="0"/>
              <a:t>following factors: batting bases accumulated, runs produced, OBP, BA, HRs, RBIs, runs, hits, net steals, team win percentage, difficulty of defensive position, etc.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Hard to reflect relationships between players</a:t>
            </a:r>
          </a:p>
          <a:p>
            <a:r>
              <a:rPr kumimoji="1" lang="en-US" altLang="zh-CN" dirty="0" smtClean="0"/>
              <a:t>Not every player can get a ESPN score.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Comparison: Ranked Players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149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06615"/>
              </p:ext>
            </p:extLst>
          </p:nvPr>
        </p:nvGraphicFramePr>
        <p:xfrm>
          <a:off x="945662" y="1864005"/>
          <a:ext cx="7444155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1385"/>
                <a:gridCol w="2481385"/>
                <a:gridCol w="24813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Ranking</a:t>
                      </a:r>
                      <a:r>
                        <a:rPr lang="en-US" altLang="zh-CN" sz="3600" baseline="0" dirty="0" smtClean="0"/>
                        <a:t> Algorithm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Ranked</a:t>
                      </a:r>
                      <a:r>
                        <a:rPr lang="en-US" altLang="zh-CN" sz="3600" baseline="0" dirty="0" smtClean="0"/>
                        <a:t> Batters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Ranked Pitchers</a:t>
                      </a:r>
                      <a:endParaRPr lang="zh-CN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err="1" smtClean="0"/>
                        <a:t>GameRank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823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659</a:t>
                      </a:r>
                      <a:endParaRPr lang="zh-CN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ESPN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310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161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Comparison: top players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Top batters and pitchers found by GR, and their ESPN ranks.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7" y="1623135"/>
            <a:ext cx="3821544" cy="28641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813" y="1633517"/>
            <a:ext cx="4159827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2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Comparison: Difference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569"/>
          </a:xfrm>
        </p:spPr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Batting								Pitching</a:t>
            </a:r>
          </a:p>
          <a:p>
            <a:pPr marL="0" indent="0">
              <a:buNone/>
            </a:pPr>
            <a:r>
              <a:rPr kumimoji="1" lang="en-US" altLang="zh-CN" dirty="0" smtClean="0"/>
              <a:t>(Scatter of difference between GR and ESPN)</a:t>
            </a:r>
            <a:endParaRPr kumimoji="1" lang="zh-CN" altLang="en-US" dirty="0"/>
          </a:p>
        </p:txBody>
      </p:sp>
      <p:pic>
        <p:nvPicPr>
          <p:cNvPr id="4" name="图片 3" descr="batting_plo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54"/>
            <a:ext cx="4827651" cy="3620739"/>
          </a:xfrm>
          <a:prstGeom prst="rect">
            <a:avLst/>
          </a:prstGeom>
        </p:spPr>
      </p:pic>
      <p:pic>
        <p:nvPicPr>
          <p:cNvPr id="5" name="图片 4" descr="pitching_plo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85" y="1133454"/>
            <a:ext cx="5057843" cy="37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Comparison: Abs. Difference CDF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 descr="diffcd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9" y="119574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We already see that GR rankings achieves similar results with ESPN rankings.</a:t>
            </a:r>
          </a:p>
          <a:p>
            <a:r>
              <a:rPr kumimoji="1" lang="en-US" altLang="zh-CN" dirty="0" smtClean="0"/>
              <a:t>Now we want to prove that GR has better results than ESPN, with the intuition: </a:t>
            </a:r>
            <a:r>
              <a:rPr lang="en-US" altLang="zh-CN" dirty="0"/>
              <a:t>players with better rankings should have higher probability to win in games. </a:t>
            </a:r>
          </a:p>
          <a:p>
            <a:pPr lvl="1"/>
            <a:r>
              <a:rPr kumimoji="1" lang="en-US" altLang="zh-CN" dirty="0" smtClean="0"/>
              <a:t>if a ranking system is good, then under this system: </a:t>
            </a:r>
          </a:p>
          <a:p>
            <a:pPr lvl="2"/>
            <a:r>
              <a:rPr kumimoji="1" lang="en-US" altLang="zh-CN" b="1" dirty="0" smtClean="0"/>
              <a:t>Pitchers with high ranks </a:t>
            </a:r>
            <a:r>
              <a:rPr kumimoji="1" lang="en-US" altLang="zh-CN" dirty="0" smtClean="0"/>
              <a:t>are more likely to win than </a:t>
            </a:r>
            <a:r>
              <a:rPr kumimoji="1" lang="en-US" altLang="zh-CN" b="1" dirty="0" smtClean="0"/>
              <a:t>pitchers with low ranks</a:t>
            </a:r>
            <a:r>
              <a:rPr kumimoji="1" lang="en-US" altLang="zh-CN" dirty="0" smtClean="0"/>
              <a:t>, and vise versa.</a:t>
            </a:r>
          </a:p>
          <a:p>
            <a:pPr lvl="2"/>
            <a:r>
              <a:rPr kumimoji="1" lang="en-US" altLang="zh-CN" dirty="0" smtClean="0"/>
              <a:t>Pitchers at similar ranks</a:t>
            </a:r>
            <a:r>
              <a:rPr kumimoji="1" lang="en-US" altLang="zh-CN" b="1" dirty="0" smtClean="0"/>
              <a:t> </a:t>
            </a:r>
            <a:r>
              <a:rPr kumimoji="1" lang="en-US" altLang="zh-CN" dirty="0" smtClean="0"/>
              <a:t>are </a:t>
            </a:r>
            <a:r>
              <a:rPr kumimoji="1" lang="en-US" altLang="zh-CN" dirty="0"/>
              <a:t>more likely to win </a:t>
            </a:r>
            <a:r>
              <a:rPr kumimoji="1" lang="en-US" altLang="zh-CN" b="1" dirty="0"/>
              <a:t>batters </a:t>
            </a:r>
            <a:r>
              <a:rPr kumimoji="1" lang="en-US" altLang="zh-CN" b="1" dirty="0" smtClean="0"/>
              <a:t>with low ranks than with high ranks.</a:t>
            </a:r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Comparison: Wining 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954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GR Rank								ESPN Rank</a:t>
            </a:r>
          </a:p>
          <a:p>
            <a:pPr marL="0" indent="0">
              <a:buNone/>
            </a:pPr>
            <a:r>
              <a:rPr lang="en-US" altLang="zh-CN" dirty="0" smtClean="0"/>
              <a:t>Frequency for pitchers to win batters at different rank levels in </a:t>
            </a:r>
            <a:r>
              <a:rPr lang="en-US" altLang="zh-CN" dirty="0" err="1" smtClean="0"/>
              <a:t>GameRank</a:t>
            </a:r>
            <a:r>
              <a:rPr lang="en-US" altLang="zh-CN" dirty="0" smtClean="0"/>
              <a:t>/ESPN. Pitcher ranks are divided by 10; batter ranks are divided by 20.</a:t>
            </a:r>
          </a:p>
        </p:txBody>
      </p:sp>
      <p:pic>
        <p:nvPicPr>
          <p:cNvPr id="4" name="图片 3" descr="esp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79" y="1136051"/>
            <a:ext cx="4956315" cy="3729037"/>
          </a:xfrm>
          <a:prstGeom prst="rect">
            <a:avLst/>
          </a:prstGeom>
        </p:spPr>
      </p:pic>
      <p:pic>
        <p:nvPicPr>
          <p:cNvPr id="5" name="图片 4" descr="gran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100" y="1136051"/>
            <a:ext cx="4956315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Evaluation: 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achieves at least similar results with ESPN rankings</a:t>
            </a:r>
          </a:p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is even better than ESPN in terms of batting rankings, if we set the criteria as wining frequency.</a:t>
            </a:r>
          </a:p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can rank more (all) players.</a:t>
            </a:r>
          </a:p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has a stronger model considering relationships between players.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4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/ Data Mining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05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We analyze the networks with GR ranks, and found interesting results: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studying </a:t>
            </a:r>
            <a:r>
              <a:rPr lang="en-US" altLang="zh-CN" dirty="0" smtClean="0"/>
              <a:t>the network’s out</a:t>
            </a:r>
            <a:r>
              <a:rPr lang="en-US" altLang="zh-CN" dirty="0"/>
              <a:t>-degree distribution in different years, we found that recent players are getting closer in their skills than before.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analyzing the pitchers’ </a:t>
            </a:r>
            <a:r>
              <a:rPr lang="en-US" altLang="zh-CN" dirty="0" smtClean="0"/>
              <a:t>GR batting values, </a:t>
            </a:r>
            <a:r>
              <a:rPr lang="en-US" altLang="zh-CN" dirty="0"/>
              <a:t>we found </a:t>
            </a:r>
            <a:r>
              <a:rPr lang="en-US" altLang="zh-CN" dirty="0" smtClean="0"/>
              <a:t>that: </a:t>
            </a:r>
          </a:p>
          <a:p>
            <a:pPr lvl="2"/>
            <a:r>
              <a:rPr lang="en-US" altLang="zh-CN" dirty="0" smtClean="0"/>
              <a:t>good </a:t>
            </a:r>
            <a:r>
              <a:rPr lang="en-US" altLang="zh-CN" dirty="0"/>
              <a:t>pitchers are better than normal pitchers at batting. </a:t>
            </a:r>
          </a:p>
          <a:p>
            <a:pPr lvl="2"/>
            <a:r>
              <a:rPr kumimoji="1" lang="en-US" altLang="zh-CN" dirty="0" smtClean="0"/>
              <a:t>Some bottom pitchers are great batters, because they do not usually pitch.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2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baseball game: </a:t>
            </a:r>
          </a:p>
          <a:p>
            <a:pPr lvl="1"/>
            <a:r>
              <a:rPr lang="en-US" altLang="zh-CN" dirty="0" smtClean="0"/>
              <a:t>two teams, take turns to attack and defend.</a:t>
            </a:r>
          </a:p>
          <a:p>
            <a:pPr lvl="1"/>
            <a:r>
              <a:rPr lang="en-US" altLang="zh-CN" dirty="0" smtClean="0"/>
              <a:t>Players are batters in attacking phase, and pitchers/fielders in defending phase. </a:t>
            </a:r>
          </a:p>
          <a:p>
            <a:r>
              <a:rPr lang="en-US" altLang="zh-CN" dirty="0" smtClean="0"/>
              <a:t>Major </a:t>
            </a:r>
            <a:r>
              <a:rPr lang="en-US" altLang="zh-CN" dirty="0"/>
              <a:t>League Baseball: the most attendance of any sports </a:t>
            </a:r>
            <a:r>
              <a:rPr lang="en-US" altLang="zh-CN" dirty="0" smtClean="0"/>
              <a:t>league. More </a:t>
            </a:r>
            <a:r>
              <a:rPr lang="en-US" altLang="zh-CN" dirty="0"/>
              <a:t>than 70 million fans.</a:t>
            </a:r>
          </a:p>
          <a:p>
            <a:r>
              <a:rPr lang="en-US" altLang="zh-CN" dirty="0"/>
              <a:t>Most previous research focuses on game video analysis.</a:t>
            </a:r>
          </a:p>
          <a:p>
            <a:r>
              <a:rPr lang="en-US" altLang="zh-CN" dirty="0" smtClean="0"/>
              <a:t>Full game records available on the Internet.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42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Analysis: out-degree distribution</a:t>
            </a:r>
            <a:endParaRPr kumimoji="1" lang="zh-CN" altLang="en-US" dirty="0"/>
          </a:p>
        </p:txBody>
      </p:sp>
      <p:pic>
        <p:nvPicPr>
          <p:cNvPr id="7" name="图片 6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122150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Analysis: Pitchers’ batting 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Better </a:t>
            </a:r>
            <a:r>
              <a:rPr kumimoji="1" lang="en-US" altLang="zh-CN" dirty="0" smtClean="0"/>
              <a:t>pitchers bat </a:t>
            </a:r>
            <a:r>
              <a:rPr kumimoji="1" lang="en-US" altLang="zh-CN" dirty="0" smtClean="0"/>
              <a:t>better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5" name="图片 4" descr="pitcher_batran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6" y="1153391"/>
            <a:ext cx="5772728" cy="4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Analysis: bottom pitchers who bats well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Among </a:t>
            </a:r>
            <a:r>
              <a:rPr lang="en-US" altLang="zh-CN" dirty="0"/>
              <a:t>the bottom pitchers, there are 7 pitchers who bats really </a:t>
            </a:r>
            <a:r>
              <a:rPr lang="en-US" altLang="zh-CN" dirty="0" smtClean="0"/>
              <a:t>well.</a:t>
            </a:r>
          </a:p>
          <a:p>
            <a:pPr lvl="1"/>
            <a:r>
              <a:rPr lang="en-US" altLang="zh-CN" dirty="0"/>
              <a:t>We manually check </a:t>
            </a:r>
            <a:r>
              <a:rPr lang="en-US" altLang="zh-CN" dirty="0" smtClean="0"/>
              <a:t>them and found: most </a:t>
            </a:r>
            <a:r>
              <a:rPr lang="en-US" altLang="zh-CN" dirty="0"/>
              <a:t>of them do not take pitchers as their </a:t>
            </a:r>
            <a:r>
              <a:rPr lang="en-US" altLang="zh-CN" b="1" dirty="0"/>
              <a:t>major fielding </a:t>
            </a:r>
            <a:r>
              <a:rPr lang="en-US" altLang="zh-CN" b="1" dirty="0" smtClean="0"/>
              <a:t>positions</a:t>
            </a:r>
            <a:r>
              <a:rPr lang="en-US" altLang="zh-CN" dirty="0" smtClean="0"/>
              <a:t>, although they once pitched in 2011 regular season.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85" y="1484750"/>
            <a:ext cx="4319155" cy="2167263"/>
          </a:xfrm>
          <a:prstGeom prst="rect">
            <a:avLst/>
          </a:prstGeom>
        </p:spPr>
      </p:pic>
      <p:pic>
        <p:nvPicPr>
          <p:cNvPr id="5" name="图片 4" descr="pitcher_batrank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49360"/>
          <a:stretch/>
        </p:blipFill>
        <p:spPr>
          <a:xfrm>
            <a:off x="796636" y="1905186"/>
            <a:ext cx="2528455" cy="1857771"/>
          </a:xfrm>
          <a:prstGeom prst="rect">
            <a:avLst/>
          </a:prstGeom>
        </p:spPr>
      </p:pic>
      <p:cxnSp>
        <p:nvCxnSpPr>
          <p:cNvPr id="7" name="直线箭头连接符 6"/>
          <p:cNvCxnSpPr>
            <a:endCxn id="11" idx="6"/>
          </p:cNvCxnSpPr>
          <p:nvPr/>
        </p:nvCxnSpPr>
        <p:spPr>
          <a:xfrm flipH="1">
            <a:off x="2817091" y="2736273"/>
            <a:ext cx="679994" cy="80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378364" y="2078182"/>
            <a:ext cx="438727" cy="1477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81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Visualization: </a:t>
            </a:r>
            <a:r>
              <a:rPr kumimoji="1" lang="en-US" altLang="zh-CN" dirty="0" err="1" smtClean="0"/>
              <a:t>MLBIllustrator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mlbillustrator.com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88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Visualization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built an online website </a:t>
            </a:r>
            <a:r>
              <a:rPr kumimoji="1" lang="en-US" altLang="zh-CN" b="1" dirty="0" err="1" smtClean="0"/>
              <a:t>MLBillustrator</a:t>
            </a:r>
            <a:r>
              <a:rPr kumimoji="1" lang="en-US" altLang="zh-CN" b="1" dirty="0" smtClean="0"/>
              <a:t> </a:t>
            </a:r>
            <a:r>
              <a:rPr kumimoji="1" lang="en-US" altLang="zh-CN" dirty="0" smtClean="0"/>
              <a:t>to visualize the network and </a:t>
            </a:r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values for players: </a:t>
            </a:r>
          </a:p>
          <a:p>
            <a:pPr lvl="1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mlbillustrator.com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Then we do simple </a:t>
            </a:r>
            <a:r>
              <a:rPr kumimoji="1" lang="en-US" altLang="zh-CN" smtClean="0"/>
              <a:t>and initial analysis </a:t>
            </a:r>
            <a:r>
              <a:rPr kumimoji="1" lang="en-US" altLang="zh-CN" dirty="0" smtClean="0"/>
              <a:t>based </a:t>
            </a:r>
            <a:r>
              <a:rPr kumimoji="1" lang="en-US" altLang="zh-CN" smtClean="0"/>
              <a:t>on visualization.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Visualization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1671" b="-21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05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Visual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In every year, the network consists of two large communities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/>
              <a:t>Because in MLB there is American League (AL) and National League (NL), and the two clusters are almost exactly AL and NL communities.</a:t>
            </a:r>
          </a:p>
          <a:p>
            <a:pPr lvl="2"/>
            <a:r>
              <a:rPr kumimoji="1" lang="en-US" altLang="zh-CN" dirty="0" smtClean="0"/>
              <a:t>Both </a:t>
            </a:r>
            <a:r>
              <a:rPr kumimoji="1" lang="en-US" altLang="zh-CN" dirty="0"/>
              <a:t>AL and NL play more inside themselves, but less across leagues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en-US" altLang="zh-CN" dirty="0"/>
              <a:t>Players in the middle of two communities: change teams across the league during the year.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63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use cases / Future work / Conclusion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5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Use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algorithm is applicable for ranking networks with </a:t>
            </a:r>
            <a:r>
              <a:rPr kumimoji="1" lang="en-US" altLang="zh-CN" b="1" dirty="0" smtClean="0"/>
              <a:t>multiple indicators interplaying with each other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Other sports networks</a:t>
            </a:r>
          </a:p>
          <a:p>
            <a:pPr lvl="1"/>
            <a:r>
              <a:rPr kumimoji="1" lang="en-US" altLang="zh-CN" dirty="0" smtClean="0"/>
              <a:t>Soccer</a:t>
            </a:r>
          </a:p>
          <a:p>
            <a:pPr lvl="1"/>
            <a:r>
              <a:rPr kumimoji="1" lang="en-US" altLang="zh-CN" dirty="0" smtClean="0"/>
              <a:t>Volleyball</a:t>
            </a:r>
          </a:p>
          <a:p>
            <a:pPr lvl="1"/>
            <a:r>
              <a:rPr kumimoji="1" lang="en-US" altLang="zh-CN" dirty="0" smtClean="0"/>
              <a:t>Basketball</a:t>
            </a:r>
          </a:p>
        </p:txBody>
      </p:sp>
    </p:spTree>
    <p:extLst>
      <p:ext uri="{BB962C8B-B14F-4D97-AF65-F5344CB8AC3E}">
        <p14:creationId xmlns:p14="http://schemas.microsoft.com/office/powerpoint/2010/main" val="363047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More analysis: find players that are overvalued/undervalued, etc.</a:t>
            </a:r>
          </a:p>
          <a:p>
            <a:r>
              <a:rPr lang="en-US" altLang="zh-CN" dirty="0" smtClean="0"/>
              <a:t>Test </a:t>
            </a:r>
            <a:r>
              <a:rPr lang="en-US" altLang="zh-CN" dirty="0"/>
              <a:t>the robustness of each </a:t>
            </a:r>
            <a:r>
              <a:rPr lang="en-US" altLang="zh-CN" dirty="0" smtClean="0"/>
              <a:t>team in the network of in-team supports.</a:t>
            </a:r>
          </a:p>
          <a:p>
            <a:r>
              <a:rPr lang="en-US" altLang="zh-CN" dirty="0" smtClean="0"/>
              <a:t>Put players and teams into one heterogeneous network, and discover relationships between players and teams.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specific knowledge in baseball games to optimize the </a:t>
            </a:r>
            <a:r>
              <a:rPr lang="en-US" altLang="zh-CN" dirty="0" smtClean="0"/>
              <a:t>parameters (edge weights).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0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How to rank baseball </a:t>
            </a:r>
            <a:r>
              <a:rPr kumimoji="1" lang="en-US" altLang="zh-CN" dirty="0" smtClean="0"/>
              <a:t>players?</a:t>
            </a:r>
            <a:endParaRPr kumimoji="1" lang="en-US" altLang="zh-CN" dirty="0" smtClean="0"/>
          </a:p>
          <a:p>
            <a:r>
              <a:rPr kumimoji="1" lang="en-US" altLang="zh-CN" dirty="0" smtClean="0"/>
              <a:t>How to construct networks out of baseball games?</a:t>
            </a:r>
          </a:p>
          <a:p>
            <a:r>
              <a:rPr kumimoji="1" lang="en-US" altLang="zh-CN" dirty="0" smtClean="0"/>
              <a:t>What’s special of baseball networks?</a:t>
            </a:r>
          </a:p>
          <a:p>
            <a:r>
              <a:rPr kumimoji="1" lang="en-US" altLang="zh-CN" dirty="0" smtClean="0"/>
              <a:t>What can we know from baseball network analysis?</a:t>
            </a:r>
          </a:p>
          <a:p>
            <a:r>
              <a:rPr kumimoji="1" lang="en-US" altLang="zh-CN" dirty="0" smtClean="0"/>
              <a:t>How about other sports networks?</a:t>
            </a:r>
          </a:p>
        </p:txBody>
      </p:sp>
    </p:spTree>
    <p:extLst>
      <p:ext uri="{BB962C8B-B14F-4D97-AF65-F5344CB8AC3E}">
        <p14:creationId xmlns:p14="http://schemas.microsoft.com/office/powerpoint/2010/main" val="8373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Contribution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propose a ranking algorithm for networks with multiple indicators interplaying with each other.</a:t>
            </a:r>
          </a:p>
          <a:p>
            <a:r>
              <a:rPr kumimoji="1" lang="en-US" altLang="zh-CN" dirty="0" smtClean="0"/>
              <a:t>We initially regard baseball games as a network, and rank the pitching and batting ability of players.</a:t>
            </a:r>
          </a:p>
          <a:p>
            <a:r>
              <a:rPr kumimoji="1" lang="en-US" altLang="zh-CN" dirty="0" smtClean="0"/>
              <a:t>We </a:t>
            </a:r>
            <a:r>
              <a:rPr kumimoji="1" lang="en-US" altLang="zh-CN" dirty="0" smtClean="0"/>
              <a:t>analy</a:t>
            </a:r>
            <a:r>
              <a:rPr kumimoji="1" lang="en-US" altLang="zh-CN" dirty="0" smtClean="0"/>
              <a:t>ze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the baseball network and find interesting results.</a:t>
            </a:r>
          </a:p>
        </p:txBody>
      </p:sp>
    </p:spTree>
    <p:extLst>
      <p:ext uri="{BB962C8B-B14F-4D97-AF65-F5344CB8AC3E}">
        <p14:creationId xmlns:p14="http://schemas.microsoft.com/office/powerpoint/2010/main" val="22566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Ranking Assumption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Ranking </a:t>
            </a:r>
            <a:r>
              <a:rPr lang="en-US" altLang="zh-CN" dirty="0" smtClean="0"/>
              <a:t>players’ pitching and batting ability separately:</a:t>
            </a:r>
          </a:p>
          <a:p>
            <a:pPr lvl="1"/>
            <a:r>
              <a:rPr lang="en-US" altLang="zh-CN" dirty="0" smtClean="0"/>
              <a:t>a player is good at batting if he wins over good pitchers;</a:t>
            </a:r>
          </a:p>
          <a:p>
            <a:pPr lvl="1"/>
            <a:r>
              <a:rPr lang="en-US" altLang="zh-CN" dirty="0" smtClean="0"/>
              <a:t>a player is good at pitching if he wins over good batters.</a:t>
            </a:r>
          </a:p>
          <a:p>
            <a:pPr lvl="2"/>
            <a:r>
              <a:rPr lang="en-US" altLang="zh-CN" dirty="0"/>
              <a:t>A good </a:t>
            </a:r>
            <a:r>
              <a:rPr lang="en-US" altLang="zh-CN" dirty="0" smtClean="0"/>
              <a:t>batter doesn’t </a:t>
            </a:r>
            <a:r>
              <a:rPr lang="en-US" altLang="zh-CN" dirty="0"/>
              <a:t>necessarily make (and usually isn’t) a good pitcher.</a:t>
            </a:r>
          </a:p>
        </p:txBody>
      </p:sp>
    </p:spTree>
    <p:extLst>
      <p:ext uri="{BB962C8B-B14F-4D97-AF65-F5344CB8AC3E}">
        <p14:creationId xmlns:p14="http://schemas.microsoft.com/office/powerpoint/2010/main" val="2745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Traditional Rankings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Traditional Baseball Ranking:</a:t>
            </a:r>
          </a:p>
          <a:p>
            <a:pPr lvl="1"/>
            <a:r>
              <a:rPr kumimoji="1" lang="en-US" altLang="zh-CN" dirty="0" smtClean="0"/>
              <a:t>Based on statistics</a:t>
            </a:r>
          </a:p>
          <a:p>
            <a:pPr lvl="1"/>
            <a:r>
              <a:rPr kumimoji="1" lang="en-US" altLang="zh-CN" dirty="0" smtClean="0"/>
              <a:t>Hard to reflect the relationship of players. </a:t>
            </a:r>
          </a:p>
          <a:p>
            <a:pPr lvl="1"/>
            <a:r>
              <a:rPr kumimoji="1" lang="en-US" altLang="zh-CN" dirty="0" smtClean="0"/>
              <a:t>E.g. Batting average: </a:t>
            </a:r>
          </a:p>
          <a:p>
            <a:pPr lvl="2"/>
            <a:r>
              <a:rPr kumimoji="1" lang="en-US" altLang="zh-CN" dirty="0" smtClean="0"/>
              <a:t>Hits / at bats 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5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t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28" y="373001"/>
            <a:ext cx="1768719" cy="1514079"/>
          </a:xfrm>
          <a:prstGeom prst="rect">
            <a:avLst/>
          </a:prstGeom>
        </p:spPr>
      </p:pic>
      <p:pic>
        <p:nvPicPr>
          <p:cNvPr id="5" name="图片 4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88" y="3198990"/>
            <a:ext cx="2493757" cy="1705069"/>
          </a:xfrm>
          <a:prstGeom prst="rect">
            <a:avLst/>
          </a:prstGeom>
        </p:spPr>
      </p:pic>
      <p:pic>
        <p:nvPicPr>
          <p:cNvPr id="6" name="图片 5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33" y="4605854"/>
            <a:ext cx="2493757" cy="1705069"/>
          </a:xfrm>
          <a:prstGeom prst="rect">
            <a:avLst/>
          </a:prstGeom>
        </p:spPr>
      </p:pic>
      <p:pic>
        <p:nvPicPr>
          <p:cNvPr id="7" name="图片 6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29" y="3198990"/>
            <a:ext cx="2493757" cy="1705069"/>
          </a:xfrm>
          <a:prstGeom prst="rect">
            <a:avLst/>
          </a:prstGeom>
        </p:spPr>
      </p:pic>
      <p:pic>
        <p:nvPicPr>
          <p:cNvPr id="8" name="图片 7" descr="bat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96" y="684854"/>
            <a:ext cx="1768719" cy="1514079"/>
          </a:xfrm>
          <a:prstGeom prst="rect">
            <a:avLst/>
          </a:prstGeom>
        </p:spPr>
      </p:pic>
      <p:pic>
        <p:nvPicPr>
          <p:cNvPr id="9" name="图片 8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15" y="3004368"/>
            <a:ext cx="1612006" cy="1102185"/>
          </a:xfrm>
          <a:prstGeom prst="rect">
            <a:avLst/>
          </a:prstGeom>
        </p:spPr>
      </p:pic>
      <p:pic>
        <p:nvPicPr>
          <p:cNvPr id="10" name="图片 9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26" y="4106553"/>
            <a:ext cx="1612006" cy="1102185"/>
          </a:xfrm>
          <a:prstGeom prst="rect">
            <a:avLst/>
          </a:prstGeom>
        </p:spPr>
      </p:pic>
      <p:pic>
        <p:nvPicPr>
          <p:cNvPr id="11" name="图片 10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45" y="3198990"/>
            <a:ext cx="1612006" cy="1102185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H="1">
            <a:off x="976924" y="1887080"/>
            <a:ext cx="1191845" cy="115636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/>
          <p:nvPr/>
        </p:nvCxnSpPr>
        <p:spPr>
          <a:xfrm>
            <a:off x="2442308" y="1887080"/>
            <a:ext cx="290880" cy="24140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4" idx="2"/>
          </p:cNvCxnSpPr>
          <p:nvPr/>
        </p:nvCxnSpPr>
        <p:spPr>
          <a:xfrm flipH="1" flipV="1">
            <a:off x="2733188" y="1887080"/>
            <a:ext cx="1291735" cy="115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 flipH="1">
            <a:off x="6032948" y="2198933"/>
            <a:ext cx="806003" cy="100005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7144973" y="2198933"/>
            <a:ext cx="0" cy="188765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7559515" y="2198933"/>
            <a:ext cx="877194" cy="87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0308" y="684854"/>
            <a:ext cx="1758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AVG:</a:t>
            </a:r>
          </a:p>
          <a:p>
            <a:r>
              <a:rPr kumimoji="1" lang="en-US" altLang="zh-CN" sz="2400" dirty="0" smtClean="0"/>
              <a:t>0.66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029201" y="1053183"/>
            <a:ext cx="804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AVG:</a:t>
            </a:r>
          </a:p>
          <a:p>
            <a:r>
              <a:rPr kumimoji="1" lang="en-US" altLang="zh-CN" sz="2400" dirty="0" smtClean="0"/>
              <a:t>0.66</a:t>
            </a:r>
            <a:endParaRPr kumimoji="1"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465147" y="165100"/>
            <a:ext cx="310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0000"/>
                </a:solidFill>
              </a:rPr>
              <a:t>Stonger</a:t>
            </a:r>
            <a:r>
              <a:rPr kumimoji="1" lang="en-US" altLang="zh-CN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       Weaker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So we want a model to take the relationships between players into consideration --- A network.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07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6307</TotalTime>
  <Words>1649</Words>
  <Application>Microsoft Macintosh PowerPoint</Application>
  <PresentationFormat>全屏显示(4:3)</PresentationFormat>
  <Paragraphs>279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GameRank: Ranking and Analyzing Baseball Network </vt:lpstr>
      <vt:lpstr>Outline</vt:lpstr>
      <vt:lpstr>Introduction</vt:lpstr>
      <vt:lpstr>Background</vt:lpstr>
      <vt:lpstr>Questions</vt:lpstr>
      <vt:lpstr>Ranking Assumption</vt:lpstr>
      <vt:lpstr>Traditional Rankings</vt:lpstr>
      <vt:lpstr>PowerPoint 演示文稿</vt:lpstr>
      <vt:lpstr>PowerPoint 演示文稿</vt:lpstr>
      <vt:lpstr>Network Construction </vt:lpstr>
      <vt:lpstr>PowerPoint 演示文稿</vt:lpstr>
      <vt:lpstr>Player Ranking: PageRank?</vt:lpstr>
      <vt:lpstr>PowerPoint 演示文稿</vt:lpstr>
      <vt:lpstr>Player Ranking: Two PageRanks?</vt:lpstr>
      <vt:lpstr>PowerPoint 演示文稿</vt:lpstr>
      <vt:lpstr>PowerPoint 演示文稿</vt:lpstr>
      <vt:lpstr>Player Ranking: HITS?</vt:lpstr>
      <vt:lpstr>Why not use HITS?</vt:lpstr>
      <vt:lpstr>Algorithm: GameRank</vt:lpstr>
      <vt:lpstr>GameRank: Overview</vt:lpstr>
      <vt:lpstr>Intuition: Random Walk</vt:lpstr>
      <vt:lpstr>PowerPoint 演示文稿</vt:lpstr>
      <vt:lpstr>Definition</vt:lpstr>
      <vt:lpstr>For Weighted Network</vt:lpstr>
      <vt:lpstr>Formula for weighted network</vt:lpstr>
      <vt:lpstr>Computation</vt:lpstr>
      <vt:lpstr>Evaluation</vt:lpstr>
      <vt:lpstr>Evaluation</vt:lpstr>
      <vt:lpstr>Network of MLB data</vt:lpstr>
      <vt:lpstr>ESPN Ratings Algorithm</vt:lpstr>
      <vt:lpstr>Comparison: Ranked Players</vt:lpstr>
      <vt:lpstr>Comparison: top players</vt:lpstr>
      <vt:lpstr>Comparison: Difference</vt:lpstr>
      <vt:lpstr>Comparison: Abs. Difference CDF</vt:lpstr>
      <vt:lpstr>More comparison</vt:lpstr>
      <vt:lpstr>Comparison: Wining Rate</vt:lpstr>
      <vt:lpstr>Evaluation: Conclusion</vt:lpstr>
      <vt:lpstr>Analysis / Data Mining</vt:lpstr>
      <vt:lpstr>Analysis conclusions</vt:lpstr>
      <vt:lpstr>Analysis: out-degree distribution</vt:lpstr>
      <vt:lpstr>Analysis: Pitchers’ batting ability</vt:lpstr>
      <vt:lpstr>Analysis: bottom pitchers who bats well </vt:lpstr>
      <vt:lpstr>Visualization: MLBIllustrator</vt:lpstr>
      <vt:lpstr>Visualization</vt:lpstr>
      <vt:lpstr>Visualization</vt:lpstr>
      <vt:lpstr>Visual Analysis</vt:lpstr>
      <vt:lpstr>Other use cases / Future work / Conclusion</vt:lpstr>
      <vt:lpstr>Other Use Cases</vt:lpstr>
      <vt:lpstr>Future work</vt:lpstr>
      <vt:lpstr>Contribution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GameRank: Ranking and Analyzing Baseball Network </dc:title>
  <dc:creator>Zifei Shan</dc:creator>
  <cp:lastModifiedBy>Zifei Shan</cp:lastModifiedBy>
  <cp:revision>253</cp:revision>
  <dcterms:created xsi:type="dcterms:W3CDTF">2012-12-12T03:58:04Z</dcterms:created>
  <dcterms:modified xsi:type="dcterms:W3CDTF">2012-12-16T14:07:47Z</dcterms:modified>
</cp:coreProperties>
</file>