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70" r:id="rId3"/>
    <p:sldId id="259" r:id="rId4"/>
    <p:sldId id="258" r:id="rId5"/>
    <p:sldId id="265" r:id="rId6"/>
    <p:sldId id="266" r:id="rId7"/>
    <p:sldId id="263" r:id="rId8"/>
    <p:sldId id="277" r:id="rId9"/>
    <p:sldId id="261" r:id="rId10"/>
    <p:sldId id="268" r:id="rId11"/>
    <p:sldId id="276" r:id="rId12"/>
    <p:sldId id="260" r:id="rId13"/>
    <p:sldId id="262" r:id="rId14"/>
    <p:sldId id="274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80444" autoAdjust="0"/>
  </p:normalViewPr>
  <p:slideViewPr>
    <p:cSldViewPr>
      <p:cViewPr>
        <p:scale>
          <a:sx n="75" d="100"/>
          <a:sy n="75" d="100"/>
        </p:scale>
        <p:origin x="-126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image" Target="../media/image21.png"/><Relationship Id="rId2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image" Target="../media/image21.png"/><Relationship Id="rId2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AE039-14EE-4464-92BB-964A1C0644E3}" type="doc">
      <dgm:prSet loTypeId="urn:microsoft.com/office/officeart/2005/8/layout/vList4#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ACC4F856-43B0-4ACF-A520-00CA37EB1B3E}">
      <dgm:prSet phldrT="[文本]"/>
      <dgm:spPr/>
      <dgm:t>
        <a:bodyPr/>
        <a:lstStyle/>
        <a:p>
          <a:r>
            <a:rPr lang="en-US" altLang="zh-CN" dirty="0" smtClean="0"/>
            <a:t>Define the cloning attack pattern</a:t>
          </a:r>
          <a:endParaRPr lang="zh-CN" altLang="en-US" dirty="0"/>
        </a:p>
      </dgm:t>
    </dgm:pt>
    <dgm:pt modelId="{D69C6AF5-600D-4940-A287-8A54BCEA5E0E}" type="parTrans" cxnId="{66F7BB5B-2741-4646-8AA7-C28970A072C9}">
      <dgm:prSet/>
      <dgm:spPr/>
      <dgm:t>
        <a:bodyPr/>
        <a:lstStyle/>
        <a:p>
          <a:endParaRPr lang="zh-CN" altLang="en-US"/>
        </a:p>
      </dgm:t>
    </dgm:pt>
    <dgm:pt modelId="{0FBA553D-3441-4A18-B789-D5A7A3E943C5}" type="sibTrans" cxnId="{66F7BB5B-2741-4646-8AA7-C28970A072C9}">
      <dgm:prSet/>
      <dgm:spPr/>
      <dgm:t>
        <a:bodyPr/>
        <a:lstStyle/>
        <a:p>
          <a:endParaRPr lang="zh-CN" altLang="en-US"/>
        </a:p>
      </dgm:t>
    </dgm:pt>
    <dgm:pt modelId="{98823933-AD69-4661-BCD4-E627A693803A}">
      <dgm:prSet phldrT="[文本]"/>
      <dgm:spPr/>
      <dgm:t>
        <a:bodyPr/>
        <a:lstStyle/>
        <a:p>
          <a:r>
            <a:rPr lang="en-US" altLang="zh-CN" dirty="0" smtClean="0"/>
            <a:t>Test attack feasibility in a real system (Facebook)</a:t>
          </a:r>
          <a:endParaRPr lang="zh-CN" altLang="en-US" dirty="0"/>
        </a:p>
      </dgm:t>
    </dgm:pt>
    <dgm:pt modelId="{7985EA91-45D9-4234-9F02-5D6E0228B899}" type="parTrans" cxnId="{CB03F692-C31A-419E-834F-EF965E4C46FA}">
      <dgm:prSet/>
      <dgm:spPr/>
      <dgm:t>
        <a:bodyPr/>
        <a:lstStyle/>
        <a:p>
          <a:endParaRPr lang="zh-CN" altLang="en-US"/>
        </a:p>
      </dgm:t>
    </dgm:pt>
    <dgm:pt modelId="{68F3F4BF-0A7B-41E4-B9B8-337E1BC73609}" type="sibTrans" cxnId="{CB03F692-C31A-419E-834F-EF965E4C46FA}">
      <dgm:prSet/>
      <dgm:spPr/>
      <dgm:t>
        <a:bodyPr/>
        <a:lstStyle/>
        <a:p>
          <a:endParaRPr lang="zh-CN" altLang="en-US"/>
        </a:p>
      </dgm:t>
    </dgm:pt>
    <dgm:pt modelId="{D34E5A25-CDAF-4747-AD9E-CE5E9A7232B6}">
      <dgm:prSet phldrT="[文本]"/>
      <dgm:spPr/>
      <dgm:t>
        <a:bodyPr/>
        <a:lstStyle/>
        <a:p>
          <a:r>
            <a:rPr lang="en-US" altLang="zh-CN" dirty="0" smtClean="0"/>
            <a:t>Provide effective defense methods to detect cloning attacks</a:t>
          </a:r>
          <a:endParaRPr lang="zh-CN" altLang="en-US" dirty="0"/>
        </a:p>
      </dgm:t>
    </dgm:pt>
    <dgm:pt modelId="{18AC943B-D7CA-474E-8812-4520750EF0A9}" type="parTrans" cxnId="{2EF0AC58-84A1-4EA3-9B08-AE3E1DBF7379}">
      <dgm:prSet/>
      <dgm:spPr/>
      <dgm:t>
        <a:bodyPr/>
        <a:lstStyle/>
        <a:p>
          <a:endParaRPr lang="zh-CN" altLang="en-US"/>
        </a:p>
      </dgm:t>
    </dgm:pt>
    <dgm:pt modelId="{1860DCED-BDE3-424F-943B-0ABEBFD8B082}" type="sibTrans" cxnId="{2EF0AC58-84A1-4EA3-9B08-AE3E1DBF7379}">
      <dgm:prSet/>
      <dgm:spPr/>
      <dgm:t>
        <a:bodyPr/>
        <a:lstStyle/>
        <a:p>
          <a:endParaRPr lang="zh-CN" altLang="en-US"/>
        </a:p>
      </dgm:t>
    </dgm:pt>
    <dgm:pt modelId="{740241AC-087B-49B1-AFC1-22284F0A80B1}">
      <dgm:prSet phldrT="[文本]"/>
      <dgm:spPr/>
      <dgm:t>
        <a:bodyPr/>
        <a:lstStyle/>
        <a:p>
          <a:r>
            <a:rPr lang="en-US" altLang="zh-CN" dirty="0" smtClean="0"/>
            <a:t>Enhance the cloning attack pattern by Snowball sampling and Iteration attacks</a:t>
          </a:r>
          <a:endParaRPr lang="zh-CN" altLang="en-US" dirty="0"/>
        </a:p>
      </dgm:t>
    </dgm:pt>
    <dgm:pt modelId="{A16A4B36-6C3D-48AC-8519-42A08B51BD27}" type="parTrans" cxnId="{34FC06D2-D33A-4179-95A4-421270C871ED}">
      <dgm:prSet/>
      <dgm:spPr/>
      <dgm:t>
        <a:bodyPr/>
        <a:lstStyle/>
        <a:p>
          <a:endParaRPr lang="zh-CN" altLang="en-US"/>
        </a:p>
      </dgm:t>
    </dgm:pt>
    <dgm:pt modelId="{C497C911-9217-45C6-9A6A-A9A3D5996815}" type="sibTrans" cxnId="{34FC06D2-D33A-4179-95A4-421270C871ED}">
      <dgm:prSet/>
      <dgm:spPr/>
      <dgm:t>
        <a:bodyPr/>
        <a:lstStyle/>
        <a:p>
          <a:endParaRPr lang="zh-CN" altLang="en-US"/>
        </a:p>
      </dgm:t>
    </dgm:pt>
    <dgm:pt modelId="{752D4389-D454-6749-8E4F-676A89CDE031}">
      <dgm:prSet phldrT="[文本]"/>
      <dgm:spPr/>
      <dgm:t>
        <a:bodyPr/>
        <a:lstStyle/>
        <a:p>
          <a:r>
            <a:rPr lang="en-US" altLang="zh-CN" dirty="0" smtClean="0"/>
            <a:t>Experiments</a:t>
          </a:r>
          <a:r>
            <a:rPr lang="zh-CN" altLang="en-US" dirty="0" smtClean="0"/>
            <a:t> </a:t>
          </a:r>
          <a:r>
            <a:rPr lang="en-US" altLang="zh-CN" dirty="0" smtClean="0"/>
            <a:t>of</a:t>
          </a:r>
          <a:r>
            <a:rPr lang="zh-CN" altLang="en-US" dirty="0" smtClean="0"/>
            <a:t> </a:t>
          </a:r>
          <a:r>
            <a:rPr lang="en-US" altLang="zh-CN" dirty="0" smtClean="0"/>
            <a:t>improved</a:t>
          </a:r>
          <a:r>
            <a:rPr lang="zh-CN" altLang="en-US" dirty="0" smtClean="0"/>
            <a:t> </a:t>
          </a:r>
          <a:r>
            <a:rPr lang="en-US" altLang="zh-CN" dirty="0" smtClean="0"/>
            <a:t>cloning</a:t>
          </a:r>
          <a:r>
            <a:rPr lang="zh-CN" altLang="en-US" dirty="0" smtClean="0"/>
            <a:t> </a:t>
          </a:r>
          <a:r>
            <a:rPr lang="en-US" altLang="zh-CN" dirty="0" smtClean="0"/>
            <a:t>attacks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real</a:t>
          </a:r>
          <a:r>
            <a:rPr lang="zh-CN" altLang="en-US" dirty="0" smtClean="0"/>
            <a:t> </a:t>
          </a:r>
          <a:r>
            <a:rPr lang="en-US" altLang="zh-CN" dirty="0" smtClean="0"/>
            <a:t>OSN</a:t>
          </a:r>
          <a:r>
            <a:rPr lang="zh-CN" altLang="en-US" dirty="0" smtClean="0"/>
            <a:t> </a:t>
          </a:r>
          <a:r>
            <a:rPr lang="en-US" altLang="zh-CN" dirty="0" smtClean="0"/>
            <a:t>(</a:t>
          </a:r>
          <a:r>
            <a:rPr lang="en-US" altLang="zh-CN" dirty="0" err="1" smtClean="0"/>
            <a:t>Renren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28DA4C22-EA91-0746-87F7-F4EE4D2AD40E}" type="parTrans" cxnId="{0B857E72-4E8B-3644-A1FE-EBB2EBC02397}">
      <dgm:prSet/>
      <dgm:spPr/>
      <dgm:t>
        <a:bodyPr/>
        <a:lstStyle/>
        <a:p>
          <a:endParaRPr lang="zh-CN" altLang="en-US"/>
        </a:p>
      </dgm:t>
    </dgm:pt>
    <dgm:pt modelId="{2BAE68C1-9B84-8248-A3B3-969DEC73453D}" type="sibTrans" cxnId="{0B857E72-4E8B-3644-A1FE-EBB2EBC02397}">
      <dgm:prSet/>
      <dgm:spPr/>
      <dgm:t>
        <a:bodyPr/>
        <a:lstStyle/>
        <a:p>
          <a:endParaRPr lang="zh-CN" altLang="en-US"/>
        </a:p>
      </dgm:t>
    </dgm:pt>
    <dgm:pt modelId="{203BD0F2-156E-42F3-B1F4-020C217FF32E}" type="pres">
      <dgm:prSet presAssocID="{2BBAE039-14EE-4464-92BB-964A1C0644E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41B14CF-ECBC-4B2F-9458-9E540DABCBDC}" type="pres">
      <dgm:prSet presAssocID="{ACC4F856-43B0-4ACF-A520-00CA37EB1B3E}" presName="comp" presStyleCnt="0"/>
      <dgm:spPr/>
      <dgm:t>
        <a:bodyPr/>
        <a:lstStyle/>
        <a:p>
          <a:endParaRPr lang="zh-CN" altLang="en-US"/>
        </a:p>
      </dgm:t>
    </dgm:pt>
    <dgm:pt modelId="{F2009C3D-247D-4101-A06D-403A16B5FCC0}" type="pres">
      <dgm:prSet presAssocID="{ACC4F856-43B0-4ACF-A520-00CA37EB1B3E}" presName="box" presStyleLbl="node1" presStyleIdx="0" presStyleCnt="5" custLinFactNeighborX="-1639"/>
      <dgm:spPr/>
      <dgm:t>
        <a:bodyPr/>
        <a:lstStyle/>
        <a:p>
          <a:endParaRPr lang="zh-CN" altLang="en-US"/>
        </a:p>
      </dgm:t>
    </dgm:pt>
    <dgm:pt modelId="{3656A3CE-4191-4B3E-B622-B5DD4EBD683C}" type="pres">
      <dgm:prSet presAssocID="{ACC4F856-43B0-4ACF-A520-00CA37EB1B3E}" presName="img" presStyleLbl="fgImgPlace1" presStyleIdx="0" presStyleCnt="5" custScaleX="67520"/>
      <dgm:spPr>
        <a:blipFill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  <dgm:t>
        <a:bodyPr/>
        <a:lstStyle/>
        <a:p>
          <a:endParaRPr lang="zh-CN" altLang="en-US"/>
        </a:p>
      </dgm:t>
    </dgm:pt>
    <dgm:pt modelId="{A031DADA-16AE-4BBB-9929-C891FDB92756}" type="pres">
      <dgm:prSet presAssocID="{ACC4F856-43B0-4ACF-A520-00CA37EB1B3E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2409C8-5BD7-475D-A730-5E60587FEBC5}" type="pres">
      <dgm:prSet presAssocID="{0FBA553D-3441-4A18-B789-D5A7A3E943C5}" presName="spacer" presStyleCnt="0"/>
      <dgm:spPr/>
      <dgm:t>
        <a:bodyPr/>
        <a:lstStyle/>
        <a:p>
          <a:endParaRPr lang="zh-CN" altLang="en-US"/>
        </a:p>
      </dgm:t>
    </dgm:pt>
    <dgm:pt modelId="{FDB055D4-AF35-4C9D-8F0E-5DAF8047D09B}" type="pres">
      <dgm:prSet presAssocID="{98823933-AD69-4661-BCD4-E627A693803A}" presName="comp" presStyleCnt="0"/>
      <dgm:spPr/>
      <dgm:t>
        <a:bodyPr/>
        <a:lstStyle/>
        <a:p>
          <a:endParaRPr lang="zh-CN" altLang="en-US"/>
        </a:p>
      </dgm:t>
    </dgm:pt>
    <dgm:pt modelId="{596AA935-8943-4D92-BCF5-2B1196DD28C7}" type="pres">
      <dgm:prSet presAssocID="{98823933-AD69-4661-BCD4-E627A693803A}" presName="box" presStyleLbl="node1" presStyleIdx="1" presStyleCnt="5"/>
      <dgm:spPr/>
      <dgm:t>
        <a:bodyPr/>
        <a:lstStyle/>
        <a:p>
          <a:endParaRPr lang="zh-CN" altLang="en-US"/>
        </a:p>
      </dgm:t>
    </dgm:pt>
    <dgm:pt modelId="{6B93F4C4-0E97-48F1-8DD9-22F2082FF5A8}" type="pres">
      <dgm:prSet presAssocID="{98823933-AD69-4661-BCD4-E627A693803A}" presName="img" presStyleLbl="fgImgPlace1" presStyleIdx="1" presStyleCnt="5" custScaleX="67520"/>
      <dgm:spPr>
        <a:blipFill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  <dgm:t>
        <a:bodyPr/>
        <a:lstStyle/>
        <a:p>
          <a:endParaRPr lang="zh-CN" altLang="en-US"/>
        </a:p>
      </dgm:t>
    </dgm:pt>
    <dgm:pt modelId="{CF2F8180-0E6E-4CA0-B7A6-D2D09A672110}" type="pres">
      <dgm:prSet presAssocID="{98823933-AD69-4661-BCD4-E627A693803A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385DA0-54EA-4286-8E25-EBF961A7ED30}" type="pres">
      <dgm:prSet presAssocID="{68F3F4BF-0A7B-41E4-B9B8-337E1BC73609}" presName="spacer" presStyleCnt="0"/>
      <dgm:spPr/>
      <dgm:t>
        <a:bodyPr/>
        <a:lstStyle/>
        <a:p>
          <a:endParaRPr lang="zh-CN" altLang="en-US"/>
        </a:p>
      </dgm:t>
    </dgm:pt>
    <dgm:pt modelId="{27CCCDD0-4EE2-4479-B111-BA51301F406D}" type="pres">
      <dgm:prSet presAssocID="{740241AC-087B-49B1-AFC1-22284F0A80B1}" presName="comp" presStyleCnt="0"/>
      <dgm:spPr/>
      <dgm:t>
        <a:bodyPr/>
        <a:lstStyle/>
        <a:p>
          <a:endParaRPr lang="zh-CN" altLang="en-US"/>
        </a:p>
      </dgm:t>
    </dgm:pt>
    <dgm:pt modelId="{FDFC4E65-6763-4870-B6A1-1161E1933B75}" type="pres">
      <dgm:prSet presAssocID="{740241AC-087B-49B1-AFC1-22284F0A80B1}" presName="box" presStyleLbl="node1" presStyleIdx="2" presStyleCnt="5"/>
      <dgm:spPr/>
      <dgm:t>
        <a:bodyPr/>
        <a:lstStyle/>
        <a:p>
          <a:endParaRPr lang="zh-CN" altLang="en-US"/>
        </a:p>
      </dgm:t>
    </dgm:pt>
    <dgm:pt modelId="{676FAE2D-EB43-4BAD-BD57-24FC678F1B0A}" type="pres">
      <dgm:prSet presAssocID="{740241AC-087B-49B1-AFC1-22284F0A80B1}" presName="img" presStyleLbl="fgImgPlace1" presStyleIdx="2" presStyleCnt="5" custScaleX="5112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B73A5E0-E5E3-465D-84D3-71DC41823C43}" type="pres">
      <dgm:prSet presAssocID="{740241AC-087B-49B1-AFC1-22284F0A80B1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808FA-6A6F-4578-B2F0-7E5CF3016AF5}" type="pres">
      <dgm:prSet presAssocID="{C497C911-9217-45C6-9A6A-A9A3D5996815}" presName="spacer" presStyleCnt="0"/>
      <dgm:spPr/>
      <dgm:t>
        <a:bodyPr/>
        <a:lstStyle/>
        <a:p>
          <a:endParaRPr lang="zh-CN" altLang="en-US"/>
        </a:p>
      </dgm:t>
    </dgm:pt>
    <dgm:pt modelId="{3E7A1B24-CC81-8147-8F54-8EDD04A7358D}" type="pres">
      <dgm:prSet presAssocID="{752D4389-D454-6749-8E4F-676A89CDE031}" presName="comp" presStyleCnt="0"/>
      <dgm:spPr/>
    </dgm:pt>
    <dgm:pt modelId="{9394908E-71A2-374C-93CD-DAEE3BD77C0A}" type="pres">
      <dgm:prSet presAssocID="{752D4389-D454-6749-8E4F-676A89CDE031}" presName="box" presStyleLbl="node1" presStyleIdx="3" presStyleCnt="5"/>
      <dgm:spPr/>
      <dgm:t>
        <a:bodyPr/>
        <a:lstStyle/>
        <a:p>
          <a:endParaRPr lang="zh-CN" altLang="en-US"/>
        </a:p>
      </dgm:t>
    </dgm:pt>
    <dgm:pt modelId="{6B9346AB-E310-B14E-811C-BC5D116B7E5A}" type="pres">
      <dgm:prSet presAssocID="{752D4389-D454-6749-8E4F-676A89CDE031}" presName="img" presStyleLbl="fgImgPlace1" presStyleIdx="3" presStyleCnt="5" custScaleX="52242" custScaleY="112758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747F316E-4714-2D4A-A190-99C21FEFD530}" type="pres">
      <dgm:prSet presAssocID="{752D4389-D454-6749-8E4F-676A89CDE031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BD7D8-AFE2-3E4D-B43A-3550232AD384}" type="pres">
      <dgm:prSet presAssocID="{2BAE68C1-9B84-8248-A3B3-969DEC73453D}" presName="spacer" presStyleCnt="0"/>
      <dgm:spPr/>
    </dgm:pt>
    <dgm:pt modelId="{A21F4B73-CBF6-45C5-87D2-71FDDB101CA9}" type="pres">
      <dgm:prSet presAssocID="{D34E5A25-CDAF-4747-AD9E-CE5E9A7232B6}" presName="comp" presStyleCnt="0"/>
      <dgm:spPr/>
      <dgm:t>
        <a:bodyPr/>
        <a:lstStyle/>
        <a:p>
          <a:endParaRPr lang="zh-CN" altLang="en-US"/>
        </a:p>
      </dgm:t>
    </dgm:pt>
    <dgm:pt modelId="{E61CCE06-DFBD-4839-840B-E72ABED2724E}" type="pres">
      <dgm:prSet presAssocID="{D34E5A25-CDAF-4747-AD9E-CE5E9A7232B6}" presName="box" presStyleLbl="node1" presStyleIdx="4" presStyleCnt="5"/>
      <dgm:spPr/>
      <dgm:t>
        <a:bodyPr/>
        <a:lstStyle/>
        <a:p>
          <a:endParaRPr lang="zh-CN" altLang="en-US"/>
        </a:p>
      </dgm:t>
    </dgm:pt>
    <dgm:pt modelId="{19B853A2-602B-49BA-8AF5-B197AC18ACF1}" type="pres">
      <dgm:prSet presAssocID="{D34E5A25-CDAF-4747-AD9E-CE5E9A7232B6}" presName="img" presStyleLbl="fgImgPlace1" presStyleIdx="4" presStyleCnt="5" custScaleX="51127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44C89A4-22FA-434B-AF6D-CEECA2563038}" type="pres">
      <dgm:prSet presAssocID="{D34E5A25-CDAF-4747-AD9E-CE5E9A7232B6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03F692-C31A-419E-834F-EF965E4C46FA}" srcId="{2BBAE039-14EE-4464-92BB-964A1C0644E3}" destId="{98823933-AD69-4661-BCD4-E627A693803A}" srcOrd="1" destOrd="0" parTransId="{7985EA91-45D9-4234-9F02-5D6E0228B899}" sibTransId="{68F3F4BF-0A7B-41E4-B9B8-337E1BC73609}"/>
    <dgm:cxn modelId="{0F63DAFF-2CD6-4195-81DE-1E130E84C9B8}" type="presOf" srcId="{ACC4F856-43B0-4ACF-A520-00CA37EB1B3E}" destId="{F2009C3D-247D-4101-A06D-403A16B5FCC0}" srcOrd="0" destOrd="0" presId="urn:microsoft.com/office/officeart/2005/8/layout/vList4#1"/>
    <dgm:cxn modelId="{344CEBD9-C500-4C37-BAD6-5EAC009037CC}" type="presOf" srcId="{ACC4F856-43B0-4ACF-A520-00CA37EB1B3E}" destId="{A031DADA-16AE-4BBB-9929-C891FDB92756}" srcOrd="1" destOrd="0" presId="urn:microsoft.com/office/officeart/2005/8/layout/vList4#1"/>
    <dgm:cxn modelId="{2EF0AC58-84A1-4EA3-9B08-AE3E1DBF7379}" srcId="{2BBAE039-14EE-4464-92BB-964A1C0644E3}" destId="{D34E5A25-CDAF-4747-AD9E-CE5E9A7232B6}" srcOrd="4" destOrd="0" parTransId="{18AC943B-D7CA-474E-8812-4520750EF0A9}" sibTransId="{1860DCED-BDE3-424F-943B-0ABEBFD8B082}"/>
    <dgm:cxn modelId="{66F7BB5B-2741-4646-8AA7-C28970A072C9}" srcId="{2BBAE039-14EE-4464-92BB-964A1C0644E3}" destId="{ACC4F856-43B0-4ACF-A520-00CA37EB1B3E}" srcOrd="0" destOrd="0" parTransId="{D69C6AF5-600D-4940-A287-8A54BCEA5E0E}" sibTransId="{0FBA553D-3441-4A18-B789-D5A7A3E943C5}"/>
    <dgm:cxn modelId="{C36CFBF6-1AE5-4AAD-AF3E-7B1226BE1CB9}" type="presOf" srcId="{D34E5A25-CDAF-4747-AD9E-CE5E9A7232B6}" destId="{D44C89A4-22FA-434B-AF6D-CEECA2563038}" srcOrd="1" destOrd="0" presId="urn:microsoft.com/office/officeart/2005/8/layout/vList4#1"/>
    <dgm:cxn modelId="{608111E2-F818-A943-8867-2B305DCBE4D1}" type="presOf" srcId="{752D4389-D454-6749-8E4F-676A89CDE031}" destId="{9394908E-71A2-374C-93CD-DAEE3BD77C0A}" srcOrd="0" destOrd="0" presId="urn:microsoft.com/office/officeart/2005/8/layout/vList4#1"/>
    <dgm:cxn modelId="{6413C2F2-A059-4908-A9A9-9B15BA1AAD7F}" type="presOf" srcId="{740241AC-087B-49B1-AFC1-22284F0A80B1}" destId="{FDFC4E65-6763-4870-B6A1-1161E1933B75}" srcOrd="0" destOrd="0" presId="urn:microsoft.com/office/officeart/2005/8/layout/vList4#1"/>
    <dgm:cxn modelId="{9D40BA3E-5DC9-46B6-A624-FFBCA3AE726A}" type="presOf" srcId="{2BBAE039-14EE-4464-92BB-964A1C0644E3}" destId="{203BD0F2-156E-42F3-B1F4-020C217FF32E}" srcOrd="0" destOrd="0" presId="urn:microsoft.com/office/officeart/2005/8/layout/vList4#1"/>
    <dgm:cxn modelId="{0B857E72-4E8B-3644-A1FE-EBB2EBC02397}" srcId="{2BBAE039-14EE-4464-92BB-964A1C0644E3}" destId="{752D4389-D454-6749-8E4F-676A89CDE031}" srcOrd="3" destOrd="0" parTransId="{28DA4C22-EA91-0746-87F7-F4EE4D2AD40E}" sibTransId="{2BAE68C1-9B84-8248-A3B3-969DEC73453D}"/>
    <dgm:cxn modelId="{BACCC8CA-46EA-44F7-B82B-D0E75F46B4CF}" type="presOf" srcId="{D34E5A25-CDAF-4747-AD9E-CE5E9A7232B6}" destId="{E61CCE06-DFBD-4839-840B-E72ABED2724E}" srcOrd="0" destOrd="0" presId="urn:microsoft.com/office/officeart/2005/8/layout/vList4#1"/>
    <dgm:cxn modelId="{34FC06D2-D33A-4179-95A4-421270C871ED}" srcId="{2BBAE039-14EE-4464-92BB-964A1C0644E3}" destId="{740241AC-087B-49B1-AFC1-22284F0A80B1}" srcOrd="2" destOrd="0" parTransId="{A16A4B36-6C3D-48AC-8519-42A08B51BD27}" sibTransId="{C497C911-9217-45C6-9A6A-A9A3D5996815}"/>
    <dgm:cxn modelId="{6F17EAF5-78A1-4B4C-B180-A8A123AAEAE1}" type="presOf" srcId="{740241AC-087B-49B1-AFC1-22284F0A80B1}" destId="{8B73A5E0-E5E3-465D-84D3-71DC41823C43}" srcOrd="1" destOrd="0" presId="urn:microsoft.com/office/officeart/2005/8/layout/vList4#1"/>
    <dgm:cxn modelId="{A97F0AA6-8DDF-4D5B-87B5-88354273B8C0}" type="presOf" srcId="{98823933-AD69-4661-BCD4-E627A693803A}" destId="{CF2F8180-0E6E-4CA0-B7A6-D2D09A672110}" srcOrd="1" destOrd="0" presId="urn:microsoft.com/office/officeart/2005/8/layout/vList4#1"/>
    <dgm:cxn modelId="{C7C0031D-8E01-4553-BD5B-5EC5A3D04474}" type="presOf" srcId="{98823933-AD69-4661-BCD4-E627A693803A}" destId="{596AA935-8943-4D92-BCF5-2B1196DD28C7}" srcOrd="0" destOrd="0" presId="urn:microsoft.com/office/officeart/2005/8/layout/vList4#1"/>
    <dgm:cxn modelId="{5849506D-74A2-284E-B77C-DAA0F4F8B860}" type="presOf" srcId="{752D4389-D454-6749-8E4F-676A89CDE031}" destId="{747F316E-4714-2D4A-A190-99C21FEFD530}" srcOrd="1" destOrd="0" presId="urn:microsoft.com/office/officeart/2005/8/layout/vList4#1"/>
    <dgm:cxn modelId="{CE96AD3C-EB8D-4A9F-8BF9-39AB32B5DCD7}" type="presParOf" srcId="{203BD0F2-156E-42F3-B1F4-020C217FF32E}" destId="{141B14CF-ECBC-4B2F-9458-9E540DABCBDC}" srcOrd="0" destOrd="0" presId="urn:microsoft.com/office/officeart/2005/8/layout/vList4#1"/>
    <dgm:cxn modelId="{45AED4D5-B0A7-4E10-84AC-6E414607E770}" type="presParOf" srcId="{141B14CF-ECBC-4B2F-9458-9E540DABCBDC}" destId="{F2009C3D-247D-4101-A06D-403A16B5FCC0}" srcOrd="0" destOrd="0" presId="urn:microsoft.com/office/officeart/2005/8/layout/vList4#1"/>
    <dgm:cxn modelId="{56AA27CF-8078-4F97-9A08-5219A5E94C7F}" type="presParOf" srcId="{141B14CF-ECBC-4B2F-9458-9E540DABCBDC}" destId="{3656A3CE-4191-4B3E-B622-B5DD4EBD683C}" srcOrd="1" destOrd="0" presId="urn:microsoft.com/office/officeart/2005/8/layout/vList4#1"/>
    <dgm:cxn modelId="{CBB8FC7B-EDB1-4D08-87F9-514712A34EF1}" type="presParOf" srcId="{141B14CF-ECBC-4B2F-9458-9E540DABCBDC}" destId="{A031DADA-16AE-4BBB-9929-C891FDB92756}" srcOrd="2" destOrd="0" presId="urn:microsoft.com/office/officeart/2005/8/layout/vList4#1"/>
    <dgm:cxn modelId="{A8A04EFD-E7C1-4F50-AFA1-C491D893FD38}" type="presParOf" srcId="{203BD0F2-156E-42F3-B1F4-020C217FF32E}" destId="{3C2409C8-5BD7-475D-A730-5E60587FEBC5}" srcOrd="1" destOrd="0" presId="urn:microsoft.com/office/officeart/2005/8/layout/vList4#1"/>
    <dgm:cxn modelId="{95EF3319-097D-41E2-A725-30A3222B0A14}" type="presParOf" srcId="{203BD0F2-156E-42F3-B1F4-020C217FF32E}" destId="{FDB055D4-AF35-4C9D-8F0E-5DAF8047D09B}" srcOrd="2" destOrd="0" presId="urn:microsoft.com/office/officeart/2005/8/layout/vList4#1"/>
    <dgm:cxn modelId="{24797CCA-1F46-494D-80C4-3216EDBBB918}" type="presParOf" srcId="{FDB055D4-AF35-4C9D-8F0E-5DAF8047D09B}" destId="{596AA935-8943-4D92-BCF5-2B1196DD28C7}" srcOrd="0" destOrd="0" presId="urn:microsoft.com/office/officeart/2005/8/layout/vList4#1"/>
    <dgm:cxn modelId="{8EA0067F-3FCE-4684-8C83-C75CDE5CCD69}" type="presParOf" srcId="{FDB055D4-AF35-4C9D-8F0E-5DAF8047D09B}" destId="{6B93F4C4-0E97-48F1-8DD9-22F2082FF5A8}" srcOrd="1" destOrd="0" presId="urn:microsoft.com/office/officeart/2005/8/layout/vList4#1"/>
    <dgm:cxn modelId="{A165464E-0C93-4284-970B-7BCA6CFBB3E1}" type="presParOf" srcId="{FDB055D4-AF35-4C9D-8F0E-5DAF8047D09B}" destId="{CF2F8180-0E6E-4CA0-B7A6-D2D09A672110}" srcOrd="2" destOrd="0" presId="urn:microsoft.com/office/officeart/2005/8/layout/vList4#1"/>
    <dgm:cxn modelId="{37B14025-9657-4CFB-BF5B-CD17DC8DDE95}" type="presParOf" srcId="{203BD0F2-156E-42F3-B1F4-020C217FF32E}" destId="{6A385DA0-54EA-4286-8E25-EBF961A7ED30}" srcOrd="3" destOrd="0" presId="urn:microsoft.com/office/officeart/2005/8/layout/vList4#1"/>
    <dgm:cxn modelId="{5F16B721-1208-4FAE-954E-CCB751A997B1}" type="presParOf" srcId="{203BD0F2-156E-42F3-B1F4-020C217FF32E}" destId="{27CCCDD0-4EE2-4479-B111-BA51301F406D}" srcOrd="4" destOrd="0" presId="urn:microsoft.com/office/officeart/2005/8/layout/vList4#1"/>
    <dgm:cxn modelId="{B3003DC9-197E-4617-A38D-AF25CC841B10}" type="presParOf" srcId="{27CCCDD0-4EE2-4479-B111-BA51301F406D}" destId="{FDFC4E65-6763-4870-B6A1-1161E1933B75}" srcOrd="0" destOrd="0" presId="urn:microsoft.com/office/officeart/2005/8/layout/vList4#1"/>
    <dgm:cxn modelId="{A046E85D-340D-4A90-910C-76F45905197D}" type="presParOf" srcId="{27CCCDD0-4EE2-4479-B111-BA51301F406D}" destId="{676FAE2D-EB43-4BAD-BD57-24FC678F1B0A}" srcOrd="1" destOrd="0" presId="urn:microsoft.com/office/officeart/2005/8/layout/vList4#1"/>
    <dgm:cxn modelId="{3D4A022B-A168-4C04-BD51-B2EC881F1A3D}" type="presParOf" srcId="{27CCCDD0-4EE2-4479-B111-BA51301F406D}" destId="{8B73A5E0-E5E3-465D-84D3-71DC41823C43}" srcOrd="2" destOrd="0" presId="urn:microsoft.com/office/officeart/2005/8/layout/vList4#1"/>
    <dgm:cxn modelId="{8EBF9770-A70F-4928-9468-18CEBB160B0F}" type="presParOf" srcId="{203BD0F2-156E-42F3-B1F4-020C217FF32E}" destId="{DE7808FA-6A6F-4578-B2F0-7E5CF3016AF5}" srcOrd="5" destOrd="0" presId="urn:microsoft.com/office/officeart/2005/8/layout/vList4#1"/>
    <dgm:cxn modelId="{C6831356-F5F1-524F-9BCA-145E47981D3C}" type="presParOf" srcId="{203BD0F2-156E-42F3-B1F4-020C217FF32E}" destId="{3E7A1B24-CC81-8147-8F54-8EDD04A7358D}" srcOrd="6" destOrd="0" presId="urn:microsoft.com/office/officeart/2005/8/layout/vList4#1"/>
    <dgm:cxn modelId="{17BF873D-4401-994B-AFC1-65C5C93AD07A}" type="presParOf" srcId="{3E7A1B24-CC81-8147-8F54-8EDD04A7358D}" destId="{9394908E-71A2-374C-93CD-DAEE3BD77C0A}" srcOrd="0" destOrd="0" presId="urn:microsoft.com/office/officeart/2005/8/layout/vList4#1"/>
    <dgm:cxn modelId="{7FF8BFF9-8034-8540-8EC1-BA37B0C583F3}" type="presParOf" srcId="{3E7A1B24-CC81-8147-8F54-8EDD04A7358D}" destId="{6B9346AB-E310-B14E-811C-BC5D116B7E5A}" srcOrd="1" destOrd="0" presId="urn:microsoft.com/office/officeart/2005/8/layout/vList4#1"/>
    <dgm:cxn modelId="{7F66C210-25B2-7F43-BFD7-24E19E6988AC}" type="presParOf" srcId="{3E7A1B24-CC81-8147-8F54-8EDD04A7358D}" destId="{747F316E-4714-2D4A-A190-99C21FEFD530}" srcOrd="2" destOrd="0" presId="urn:microsoft.com/office/officeart/2005/8/layout/vList4#1"/>
    <dgm:cxn modelId="{9741CC54-22DE-9D4A-B683-A3C282678A01}" type="presParOf" srcId="{203BD0F2-156E-42F3-B1F4-020C217FF32E}" destId="{FEDBD7D8-AFE2-3E4D-B43A-3550232AD384}" srcOrd="7" destOrd="0" presId="urn:microsoft.com/office/officeart/2005/8/layout/vList4#1"/>
    <dgm:cxn modelId="{84F2CF51-68BF-458C-93FB-F145B0AD0632}" type="presParOf" srcId="{203BD0F2-156E-42F3-B1F4-020C217FF32E}" destId="{A21F4B73-CBF6-45C5-87D2-71FDDB101CA9}" srcOrd="8" destOrd="0" presId="urn:microsoft.com/office/officeart/2005/8/layout/vList4#1"/>
    <dgm:cxn modelId="{EC4E2BC0-24F1-4B4A-86B3-916054423CA1}" type="presParOf" srcId="{A21F4B73-CBF6-45C5-87D2-71FDDB101CA9}" destId="{E61CCE06-DFBD-4839-840B-E72ABED2724E}" srcOrd="0" destOrd="0" presId="urn:microsoft.com/office/officeart/2005/8/layout/vList4#1"/>
    <dgm:cxn modelId="{3A42FD29-43D2-4D99-96B2-C504AA637AEB}" type="presParOf" srcId="{A21F4B73-CBF6-45C5-87D2-71FDDB101CA9}" destId="{19B853A2-602B-49BA-8AF5-B197AC18ACF1}" srcOrd="1" destOrd="0" presId="urn:microsoft.com/office/officeart/2005/8/layout/vList4#1"/>
    <dgm:cxn modelId="{F7332223-5984-46FB-A2C9-200EEE76D120}" type="presParOf" srcId="{A21F4B73-CBF6-45C5-87D2-71FDDB101CA9}" destId="{D44C89A4-22FA-434B-AF6D-CEECA2563038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9C3D-247D-4101-A06D-403A16B5FCC0}">
      <dsp:nvSpPr>
        <dsp:cNvPr id="0" name=""/>
        <dsp:cNvSpPr/>
      </dsp:nvSpPr>
      <dsp:spPr>
        <a:xfrm>
          <a:off x="0" y="0"/>
          <a:ext cx="4824536" cy="5759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Define the cloning attack pattern</a:t>
          </a:r>
          <a:endParaRPr lang="zh-CN" altLang="en-US" sz="1500" kern="1200" dirty="0"/>
        </a:p>
      </dsp:txBody>
      <dsp:txXfrm>
        <a:off x="1022499" y="0"/>
        <a:ext cx="3802036" cy="575924"/>
      </dsp:txXfrm>
    </dsp:sp>
    <dsp:sp modelId="{3656A3CE-4191-4B3E-B622-B5DD4EBD683C}">
      <dsp:nvSpPr>
        <dsp:cNvPr id="0" name=""/>
        <dsp:cNvSpPr/>
      </dsp:nvSpPr>
      <dsp:spPr>
        <a:xfrm>
          <a:off x="214293" y="57592"/>
          <a:ext cx="651505" cy="4607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AA935-8943-4D92-BCF5-2B1196DD28C7}">
      <dsp:nvSpPr>
        <dsp:cNvPr id="0" name=""/>
        <dsp:cNvSpPr/>
      </dsp:nvSpPr>
      <dsp:spPr>
        <a:xfrm>
          <a:off x="0" y="633516"/>
          <a:ext cx="4824536" cy="5759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Test attack feasibility in a real system (Facebook)</a:t>
          </a:r>
          <a:endParaRPr lang="zh-CN" altLang="en-US" sz="1500" kern="1200" dirty="0"/>
        </a:p>
      </dsp:txBody>
      <dsp:txXfrm>
        <a:off x="1022499" y="633516"/>
        <a:ext cx="3802036" cy="575924"/>
      </dsp:txXfrm>
    </dsp:sp>
    <dsp:sp modelId="{6B93F4C4-0E97-48F1-8DD9-22F2082FF5A8}">
      <dsp:nvSpPr>
        <dsp:cNvPr id="0" name=""/>
        <dsp:cNvSpPr/>
      </dsp:nvSpPr>
      <dsp:spPr>
        <a:xfrm>
          <a:off x="214293" y="691109"/>
          <a:ext cx="651505" cy="4607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C4E65-6763-4870-B6A1-1161E1933B75}">
      <dsp:nvSpPr>
        <dsp:cNvPr id="0" name=""/>
        <dsp:cNvSpPr/>
      </dsp:nvSpPr>
      <dsp:spPr>
        <a:xfrm>
          <a:off x="0" y="1267033"/>
          <a:ext cx="4824536" cy="5759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Enhance the cloning attack pattern by Snowball sampling and Iteration attacks</a:t>
          </a:r>
          <a:endParaRPr lang="zh-CN" altLang="en-US" sz="1500" kern="1200" dirty="0"/>
        </a:p>
      </dsp:txBody>
      <dsp:txXfrm>
        <a:off x="1022499" y="1267033"/>
        <a:ext cx="3802036" cy="575924"/>
      </dsp:txXfrm>
    </dsp:sp>
    <dsp:sp modelId="{676FAE2D-EB43-4BAD-BD57-24FC678F1B0A}">
      <dsp:nvSpPr>
        <dsp:cNvPr id="0" name=""/>
        <dsp:cNvSpPr/>
      </dsp:nvSpPr>
      <dsp:spPr>
        <a:xfrm>
          <a:off x="293381" y="1324626"/>
          <a:ext cx="493328" cy="46073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4908E-71A2-374C-93CD-DAEE3BD77C0A}">
      <dsp:nvSpPr>
        <dsp:cNvPr id="0" name=""/>
        <dsp:cNvSpPr/>
      </dsp:nvSpPr>
      <dsp:spPr>
        <a:xfrm>
          <a:off x="0" y="1900550"/>
          <a:ext cx="4824536" cy="5759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Experiments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of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improved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cloning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attacks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in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real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OSN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(</a:t>
          </a:r>
          <a:r>
            <a:rPr lang="en-US" altLang="zh-CN" sz="1500" kern="1200" dirty="0" err="1" smtClean="0"/>
            <a:t>Renren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1022499" y="1900550"/>
        <a:ext cx="3802036" cy="575924"/>
      </dsp:txXfrm>
    </dsp:sp>
    <dsp:sp modelId="{6B9346AB-E310-B14E-811C-BC5D116B7E5A}">
      <dsp:nvSpPr>
        <dsp:cNvPr id="0" name=""/>
        <dsp:cNvSpPr/>
      </dsp:nvSpPr>
      <dsp:spPr>
        <a:xfrm>
          <a:off x="288002" y="1928752"/>
          <a:ext cx="504086" cy="5195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CCE06-DFBD-4839-840B-E72ABED2724E}">
      <dsp:nvSpPr>
        <dsp:cNvPr id="0" name=""/>
        <dsp:cNvSpPr/>
      </dsp:nvSpPr>
      <dsp:spPr>
        <a:xfrm>
          <a:off x="0" y="2534067"/>
          <a:ext cx="4824536" cy="5759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Provide effective defense methods to detect cloning attacks</a:t>
          </a:r>
          <a:endParaRPr lang="zh-CN" altLang="en-US" sz="1500" kern="1200" dirty="0"/>
        </a:p>
      </dsp:txBody>
      <dsp:txXfrm>
        <a:off x="1022499" y="2534067"/>
        <a:ext cx="3802036" cy="575924"/>
      </dsp:txXfrm>
    </dsp:sp>
    <dsp:sp modelId="{19B853A2-602B-49BA-8AF5-B197AC18ACF1}">
      <dsp:nvSpPr>
        <dsp:cNvPr id="0" name=""/>
        <dsp:cNvSpPr/>
      </dsp:nvSpPr>
      <dsp:spPr>
        <a:xfrm>
          <a:off x="293381" y="2591659"/>
          <a:ext cx="493328" cy="46073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2A21A-8405-459B-BC59-A7AB9BBDA79E}" type="datetimeFigureOut">
              <a:rPr lang="zh-CN" altLang="en-US" smtClean="0"/>
              <a:pPr/>
              <a:t>1/19/13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6533A-455E-49BF-BDC2-72825D1991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1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6533A-455E-49BF-BDC2-72825D19915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5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6533A-455E-49BF-BDC2-72825D19915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High profile similarity</a:t>
            </a:r>
            <a:r>
              <a:rPr lang="en-US" altLang="zh-CN" b="1" dirty="0" smtClean="0">
                <a:solidFill>
                  <a:srgbClr val="FFFF00"/>
                </a:solidFill>
              </a:rPr>
              <a:t>: </a:t>
            </a:r>
            <a:r>
              <a:rPr lang="en-US" altLang="zh-CN" b="0" dirty="0" smtClean="0">
                <a:solidFill>
                  <a:srgbClr val="FFFF00"/>
                </a:solidFill>
              </a:rPr>
              <a:t>The</a:t>
            </a:r>
            <a:r>
              <a:rPr lang="en-US" altLang="zh-CN" b="0" baseline="0" dirty="0" smtClean="0">
                <a:solidFill>
                  <a:srgbClr val="FFFF00"/>
                </a:solidFill>
              </a:rPr>
              <a:t> threshold of similarity depends on measurements to real systems. We should prevent misjudging real users </a:t>
            </a:r>
            <a:r>
              <a:rPr lang="en-US" altLang="zh-CN" b="1" baseline="0" dirty="0" smtClean="0">
                <a:solidFill>
                  <a:srgbClr val="FFFF00"/>
                </a:solidFill>
              </a:rPr>
              <a:t>with the same name but is not the same person.</a:t>
            </a:r>
            <a:r>
              <a:rPr lang="en-US" altLang="zh-CN" b="0" baseline="0" dirty="0" smtClean="0">
                <a:solidFill>
                  <a:srgbClr val="FFFF00"/>
                </a:solidFill>
              </a:rPr>
              <a:t> </a:t>
            </a:r>
            <a:endParaRPr lang="en-US" altLang="zh-CN" b="1" baseline="0" dirty="0" smtClean="0">
              <a:solidFill>
                <a:srgbClr val="FFFF00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solidFill>
                <a:srgbClr val="FFFF00"/>
              </a:solidFill>
            </a:endParaRP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Login IP Sequence</a:t>
            </a:r>
            <a:r>
              <a:rPr lang="en-US" altLang="zh-CN" dirty="0" smtClean="0">
                <a:solidFill>
                  <a:srgbClr val="FFFF00"/>
                </a:solidFill>
              </a:rPr>
              <a:t>: </a:t>
            </a:r>
            <a:r>
              <a:rPr lang="en-US" altLang="zh-CN" dirty="0" smtClean="0"/>
              <a:t>Record a sequence</a:t>
            </a:r>
            <a:r>
              <a:rPr lang="en-US" altLang="zh-CN" baseline="0" dirty="0" smtClean="0"/>
              <a:t> (length = 3) of distinct login IP (only use bit 31-16) for each user.</a:t>
            </a:r>
          </a:p>
          <a:p>
            <a:r>
              <a:rPr lang="en-US" altLang="zh-CN" dirty="0" smtClean="0"/>
              <a:t>The sequence records</a:t>
            </a:r>
            <a:r>
              <a:rPr lang="en-US" altLang="zh-CN" baseline="0" dirty="0" smtClean="0"/>
              <a:t> the recently used IPs of users, which indicates the location of users.</a:t>
            </a:r>
          </a:p>
          <a:p>
            <a:r>
              <a:rPr lang="en-US" altLang="zh-CN" baseline="0" dirty="0" smtClean="0"/>
              <a:t>If the two IDs have </a:t>
            </a:r>
            <a:r>
              <a:rPr lang="en-US" altLang="zh-CN" b="1" baseline="0" dirty="0" smtClean="0"/>
              <a:t>joint</a:t>
            </a:r>
            <a:r>
              <a:rPr lang="en-US" altLang="zh-CN" baseline="0" dirty="0" smtClean="0"/>
              <a:t> IP sequences, which means there is an IP in both sequences, then two IDs can be the same person.</a:t>
            </a:r>
          </a:p>
          <a:p>
            <a:r>
              <a:rPr lang="en-US" altLang="zh-CN" baseline="0" dirty="0" smtClean="0"/>
              <a:t>If they are </a:t>
            </a:r>
            <a:r>
              <a:rPr lang="en-US" altLang="zh-CN" b="1" baseline="0" dirty="0" smtClean="0"/>
              <a:t>disjoint</a:t>
            </a:r>
            <a:r>
              <a:rPr lang="en-US" altLang="zh-CN" baseline="0" dirty="0" smtClean="0"/>
              <a:t>, which means all the IPs in the sequences are distinct, then it is highly possible that the accounts are not used by the same person.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6533A-455E-49BF-BDC2-72825D19915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0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子非书包\图片\背景\蓝.bmp"/>
          <p:cNvPicPr>
            <a:picLocks noChangeAspect="1" noChangeArrowheads="1"/>
          </p:cNvPicPr>
          <p:nvPr/>
        </p:nvPicPr>
        <p:blipFill>
          <a:blip r:embed="rId2" cstate="screen"/>
          <a:srcRect r="3125" b="3125"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rgbClr val="FFFF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DF2-8E7B-4497-B813-E54AD5992187}" type="datetime1">
              <a:rPr lang="zh-CN" altLang="en-US" smtClean="0"/>
              <a:t>1/19/13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937-CF2D-41A1-9A82-D04DECF7D9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A32EB-9465-4CF3-BC48-5E4C844232EA}" type="datetime1">
              <a:rPr lang="zh-CN" altLang="en-US" smtClean="0"/>
              <a:t>1/19/13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2F937-CF2D-41A1-9A82-D04DECF7D9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A847A-9645-46CE-98FD-768627455750}" type="datetime1">
              <a:rPr lang="zh-CN" altLang="en-US" smtClean="0"/>
              <a:t>1/19/13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2F937-CF2D-41A1-9A82-D04DECF7D9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06F610-65E6-4364-89AA-7A7D775B31D7}" type="datetime1">
              <a:rPr lang="zh-CN" altLang="en-US" smtClean="0"/>
              <a:t>1/19/13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2F937-CF2D-41A1-9A82-D04DECF7D9F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screen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CF9CA-B617-4D16-9401-172939526128}" type="datetime1">
              <a:rPr lang="zh-CN" altLang="en-US" smtClean="0"/>
              <a:t>1/19/13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6309321"/>
            <a:ext cx="549634" cy="5486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fld id="{A632F937-CF2D-41A1-9A82-D04DECF7D9F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6296"/>
              </a:buClr>
              <a:buSzPct val="68000"/>
              <a:buFont typeface="Wingdings 3"/>
              <a:buChar char=""/>
              <a:tabLst/>
              <a:defRPr sz="2800">
                <a:solidFill>
                  <a:schemeClr val="bg1"/>
                </a:solidFill>
                <a:latin typeface="Palatino Linotype" pitchFamily="18" charset="0"/>
              </a:defRPr>
            </a:lvl1pPr>
            <a:lvl2pPr marL="621792" marR="0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0E6296"/>
              </a:buClr>
              <a:buSzTx/>
              <a:buFont typeface="Verdana"/>
              <a:buChar char="◦"/>
              <a:tabLst/>
              <a:defRPr sz="2400">
                <a:solidFill>
                  <a:schemeClr val="bg1"/>
                </a:solidFill>
                <a:latin typeface="Palatino Linotype" pitchFamily="18" charset="0"/>
              </a:defRPr>
            </a:lvl2pPr>
            <a:lvl3pPr marL="859536" marR="0" indent="-22860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 sz="2000">
                <a:solidFill>
                  <a:schemeClr val="bg1"/>
                </a:solidFill>
                <a:latin typeface="Palatino Linotype" pitchFamily="18" charset="0"/>
              </a:defRPr>
            </a:lvl3pPr>
            <a:lvl4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Tx/>
              <a:buFont typeface="Wingdings 2"/>
              <a:buChar char=""/>
              <a:tabLst/>
              <a:defRPr sz="1800">
                <a:solidFill>
                  <a:schemeClr val="bg1"/>
                </a:solidFill>
                <a:latin typeface="Palatino Linotype" pitchFamily="18" charset="0"/>
              </a:defRPr>
            </a:lvl4pPr>
            <a:lvl5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Tx/>
              <a:buFont typeface="Wingdings 2"/>
              <a:buChar char=""/>
              <a:tabLst/>
              <a:defRPr sz="1800">
                <a:solidFill>
                  <a:schemeClr val="bg1"/>
                </a:solidFill>
                <a:latin typeface="Palatino Linotype" pitchFamily="18" charset="0"/>
              </a:defRPr>
            </a:lvl5pPr>
            <a:extLst/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6296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6296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6296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6296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6296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6296"/>
              </a:buClr>
              <a:buSzPct val="68000"/>
              <a:buFont typeface="Wingdings 3"/>
              <a:buChar char=""/>
              <a:tabLst/>
              <a:defRPr sz="2800">
                <a:solidFill>
                  <a:schemeClr val="bg1"/>
                </a:solidFill>
              </a:defRPr>
            </a:lvl1pPr>
            <a:lvl2pPr marL="621792" marR="0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0E6296"/>
              </a:buClr>
              <a:buSzTx/>
              <a:buFont typeface="Verdana"/>
              <a:buChar char="◦"/>
              <a:tabLst/>
              <a:defRPr sz="2400">
                <a:solidFill>
                  <a:schemeClr val="bg1"/>
                </a:solidFill>
              </a:defRPr>
            </a:lvl2pPr>
            <a:lvl3pPr marL="859536" marR="0" indent="-22860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ct val="100000"/>
              <a:buFont typeface="Wingdings 2"/>
              <a:buChar char=""/>
              <a:tabLst/>
              <a:defRPr sz="2000">
                <a:solidFill>
                  <a:schemeClr val="bg1"/>
                </a:solidFill>
              </a:defRPr>
            </a:lvl3pPr>
            <a:lvl4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Tx/>
              <a:buFont typeface="Wingdings 2"/>
              <a:buChar char=""/>
              <a:tabLst/>
              <a:defRPr sz="1800">
                <a:solidFill>
                  <a:schemeClr val="bg1"/>
                </a:solidFill>
              </a:defRPr>
            </a:lvl4pPr>
            <a:lvl5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Tx/>
              <a:buFont typeface="Wingdings 2"/>
              <a:buChar char=""/>
              <a:tabLst/>
              <a:defRPr sz="1800">
                <a:solidFill>
                  <a:schemeClr val="bg1"/>
                </a:solidFill>
              </a:defRPr>
            </a:lvl5pPr>
            <a:extLst/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6296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6296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6296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6296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6296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CB04BD-F056-4DAE-9580-3D7CA5CF0B78}" type="datetime1">
              <a:rPr lang="zh-CN" altLang="en-US" smtClean="0"/>
              <a:t>1/19/13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fld id="{A632F937-CF2D-41A1-9A82-D04DECF7D9F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Palatino Linotype" pitchFamily="18" charset="0"/>
              </a:defRPr>
            </a:lvl1pPr>
            <a:extLst/>
          </a:lstStyle>
          <a:p>
            <a:r>
              <a:rPr kumimoji="0" lang="en-US" altLang="zh-CN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Click to edit title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76A97C-7C68-4605-85B3-DDE0AA74815A}" type="datetime1">
              <a:rPr lang="zh-CN" altLang="en-US" smtClean="0"/>
              <a:t>1/19/13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2F937-CF2D-41A1-9A82-D04DECF7D9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3CC1B2-743D-4149-80BB-912EDA461737}" type="datetime1">
              <a:rPr lang="zh-CN" altLang="en-US" smtClean="0"/>
              <a:t>1/19/13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2F937-CF2D-41A1-9A82-D04DECF7D9F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39401-747A-436D-B4D7-CAC317CC496D}" type="datetime1">
              <a:rPr lang="zh-CN" altLang="en-US" smtClean="0"/>
              <a:t>1/19/13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2F937-CF2D-41A1-9A82-D04DECF7D9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F377247-D7DA-40BB-AA14-603164784892}" type="datetime1">
              <a:rPr lang="zh-CN" altLang="en-US" smtClean="0"/>
              <a:t>1/19/13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2F937-CF2D-41A1-9A82-D04DECF7D9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B5E748-9ABA-4A5A-BB6F-CBCDB34F425D}" type="datetime1">
              <a:rPr lang="zh-CN" altLang="en-US" smtClean="0"/>
              <a:t>1/19/13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32F937-CF2D-41A1-9A82-D04DECF7D9F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screen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3561" y="5949279"/>
            <a:ext cx="2256118" cy="922841"/>
            <a:chOff x="-53561" y="5001993"/>
            <a:chExt cx="4572000" cy="1870128"/>
          </a:xfrm>
        </p:grpSpPr>
        <p:sp>
          <p:nvSpPr>
            <p:cNvPr id="13" name="任意多边形 12"/>
            <p:cNvSpPr>
              <a:spLocks/>
            </p:cNvSpPr>
            <p:nvPr/>
          </p:nvSpPr>
          <p:spPr bwMode="auto">
            <a:xfrm>
              <a:off x="716436" y="5001993"/>
              <a:ext cx="3802003" cy="144311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-329" y="347"/>
                  </a:moveTo>
                  <a:lnTo>
                    <a:pt x="7156" y="682"/>
                  </a:lnTo>
                  <a:lnTo>
                    <a:pt x="5229" y="682"/>
                  </a:lnTo>
                  <a:lnTo>
                    <a:pt x="-328" y="345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dirty="0"/>
            </a:p>
          </p:txBody>
        </p:sp>
        <p:sp>
          <p:nvSpPr>
            <p:cNvPr id="12" name="任意多边形 11"/>
            <p:cNvSpPr>
              <a:spLocks/>
            </p:cNvSpPr>
            <p:nvPr/>
          </p:nvSpPr>
          <p:spPr bwMode="auto">
            <a:xfrm>
              <a:off x="-53561" y="5785023"/>
              <a:ext cx="3802003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817" y="97"/>
                  </a:moveTo>
                  <a:lnTo>
                    <a:pt x="6408" y="682"/>
                  </a:lnTo>
                  <a:lnTo>
                    <a:pt x="5232" y="685"/>
                  </a:lnTo>
                  <a:lnTo>
                    <a:pt x="829" y="10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dirty="0"/>
            </a:p>
          </p:txBody>
        </p:sp>
        <p:sp>
          <p:nvSpPr>
            <p:cNvPr id="14" name="直角三角形 13"/>
            <p:cNvSpPr>
              <a:spLocks/>
            </p:cNvSpPr>
            <p:nvPr/>
          </p:nvSpPr>
          <p:spPr bwMode="auto">
            <a:xfrm>
              <a:off x="-6042" y="5791253"/>
              <a:ext cx="3402314" cy="1080868"/>
            </a:xfrm>
            <a:prstGeom prst="rtTriangl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lang="en-US" dirty="0"/>
            </a:p>
          </p:txBody>
        </p:sp>
      </p:grp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366FC-6AF7-4AFD-84CA-7EED424056CD}" type="datetime1">
              <a:rPr lang="zh-CN" altLang="en-US" smtClean="0"/>
              <a:t>1/19/13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-36512" y="6331687"/>
            <a:ext cx="527228" cy="52631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200" b="0">
                <a:solidFill>
                  <a:schemeClr val="tx1"/>
                </a:solidFill>
              </a:defRPr>
            </a:lvl1pPr>
            <a:extLst/>
          </a:lstStyle>
          <a:p>
            <a:fld id="{A632F937-CF2D-41A1-9A82-D04DECF7D9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Palatino Linotype" pitchFamily="18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shanzifei@pku.edu.cn" TargetMode="External"/><Relationship Id="rId3" Type="http://schemas.openxmlformats.org/officeDocument/2006/relationships/hyperlink" Target="http://www.zifeishan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7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Enhancing and Identifying Cloning Attacks </a:t>
            </a:r>
            <a:br>
              <a:rPr lang="en-US" altLang="zh-CN" dirty="0" smtClean="0"/>
            </a:br>
            <a:r>
              <a:rPr lang="en-US" altLang="zh-CN" dirty="0" smtClean="0"/>
              <a:t>in Online Social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i="1" dirty="0" err="1" smtClean="0">
                <a:solidFill>
                  <a:srgbClr val="FFC000"/>
                </a:solidFill>
              </a:rPr>
              <a:t>Zifei</a:t>
            </a:r>
            <a:r>
              <a:rPr lang="en-US" altLang="zh-CN" sz="2400" i="1" dirty="0" smtClean="0">
                <a:solidFill>
                  <a:srgbClr val="FFC000"/>
                </a:solidFill>
              </a:rPr>
              <a:t> Shan</a:t>
            </a:r>
            <a:r>
              <a:rPr lang="en-US" altLang="zh-CN" sz="2400" dirty="0" smtClean="0">
                <a:solidFill>
                  <a:srgbClr val="FFC00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Haowen</a:t>
            </a:r>
            <a:r>
              <a:rPr lang="en-US" altLang="zh-CN" sz="2400" dirty="0" smtClean="0">
                <a:solidFill>
                  <a:srgbClr val="FFC000"/>
                </a:solidFill>
              </a:rPr>
              <a:t> Cao, Jason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Lv</a:t>
            </a:r>
            <a:r>
              <a:rPr lang="en-US" altLang="zh-CN" sz="2400" dirty="0" smtClean="0">
                <a:solidFill>
                  <a:srgbClr val="FFC000"/>
                </a:solidFill>
              </a:rPr>
              <a:t>, Cong Yan, Annie Liu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Peking University, China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937-CF2D-41A1-9A82-D04DECF7D9F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0214"/>
      </p:ext>
    </p:extLst>
  </p:cSld>
  <p:clrMapOvr>
    <a:masterClrMapping/>
  </p:clrMapOvr>
  <p:transition xmlns:p14="http://schemas.microsoft.com/office/powerpoint/2010/main" advTm="28404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5771039" y="1548856"/>
            <a:ext cx="1782527" cy="1861047"/>
            <a:chOff x="5148064" y="1605136"/>
            <a:chExt cx="3218148" cy="3359907"/>
          </a:xfrm>
        </p:grpSpPr>
        <p:grpSp>
          <p:nvGrpSpPr>
            <p:cNvPr id="55" name="组合 54"/>
            <p:cNvGrpSpPr/>
            <p:nvPr/>
          </p:nvGrpSpPr>
          <p:grpSpPr>
            <a:xfrm>
              <a:off x="6156176" y="1605136"/>
              <a:ext cx="2210036" cy="2711624"/>
              <a:chOff x="5685656" y="2636912"/>
              <a:chExt cx="2210036" cy="2711624"/>
            </a:xfrm>
          </p:grpSpPr>
          <p:pic>
            <p:nvPicPr>
              <p:cNvPr id="57" name="Picture 2" descr="C:\Users\Robin\Desktop\20120606112502360_easyicon_cn_128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8898" y="3284984"/>
                <a:ext cx="2063552" cy="20635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C:\Users\Robin\Desktop\Network PPT\20120606112429125_easyicon_cn_51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5656" y="2636912"/>
                <a:ext cx="2210036" cy="2210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6" name="Picture 3" descr="C:\Users\Robin\Desktop\Network PPT\2012060705251978_easyicon_cn_25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174715"/>
              <a:ext cx="1790328" cy="179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937-CF2D-41A1-9A82-D04DECF7D9F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CloneSpotter</a:t>
            </a:r>
            <a:r>
              <a:rPr lang="en-US" altLang="zh-CN" dirty="0"/>
              <a:t>: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11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77" y="4168103"/>
            <a:ext cx="1070159" cy="107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34" name="组合 2233"/>
          <p:cNvGrpSpPr/>
          <p:nvPr/>
        </p:nvGrpSpPr>
        <p:grpSpPr>
          <a:xfrm>
            <a:off x="1784276" y="4019062"/>
            <a:ext cx="1219200" cy="1620819"/>
            <a:chOff x="2267744" y="4307685"/>
            <a:chExt cx="1219200" cy="1620819"/>
          </a:xfrm>
        </p:grpSpPr>
        <p:pic>
          <p:nvPicPr>
            <p:cNvPr id="2050" name="Picture 2" descr="C:\Users\Robin\Desktop\20120606112502360_easyicon_cn_12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430768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536287" y="5559172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Jack</a:t>
              </a:r>
              <a:endParaRPr lang="zh-CN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12160" y="5455215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Jack’s Friend</a:t>
            </a:r>
            <a:endParaRPr lang="zh-CN" altLang="en-US" dirty="0"/>
          </a:p>
        </p:txBody>
      </p:sp>
      <p:grpSp>
        <p:nvGrpSpPr>
          <p:cNvPr id="240" name="组合 239"/>
          <p:cNvGrpSpPr/>
          <p:nvPr/>
        </p:nvGrpSpPr>
        <p:grpSpPr>
          <a:xfrm>
            <a:off x="1427355" y="2080508"/>
            <a:ext cx="1891865" cy="1609967"/>
            <a:chOff x="1427355" y="2080508"/>
            <a:chExt cx="1891865" cy="1609967"/>
          </a:xfrm>
        </p:grpSpPr>
        <p:sp>
          <p:nvSpPr>
            <p:cNvPr id="16" name="TextBox 15"/>
            <p:cNvSpPr txBox="1"/>
            <p:nvPr/>
          </p:nvSpPr>
          <p:spPr>
            <a:xfrm>
              <a:off x="1427355" y="3321143"/>
              <a:ext cx="1891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Another “Jack”</a:t>
              </a:r>
              <a:endParaRPr lang="zh-CN" altLang="en-US" dirty="0"/>
            </a:p>
          </p:txBody>
        </p:sp>
        <p:pic>
          <p:nvPicPr>
            <p:cNvPr id="2051" name="Picture 3" descr="C:\Users\Robin\Desktop\20120606112509478_easyicon_cn_128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08050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97" name="直接连接符 2096"/>
          <p:cNvCxnSpPr>
            <a:stCxn id="2050" idx="3"/>
            <a:endCxn id="11" idx="1"/>
          </p:cNvCxnSpPr>
          <p:nvPr/>
        </p:nvCxnSpPr>
        <p:spPr>
          <a:xfrm>
            <a:off x="3003476" y="4628662"/>
            <a:ext cx="3297301" cy="74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直接连接符 2104"/>
          <p:cNvCxnSpPr>
            <a:stCxn id="2051" idx="3"/>
            <a:endCxn id="11" idx="1"/>
          </p:cNvCxnSpPr>
          <p:nvPr/>
        </p:nvCxnSpPr>
        <p:spPr>
          <a:xfrm>
            <a:off x="2982888" y="2690108"/>
            <a:ext cx="3317889" cy="2013075"/>
          </a:xfrm>
          <a:prstGeom prst="line">
            <a:avLst/>
          </a:prstGeom>
          <a:ln w="3175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3500000" scaled="1"/>
              <a:tileRect/>
            </a:gra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圆角矩形标注 222"/>
          <p:cNvSpPr/>
          <p:nvPr/>
        </p:nvSpPr>
        <p:spPr>
          <a:xfrm>
            <a:off x="3799178" y="2878110"/>
            <a:ext cx="2644596" cy="612648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Friend request: I am another ID of Jack!</a:t>
            </a:r>
            <a:endParaRPr lang="zh-CN" altLang="en-US" dirty="0"/>
          </a:p>
        </p:txBody>
      </p:sp>
      <p:cxnSp>
        <p:nvCxnSpPr>
          <p:cNvPr id="251" name="直接箭头连接符 250"/>
          <p:cNvCxnSpPr>
            <a:stCxn id="56" idx="1"/>
          </p:cNvCxnSpPr>
          <p:nvPr/>
        </p:nvCxnSpPr>
        <p:spPr>
          <a:xfrm flipH="1" flipV="1">
            <a:off x="2982888" y="2723902"/>
            <a:ext cx="2788151" cy="190171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标注 93"/>
          <p:cNvSpPr/>
          <p:nvPr/>
        </p:nvSpPr>
        <p:spPr>
          <a:xfrm>
            <a:off x="3148229" y="1118728"/>
            <a:ext cx="2644596" cy="1546959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Check:</a:t>
            </a:r>
          </a:p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1. High profile similarity with Jack?</a:t>
            </a:r>
            <a:endParaRPr lang="en-US" altLang="zh-CN" dirty="0">
              <a:solidFill>
                <a:srgbClr val="FFFF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2. Disjoint login IP sequence with Jack?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1765208" y="1991312"/>
            <a:ext cx="1219200" cy="1292117"/>
            <a:chOff x="2267744" y="1911896"/>
            <a:chExt cx="1219200" cy="1292117"/>
          </a:xfrm>
        </p:grpSpPr>
        <p:pic>
          <p:nvPicPr>
            <p:cNvPr id="101" name="Picture 3" descr="C:\Users\Robin\Desktop\20120606112509478_easyicon_cn_128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98481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3" descr="devil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911896"/>
              <a:ext cx="1085056" cy="1085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48" name="Picture 2" descr="C:\Users\Robin\Desktop\Network PPT\2012060705152561_easyicon_cn_12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593" y="1395612"/>
            <a:ext cx="738892" cy="73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C:\Users\Robin\Desktop\Network PPT\2012060705152561_easyicon_cn_12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593" y="1939253"/>
            <a:ext cx="738892" cy="73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3" descr="C:\Users\Robin\Desktop\Network PPT\20120607051523545_easyicon_cn_12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229" y="1792712"/>
            <a:ext cx="1862380" cy="186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圆角矩形标注 105"/>
          <p:cNvSpPr/>
          <p:nvPr/>
        </p:nvSpPr>
        <p:spPr>
          <a:xfrm>
            <a:off x="1210917" y="1903604"/>
            <a:ext cx="1585998" cy="770224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Ban this ID!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509544"/>
            <a:ext cx="152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83.24.*.*</a:t>
            </a:r>
          </a:p>
          <a:p>
            <a:r>
              <a:rPr lang="en-US" altLang="zh-CN" dirty="0" smtClean="0"/>
              <a:t>167.31.*.*</a:t>
            </a:r>
          </a:p>
          <a:p>
            <a:r>
              <a:rPr lang="en-US" altLang="zh-CN" dirty="0" smtClean="0"/>
              <a:t>162.105.*.*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2734821"/>
            <a:ext cx="152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90.25.*.*</a:t>
            </a:r>
          </a:p>
          <a:p>
            <a:r>
              <a:rPr lang="en-US" altLang="zh-CN" dirty="0" smtClean="0"/>
              <a:t>87.200.*.*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1548" y="4646892"/>
            <a:ext cx="299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Birthday: 10/20/1990, </a:t>
            </a:r>
          </a:p>
          <a:p>
            <a:r>
              <a:rPr lang="en-US" altLang="zh-CN" dirty="0"/>
              <a:t>EECS, Peking </a:t>
            </a:r>
            <a:r>
              <a:rPr lang="en-US" altLang="zh-CN" dirty="0" smtClean="0"/>
              <a:t>University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17770" y="2926685"/>
            <a:ext cx="361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Birthday: 10/20/1990, </a:t>
            </a:r>
          </a:p>
          <a:p>
            <a:r>
              <a:rPr lang="en-US" altLang="zh-CN" dirty="0" smtClean="0"/>
              <a:t>EECS, Peking University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374929"/>
      </p:ext>
    </p:extLst>
  </p:cSld>
  <p:clrMapOvr>
    <a:masterClrMapping/>
  </p:clrMapOvr>
  <p:transition xmlns:p14="http://schemas.microsoft.com/office/powerpoint/2010/main" advTm="49016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94" grpId="0" animBg="1"/>
      <p:bldP spid="106" grpId="0" animBg="1"/>
      <p:bldP spid="5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Strengths:</a:t>
            </a:r>
          </a:p>
          <a:p>
            <a:pPr lvl="1"/>
            <a:r>
              <a:rPr lang="en-US" altLang="zh-CN" dirty="0" smtClean="0"/>
              <a:t>Real-time: called on friend requests</a:t>
            </a:r>
          </a:p>
          <a:p>
            <a:pPr lvl="1"/>
            <a:r>
              <a:rPr lang="en-US" altLang="zh-CN" dirty="0" smtClean="0"/>
              <a:t>low cost: </a:t>
            </a:r>
          </a:p>
          <a:p>
            <a:pPr lvl="2"/>
            <a:r>
              <a:rPr lang="en-US" altLang="zh-CN" dirty="0" smtClean="0"/>
              <a:t>Storage: need login IP sequence for users</a:t>
            </a:r>
          </a:p>
          <a:p>
            <a:pPr lvl="2"/>
            <a:r>
              <a:rPr lang="en-US" altLang="zh-CN" dirty="0" smtClean="0"/>
              <a:t>Time: O(d) for each incoming request, d is social degree</a:t>
            </a:r>
          </a:p>
          <a:p>
            <a:r>
              <a:rPr lang="en-US" altLang="zh-CN" dirty="0" smtClean="0"/>
              <a:t>Weaknesses:</a:t>
            </a:r>
          </a:p>
          <a:p>
            <a:pPr lvl="1"/>
            <a:r>
              <a:rPr lang="en-US" altLang="zh-CN" dirty="0" smtClean="0"/>
              <a:t>Vulnerable against IP spoofing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937-CF2D-41A1-9A82-D04DECF7D9F8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of </a:t>
            </a:r>
            <a:r>
              <a:rPr lang="en-US" altLang="zh-CN" dirty="0" err="1" smtClean="0"/>
              <a:t>CloneSpotter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088829"/>
      </p:ext>
    </p:extLst>
  </p:cSld>
  <p:clrMapOvr>
    <a:masterClrMapping/>
  </p:clrMapOvr>
  <p:transition xmlns:p14="http://schemas.microsoft.com/office/powerpoint/2010/main" advTm="47059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 smtClean="0"/>
              <a:t>“All </a:t>
            </a:r>
            <a:r>
              <a:rPr lang="en-US" altLang="zh-CN" sz="1400" b="1" dirty="0"/>
              <a:t>your contacts are belong to us: automated identity theft attacks on social </a:t>
            </a:r>
            <a:r>
              <a:rPr lang="en-US" altLang="zh-CN" sz="1400" b="1" dirty="0" smtClean="0"/>
              <a:t>networks”</a:t>
            </a:r>
            <a:r>
              <a:rPr lang="en-US" altLang="zh-CN" sz="1400" dirty="0" smtClean="0"/>
              <a:t>, </a:t>
            </a:r>
            <a:r>
              <a:rPr lang="en-US" altLang="zh-CN" sz="1400" dirty="0" err="1"/>
              <a:t>Leyla</a:t>
            </a:r>
            <a:r>
              <a:rPr lang="en-US" altLang="zh-CN" sz="1400" dirty="0"/>
              <a:t> Bilge, Thorsten </a:t>
            </a:r>
            <a:r>
              <a:rPr lang="en-US" altLang="zh-CN" sz="1400" dirty="0" err="1"/>
              <a:t>Strufe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Davide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Balzarotti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Engin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Kirda</a:t>
            </a:r>
            <a:r>
              <a:rPr lang="en-US" altLang="zh-CN" sz="1400" dirty="0" smtClean="0"/>
              <a:t>, </a:t>
            </a:r>
            <a:r>
              <a:rPr lang="en-US" altLang="zh-CN" sz="1400" i="1" dirty="0" smtClean="0"/>
              <a:t>in Proceedings </a:t>
            </a:r>
            <a:r>
              <a:rPr lang="en-US" altLang="zh-CN" sz="1400" i="1" dirty="0"/>
              <a:t>of the 18th international conference on World wide </a:t>
            </a:r>
            <a:r>
              <a:rPr lang="en-US" altLang="zh-CN" sz="1400" i="1" dirty="0" smtClean="0"/>
              <a:t>web (WWW ‘09)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937-CF2D-41A1-9A82-D04DECF7D9F8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61848611"/>
              </p:ext>
            </p:extLst>
          </p:nvPr>
        </p:nvGraphicFramePr>
        <p:xfrm>
          <a:off x="1547664" y="2564904"/>
          <a:ext cx="4824536" cy="311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7308304" y="4480982"/>
            <a:ext cx="1728192" cy="994395"/>
          </a:xfrm>
          <a:prstGeom prst="wedgeRoundRectCallout">
            <a:avLst>
              <a:gd name="adj1" fmla="val -87522"/>
              <a:gd name="adj2" fmla="val 7416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Our Contribution</a:t>
            </a:r>
            <a:endParaRPr lang="zh-CN" altLang="en-US" dirty="0"/>
          </a:p>
        </p:txBody>
      </p:sp>
      <p:sp>
        <p:nvSpPr>
          <p:cNvPr id="7" name="右大括号 6"/>
          <p:cNvSpPr/>
          <p:nvPr/>
        </p:nvSpPr>
        <p:spPr>
          <a:xfrm>
            <a:off x="6444208" y="3861048"/>
            <a:ext cx="295784" cy="1729373"/>
          </a:xfrm>
          <a:prstGeom prst="rightBrace">
            <a:avLst>
              <a:gd name="adj1" fmla="val 42330"/>
              <a:gd name="adj2" fmla="val 59772"/>
            </a:avLst>
          </a:prstGeom>
          <a:ln w="25400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flipH="1">
            <a:off x="1187624" y="2725689"/>
            <a:ext cx="288032" cy="1135360"/>
          </a:xfrm>
          <a:prstGeom prst="rightBrace">
            <a:avLst/>
          </a:prstGeom>
          <a:ln w="25400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7092280" y="2924944"/>
            <a:ext cx="1443702" cy="1011163"/>
          </a:xfrm>
          <a:prstGeom prst="wedgeRoundRectCallout">
            <a:avLst>
              <a:gd name="adj1" fmla="val -87522"/>
              <a:gd name="adj2" fmla="val 7416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Previous Work</a:t>
            </a:r>
            <a:endParaRPr lang="zh-CN" altLang="en-US" dirty="0"/>
          </a:p>
        </p:txBody>
      </p:sp>
      <p:sp>
        <p:nvSpPr>
          <p:cNvPr id="10" name="左弧形箭头 9"/>
          <p:cNvSpPr/>
          <p:nvPr/>
        </p:nvSpPr>
        <p:spPr>
          <a:xfrm>
            <a:off x="647564" y="2348880"/>
            <a:ext cx="396044" cy="9820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700500"/>
      </p:ext>
    </p:extLst>
  </p:cSld>
  <p:clrMapOvr>
    <a:masterClrMapping/>
  </p:clrMapOvr>
  <p:transition xmlns:p14="http://schemas.microsoft.com/office/powerpoint/2010/main" advTm="33399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Deploy into real systems</a:t>
            </a:r>
          </a:p>
          <a:p>
            <a:r>
              <a:rPr lang="en-US" altLang="zh-CN" dirty="0" smtClean="0"/>
              <a:t>Measure detected users</a:t>
            </a:r>
          </a:p>
          <a:p>
            <a:pPr lvl="1"/>
            <a:r>
              <a:rPr lang="en-US" altLang="zh-CN" dirty="0" smtClean="0"/>
              <a:t>Action patterns</a:t>
            </a:r>
          </a:p>
          <a:p>
            <a:pPr lvl="1"/>
            <a:r>
              <a:rPr lang="en-US" altLang="zh-CN" dirty="0" smtClean="0"/>
              <a:t>Malicious activities</a:t>
            </a:r>
          </a:p>
          <a:p>
            <a:r>
              <a:rPr lang="en-US" altLang="zh-CN" dirty="0" smtClean="0"/>
              <a:t>Further detecting methods</a:t>
            </a:r>
          </a:p>
          <a:p>
            <a:pPr lvl="1"/>
            <a:r>
              <a:rPr lang="en-US" altLang="zh-CN" dirty="0" smtClean="0"/>
              <a:t>Content-free: User action logs, Click-patterns, Action Time</a:t>
            </a:r>
          </a:p>
          <a:p>
            <a:pPr lvl="1"/>
            <a:r>
              <a:rPr lang="en-US" altLang="zh-CN" dirty="0" smtClean="0"/>
              <a:t>Content-related: semantics analysis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937-CF2D-41A1-9A82-D04DECF7D9F8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745352"/>
      </p:ext>
    </p:extLst>
  </p:cSld>
  <p:clrMapOvr>
    <a:masterClrMapping/>
  </p:clrMapOvr>
  <p:transition xmlns:p14="http://schemas.microsoft.com/office/powerpoint/2010/main" advTm="37822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308957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Contact: </a:t>
            </a:r>
            <a:endParaRPr lang="en-US" altLang="zh-CN" sz="2800" dirty="0" smtClean="0"/>
          </a:p>
          <a:p>
            <a:r>
              <a:rPr lang="en-US" altLang="zh-CN" sz="2800" dirty="0" err="1" smtClean="0"/>
              <a:t>Zifei</a:t>
            </a:r>
            <a:r>
              <a:rPr lang="en-US" altLang="zh-CN" sz="2800" dirty="0" smtClean="0"/>
              <a:t> Shan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Peking University, China</a:t>
            </a:r>
          </a:p>
          <a:p>
            <a:r>
              <a:rPr lang="en-US" altLang="zh-CN" sz="2800" dirty="0" smtClean="0">
                <a:hlinkClick r:id="rId2"/>
              </a:rPr>
              <a:t>shanzifei@pku.edu.cn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400" u="sng" dirty="0">
                <a:hlinkClick r:id="rId3"/>
              </a:rPr>
              <a:t>http://</a:t>
            </a:r>
            <a:r>
              <a:rPr lang="en-US" altLang="zh-CN" sz="2400" u="sng" dirty="0" smtClean="0">
                <a:hlinkClick r:id="rId3"/>
              </a:rPr>
              <a:t>www.zifeishan.org</a:t>
            </a:r>
            <a:endParaRPr lang="en-US" altLang="zh-CN" sz="2400" u="sng" dirty="0" smtClean="0"/>
          </a:p>
          <a:p>
            <a:endParaRPr lang="zh-CN" altLang="en-US" sz="2400" u="sng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937-CF2D-41A1-9A82-D04DECF7D9F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75830"/>
      </p:ext>
    </p:extLst>
  </p:cSld>
  <p:clrMapOvr>
    <a:masterClrMapping/>
  </p:clrMapOvr>
  <p:transition xmlns:p14="http://schemas.microsoft.com/office/powerpoint/2010/main" advTm="18169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Background: Cloning Attack</a:t>
            </a:r>
          </a:p>
          <a:p>
            <a:r>
              <a:rPr lang="en-US" altLang="zh-CN" dirty="0" smtClean="0"/>
              <a:t>An enhanced </a:t>
            </a:r>
            <a:r>
              <a:rPr lang="en-US" altLang="zh-CN" dirty="0"/>
              <a:t>attack </a:t>
            </a:r>
            <a:r>
              <a:rPr lang="en-US" altLang="zh-CN" dirty="0" smtClean="0"/>
              <a:t>pattern</a:t>
            </a:r>
          </a:p>
          <a:p>
            <a:r>
              <a:rPr lang="en-US" altLang="zh-CN" dirty="0" smtClean="0"/>
              <a:t>Experiment: Attacking </a:t>
            </a:r>
            <a:r>
              <a:rPr lang="en-US" altLang="zh-CN" dirty="0" err="1" smtClean="0"/>
              <a:t>Renren</a:t>
            </a:r>
            <a:endParaRPr lang="en-US" altLang="zh-CN" dirty="0" smtClean="0"/>
          </a:p>
          <a:p>
            <a:r>
              <a:rPr lang="en-US" altLang="zh-CN" dirty="0" smtClean="0"/>
              <a:t>Detecting Cloning Attacks</a:t>
            </a:r>
          </a:p>
          <a:p>
            <a:r>
              <a:rPr lang="en-US" altLang="zh-CN" dirty="0" smtClean="0"/>
              <a:t>Conclusion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937-CF2D-41A1-9A82-D04DECF7D9F8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477876"/>
      </p:ext>
    </p:extLst>
  </p:cSld>
  <p:clrMapOvr>
    <a:masterClrMapping/>
  </p:clrMapOvr>
  <p:transition xmlns:p14="http://schemas.microsoft.com/office/powerpoint/2010/main" advTm="50974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Online Social Networks</a:t>
            </a:r>
          </a:p>
          <a:p>
            <a:pPr lvl="1"/>
            <a:r>
              <a:rPr lang="en-US" altLang="zh-CN" dirty="0" smtClean="0"/>
              <a:t>Security Problems!</a:t>
            </a:r>
          </a:p>
          <a:p>
            <a:r>
              <a:rPr lang="en-US" altLang="zh-CN" dirty="0" smtClean="0"/>
              <a:t>Cloning Attack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937-CF2D-41A1-9A82-D04DECF7D9F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807225" y="836712"/>
            <a:ext cx="2804968" cy="720080"/>
            <a:chOff x="5375177" y="836712"/>
            <a:chExt cx="2804968" cy="720080"/>
          </a:xfrm>
        </p:grpSpPr>
        <p:pic>
          <p:nvPicPr>
            <p:cNvPr id="3075" name="Picture 3" descr="C:\Users\Robin\Desktop\20120607092211792_easyicon_cn_12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177" y="83671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70" y="836712"/>
              <a:ext cx="1857375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5807572" y="3175248"/>
            <a:ext cx="2920696" cy="685800"/>
            <a:chOff x="5494046" y="1874162"/>
            <a:chExt cx="2920696" cy="685800"/>
          </a:xfrm>
        </p:grpSpPr>
        <p:pic>
          <p:nvPicPr>
            <p:cNvPr id="3077" name="Picture 5" descr="人人网 renren.com - 人人网校内是一个真实的社交网络，联系朋友，一起玩游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1874162"/>
              <a:ext cx="211455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C:\Users\Robin\Desktop\2012060709213758_easyicon_cn_3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046" y="1945792"/>
              <a:ext cx="542540" cy="542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5807225" y="1844825"/>
            <a:ext cx="1863421" cy="915684"/>
            <a:chOff x="5182332" y="2819400"/>
            <a:chExt cx="2481076" cy="1219200"/>
          </a:xfrm>
        </p:grpSpPr>
        <p:pic>
          <p:nvPicPr>
            <p:cNvPr id="3080" name="Picture 8" descr="C:\Users\Robin\Desktop\20120607092628384_easyicon_cn_51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2332" y="2870070"/>
              <a:ext cx="1117860" cy="1117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Picture 9" descr="C:\Users\Robin\Desktop\20120607092711307_easyicon_cn_128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281940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左大括号 7"/>
          <p:cNvSpPr/>
          <p:nvPr/>
        </p:nvSpPr>
        <p:spPr>
          <a:xfrm>
            <a:off x="4572000" y="980728"/>
            <a:ext cx="1152128" cy="2808690"/>
          </a:xfrm>
          <a:prstGeom prst="leftBrace">
            <a:avLst>
              <a:gd name="adj1" fmla="val 25694"/>
              <a:gd name="adj2" fmla="val 28974"/>
            </a:avLst>
          </a:prstGeom>
          <a:ln w="25400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998283" y="3983248"/>
            <a:ext cx="1219200" cy="1620819"/>
            <a:chOff x="2267744" y="4307685"/>
            <a:chExt cx="1219200" cy="1620819"/>
          </a:xfrm>
        </p:grpSpPr>
        <p:pic>
          <p:nvPicPr>
            <p:cNvPr id="15" name="Picture 2" descr="C:\Users\Robin\Desktop\20120606112502360_easyicon_cn_128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430768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536287" y="5559172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Jack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53155" y="3933882"/>
            <a:ext cx="1625766" cy="1589112"/>
            <a:chOff x="2051720" y="1911896"/>
            <a:chExt cx="1625766" cy="1589112"/>
          </a:xfrm>
        </p:grpSpPr>
        <p:sp>
          <p:nvSpPr>
            <p:cNvPr id="18" name="TextBox 17"/>
            <p:cNvSpPr txBox="1"/>
            <p:nvPr/>
          </p:nvSpPr>
          <p:spPr>
            <a:xfrm>
              <a:off x="2051720" y="3131676"/>
              <a:ext cx="1625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Clone “Jack”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267744" y="1911896"/>
              <a:ext cx="1219200" cy="1292117"/>
              <a:chOff x="2267744" y="1911896"/>
              <a:chExt cx="1219200" cy="1292117"/>
            </a:xfrm>
          </p:grpSpPr>
          <p:pic>
            <p:nvPicPr>
              <p:cNvPr id="20" name="Picture 3" descr="C:\Users\Robin\Desktop\20120606112509478_easyicon_cn_128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744" y="1984813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devil.png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752" y="1911896"/>
                <a:ext cx="1085056" cy="1085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22" name="直接箭头连接符 21"/>
          <p:cNvCxnSpPr>
            <a:stCxn id="20" idx="1"/>
            <a:endCxn id="15" idx="3"/>
          </p:cNvCxnSpPr>
          <p:nvPr/>
        </p:nvCxnSpPr>
        <p:spPr>
          <a:xfrm flipH="1" flipV="1">
            <a:off x="2217483" y="4592848"/>
            <a:ext cx="1351696" cy="23551"/>
          </a:xfrm>
          <a:prstGeom prst="straightConnector1">
            <a:avLst/>
          </a:prstGeom>
          <a:ln w="38100">
            <a:gradFill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标注 22"/>
          <p:cNvSpPr/>
          <p:nvPr/>
        </p:nvSpPr>
        <p:spPr>
          <a:xfrm>
            <a:off x="2414980" y="3863762"/>
            <a:ext cx="1011982" cy="612648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Clone profile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0" idx="3"/>
            <a:endCxn id="26" idx="1"/>
          </p:cNvCxnSpPr>
          <p:nvPr/>
        </p:nvCxnSpPr>
        <p:spPr>
          <a:xfrm flipV="1">
            <a:off x="4788379" y="4588146"/>
            <a:ext cx="2011006" cy="28253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62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标注 27"/>
          <p:cNvSpPr/>
          <p:nvPr/>
        </p:nvSpPr>
        <p:spPr>
          <a:xfrm>
            <a:off x="4726243" y="4074293"/>
            <a:ext cx="2073142" cy="402117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Friend request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6384622" y="4074293"/>
            <a:ext cx="1857231" cy="1345108"/>
            <a:chOff x="6384622" y="4074293"/>
            <a:chExt cx="1857231" cy="1345108"/>
          </a:xfrm>
        </p:grpSpPr>
        <p:pic>
          <p:nvPicPr>
            <p:cNvPr id="26" name="Picture 3" descr="C:\Users\Robin\Desktop\20120606112132601_easyicon_cn_128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9385" y="4074293"/>
              <a:ext cx="1027706" cy="1027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6384622" y="5050069"/>
              <a:ext cx="1857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Jack’s Friends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48510851"/>
      </p:ext>
    </p:extLst>
  </p:cSld>
  <p:clrMapOvr>
    <a:masterClrMapping/>
  </p:clrMapOvr>
  <p:transition xmlns:p14="http://schemas.microsoft.com/office/powerpoint/2010/main" advTm="4535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3" grpId="1" animBg="1"/>
      <p:bldP spid="23" grpId="3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937-CF2D-41A1-9A82-D04DECF7D9F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Cloning Attack</a:t>
            </a:r>
            <a:endParaRPr lang="zh-CN" altLang="en-US" dirty="0"/>
          </a:p>
        </p:txBody>
      </p:sp>
      <p:pic>
        <p:nvPicPr>
          <p:cNvPr id="8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279" y="339328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27" y="447064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79" y="45050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215" y="229405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927" y="325411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34" name="组合 2233"/>
          <p:cNvGrpSpPr/>
          <p:nvPr/>
        </p:nvGrpSpPr>
        <p:grpSpPr>
          <a:xfrm>
            <a:off x="2267744" y="4307685"/>
            <a:ext cx="1219200" cy="1620819"/>
            <a:chOff x="2267744" y="4307685"/>
            <a:chExt cx="1219200" cy="1620819"/>
          </a:xfrm>
        </p:grpSpPr>
        <p:pic>
          <p:nvPicPr>
            <p:cNvPr id="2050" name="Picture 2" descr="C:\Users\Robin\Desktop\20120606112502360_easyicon_cn_128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430768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536287" y="5559172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Jack</a:t>
              </a:r>
              <a:endParaRPr lang="zh-CN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215785" y="5455215"/>
            <a:ext cx="289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Jack’s Partial Friend list</a:t>
            </a:r>
            <a:endParaRPr lang="zh-CN" altLang="en-US" dirty="0"/>
          </a:p>
        </p:txBody>
      </p:sp>
      <p:grpSp>
        <p:nvGrpSpPr>
          <p:cNvPr id="2232" name="组合 2231"/>
          <p:cNvGrpSpPr/>
          <p:nvPr/>
        </p:nvGrpSpPr>
        <p:grpSpPr>
          <a:xfrm>
            <a:off x="683568" y="2908176"/>
            <a:ext cx="1219200" cy="1584175"/>
            <a:chOff x="683568" y="2908176"/>
            <a:chExt cx="1219200" cy="1584175"/>
          </a:xfrm>
        </p:grpSpPr>
        <p:pic>
          <p:nvPicPr>
            <p:cNvPr id="7" name="Picture 3" descr="devil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908176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2773" y="4123019"/>
              <a:ext cx="1149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Attacker</a:t>
              </a:r>
              <a:endParaRPr lang="zh-CN" altLang="en-US" dirty="0"/>
            </a:p>
          </p:txBody>
        </p:sp>
      </p:grpSp>
      <p:grpSp>
        <p:nvGrpSpPr>
          <p:cNvPr id="2233" name="组合 2232"/>
          <p:cNvGrpSpPr/>
          <p:nvPr/>
        </p:nvGrpSpPr>
        <p:grpSpPr>
          <a:xfrm>
            <a:off x="2051720" y="1911896"/>
            <a:ext cx="1625766" cy="1589112"/>
            <a:chOff x="2051720" y="1911896"/>
            <a:chExt cx="1625766" cy="1589112"/>
          </a:xfrm>
        </p:grpSpPr>
        <p:sp>
          <p:nvSpPr>
            <p:cNvPr id="16" name="TextBox 15"/>
            <p:cNvSpPr txBox="1"/>
            <p:nvPr/>
          </p:nvSpPr>
          <p:spPr>
            <a:xfrm>
              <a:off x="2051720" y="3131676"/>
              <a:ext cx="1625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Clone “Jack”</a:t>
              </a:r>
              <a:endParaRPr lang="zh-CN" alt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267744" y="1911896"/>
              <a:ext cx="1219200" cy="1292117"/>
              <a:chOff x="2267744" y="1911896"/>
              <a:chExt cx="1219200" cy="1292117"/>
            </a:xfrm>
          </p:grpSpPr>
          <p:pic>
            <p:nvPicPr>
              <p:cNvPr id="2051" name="Picture 3" descr="C:\Users\Robin\Desktop\20120606112509478_easyicon_cn_128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744" y="1984813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3" descr="devil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752" y="1911896"/>
                <a:ext cx="1085056" cy="1085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2089" name="直接连接符 2088"/>
          <p:cNvCxnSpPr>
            <a:stCxn id="2050" idx="0"/>
            <a:endCxn id="12" idx="0"/>
          </p:cNvCxnSpPr>
          <p:nvPr/>
        </p:nvCxnSpPr>
        <p:spPr>
          <a:xfrm flipV="1">
            <a:off x="2877344" y="3254113"/>
            <a:ext cx="2678783" cy="105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直接连接符 2090"/>
          <p:cNvCxnSpPr>
            <a:stCxn id="2050" idx="0"/>
            <a:endCxn id="9" idx="0"/>
          </p:cNvCxnSpPr>
          <p:nvPr/>
        </p:nvCxnSpPr>
        <p:spPr>
          <a:xfrm>
            <a:off x="2877344" y="4307685"/>
            <a:ext cx="3135983" cy="162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3" name="直接连接符 2092"/>
          <p:cNvCxnSpPr>
            <a:stCxn id="2050" idx="0"/>
            <a:endCxn id="10" idx="0"/>
          </p:cNvCxnSpPr>
          <p:nvPr/>
        </p:nvCxnSpPr>
        <p:spPr>
          <a:xfrm>
            <a:off x="2877344" y="4307685"/>
            <a:ext cx="4433935" cy="197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直接连接符 2094"/>
          <p:cNvCxnSpPr>
            <a:stCxn id="2050" idx="0"/>
            <a:endCxn id="8" idx="0"/>
          </p:cNvCxnSpPr>
          <p:nvPr/>
        </p:nvCxnSpPr>
        <p:spPr>
          <a:xfrm flipV="1">
            <a:off x="2877344" y="3393285"/>
            <a:ext cx="4891135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" name="直接连接符 2096"/>
          <p:cNvCxnSpPr>
            <a:stCxn id="2050" idx="0"/>
            <a:endCxn id="11" idx="0"/>
          </p:cNvCxnSpPr>
          <p:nvPr/>
        </p:nvCxnSpPr>
        <p:spPr>
          <a:xfrm flipV="1">
            <a:off x="2877344" y="2294054"/>
            <a:ext cx="3915071" cy="2013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3" name="直接连接符 2102"/>
          <p:cNvCxnSpPr>
            <a:stCxn id="17" idx="3"/>
            <a:endCxn id="12" idx="0"/>
          </p:cNvCxnSpPr>
          <p:nvPr/>
        </p:nvCxnSpPr>
        <p:spPr>
          <a:xfrm>
            <a:off x="3424808" y="2454424"/>
            <a:ext cx="2131319" cy="799689"/>
          </a:xfrm>
          <a:prstGeom prst="line">
            <a:avLst/>
          </a:prstGeom>
          <a:ln w="3175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3500000" scaled="1"/>
              <a:tileRect/>
            </a:gra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直接连接符 2104"/>
          <p:cNvCxnSpPr>
            <a:stCxn id="17" idx="3"/>
            <a:endCxn id="11" idx="0"/>
          </p:cNvCxnSpPr>
          <p:nvPr/>
        </p:nvCxnSpPr>
        <p:spPr>
          <a:xfrm flipV="1">
            <a:off x="3424808" y="2294054"/>
            <a:ext cx="3367607" cy="160370"/>
          </a:xfrm>
          <a:prstGeom prst="line">
            <a:avLst/>
          </a:prstGeom>
          <a:ln w="3175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3500000" scaled="1"/>
              <a:tileRect/>
            </a:gra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直接连接符 2106"/>
          <p:cNvCxnSpPr>
            <a:stCxn id="17" idx="3"/>
            <a:endCxn id="9" idx="0"/>
          </p:cNvCxnSpPr>
          <p:nvPr/>
        </p:nvCxnSpPr>
        <p:spPr>
          <a:xfrm>
            <a:off x="3424808" y="2454424"/>
            <a:ext cx="2588519" cy="2016224"/>
          </a:xfrm>
          <a:prstGeom prst="line">
            <a:avLst/>
          </a:prstGeom>
          <a:ln w="3175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3500000" scaled="1"/>
              <a:tileRect/>
            </a:gra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直接连接符 2108"/>
          <p:cNvCxnSpPr>
            <a:endCxn id="10" idx="0"/>
          </p:cNvCxnSpPr>
          <p:nvPr/>
        </p:nvCxnSpPr>
        <p:spPr>
          <a:xfrm>
            <a:off x="3426962" y="2454424"/>
            <a:ext cx="3884317" cy="2050577"/>
          </a:xfrm>
          <a:prstGeom prst="line">
            <a:avLst/>
          </a:prstGeom>
          <a:ln w="3175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3500000" scaled="1"/>
              <a:tileRect/>
            </a:gra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1" name="直接连接符 2110"/>
          <p:cNvCxnSpPr>
            <a:stCxn id="17" idx="3"/>
            <a:endCxn id="8" idx="0"/>
          </p:cNvCxnSpPr>
          <p:nvPr/>
        </p:nvCxnSpPr>
        <p:spPr>
          <a:xfrm>
            <a:off x="3424808" y="2454424"/>
            <a:ext cx="4343671" cy="938861"/>
          </a:xfrm>
          <a:prstGeom prst="line">
            <a:avLst/>
          </a:prstGeom>
          <a:ln w="3175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3500000" scaled="1"/>
              <a:tileRect/>
            </a:gra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1" name="直接箭头连接符 2220"/>
          <p:cNvCxnSpPr>
            <a:stCxn id="7" idx="2"/>
            <a:endCxn id="2050" idx="0"/>
          </p:cNvCxnSpPr>
          <p:nvPr/>
        </p:nvCxnSpPr>
        <p:spPr>
          <a:xfrm>
            <a:off x="1293168" y="4127376"/>
            <a:ext cx="1584176" cy="180309"/>
          </a:xfrm>
          <a:prstGeom prst="straightConnector1">
            <a:avLst/>
          </a:prstGeom>
          <a:ln w="38100">
            <a:gradFill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3" name="直接箭头连接符 2222"/>
          <p:cNvCxnSpPr>
            <a:stCxn id="7" idx="0"/>
            <a:endCxn id="17" idx="1"/>
          </p:cNvCxnSpPr>
          <p:nvPr/>
        </p:nvCxnSpPr>
        <p:spPr>
          <a:xfrm flipV="1">
            <a:off x="1293168" y="2454424"/>
            <a:ext cx="1046584" cy="453752"/>
          </a:xfrm>
          <a:prstGeom prst="straightConnector1">
            <a:avLst/>
          </a:prstGeom>
          <a:ln w="38100">
            <a:gradFill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5" name="直接箭头连接符 2224"/>
          <p:cNvCxnSpPr>
            <a:stCxn id="2051" idx="2"/>
            <a:endCxn id="2050" idx="0"/>
          </p:cNvCxnSpPr>
          <p:nvPr/>
        </p:nvCxnSpPr>
        <p:spPr>
          <a:xfrm>
            <a:off x="2877344" y="3204013"/>
            <a:ext cx="0" cy="1103672"/>
          </a:xfrm>
          <a:prstGeom prst="straightConnector1">
            <a:avLst/>
          </a:prstGeom>
          <a:ln w="38100">
            <a:gradFill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6" name="圆角矩形标注 2235"/>
          <p:cNvSpPr/>
          <p:nvPr/>
        </p:nvSpPr>
        <p:spPr>
          <a:xfrm>
            <a:off x="1444304" y="3323699"/>
            <a:ext cx="2183965" cy="699755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Peek, get a partial friend list</a:t>
            </a:r>
            <a:endParaRPr lang="zh-CN" altLang="en-US" dirty="0"/>
          </a:p>
        </p:txBody>
      </p:sp>
      <p:sp>
        <p:nvSpPr>
          <p:cNvPr id="221" name="圆角矩形标注 220"/>
          <p:cNvSpPr/>
          <p:nvPr/>
        </p:nvSpPr>
        <p:spPr>
          <a:xfrm>
            <a:off x="1327770" y="1987730"/>
            <a:ext cx="1011982" cy="612648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</a:t>
            </a:r>
            <a:endParaRPr lang="zh-CN" altLang="en-US" dirty="0"/>
          </a:p>
        </p:txBody>
      </p:sp>
      <p:sp>
        <p:nvSpPr>
          <p:cNvPr id="222" name="圆角矩形标注 221"/>
          <p:cNvSpPr/>
          <p:nvPr/>
        </p:nvSpPr>
        <p:spPr>
          <a:xfrm>
            <a:off x="2414980" y="3362996"/>
            <a:ext cx="1011982" cy="612648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Clone profile</a:t>
            </a:r>
            <a:endParaRPr lang="zh-CN" altLang="en-US" dirty="0"/>
          </a:p>
        </p:txBody>
      </p:sp>
      <p:sp>
        <p:nvSpPr>
          <p:cNvPr id="223" name="圆角矩形标注 222"/>
          <p:cNvSpPr/>
          <p:nvPr/>
        </p:nvSpPr>
        <p:spPr>
          <a:xfrm>
            <a:off x="3574387" y="1920880"/>
            <a:ext cx="2644596" cy="612648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Friend request: I am another ID of Jack!</a:t>
            </a:r>
            <a:endParaRPr lang="zh-CN" altLang="en-US" dirty="0"/>
          </a:p>
        </p:txBody>
      </p:sp>
      <p:cxnSp>
        <p:nvCxnSpPr>
          <p:cNvPr id="2238" name="直接箭头连接符 2237"/>
          <p:cNvCxnSpPr>
            <a:stCxn id="11" idx="0"/>
            <a:endCxn id="17" idx="3"/>
          </p:cNvCxnSpPr>
          <p:nvPr/>
        </p:nvCxnSpPr>
        <p:spPr>
          <a:xfrm flipH="1">
            <a:off x="3424808" y="2294054"/>
            <a:ext cx="3367607" cy="160370"/>
          </a:xfrm>
          <a:prstGeom prst="straightConnector1">
            <a:avLst/>
          </a:prstGeom>
          <a:ln w="3810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9" idx="0"/>
            <a:endCxn id="17" idx="3"/>
          </p:cNvCxnSpPr>
          <p:nvPr/>
        </p:nvCxnSpPr>
        <p:spPr>
          <a:xfrm flipH="1" flipV="1">
            <a:off x="3424808" y="2454424"/>
            <a:ext cx="2588519" cy="2016224"/>
          </a:xfrm>
          <a:prstGeom prst="straightConnector1">
            <a:avLst/>
          </a:prstGeom>
          <a:ln w="3810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8" idx="0"/>
          </p:cNvCxnSpPr>
          <p:nvPr/>
        </p:nvCxnSpPr>
        <p:spPr>
          <a:xfrm flipH="1" flipV="1">
            <a:off x="3426962" y="2454424"/>
            <a:ext cx="4341517" cy="938861"/>
          </a:xfrm>
          <a:prstGeom prst="straightConnector1">
            <a:avLst/>
          </a:prstGeom>
          <a:ln w="3810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2" name="圆角矩形标注 231"/>
          <p:cNvSpPr/>
          <p:nvPr/>
        </p:nvSpPr>
        <p:spPr>
          <a:xfrm>
            <a:off x="3827833" y="2586436"/>
            <a:ext cx="2750207" cy="545240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Cheated, add back</a:t>
            </a:r>
            <a:endParaRPr lang="zh-CN" altLang="en-US" dirty="0"/>
          </a:p>
        </p:txBody>
      </p:sp>
      <p:pic>
        <p:nvPicPr>
          <p:cNvPr id="246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279" y="339328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27" y="447064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215" y="229405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9603196"/>
      </p:ext>
    </p:extLst>
  </p:cSld>
  <p:clrMapOvr>
    <a:masterClrMapping/>
  </p:clrMapOvr>
  <p:transition xmlns:p14="http://schemas.microsoft.com/office/powerpoint/2010/main" advTm="4662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6" grpId="0" animBg="1"/>
      <p:bldP spid="2236" grpId="1" animBg="1"/>
      <p:bldP spid="221" grpId="0" animBg="1"/>
      <p:bldP spid="221" grpId="1" animBg="1"/>
      <p:bldP spid="222" grpId="0" animBg="1"/>
      <p:bldP spid="222" grpId="1" animBg="1"/>
      <p:bldP spid="222" grpId="2" animBg="1"/>
      <p:bldP spid="222" grpId="3" animBg="1"/>
      <p:bldP spid="223" grpId="0" animBg="1"/>
      <p:bldP spid="223" grpId="1" animBg="1"/>
      <p:bldP spid="232" grpId="0" animBg="1"/>
      <p:bldP spid="2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937-CF2D-41A1-9A82-D04DECF7D9F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Enhanced Cloning </a:t>
            </a:r>
            <a:r>
              <a:rPr lang="en-US" altLang="zh-CN" dirty="0"/>
              <a:t>Attack: </a:t>
            </a:r>
            <a:r>
              <a:rPr lang="en-US" altLang="zh-CN" dirty="0" smtClean="0"/>
              <a:t>Snowball Sampling</a:t>
            </a:r>
            <a:endParaRPr lang="zh-CN" altLang="en-US" dirty="0"/>
          </a:p>
        </p:txBody>
      </p:sp>
      <p:pic>
        <p:nvPicPr>
          <p:cNvPr id="8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891" y="313167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891" y="429223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249" y="44079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891" y="203470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249" y="349466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34" name="组合 2233"/>
          <p:cNvGrpSpPr/>
          <p:nvPr/>
        </p:nvGrpSpPr>
        <p:grpSpPr>
          <a:xfrm>
            <a:off x="2267744" y="4307685"/>
            <a:ext cx="1219200" cy="1620819"/>
            <a:chOff x="2267744" y="4307685"/>
            <a:chExt cx="1219200" cy="1620819"/>
          </a:xfrm>
        </p:grpSpPr>
        <p:pic>
          <p:nvPicPr>
            <p:cNvPr id="2050" name="Picture 2" descr="C:\Users\Robin\Desktop\20120606112502360_easyicon_cn_128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430768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536287" y="5559172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Jack</a:t>
              </a:r>
              <a:endParaRPr lang="zh-CN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175714" y="5559172"/>
            <a:ext cx="17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Jack’s Friends</a:t>
            </a:r>
            <a:endParaRPr lang="zh-CN" altLang="en-US" dirty="0"/>
          </a:p>
        </p:txBody>
      </p:sp>
      <p:grpSp>
        <p:nvGrpSpPr>
          <p:cNvPr id="2232" name="组合 2231"/>
          <p:cNvGrpSpPr/>
          <p:nvPr/>
        </p:nvGrpSpPr>
        <p:grpSpPr>
          <a:xfrm>
            <a:off x="683568" y="2908176"/>
            <a:ext cx="1219200" cy="1584175"/>
            <a:chOff x="683568" y="2908176"/>
            <a:chExt cx="1219200" cy="1584175"/>
          </a:xfrm>
        </p:grpSpPr>
        <p:pic>
          <p:nvPicPr>
            <p:cNvPr id="7" name="Picture 3" descr="devil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908176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2773" y="4123019"/>
              <a:ext cx="1149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Attacker</a:t>
              </a:r>
              <a:endParaRPr lang="zh-CN" altLang="en-US" dirty="0"/>
            </a:p>
          </p:txBody>
        </p:sp>
      </p:grpSp>
      <p:grpSp>
        <p:nvGrpSpPr>
          <p:cNvPr id="2233" name="组合 2232"/>
          <p:cNvGrpSpPr/>
          <p:nvPr/>
        </p:nvGrpSpPr>
        <p:grpSpPr>
          <a:xfrm>
            <a:off x="2051720" y="1911896"/>
            <a:ext cx="1625766" cy="1589112"/>
            <a:chOff x="2051720" y="1911896"/>
            <a:chExt cx="1625766" cy="1589112"/>
          </a:xfrm>
        </p:grpSpPr>
        <p:sp>
          <p:nvSpPr>
            <p:cNvPr id="16" name="TextBox 15"/>
            <p:cNvSpPr txBox="1"/>
            <p:nvPr/>
          </p:nvSpPr>
          <p:spPr>
            <a:xfrm>
              <a:off x="2051720" y="3131676"/>
              <a:ext cx="1625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Clone “Jack”</a:t>
              </a:r>
              <a:endParaRPr lang="zh-CN" alt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267744" y="1911896"/>
              <a:ext cx="1219200" cy="1292117"/>
              <a:chOff x="2267744" y="1911896"/>
              <a:chExt cx="1219200" cy="1292117"/>
            </a:xfrm>
          </p:grpSpPr>
          <p:pic>
            <p:nvPicPr>
              <p:cNvPr id="2051" name="Picture 3" descr="C:\Users\Robin\Desktop\20120606112509478_easyicon_cn_128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744" y="1984813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3" descr="devil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752" y="1911896"/>
                <a:ext cx="1085056" cy="1085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6" name="直接连接符 5"/>
          <p:cNvCxnSpPr>
            <a:stCxn id="11" idx="0"/>
            <a:endCxn id="17" idx="3"/>
          </p:cNvCxnSpPr>
          <p:nvPr/>
        </p:nvCxnSpPr>
        <p:spPr>
          <a:xfrm flipH="1">
            <a:off x="3424808" y="2034708"/>
            <a:ext cx="2259283" cy="41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0"/>
            <a:endCxn id="17" idx="3"/>
          </p:cNvCxnSpPr>
          <p:nvPr/>
        </p:nvCxnSpPr>
        <p:spPr>
          <a:xfrm flipH="1" flipV="1">
            <a:off x="3424808" y="2454424"/>
            <a:ext cx="2259283" cy="67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0"/>
            <a:endCxn id="17" idx="3"/>
          </p:cNvCxnSpPr>
          <p:nvPr/>
        </p:nvCxnSpPr>
        <p:spPr>
          <a:xfrm flipH="1" flipV="1">
            <a:off x="3424808" y="2454424"/>
            <a:ext cx="2259283" cy="183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26876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9094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7783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30641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763168" y="5229200"/>
            <a:ext cx="2257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Other Friends </a:t>
            </a:r>
          </a:p>
          <a:p>
            <a:pPr algn="ctr"/>
            <a:r>
              <a:rPr lang="en-US" altLang="zh-CN" dirty="0" smtClean="0"/>
              <a:t>In the community</a:t>
            </a:r>
            <a:endParaRPr lang="zh-CN" altLang="en-US" dirty="0"/>
          </a:p>
        </p:txBody>
      </p:sp>
      <p:cxnSp>
        <p:nvCxnSpPr>
          <p:cNvPr id="254" name="直接箭头连接符 253"/>
          <p:cNvCxnSpPr>
            <a:stCxn id="17" idx="3"/>
            <a:endCxn id="93" idx="1"/>
          </p:cNvCxnSpPr>
          <p:nvPr/>
        </p:nvCxnSpPr>
        <p:spPr>
          <a:xfrm flipV="1">
            <a:off x="3424808" y="1725960"/>
            <a:ext cx="4171528" cy="728464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直接箭头连接符 2047"/>
          <p:cNvCxnSpPr>
            <a:endCxn id="94" idx="1"/>
          </p:cNvCxnSpPr>
          <p:nvPr/>
        </p:nvCxnSpPr>
        <p:spPr>
          <a:xfrm>
            <a:off x="3424808" y="2431220"/>
            <a:ext cx="4171528" cy="316923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直接箭头连接符 2051"/>
          <p:cNvCxnSpPr>
            <a:stCxn id="17" idx="3"/>
            <a:endCxn id="95" idx="1"/>
          </p:cNvCxnSpPr>
          <p:nvPr/>
        </p:nvCxnSpPr>
        <p:spPr>
          <a:xfrm>
            <a:off x="3424808" y="2454424"/>
            <a:ext cx="4171528" cy="1380615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直接箭头连接符 2053"/>
          <p:cNvCxnSpPr>
            <a:stCxn id="17" idx="3"/>
            <a:endCxn id="96" idx="1"/>
          </p:cNvCxnSpPr>
          <p:nvPr/>
        </p:nvCxnSpPr>
        <p:spPr>
          <a:xfrm>
            <a:off x="3424808" y="2454424"/>
            <a:ext cx="4171528" cy="2309191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圆角矩形标注 107"/>
          <p:cNvSpPr/>
          <p:nvPr/>
        </p:nvSpPr>
        <p:spPr>
          <a:xfrm>
            <a:off x="4283968" y="1621452"/>
            <a:ext cx="2644596" cy="612648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Friend request: I am another ID of Jack!</a:t>
            </a:r>
            <a:endParaRPr lang="zh-CN" altLang="en-US" dirty="0"/>
          </a:p>
        </p:txBody>
      </p:sp>
      <p:sp>
        <p:nvSpPr>
          <p:cNvPr id="110" name="圆角矩形标注 109"/>
          <p:cNvSpPr/>
          <p:nvPr/>
        </p:nvSpPr>
        <p:spPr>
          <a:xfrm>
            <a:off x="4878187" y="3451172"/>
            <a:ext cx="1456158" cy="612648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Common friends</a:t>
            </a:r>
            <a:endParaRPr lang="zh-CN" altLang="en-US" dirty="0"/>
          </a:p>
        </p:txBody>
      </p:sp>
      <p:cxnSp>
        <p:nvCxnSpPr>
          <p:cNvPr id="2058" name="直接箭头连接符 2057"/>
          <p:cNvCxnSpPr>
            <a:stCxn id="93" idx="1"/>
            <a:endCxn id="17" idx="3"/>
          </p:cNvCxnSpPr>
          <p:nvPr/>
        </p:nvCxnSpPr>
        <p:spPr>
          <a:xfrm flipH="1">
            <a:off x="3424808" y="1725960"/>
            <a:ext cx="4171528" cy="728464"/>
          </a:xfrm>
          <a:prstGeom prst="straightConnector1">
            <a:avLst/>
          </a:prstGeom>
          <a:ln w="3810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直接箭头连接符 2059"/>
          <p:cNvCxnSpPr>
            <a:stCxn id="94" idx="1"/>
            <a:endCxn id="17" idx="3"/>
          </p:cNvCxnSpPr>
          <p:nvPr/>
        </p:nvCxnSpPr>
        <p:spPr>
          <a:xfrm flipH="1" flipV="1">
            <a:off x="3424808" y="2454424"/>
            <a:ext cx="4171528" cy="293719"/>
          </a:xfrm>
          <a:prstGeom prst="straightConnector1">
            <a:avLst/>
          </a:prstGeom>
          <a:ln w="3810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直接箭头连接符 2061"/>
          <p:cNvCxnSpPr>
            <a:stCxn id="96" idx="1"/>
            <a:endCxn id="17" idx="3"/>
          </p:cNvCxnSpPr>
          <p:nvPr/>
        </p:nvCxnSpPr>
        <p:spPr>
          <a:xfrm flipH="1" flipV="1">
            <a:off x="3424808" y="2454424"/>
            <a:ext cx="4171528" cy="2309191"/>
          </a:xfrm>
          <a:prstGeom prst="straightConnector1">
            <a:avLst/>
          </a:prstGeom>
          <a:ln w="3810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角矩形标注 116"/>
          <p:cNvSpPr/>
          <p:nvPr/>
        </p:nvSpPr>
        <p:spPr>
          <a:xfrm>
            <a:off x="4879709" y="2721173"/>
            <a:ext cx="2752023" cy="455870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Easier to get cheated</a:t>
            </a:r>
            <a:endParaRPr lang="zh-CN" altLang="en-US" dirty="0"/>
          </a:p>
        </p:txBody>
      </p:sp>
      <p:cxnSp>
        <p:nvCxnSpPr>
          <p:cNvPr id="2076" name="直接连接符 2075"/>
          <p:cNvCxnSpPr>
            <a:stCxn id="11" idx="0"/>
            <a:endCxn id="93" idx="1"/>
          </p:cNvCxnSpPr>
          <p:nvPr/>
        </p:nvCxnSpPr>
        <p:spPr>
          <a:xfrm flipV="1">
            <a:off x="5684091" y="1725960"/>
            <a:ext cx="1912245" cy="30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直接连接符 2079"/>
          <p:cNvCxnSpPr>
            <a:stCxn id="11" idx="0"/>
            <a:endCxn id="94" idx="1"/>
          </p:cNvCxnSpPr>
          <p:nvPr/>
        </p:nvCxnSpPr>
        <p:spPr>
          <a:xfrm>
            <a:off x="5684091" y="2034708"/>
            <a:ext cx="1912245" cy="713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直接连接符 2083"/>
          <p:cNvCxnSpPr>
            <a:stCxn id="11" idx="0"/>
            <a:endCxn id="95" idx="1"/>
          </p:cNvCxnSpPr>
          <p:nvPr/>
        </p:nvCxnSpPr>
        <p:spPr>
          <a:xfrm>
            <a:off x="5684091" y="2034708"/>
            <a:ext cx="1912245" cy="1800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直接连接符 2087"/>
          <p:cNvCxnSpPr>
            <a:stCxn id="11" idx="0"/>
            <a:endCxn id="96" idx="1"/>
          </p:cNvCxnSpPr>
          <p:nvPr/>
        </p:nvCxnSpPr>
        <p:spPr>
          <a:xfrm>
            <a:off x="5684091" y="2034708"/>
            <a:ext cx="1912245" cy="2728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6" name="直接连接符 2095"/>
          <p:cNvCxnSpPr>
            <a:stCxn id="8" idx="0"/>
            <a:endCxn id="96" idx="1"/>
          </p:cNvCxnSpPr>
          <p:nvPr/>
        </p:nvCxnSpPr>
        <p:spPr>
          <a:xfrm>
            <a:off x="5684091" y="3131676"/>
            <a:ext cx="1912245" cy="163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直接连接符 2098"/>
          <p:cNvCxnSpPr>
            <a:stCxn id="8" idx="0"/>
            <a:endCxn id="93" idx="1"/>
          </p:cNvCxnSpPr>
          <p:nvPr/>
        </p:nvCxnSpPr>
        <p:spPr>
          <a:xfrm flipV="1">
            <a:off x="5684091" y="1725960"/>
            <a:ext cx="1912245" cy="140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4" name="直接连接符 2103"/>
          <p:cNvCxnSpPr>
            <a:stCxn id="9" idx="0"/>
            <a:endCxn id="94" idx="1"/>
          </p:cNvCxnSpPr>
          <p:nvPr/>
        </p:nvCxnSpPr>
        <p:spPr>
          <a:xfrm flipV="1">
            <a:off x="5684091" y="2748143"/>
            <a:ext cx="1912245" cy="154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8" name="直接连接符 2107"/>
          <p:cNvCxnSpPr>
            <a:stCxn id="9" idx="0"/>
            <a:endCxn id="96" idx="1"/>
          </p:cNvCxnSpPr>
          <p:nvPr/>
        </p:nvCxnSpPr>
        <p:spPr>
          <a:xfrm>
            <a:off x="5684091" y="4292239"/>
            <a:ext cx="1912245" cy="47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26876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9094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30641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685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136">
        <p:fade/>
      </p:transition>
    </mc:Choice>
    <mc:Fallback xmlns="">
      <p:transition xmlns:p14="http://schemas.microsoft.com/office/powerpoint/2010/main" spd="med" advTm="6313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10" grpId="0" animBg="1"/>
      <p:bldP spid="110" grpId="1" animBg="1"/>
      <p:bldP spid="117" grpId="0" animBg="1"/>
      <p:bldP spid="1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937-CF2D-41A1-9A82-D04DECF7D9F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Enhanced Cloning Attack: </a:t>
            </a:r>
            <a:r>
              <a:rPr lang="en-US" altLang="zh-CN" dirty="0" smtClean="0"/>
              <a:t>Iteration Attack</a:t>
            </a:r>
            <a:endParaRPr lang="zh-CN" altLang="en-US" dirty="0"/>
          </a:p>
        </p:txBody>
      </p:sp>
      <p:pic>
        <p:nvPicPr>
          <p:cNvPr id="8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644" y="420379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271" y="414848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66" y="453392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57" y="471137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89" y="427037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34" name="组合 2233"/>
          <p:cNvGrpSpPr/>
          <p:nvPr/>
        </p:nvGrpSpPr>
        <p:grpSpPr>
          <a:xfrm>
            <a:off x="1983133" y="4642167"/>
            <a:ext cx="822945" cy="1163619"/>
            <a:chOff x="2267744" y="4307685"/>
            <a:chExt cx="1219200" cy="1620819"/>
          </a:xfrm>
        </p:grpSpPr>
        <p:pic>
          <p:nvPicPr>
            <p:cNvPr id="2050" name="Picture 2" descr="C:\Users\Robin\Desktop\20120606112502360_easyicon_cn_128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430768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368340" y="5559172"/>
              <a:ext cx="68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Jack</a:t>
              </a:r>
              <a:endParaRPr lang="zh-CN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91189" y="5559172"/>
            <a:ext cx="17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Jack’s Friends</a:t>
            </a:r>
            <a:endParaRPr lang="zh-CN" altLang="en-US" dirty="0"/>
          </a:p>
        </p:txBody>
      </p:sp>
      <p:grpSp>
        <p:nvGrpSpPr>
          <p:cNvPr id="2232" name="组合 2231"/>
          <p:cNvGrpSpPr/>
          <p:nvPr/>
        </p:nvGrpSpPr>
        <p:grpSpPr>
          <a:xfrm>
            <a:off x="971600" y="1980770"/>
            <a:ext cx="1219200" cy="1584175"/>
            <a:chOff x="683568" y="2908176"/>
            <a:chExt cx="1219200" cy="1584175"/>
          </a:xfrm>
        </p:grpSpPr>
        <p:pic>
          <p:nvPicPr>
            <p:cNvPr id="7" name="Picture 3" descr="devil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908176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2773" y="4123019"/>
              <a:ext cx="1149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Attacker</a:t>
              </a:r>
              <a:endParaRPr lang="zh-CN" altLang="en-US" dirty="0"/>
            </a:p>
          </p:txBody>
        </p:sp>
      </p:grpSp>
      <p:pic>
        <p:nvPicPr>
          <p:cNvPr id="93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608" y="335597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785" y="336820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89" y="475598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Users\Robin\Desktop\20120606111959801_easyicon_cn_96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193" y="475486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Robin\Desktop\20120606112132601_easyicon_cn_12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91408"/>
            <a:ext cx="1756792" cy="17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组合 45"/>
          <p:cNvGrpSpPr/>
          <p:nvPr/>
        </p:nvGrpSpPr>
        <p:grpSpPr>
          <a:xfrm>
            <a:off x="1654298" y="3506114"/>
            <a:ext cx="1625766" cy="1172675"/>
            <a:chOff x="1581948" y="1911896"/>
            <a:chExt cx="2468531" cy="1780566"/>
          </a:xfrm>
        </p:grpSpPr>
        <p:sp>
          <p:nvSpPr>
            <p:cNvPr id="47" name="TextBox 46"/>
            <p:cNvSpPr txBox="1"/>
            <p:nvPr/>
          </p:nvSpPr>
          <p:spPr>
            <a:xfrm>
              <a:off x="1581948" y="3131676"/>
              <a:ext cx="2468531" cy="560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Clone “Jack”</a:t>
              </a:r>
              <a:endParaRPr lang="zh-CN" altLang="en-US" dirty="0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2267744" y="1911896"/>
              <a:ext cx="1219200" cy="1292117"/>
              <a:chOff x="2267744" y="1911896"/>
              <a:chExt cx="1219200" cy="1292117"/>
            </a:xfrm>
          </p:grpSpPr>
          <p:pic>
            <p:nvPicPr>
              <p:cNvPr id="49" name="Picture 3" descr="C:\Users\Robin\Desktop\20120606112509478_easyicon_cn_128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744" y="1984813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3" descr="devil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752" y="1911896"/>
                <a:ext cx="1085056" cy="1085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9" name="圆角矩形标注 58"/>
          <p:cNvSpPr/>
          <p:nvPr/>
        </p:nvSpPr>
        <p:spPr>
          <a:xfrm>
            <a:off x="2621975" y="1552134"/>
            <a:ext cx="1011982" cy="612648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</a:t>
            </a:r>
            <a:endParaRPr lang="zh-CN" altLang="en-US" dirty="0"/>
          </a:p>
        </p:txBody>
      </p:sp>
      <p:pic>
        <p:nvPicPr>
          <p:cNvPr id="61" name="Picture 4" descr="C:\Users\Robin\Desktop\图片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793" y="1756106"/>
            <a:ext cx="914400" cy="96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C:\Users\Robin\Desktop\图片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63" y="2105388"/>
            <a:ext cx="914400" cy="96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5773727" y="4912841"/>
            <a:ext cx="352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Other users in the community</a:t>
            </a:r>
            <a:endParaRPr lang="zh-CN" altLang="en-US" dirty="0"/>
          </a:p>
        </p:txBody>
      </p:sp>
      <p:cxnSp>
        <p:nvCxnSpPr>
          <p:cNvPr id="228" name="直接箭头连接符 227"/>
          <p:cNvCxnSpPr>
            <a:stCxn id="7" idx="3"/>
            <a:endCxn id="61" idx="1"/>
          </p:cNvCxnSpPr>
          <p:nvPr/>
        </p:nvCxnSpPr>
        <p:spPr>
          <a:xfrm flipV="1">
            <a:off x="2190800" y="2241088"/>
            <a:ext cx="1389993" cy="349282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7" idx="3"/>
            <a:endCxn id="62" idx="1"/>
          </p:cNvCxnSpPr>
          <p:nvPr/>
        </p:nvCxnSpPr>
        <p:spPr>
          <a:xfrm>
            <a:off x="2190800" y="2590370"/>
            <a:ext cx="2473563" cy="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61" idx="2"/>
            <a:endCxn id="93" idx="0"/>
          </p:cNvCxnSpPr>
          <p:nvPr/>
        </p:nvCxnSpPr>
        <p:spPr>
          <a:xfrm flipH="1">
            <a:off x="3644808" y="2726069"/>
            <a:ext cx="393185" cy="629909"/>
          </a:xfrm>
          <a:prstGeom prst="straightConnector1">
            <a:avLst/>
          </a:prstGeom>
          <a:ln w="25400">
            <a:gradFill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>
            <a:stCxn id="62" idx="2"/>
            <a:endCxn id="94" idx="0"/>
          </p:cNvCxnSpPr>
          <p:nvPr/>
        </p:nvCxnSpPr>
        <p:spPr>
          <a:xfrm flipH="1">
            <a:off x="4695985" y="3075351"/>
            <a:ext cx="425578" cy="292853"/>
          </a:xfrm>
          <a:prstGeom prst="straightConnector1">
            <a:avLst/>
          </a:prstGeom>
          <a:ln w="25400">
            <a:gradFill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stCxn id="62" idx="3"/>
            <a:endCxn id="44" idx="1"/>
          </p:cNvCxnSpPr>
          <p:nvPr/>
        </p:nvCxnSpPr>
        <p:spPr>
          <a:xfrm>
            <a:off x="5578763" y="2590370"/>
            <a:ext cx="1081469" cy="1179434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62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61" idx="3"/>
            <a:endCxn id="44" idx="1"/>
          </p:cNvCxnSpPr>
          <p:nvPr/>
        </p:nvCxnSpPr>
        <p:spPr>
          <a:xfrm>
            <a:off x="4495193" y="2241088"/>
            <a:ext cx="2165039" cy="1528716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62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标注 80"/>
          <p:cNvSpPr/>
          <p:nvPr/>
        </p:nvSpPr>
        <p:spPr>
          <a:xfrm>
            <a:off x="5952937" y="2690349"/>
            <a:ext cx="2073142" cy="402117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Friend request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44808" y="148058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Clone “Alice”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1835532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Clone “Bob”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18760" y="378904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Alice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26872" y="378904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Bob</a:t>
            </a:r>
            <a:endParaRPr lang="zh-CN" altLang="en-US" dirty="0"/>
          </a:p>
        </p:txBody>
      </p:sp>
      <p:sp>
        <p:nvSpPr>
          <p:cNvPr id="80" name="圆角矩形标注 79"/>
          <p:cNvSpPr/>
          <p:nvPr/>
        </p:nvSpPr>
        <p:spPr>
          <a:xfrm>
            <a:off x="3693041" y="2798534"/>
            <a:ext cx="1460144" cy="1349947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Clone profile of Jack’s friends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24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90">
        <p:fade/>
      </p:transition>
    </mc:Choice>
    <mc:Fallback xmlns="">
      <p:transition xmlns:p14="http://schemas.microsoft.com/office/powerpoint/2010/main" spd="med" advTm="6069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81" grpId="0" animBg="1"/>
      <p:bldP spid="81" grpId="1" animBg="1"/>
      <p:bldP spid="38" grpId="0"/>
      <p:bldP spid="39" grpId="0"/>
      <p:bldP spid="80" grpId="0" animBg="1"/>
      <p:bldP spid="80" grpId="1" animBg="1"/>
      <p:bldP spid="80" grpId="2" animBg="1"/>
      <p:bldP spid="80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Renren</a:t>
            </a:r>
            <a:r>
              <a:rPr lang="en-US" altLang="zh-CN" dirty="0" smtClean="0"/>
              <a:t>: Chinese largest online social network</a:t>
            </a:r>
          </a:p>
          <a:p>
            <a:r>
              <a:rPr lang="en-US" altLang="zh-CN" dirty="0" smtClean="0"/>
              <a:t>We conduct a series of experiments to test the threat of traditional </a:t>
            </a:r>
            <a:r>
              <a:rPr lang="en-US" altLang="zh-CN" dirty="0" err="1" smtClean="0"/>
              <a:t>sybil</a:t>
            </a:r>
            <a:r>
              <a:rPr lang="en-US" altLang="zh-CN" dirty="0" smtClean="0"/>
              <a:t> attacks, original cloning attacks, and improved cloning attacks.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937-CF2D-41A1-9A82-D04DECF7D9F8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Attacking </a:t>
            </a:r>
            <a:r>
              <a:rPr lang="en-US" altLang="zh-CN" dirty="0" err="1" smtClean="0"/>
              <a:t>Renren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413455" y="3933058"/>
            <a:ext cx="1459054" cy="1584174"/>
            <a:chOff x="563644" y="2908176"/>
            <a:chExt cx="1459054" cy="1584174"/>
          </a:xfrm>
        </p:grpSpPr>
        <p:pic>
          <p:nvPicPr>
            <p:cNvPr id="5" name="Picture 3" descr="devil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908176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63644" y="4123018"/>
              <a:ext cx="1459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Experiment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88024" y="4199758"/>
            <a:ext cx="2920696" cy="685800"/>
            <a:chOff x="5494046" y="1874162"/>
            <a:chExt cx="2920696" cy="685800"/>
          </a:xfrm>
        </p:grpSpPr>
        <p:pic>
          <p:nvPicPr>
            <p:cNvPr id="8" name="Picture 5" descr="人人网 renren.com - 人人网校内是一个真实的社交网络，联系朋友，一起玩游戏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1874162"/>
              <a:ext cx="211455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:\Users\Robin\Desktop\2012060709213758_easyicon_cn_3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046" y="1945792"/>
              <a:ext cx="542540" cy="542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直接箭头连接符 13"/>
          <p:cNvCxnSpPr>
            <a:stCxn id="5" idx="3"/>
            <a:endCxn id="9" idx="1"/>
          </p:cNvCxnSpPr>
          <p:nvPr/>
        </p:nvCxnSpPr>
        <p:spPr>
          <a:xfrm>
            <a:off x="2752579" y="4542658"/>
            <a:ext cx="2035445" cy="0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3059832" y="3356992"/>
            <a:ext cx="1440160" cy="972688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different </a:t>
            </a:r>
            <a:r>
              <a:rPr lang="en-US" altLang="zh-CN" dirty="0"/>
              <a:t>a</a:t>
            </a:r>
            <a:r>
              <a:rPr lang="en-US" altLang="zh-CN" dirty="0" smtClean="0"/>
              <a:t>ttack patterns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5139720"/>
      </p:ext>
    </p:extLst>
  </p:cSld>
  <p:clrMapOvr>
    <a:masterClrMapping/>
  </p:clrMapOvr>
  <p:transition xmlns:p14="http://schemas.microsoft.com/office/powerpoint/2010/main" advTm="2660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142614"/>
              </p:ext>
            </p:extLst>
          </p:nvPr>
        </p:nvGraphicFramePr>
        <p:xfrm>
          <a:off x="457200" y="1340768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Statistics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Traditional</a:t>
                      </a:r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 Sybil Attack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Basic Cloning Attack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Cloning</a:t>
                      </a:r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 +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 Snowball Sampling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Profile similarity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N/A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 requests (avg.)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11.3%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26.3%</a:t>
                      </a:r>
                    </a:p>
                  </a:txBody>
                  <a:tcPr marL="12700" marR="12700" marT="1270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47.1%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45.8%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52.1%</a:t>
                      </a:r>
                    </a:p>
                  </a:txBody>
                  <a:tcPr marL="12700" marR="12700" marT="12700" marB="0" anchor="ctr">
                    <a:solidFill>
                      <a:srgbClr val="B5E9F4"/>
                    </a:solidFill>
                  </a:tcPr>
                </a:tc>
              </a:tr>
            </a:tbl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937-CF2D-41A1-9A82-D04DECF7D9F8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 Results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3568" y="4077072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1.Cloning attack is much powerful than traditional </a:t>
            </a:r>
            <a:r>
              <a:rPr kumimoji="1" lang="en-US" altLang="zh-CN" sz="2400" dirty="0" err="1" smtClean="0"/>
              <a:t>sybil</a:t>
            </a:r>
            <a:r>
              <a:rPr kumimoji="1" lang="en-US" altLang="zh-CN" sz="2400" dirty="0" smtClean="0"/>
              <a:t> attacks</a:t>
            </a:r>
          </a:p>
          <a:p>
            <a:r>
              <a:rPr kumimoji="1" lang="en-US" altLang="zh-CN" sz="2400" dirty="0" smtClean="0"/>
              <a:t>2.Snowball sampling makes cloning attack stronger</a:t>
            </a:r>
          </a:p>
          <a:p>
            <a:r>
              <a:rPr kumimoji="1" lang="en-US" altLang="zh-CN" sz="2400" dirty="0" smtClean="0"/>
              <a:t>3.Higher profile similarity leads to more successful attacks</a:t>
            </a:r>
          </a:p>
          <a:p>
            <a:endParaRPr kumimoji="1"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691116"/>
      </p:ext>
    </p:extLst>
  </p:cSld>
  <p:clrMapOvr>
    <a:masterClrMapping/>
  </p:clrMapOvr>
  <p:transition xmlns:p14="http://schemas.microsoft.com/office/powerpoint/2010/main" advTm="63422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Real-time, server-side, lightweight detector to be deployed into real OSNs.</a:t>
            </a:r>
          </a:p>
          <a:p>
            <a:r>
              <a:rPr lang="en-US" altLang="zh-CN" dirty="0" smtClean="0"/>
              <a:t>Initial Filter: (Called on friend requests)</a:t>
            </a:r>
          </a:p>
          <a:p>
            <a:pPr lvl="1"/>
            <a:r>
              <a:rPr lang="en-US" altLang="zh-CN" dirty="0" smtClean="0"/>
              <a:t>Same name </a:t>
            </a:r>
          </a:p>
          <a:p>
            <a:pPr lvl="1"/>
            <a:r>
              <a:rPr lang="en-US" altLang="zh-CN" dirty="0" smtClean="0"/>
              <a:t>&gt;5 common friends (requests)</a:t>
            </a:r>
          </a:p>
          <a:p>
            <a:pPr lvl="1"/>
            <a:r>
              <a:rPr lang="en-US" altLang="zh-CN" dirty="0" smtClean="0"/>
              <a:t>High profile similarity</a:t>
            </a:r>
          </a:p>
          <a:p>
            <a:pPr lvl="2"/>
            <a:r>
              <a:rPr lang="en-US" altLang="zh-CN" dirty="0" smtClean="0"/>
              <a:t>school, city…</a:t>
            </a:r>
          </a:p>
          <a:p>
            <a:pPr lvl="2"/>
            <a:r>
              <a:rPr lang="en-US" altLang="zh-CN" dirty="0" smtClean="0"/>
              <a:t>tweets, blogs…</a:t>
            </a:r>
          </a:p>
          <a:p>
            <a:r>
              <a:rPr lang="en-US" altLang="zh-CN" dirty="0" smtClean="0"/>
              <a:t>Judging Condition --- Login IP Sequence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Login IP Sequence of two IDs</a:t>
            </a:r>
          </a:p>
          <a:p>
            <a:pPr lvl="2"/>
            <a:r>
              <a:rPr lang="en-US" altLang="zh-CN" dirty="0" smtClean="0"/>
              <a:t>Joint: another real account</a:t>
            </a:r>
          </a:p>
          <a:p>
            <a:pPr lvl="2"/>
            <a:r>
              <a:rPr lang="en-US" altLang="zh-CN" dirty="0" smtClean="0"/>
              <a:t>Disjoint: cloning account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937-CF2D-41A1-9A82-D04DECF7D9F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CloneSpotter</a:t>
            </a:r>
            <a:r>
              <a:rPr lang="en-US" altLang="zh-CN" dirty="0"/>
              <a:t>: </a:t>
            </a:r>
            <a:r>
              <a:rPr lang="en-US" altLang="zh-CN" dirty="0" smtClean="0"/>
              <a:t>Real-Time Content-free Detector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695770" y="3880207"/>
            <a:ext cx="2116792" cy="2210036"/>
            <a:chOff x="5148064" y="1605136"/>
            <a:chExt cx="3218148" cy="3359907"/>
          </a:xfrm>
        </p:grpSpPr>
        <p:grpSp>
          <p:nvGrpSpPr>
            <p:cNvPr id="4" name="组合 3"/>
            <p:cNvGrpSpPr/>
            <p:nvPr/>
          </p:nvGrpSpPr>
          <p:grpSpPr>
            <a:xfrm>
              <a:off x="6156176" y="1605136"/>
              <a:ext cx="2210036" cy="2711624"/>
              <a:chOff x="5685656" y="2636912"/>
              <a:chExt cx="2210036" cy="2711624"/>
            </a:xfrm>
          </p:grpSpPr>
          <p:pic>
            <p:nvPicPr>
              <p:cNvPr id="7" name="Picture 2" descr="C:\Users\Robin\Desktop\20120606112502360_easyicon_cn_128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8898" y="3284984"/>
                <a:ext cx="2063552" cy="20635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C:\Users\Robin\Desktop\Network PPT\20120606112429125_easyicon_cn_512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5656" y="2636912"/>
                <a:ext cx="2210036" cy="2210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7" name="Picture 3" descr="C:\Users\Robin\Desktop\Network PPT\2012060705251978_easyicon_cn_25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174715"/>
              <a:ext cx="1790328" cy="179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751558752"/>
      </p:ext>
    </p:extLst>
  </p:cSld>
  <p:clrMapOvr>
    <a:masterClrMapping/>
  </p:clrMapOvr>
  <p:transition xmlns:p14="http://schemas.microsoft.com/office/powerpoint/2010/main" advTm="7348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7.4|8.5|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.8|4.9|7.1|9.5|10.1|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23.9|7.6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5|17.8|2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25.9|28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2.5|3.2|3.7|3.1|1.8|5|6.4|1.2|3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7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wergraph">
  <a:themeElements>
    <a:clrScheme name="自定义 6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0E6296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powergraph</Template>
  <TotalTime>873</TotalTime>
  <Words>785</Words>
  <Application>Microsoft Macintosh PowerPoint</Application>
  <PresentationFormat>全屏显示(4:3)</PresentationFormat>
  <Paragraphs>159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powergraph</vt:lpstr>
      <vt:lpstr>Enhancing and Identifying Cloning Attacks  in Online Social Networks</vt:lpstr>
      <vt:lpstr>Outline</vt:lpstr>
      <vt:lpstr>Motivation</vt:lpstr>
      <vt:lpstr>Cloning Attack</vt:lpstr>
      <vt:lpstr>Enhanced Cloning Attack: Snowball Sampling</vt:lpstr>
      <vt:lpstr>Enhanced Cloning Attack: Iteration Attack</vt:lpstr>
      <vt:lpstr>Experiments: Attacking Renren</vt:lpstr>
      <vt:lpstr>Experiment Results</vt:lpstr>
      <vt:lpstr>CloneSpotter: Real-Time Content-free Detector</vt:lpstr>
      <vt:lpstr>CloneSpotter: Architecture</vt:lpstr>
      <vt:lpstr>Evaluation of CloneSpotter</vt:lpstr>
      <vt:lpstr>Contributions</vt:lpstr>
      <vt:lpstr>Future work</vt:lpstr>
      <vt:lpstr>Thanks!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Same-Name Attack in Online Social Networks</dc:title>
  <dc:creator>Robin</dc:creator>
  <cp:lastModifiedBy>Zifei Shan</cp:lastModifiedBy>
  <cp:revision>90</cp:revision>
  <dcterms:created xsi:type="dcterms:W3CDTF">2012-06-06T03:01:06Z</dcterms:created>
  <dcterms:modified xsi:type="dcterms:W3CDTF">2013-01-19T19:05:41Z</dcterms:modified>
</cp:coreProperties>
</file>