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1.xml" ContentType="application/vnd.openxmlformats-officedocument.themeOverride+xml"/>
  <Override PartName="/ppt/notesSlides/notesSlide24.xml" ContentType="application/vnd.openxmlformats-officedocument.presentationml.notesSlide+xml"/>
  <Override PartName="/ppt/theme/themeOverride1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3.xml" ContentType="application/vnd.openxmlformats-officedocument.themeOverr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2" r:id="rId2"/>
    <p:sldId id="304" r:id="rId3"/>
    <p:sldId id="279" r:id="rId4"/>
    <p:sldId id="314" r:id="rId5"/>
    <p:sldId id="282" r:id="rId6"/>
    <p:sldId id="283" r:id="rId7"/>
    <p:sldId id="286" r:id="rId8"/>
    <p:sldId id="291" r:id="rId9"/>
    <p:sldId id="288" r:id="rId10"/>
    <p:sldId id="315" r:id="rId11"/>
    <p:sldId id="316" r:id="rId12"/>
    <p:sldId id="317" r:id="rId13"/>
    <p:sldId id="318" r:id="rId14"/>
    <p:sldId id="321" r:id="rId15"/>
    <p:sldId id="319" r:id="rId16"/>
    <p:sldId id="320" r:id="rId17"/>
    <p:sldId id="293" r:id="rId18"/>
    <p:sldId id="301" r:id="rId19"/>
    <p:sldId id="322" r:id="rId20"/>
    <p:sldId id="323" r:id="rId21"/>
    <p:sldId id="324" r:id="rId22"/>
    <p:sldId id="325" r:id="rId23"/>
    <p:sldId id="326" r:id="rId24"/>
    <p:sldId id="298" r:id="rId25"/>
    <p:sldId id="308" r:id="rId26"/>
    <p:sldId id="327" r:id="rId27"/>
    <p:sldId id="280"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237"/>
    <a:srgbClr val="444444"/>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25" autoAdjust="0"/>
  </p:normalViewPr>
  <p:slideViewPr>
    <p:cSldViewPr snapToGrid="0" showGuides="1">
      <p:cViewPr varScale="1">
        <p:scale>
          <a:sx n="81" d="100"/>
          <a:sy n="81"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pPr/>
              <a:t>2021/5/26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pPr/>
              <a:t>‹#›</a:t>
            </a:fld>
            <a:endParaRPr lang="zh-CN" altLang="en-US" dirty="0"/>
          </a:p>
        </p:txBody>
      </p:sp>
    </p:spTree>
    <p:extLst>
      <p:ext uri="{BB962C8B-B14F-4D97-AF65-F5344CB8AC3E}">
        <p14:creationId xmlns:p14="http://schemas.microsoft.com/office/powerpoint/2010/main" val="34921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extLst>
      <p:ext uri="{BB962C8B-B14F-4D97-AF65-F5344CB8AC3E}">
        <p14:creationId xmlns:p14="http://schemas.microsoft.com/office/powerpoint/2010/main" val="28844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187782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128734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154875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95502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𝑏</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e>
                    </m:d>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是一个与采取的策略</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sup>
                    </m:s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无关的基线函数，它的作用是通过估计</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𝑟𝑒𝑤𝑎𝑟𝑑</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的值从而减小梯度的方差</a:t>
                </a:r>
                <a:endParaRPr lang="zh-CN" altLang="en-US" dirty="0"/>
              </a:p>
            </p:txBody>
          </p:sp>
        </mc:Choice>
        <mc:Fallback xmlns="">
          <p:sp>
            <p:nvSpPr>
              <p:cNvPr id="3" name="备注占位符 2"/>
              <p:cNvSpPr>
                <a:spLocks noGrp="1"/>
              </p:cNvSpPr>
              <p:nvPr>
                <p:ph type="body" idx="1"/>
              </p:nvPr>
            </p:nvSpPr>
            <p:spPr/>
            <p:txBody>
              <a:bodyPr/>
              <a:lstStyle/>
              <a:p>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𝑏</a:t>
                </a:r>
                <a:r>
                  <a:rPr lang="zh-CN" altLang="zh-CN" sz="1800" i="0">
                    <a:effectLst/>
                    <a:latin typeface="Cambria Math" panose="02040503050406030204" pitchFamily="18" charset="0"/>
                  </a:rPr>
                  <a:t>(</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是一个与采取的策略</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𝐶</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无关的基线函数，它的作用是通过估计</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𝑟𝑒𝑤𝑎𝑟𝑑</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的值从而减小梯度的方差</a:t>
                </a:r>
                <a:endParaRPr lang="zh-CN" altLang="en-US" dirty="0"/>
              </a:p>
            </p:txBody>
          </p:sp>
        </mc:Fallback>
      </mc:AlternateContent>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2005003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加速训练，提高训练效果</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1147772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extLst>
      <p:ext uri="{BB962C8B-B14F-4D97-AF65-F5344CB8AC3E}">
        <p14:creationId xmlns:p14="http://schemas.microsoft.com/office/powerpoint/2010/main" val="3593166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17</a:t>
            </a:fld>
            <a:endParaRPr lang="zh-CN" altLang="en-US"/>
          </a:p>
        </p:txBody>
      </p:sp>
    </p:spTree>
    <p:extLst>
      <p:ext uri="{BB962C8B-B14F-4D97-AF65-F5344CB8AC3E}">
        <p14:creationId xmlns:p14="http://schemas.microsoft.com/office/powerpoint/2010/main" val="11196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18</a:t>
            </a:fld>
            <a:endParaRPr lang="zh-CN" altLang="en-US"/>
          </a:p>
        </p:txBody>
      </p:sp>
    </p:spTree>
    <p:extLst>
      <p:ext uri="{BB962C8B-B14F-4D97-AF65-F5344CB8AC3E}">
        <p14:creationId xmlns:p14="http://schemas.microsoft.com/office/powerpoint/2010/main" val="3886544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具体数据按照一定规则随机生成</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19</a:t>
            </a:fld>
            <a:endParaRPr lang="zh-CN" altLang="en-US"/>
          </a:p>
        </p:txBody>
      </p:sp>
    </p:spTree>
    <p:extLst>
      <p:ext uri="{BB962C8B-B14F-4D97-AF65-F5344CB8AC3E}">
        <p14:creationId xmlns:p14="http://schemas.microsoft.com/office/powerpoint/2010/main" val="116756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extLst>
      <p:ext uri="{BB962C8B-B14F-4D97-AF65-F5344CB8AC3E}">
        <p14:creationId xmlns:p14="http://schemas.microsoft.com/office/powerpoint/2010/main" val="17171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20</a:t>
            </a:fld>
            <a:endParaRPr lang="zh-CN" altLang="en-US"/>
          </a:p>
        </p:txBody>
      </p:sp>
    </p:spTree>
    <p:extLst>
      <p:ext uri="{BB962C8B-B14F-4D97-AF65-F5344CB8AC3E}">
        <p14:creationId xmlns:p14="http://schemas.microsoft.com/office/powerpoint/2010/main" val="282318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改变服务请求数量</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21</a:t>
            </a:fld>
            <a:endParaRPr lang="zh-CN" altLang="en-US"/>
          </a:p>
        </p:txBody>
      </p:sp>
    </p:spTree>
    <p:extLst>
      <p:ext uri="{BB962C8B-B14F-4D97-AF65-F5344CB8AC3E}">
        <p14:creationId xmlns:p14="http://schemas.microsoft.com/office/powerpoint/2010/main" val="1539061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改变边缘服务器数量</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22</a:t>
            </a:fld>
            <a:endParaRPr lang="zh-CN" altLang="en-US"/>
          </a:p>
        </p:txBody>
      </p:sp>
    </p:spTree>
    <p:extLst>
      <p:ext uri="{BB962C8B-B14F-4D97-AF65-F5344CB8AC3E}">
        <p14:creationId xmlns:p14="http://schemas.microsoft.com/office/powerpoint/2010/main" val="310253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改变服务器负载系数</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23</a:t>
            </a:fld>
            <a:endParaRPr lang="zh-CN" altLang="en-US"/>
          </a:p>
        </p:txBody>
      </p:sp>
    </p:spTree>
    <p:extLst>
      <p:ext uri="{BB962C8B-B14F-4D97-AF65-F5344CB8AC3E}">
        <p14:creationId xmlns:p14="http://schemas.microsoft.com/office/powerpoint/2010/main" val="2675542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24</a:t>
            </a:fld>
            <a:endParaRPr lang="zh-CN" altLang="en-US"/>
          </a:p>
        </p:txBody>
      </p:sp>
    </p:spTree>
    <p:extLst>
      <p:ext uri="{BB962C8B-B14F-4D97-AF65-F5344CB8AC3E}">
        <p14:creationId xmlns:p14="http://schemas.microsoft.com/office/powerpoint/2010/main" val="3047934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25</a:t>
            </a:fld>
            <a:endParaRPr lang="zh-CN" altLang="en-US"/>
          </a:p>
        </p:txBody>
      </p:sp>
    </p:spTree>
    <p:extLst>
      <p:ext uri="{BB962C8B-B14F-4D97-AF65-F5344CB8AC3E}">
        <p14:creationId xmlns:p14="http://schemas.microsoft.com/office/powerpoint/2010/main" val="3991334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26</a:t>
            </a:fld>
            <a:endParaRPr lang="zh-CN" altLang="en-US"/>
          </a:p>
        </p:txBody>
      </p:sp>
    </p:spTree>
    <p:extLst>
      <p:ext uri="{BB962C8B-B14F-4D97-AF65-F5344CB8AC3E}">
        <p14:creationId xmlns:p14="http://schemas.microsoft.com/office/powerpoint/2010/main" val="241763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27</a:t>
            </a:fld>
            <a:endParaRPr lang="zh-CN" altLang="en-US"/>
          </a:p>
        </p:txBody>
      </p:sp>
    </p:spTree>
    <p:extLst>
      <p:ext uri="{BB962C8B-B14F-4D97-AF65-F5344CB8AC3E}">
        <p14:creationId xmlns:p14="http://schemas.microsoft.com/office/powerpoint/2010/main" val="218232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extLst>
      <p:ext uri="{BB962C8B-B14F-4D97-AF65-F5344CB8AC3E}">
        <p14:creationId xmlns:p14="http://schemas.microsoft.com/office/powerpoint/2010/main" val="377252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235152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126300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extLst>
      <p:ext uri="{BB962C8B-B14F-4D97-AF65-F5344CB8AC3E}">
        <p14:creationId xmlns:p14="http://schemas.microsoft.com/office/powerpoint/2010/main" val="269341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356817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仅列出了主要参数</a:t>
            </a:r>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219287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extLst>
      <p:ext uri="{BB962C8B-B14F-4D97-AF65-F5344CB8AC3E}">
        <p14:creationId xmlns:p14="http://schemas.microsoft.com/office/powerpoint/2010/main" val="87876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140785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3728164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824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1771650" y="1277272"/>
            <a:ext cx="2895600" cy="3243933"/>
          </a:xfrm>
          <a:custGeom>
            <a:avLst/>
            <a:gdLst>
              <a:gd name="connsiteX0" fmla="*/ 1447800 w 2895600"/>
              <a:gd name="connsiteY0" fmla="*/ 0 h 3243933"/>
              <a:gd name="connsiteX1" fmla="*/ 1595195 w 2895600"/>
              <a:gd name="connsiteY1" fmla="*/ 33860 h 3243933"/>
              <a:gd name="connsiteX2" fmla="*/ 2748205 w 2895600"/>
              <a:gd name="connsiteY2" fmla="*/ 699160 h 3243933"/>
              <a:gd name="connsiteX3" fmla="*/ 2895600 w 2895600"/>
              <a:gd name="connsiteY3" fmla="*/ 955776 h 3243933"/>
              <a:gd name="connsiteX4" fmla="*/ 2895600 w 2895600"/>
              <a:gd name="connsiteY4" fmla="*/ 2286376 h 3243933"/>
              <a:gd name="connsiteX5" fmla="*/ 2748205 w 2895600"/>
              <a:gd name="connsiteY5" fmla="*/ 2542992 h 3243933"/>
              <a:gd name="connsiteX6" fmla="*/ 1595195 w 2895600"/>
              <a:gd name="connsiteY6" fmla="*/ 3208293 h 3243933"/>
              <a:gd name="connsiteX7" fmla="*/ 1300405 w 2895600"/>
              <a:gd name="connsiteY7" fmla="*/ 3208293 h 3243933"/>
              <a:gd name="connsiteX8" fmla="*/ 147395 w 2895600"/>
              <a:gd name="connsiteY8" fmla="*/ 2542992 h 3243933"/>
              <a:gd name="connsiteX9" fmla="*/ 0 w 2895600"/>
              <a:gd name="connsiteY9" fmla="*/ 2286376 h 3243933"/>
              <a:gd name="connsiteX10" fmla="*/ 0 w 2895600"/>
              <a:gd name="connsiteY10" fmla="*/ 955776 h 3243933"/>
              <a:gd name="connsiteX11" fmla="*/ 147395 w 2895600"/>
              <a:gd name="connsiteY11" fmla="*/ 699160 h 3243933"/>
              <a:gd name="connsiteX12" fmla="*/ 1300405 w 2895600"/>
              <a:gd name="connsiteY12" fmla="*/ 33860 h 3243933"/>
              <a:gd name="connsiteX13" fmla="*/ 1447800 w 2895600"/>
              <a:gd name="connsiteY13" fmla="*/ 0 h 324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5600" h="3243933">
                <a:moveTo>
                  <a:pt x="1447800" y="0"/>
                </a:moveTo>
                <a:cubicBezTo>
                  <a:pt x="1501290" y="0"/>
                  <a:pt x="1554780" y="11287"/>
                  <a:pt x="1595195" y="33860"/>
                </a:cubicBezTo>
                <a:cubicBezTo>
                  <a:pt x="2748205" y="699160"/>
                  <a:pt x="2748205" y="699160"/>
                  <a:pt x="2748205" y="699160"/>
                </a:cubicBezTo>
                <a:cubicBezTo>
                  <a:pt x="2829035" y="746681"/>
                  <a:pt x="2895600" y="863109"/>
                  <a:pt x="2895600" y="955776"/>
                </a:cubicBezTo>
                <a:cubicBezTo>
                  <a:pt x="2895600" y="2286376"/>
                  <a:pt x="2895600" y="2286376"/>
                  <a:pt x="2895600" y="2286376"/>
                </a:cubicBezTo>
                <a:cubicBezTo>
                  <a:pt x="2895600" y="2381419"/>
                  <a:pt x="2829035" y="2495471"/>
                  <a:pt x="2748205" y="2542992"/>
                </a:cubicBezTo>
                <a:cubicBezTo>
                  <a:pt x="1595195" y="3208293"/>
                  <a:pt x="1595195" y="3208293"/>
                  <a:pt x="1595195" y="3208293"/>
                </a:cubicBezTo>
                <a:cubicBezTo>
                  <a:pt x="1514366" y="3255814"/>
                  <a:pt x="1381235" y="3255814"/>
                  <a:pt x="1300405" y="3208293"/>
                </a:cubicBezTo>
                <a:cubicBezTo>
                  <a:pt x="147395" y="2542992"/>
                  <a:pt x="147395" y="2542992"/>
                  <a:pt x="147395" y="2542992"/>
                </a:cubicBezTo>
                <a:cubicBezTo>
                  <a:pt x="66566" y="2495471"/>
                  <a:pt x="0" y="2381419"/>
                  <a:pt x="0" y="2286376"/>
                </a:cubicBezTo>
                <a:lnTo>
                  <a:pt x="0" y="955776"/>
                </a:lnTo>
                <a:cubicBezTo>
                  <a:pt x="0" y="863109"/>
                  <a:pt x="66566" y="746681"/>
                  <a:pt x="147395" y="699160"/>
                </a:cubicBezTo>
                <a:cubicBezTo>
                  <a:pt x="1300405" y="33860"/>
                  <a:pt x="1300405" y="33860"/>
                  <a:pt x="1300405" y="33860"/>
                </a:cubicBezTo>
                <a:cubicBezTo>
                  <a:pt x="1340820" y="11287"/>
                  <a:pt x="1394310" y="0"/>
                  <a:pt x="1447800" y="0"/>
                </a:cubicBezTo>
                <a:close/>
              </a:path>
            </a:pathLst>
          </a:custGeom>
        </p:spPr>
        <p:txBody>
          <a:bodyPr wrap="square">
            <a:noAutofit/>
          </a:bodyPr>
          <a:lstStyle/>
          <a:p>
            <a:endParaRPr lang="zh-CN" altLang="en-US"/>
          </a:p>
        </p:txBody>
      </p:sp>
      <p:sp>
        <p:nvSpPr>
          <p:cNvPr id="2" name="日期占位符 1"/>
          <p:cNvSpPr>
            <a:spLocks noGrp="1"/>
          </p:cNvSpPr>
          <p:nvPr>
            <p:ph type="dt" sz="half" idx="10"/>
          </p:nvPr>
        </p:nvSpPr>
        <p:spPr/>
        <p:txBody>
          <a:bodyPr/>
          <a:lstStyle/>
          <a:p>
            <a:fld id="{9CAE4E7C-442E-4252-8F73-431B51547955}" type="datetimeFigureOut">
              <a:rPr lang="zh-CN" altLang="en-US" smtClean="0"/>
              <a:t>2021/5/26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74968-826C-4EDC-B75A-CA0618E1F6B1}" type="slidenum">
              <a:rPr lang="zh-CN" altLang="en-US" smtClean="0"/>
              <a:t>‹#›</a:t>
            </a:fld>
            <a:endParaRPr lang="zh-CN" altLang="en-US"/>
          </a:p>
        </p:txBody>
      </p:sp>
    </p:spTree>
    <p:extLst>
      <p:ext uri="{BB962C8B-B14F-4D97-AF65-F5344CB8AC3E}">
        <p14:creationId xmlns:p14="http://schemas.microsoft.com/office/powerpoint/2010/main" val="359620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43395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9538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41444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65935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4779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84631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77055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8837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pPr/>
              <a:t>2021/5/26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5697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51.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9.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文本框 21"/>
          <p:cNvSpPr txBox="1"/>
          <p:nvPr/>
        </p:nvSpPr>
        <p:spPr>
          <a:xfrm>
            <a:off x="1924817" y="3081610"/>
            <a:ext cx="8494633" cy="1754326"/>
          </a:xfrm>
          <a:prstGeom prst="rect">
            <a:avLst/>
          </a:prstGeom>
          <a:noFill/>
          <a:ln>
            <a:noFill/>
          </a:ln>
        </p:spPr>
        <p:txBody>
          <a:bodyPr wrap="none" rtlCol="0">
            <a:spAutoFit/>
          </a:bodyPr>
          <a:lstStyle/>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边缘环境下基于指针网络的</a:t>
            </a:r>
            <a:endParaRPr lang="en-US" altLang="zh-CN" sz="54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服务请求调度策略</a:t>
            </a:r>
          </a:p>
        </p:txBody>
      </p:sp>
      <p:sp>
        <p:nvSpPr>
          <p:cNvPr id="31"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pic>
        <p:nvPicPr>
          <p:cNvPr id="1032" name="Picture 8">
            <a:extLst>
              <a:ext uri="{FF2B5EF4-FFF2-40B4-BE49-F238E27FC236}">
                <a16:creationId xmlns:a16="http://schemas.microsoft.com/office/drawing/2014/main" id="{B6E1F2DE-1716-489D-84E8-22B2F5847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645" y="796846"/>
            <a:ext cx="1925965" cy="191987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5FD44DBC-EFCA-439E-AB2B-B4E73A416CBB}"/>
              </a:ext>
            </a:extLst>
          </p:cNvPr>
          <p:cNvSpPr txBox="1"/>
          <p:nvPr/>
        </p:nvSpPr>
        <p:spPr>
          <a:xfrm>
            <a:off x="409064" y="6283968"/>
            <a:ext cx="11394466" cy="461665"/>
          </a:xfrm>
          <a:prstGeom prst="rect">
            <a:avLst/>
          </a:prstGeom>
          <a:noFill/>
          <a:ln>
            <a:noFill/>
          </a:ln>
        </p:spPr>
        <p:txBody>
          <a:bodyPr wrap="none" rtlCol="0">
            <a:spAutoFit/>
          </a:bodyPr>
          <a:lstStyle/>
          <a:p>
            <a:pPr algn="ctr"/>
            <a:r>
              <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rPr>
              <a:t>姜德纶                                                                                          指导教师：李兵</a:t>
            </a:r>
          </a:p>
        </p:txBody>
      </p:sp>
    </p:spTree>
    <p:extLst>
      <p:ext uri="{BB962C8B-B14F-4D97-AF65-F5344CB8AC3E}">
        <p14:creationId xmlns:p14="http://schemas.microsoft.com/office/powerpoint/2010/main" val="420635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优化目标</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9" name="矩形 28">
            <a:extLst>
              <a:ext uri="{FF2B5EF4-FFF2-40B4-BE49-F238E27FC236}">
                <a16:creationId xmlns:a16="http://schemas.microsoft.com/office/drawing/2014/main" id="{E73A12DF-1C43-4710-AA1A-0177E260746F}"/>
              </a:ext>
            </a:extLst>
          </p:cNvPr>
          <p:cNvSpPr/>
          <p:nvPr/>
        </p:nvSpPr>
        <p:spPr>
          <a:xfrm>
            <a:off x="1242646" y="2057400"/>
            <a:ext cx="1710619"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②</a:t>
            </a:r>
            <a:r>
              <a:rPr lang="en-US" altLang="zh-CN" dirty="0">
                <a:solidFill>
                  <a:schemeClr val="tx1">
                    <a:lumMod val="75000"/>
                    <a:lumOff val="25000"/>
                  </a:schemeClr>
                </a:solidFill>
                <a:ea typeface="微软雅黑 Light" panose="020B0502040204020203" pitchFamily="34" charset="-122"/>
              </a:rPr>
              <a:t> </a:t>
            </a:r>
            <a:r>
              <a:rPr lang="zh-CN" altLang="en-US" dirty="0">
                <a:solidFill>
                  <a:schemeClr val="tx1">
                    <a:lumMod val="75000"/>
                    <a:lumOff val="25000"/>
                  </a:schemeClr>
                </a:solidFill>
                <a:ea typeface="微软雅黑 Light" panose="020B0502040204020203" pitchFamily="34" charset="-122"/>
              </a:rPr>
              <a:t>优先级</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9527A4D-A2AB-479D-9CE7-D87EF622D554}"/>
                  </a:ext>
                </a:extLst>
              </p:cNvPr>
              <p:cNvSpPr txBox="1"/>
              <p:nvPr/>
            </p:nvSpPr>
            <p:spPr>
              <a:xfrm>
                <a:off x="1242646" y="2549036"/>
                <a:ext cx="3774197" cy="87985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2</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nary>
                        <m:naryPr>
                          <m:chr m:val="∑"/>
                          <m:limLoc m:val="undOv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m:t>
                          </m:r>
                        </m:sup>
                        <m:e>
                          <m:nary>
                            <m:naryPr>
                              <m:chr m:val="∑"/>
                              <m:limLoc m:val="undOv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 = 1</m:t>
                              </m:r>
                            </m:sub>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sup>
                            <m:e>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𝜆</m:t>
                                      </m:r>
                                    </m:e>
                                    <m:sub>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sub>
                                      </m:sSub>
                                    </m:sub>
                                  </m:sSub>
                                </m:num>
                                <m:den>
                                  <m:func>
                                    <m:func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uncPr>
                                    <m:fNa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𝑚𝑎𝑥</m:t>
                                      </m:r>
                                    </m:fName>
                                    <m:e>
                                      <m:d>
                                        <m:d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el-GR" altLang="zh-CN">
                                              <a:solidFill>
                                                <a:schemeClr val="tx1">
                                                  <a:lumMod val="75000"/>
                                                  <a:lumOff val="25000"/>
                                                </a:schemeClr>
                                              </a:solidFill>
                                              <a:latin typeface="Cambria Math" panose="02040503050406030204" pitchFamily="18" charset="0"/>
                                              <a:ea typeface="微软雅黑 Light" panose="020B0502040204020203" pitchFamily="34" charset="-122"/>
                                            </a:rPr>
                                            <m:t>𝜆</m:t>
                                          </m:r>
                                        </m:e>
                                      </m:d>
                                    </m:e>
                                  </m:func>
                                </m:den>
                              </m:f>
                              <m:d>
                                <m:d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 </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e>
                              </m:d>
                            </m:e>
                          </m:nary>
                        </m:e>
                      </m:nary>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0" name="文本框 29">
                <a:extLst>
                  <a:ext uri="{FF2B5EF4-FFF2-40B4-BE49-F238E27FC236}">
                    <a16:creationId xmlns:a16="http://schemas.microsoft.com/office/drawing/2014/main" id="{99527A4D-A2AB-479D-9CE7-D87EF622D554}"/>
                  </a:ext>
                </a:extLst>
              </p:cNvPr>
              <p:cNvSpPr txBox="1">
                <a:spLocks noRot="1" noChangeAspect="1" noMove="1" noResize="1" noEditPoints="1" noAdjustHandles="1" noChangeArrowheads="1" noChangeShapeType="1" noTextEdit="1"/>
              </p:cNvSpPr>
              <p:nvPr/>
            </p:nvSpPr>
            <p:spPr>
              <a:xfrm>
                <a:off x="1242646" y="2549036"/>
                <a:ext cx="3774197" cy="879856"/>
              </a:xfrm>
              <a:prstGeom prst="rect">
                <a:avLst/>
              </a:prstGeom>
              <a:blipFill>
                <a:blip r:embed="rId3"/>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6A9B8F22-DA41-47EF-997A-E9A8DAC6AEE4}"/>
              </a:ext>
            </a:extLst>
          </p:cNvPr>
          <p:cNvSpPr txBox="1"/>
          <p:nvPr/>
        </p:nvSpPr>
        <p:spPr>
          <a:xfrm>
            <a:off x="1242645" y="3774989"/>
            <a:ext cx="6029305" cy="369332"/>
          </a:xfrm>
          <a:prstGeom prst="rect">
            <a:avLst/>
          </a:prstGeom>
          <a:noFill/>
        </p:spPr>
        <p:txBody>
          <a:bodyPr wrap="square">
            <a:spAutoFit/>
          </a:bodyPr>
          <a:lstStyle/>
          <a:p>
            <a:r>
              <a:rPr lang="zh-CN" altLang="en-US" dirty="0">
                <a:solidFill>
                  <a:schemeClr val="tx1">
                    <a:lumMod val="75000"/>
                    <a:lumOff val="25000"/>
                  </a:schemeClr>
                </a:solidFill>
                <a:ea typeface="微软雅黑 Light" panose="020B0502040204020203" pitchFamily="34" charset="-122"/>
              </a:rPr>
              <a:t>该优化目标是让优先级高的任务尽可能先运行</a:t>
            </a:r>
            <a:endParaRPr lang="zh-CN" alt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B3F88BA-F1E6-4E0C-BD9E-445C6401C8B7}"/>
                  </a:ext>
                </a:extLst>
              </p:cNvPr>
              <p:cNvSpPr txBox="1"/>
              <p:nvPr/>
            </p:nvSpPr>
            <p:spPr>
              <a:xfrm>
                <a:off x="1242646" y="4490418"/>
                <a:ext cx="9303846" cy="400622"/>
              </a:xfrm>
              <a:prstGeom prst="rect">
                <a:avLst/>
              </a:prstGeom>
              <a:noFill/>
            </p:spPr>
            <p:txBody>
              <a:bodyPr wrap="square">
                <a:spAutoFit/>
              </a:bodyPr>
              <a:lstStyle/>
              <a:p>
                <a14:m>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𝜆</m:t>
                        </m:r>
                      </m:e>
                      <m:sub>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sub>
                        </m:sSub>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为</m:t>
                    </m:r>
                  </m:oMath>
                </a14:m>
                <a:r>
                  <a:rPr lang="zh-CN" altLang="en-US" dirty="0">
                    <a:solidFill>
                      <a:schemeClr val="tx1">
                        <a:lumMod val="75000"/>
                        <a:lumOff val="25000"/>
                      </a:schemeClr>
                    </a:solidFill>
                    <a:ea typeface="微软雅黑 Light" panose="020B0502040204020203" pitchFamily="34" charset="-122"/>
                  </a:rPr>
                  <a:t>第 </a:t>
                </a:r>
                <a14:m>
                  <m:oMath xmlns:m="http://schemas.openxmlformats.org/officeDocument/2006/math">
                    <m:r>
                      <a:rPr lang="en-US" altLang="zh-CN" smtClean="0">
                        <a:solidFill>
                          <a:srgbClr val="C00000"/>
                        </a:solidFill>
                        <a:latin typeface="Cambria Math" panose="02040503050406030204" pitchFamily="18" charset="0"/>
                        <a:ea typeface="微软雅黑 Light" panose="020B0502040204020203" pitchFamily="34" charset="-122"/>
                      </a:rPr>
                      <m:t>𝑖</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 </m:t>
                    </m:r>
                  </m:oMath>
                </a14:m>
                <a:r>
                  <a:rPr lang="zh-CN" altLang="en-US" dirty="0">
                    <a:solidFill>
                      <a:schemeClr val="tx1">
                        <a:lumMod val="75000"/>
                        <a:lumOff val="25000"/>
                      </a:schemeClr>
                    </a:solidFill>
                    <a:ea typeface="微软雅黑 Light" panose="020B0502040204020203" pitchFamily="34" charset="-122"/>
                  </a:rPr>
                  <a:t>个运行的服务请求对应的优先级</a:t>
                </a:r>
              </a:p>
            </p:txBody>
          </p:sp>
        </mc:Choice>
        <mc:Fallback xmlns="">
          <p:sp>
            <p:nvSpPr>
              <p:cNvPr id="32" name="文本框 31">
                <a:extLst>
                  <a:ext uri="{FF2B5EF4-FFF2-40B4-BE49-F238E27FC236}">
                    <a16:creationId xmlns:a16="http://schemas.microsoft.com/office/drawing/2014/main" id="{BB3F88BA-F1E6-4E0C-BD9E-445C6401C8B7}"/>
                  </a:ext>
                </a:extLst>
              </p:cNvPr>
              <p:cNvSpPr txBox="1">
                <a:spLocks noRot="1" noChangeAspect="1" noMove="1" noResize="1" noEditPoints="1" noAdjustHandles="1" noChangeArrowheads="1" noChangeShapeType="1" noTextEdit="1"/>
              </p:cNvSpPr>
              <p:nvPr/>
            </p:nvSpPr>
            <p:spPr>
              <a:xfrm>
                <a:off x="1242646" y="4490418"/>
                <a:ext cx="9303846" cy="400622"/>
              </a:xfrm>
              <a:prstGeom prst="rect">
                <a:avLst/>
              </a:prstGeom>
              <a:blipFill>
                <a:blip r:embed="rId4"/>
                <a:stretch>
                  <a:fillRect t="-9231"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5757061-E740-480A-8AD3-4BD9F8D60BE3}"/>
                  </a:ext>
                </a:extLst>
              </p:cNvPr>
              <p:cNvSpPr txBox="1"/>
              <p:nvPr/>
            </p:nvSpPr>
            <p:spPr>
              <a:xfrm>
                <a:off x="1242645" y="5237137"/>
                <a:ext cx="9303846" cy="369332"/>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𝜆</m:t>
                    </m:r>
                  </m:oMath>
                </a14:m>
                <a:r>
                  <a:rPr lang="zh-CN" altLang="en-US" dirty="0">
                    <a:solidFill>
                      <a:schemeClr val="tx1">
                        <a:lumMod val="75000"/>
                        <a:lumOff val="25000"/>
                      </a:schemeClr>
                    </a:solidFill>
                    <a:ea typeface="微软雅黑 Light" panose="020B0502040204020203" pitchFamily="34" charset="-122"/>
                  </a:rPr>
                  <a:t> 取值</a:t>
                </a:r>
                <a:r>
                  <a:rPr lang="en-US" altLang="zh-CN" dirty="0">
                    <a:solidFill>
                      <a:schemeClr val="tx1">
                        <a:lumMod val="75000"/>
                        <a:lumOff val="25000"/>
                      </a:schemeClr>
                    </a:solidFill>
                    <a:ea typeface="微软雅黑 Light" panose="020B0502040204020203" pitchFamily="34" charset="-122"/>
                  </a:rPr>
                  <a:t>(0,1,2,3,4), 0 </a:t>
                </a:r>
                <a:r>
                  <a:rPr lang="zh-CN" altLang="en-US" dirty="0">
                    <a:solidFill>
                      <a:schemeClr val="tx1">
                        <a:lumMod val="75000"/>
                        <a:lumOff val="25000"/>
                      </a:schemeClr>
                    </a:solidFill>
                    <a:ea typeface="微软雅黑 Light" panose="020B0502040204020203" pitchFamily="34" charset="-122"/>
                  </a:rPr>
                  <a:t>优先级最高</a:t>
                </a:r>
              </a:p>
            </p:txBody>
          </p:sp>
        </mc:Choice>
        <mc:Fallback xmlns="">
          <p:sp>
            <p:nvSpPr>
              <p:cNvPr id="9" name="文本框 8">
                <a:extLst>
                  <a:ext uri="{FF2B5EF4-FFF2-40B4-BE49-F238E27FC236}">
                    <a16:creationId xmlns:a16="http://schemas.microsoft.com/office/drawing/2014/main" id="{C5757061-E740-480A-8AD3-4BD9F8D60BE3}"/>
                  </a:ext>
                </a:extLst>
              </p:cNvPr>
              <p:cNvSpPr txBox="1">
                <a:spLocks noRot="1" noChangeAspect="1" noMove="1" noResize="1" noEditPoints="1" noAdjustHandles="1" noChangeArrowheads="1" noChangeShapeType="1" noTextEdit="1"/>
              </p:cNvSpPr>
              <p:nvPr/>
            </p:nvSpPr>
            <p:spPr>
              <a:xfrm>
                <a:off x="1242645" y="5237137"/>
                <a:ext cx="9303846" cy="369332"/>
              </a:xfrm>
              <a:prstGeom prst="rect">
                <a:avLst/>
              </a:prstGeom>
              <a:blipFill>
                <a:blip r:embed="rId5"/>
                <a:stretch>
                  <a:fillRect t="-9836" b="-2459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109ADE7-BC6B-4352-AC8E-450D32B53FF1}"/>
              </a:ext>
            </a:extLst>
          </p:cNvPr>
          <p:cNvPicPr>
            <a:picLocks noChangeAspect="1"/>
          </p:cNvPicPr>
          <p:nvPr/>
        </p:nvPicPr>
        <p:blipFill>
          <a:blip r:embed="rId6"/>
          <a:stretch>
            <a:fillRect/>
          </a:stretch>
        </p:blipFill>
        <p:spPr>
          <a:xfrm>
            <a:off x="7271950" y="2523390"/>
            <a:ext cx="3851189" cy="28883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7EE232C-32E6-45D0-8467-65224E9C8F37}"/>
                  </a:ext>
                </a:extLst>
              </p:cNvPr>
              <p:cNvSpPr txBox="1"/>
              <p:nvPr/>
            </p:nvSpPr>
            <p:spPr>
              <a:xfrm>
                <a:off x="8478535" y="1705377"/>
                <a:ext cx="1438018" cy="614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zh-CN" i="1" smtClean="0">
                              <a:solidFill>
                                <a:srgbClr val="C00000"/>
                              </a:solidFill>
                              <a:latin typeface="Cambria Math" panose="02040503050406030204" pitchFamily="18" charset="0"/>
                              <a:ea typeface="微软雅黑 Light" panose="020B0502040204020203" pitchFamily="34" charset="-122"/>
                            </a:rPr>
                          </m:ctrlPr>
                        </m:dPr>
                        <m:e>
                          <m:r>
                            <a:rPr lang="en-US" altLang="zh-CN">
                              <a:solidFill>
                                <a:srgbClr val="C00000"/>
                              </a:solidFill>
                              <a:latin typeface="Cambria Math" panose="02040503050406030204" pitchFamily="18" charset="0"/>
                              <a:ea typeface="微软雅黑 Light" panose="020B0502040204020203" pitchFamily="34" charset="-122"/>
                            </a:rPr>
                            <m:t>1− </m:t>
                          </m:r>
                          <m:f>
                            <m:fPr>
                              <m:ctrlPr>
                                <a:rPr lang="zh-CN" altLang="zh-CN" i="1">
                                  <a:solidFill>
                                    <a:srgbClr val="C00000"/>
                                  </a:solidFill>
                                  <a:latin typeface="Cambria Math" panose="02040503050406030204" pitchFamily="18" charset="0"/>
                                  <a:ea typeface="微软雅黑 Light" panose="020B0502040204020203" pitchFamily="34" charset="-122"/>
                                </a:rPr>
                              </m:ctrlPr>
                            </m:fPr>
                            <m:num>
                              <m:r>
                                <a:rPr lang="en-US" altLang="zh-CN">
                                  <a:solidFill>
                                    <a:srgbClr val="C00000"/>
                                  </a:solidFill>
                                  <a:latin typeface="Cambria Math" panose="02040503050406030204" pitchFamily="18" charset="0"/>
                                  <a:ea typeface="微软雅黑 Light" panose="020B0502040204020203" pitchFamily="34" charset="-122"/>
                                </a:rPr>
                                <m:t>𝑖</m:t>
                              </m:r>
                            </m:num>
                            <m:den>
                              <m:r>
                                <a:rPr lang="en-US" altLang="zh-CN">
                                  <a:solidFill>
                                    <a:srgbClr val="C00000"/>
                                  </a:solidFill>
                                  <a:latin typeface="Cambria Math" panose="02040503050406030204" pitchFamily="18" charset="0"/>
                                  <a:ea typeface="微软雅黑 Light" panose="020B0502040204020203" pitchFamily="34" charset="-122"/>
                                </a:rPr>
                                <m:t>𝑛</m:t>
                              </m:r>
                            </m:den>
                          </m:f>
                        </m:e>
                      </m:d>
                    </m:oMath>
                  </m:oMathPara>
                </a14:m>
                <a:endParaRPr lang="zh-CN" altLang="en-US" dirty="0"/>
              </a:p>
            </p:txBody>
          </p:sp>
        </mc:Choice>
        <mc:Fallback xmlns="">
          <p:sp>
            <p:nvSpPr>
              <p:cNvPr id="14" name="文本框 13">
                <a:extLst>
                  <a:ext uri="{FF2B5EF4-FFF2-40B4-BE49-F238E27FC236}">
                    <a16:creationId xmlns:a16="http://schemas.microsoft.com/office/drawing/2014/main" id="{07EE232C-32E6-45D0-8467-65224E9C8F37}"/>
                  </a:ext>
                </a:extLst>
              </p:cNvPr>
              <p:cNvSpPr txBox="1">
                <a:spLocks noRot="1" noChangeAspect="1" noMove="1" noResize="1" noEditPoints="1" noAdjustHandles="1" noChangeArrowheads="1" noChangeShapeType="1" noTextEdit="1"/>
              </p:cNvSpPr>
              <p:nvPr/>
            </p:nvSpPr>
            <p:spPr>
              <a:xfrm>
                <a:off x="8478535" y="1705377"/>
                <a:ext cx="1438018" cy="614912"/>
              </a:xfrm>
              <a:prstGeom prst="rect">
                <a:avLst/>
              </a:prstGeom>
              <a:blipFill>
                <a:blip r:embed="rId7"/>
                <a:stretch>
                  <a:fillRect/>
                </a:stretch>
              </a:blipFill>
            </p:spPr>
            <p:txBody>
              <a:bodyPr/>
              <a:lstStyle/>
              <a:p>
                <a:r>
                  <a:rPr lang="zh-CN" altLang="en-US">
                    <a:noFill/>
                  </a:rPr>
                  <a:t> </a:t>
                </a:r>
              </a:p>
            </p:txBody>
          </p:sp>
        </mc:Fallback>
      </mc:AlternateContent>
      <p:pic>
        <p:nvPicPr>
          <p:cNvPr id="15" name="Picture 6">
            <a:extLst>
              <a:ext uri="{FF2B5EF4-FFF2-40B4-BE49-F238E27FC236}">
                <a16:creationId xmlns:a16="http://schemas.microsoft.com/office/drawing/2014/main" id="{B3277DE0-5B45-4768-B77B-CA4AB03A51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49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优化目标</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9" name="矩形 28">
            <a:extLst>
              <a:ext uri="{FF2B5EF4-FFF2-40B4-BE49-F238E27FC236}">
                <a16:creationId xmlns:a16="http://schemas.microsoft.com/office/drawing/2014/main" id="{E73A12DF-1C43-4710-AA1A-0177E260746F}"/>
              </a:ext>
            </a:extLst>
          </p:cNvPr>
          <p:cNvSpPr/>
          <p:nvPr/>
        </p:nvSpPr>
        <p:spPr>
          <a:xfrm>
            <a:off x="1242646" y="2057400"/>
            <a:ext cx="1710619"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③</a:t>
            </a:r>
            <a:r>
              <a:rPr lang="en-US" altLang="zh-CN" dirty="0">
                <a:solidFill>
                  <a:schemeClr val="tx1">
                    <a:lumMod val="75000"/>
                    <a:lumOff val="25000"/>
                  </a:schemeClr>
                </a:solidFill>
                <a:ea typeface="微软雅黑 Light" panose="020B0502040204020203" pitchFamily="34" charset="-122"/>
              </a:rPr>
              <a:t> </a:t>
            </a:r>
            <a:r>
              <a:rPr lang="zh-CN" altLang="en-US" dirty="0">
                <a:solidFill>
                  <a:schemeClr val="tx1">
                    <a:lumMod val="75000"/>
                    <a:lumOff val="25000"/>
                  </a:schemeClr>
                </a:solidFill>
                <a:ea typeface="微软雅黑 Light" panose="020B0502040204020203" pitchFamily="34" charset="-122"/>
              </a:rPr>
              <a:t>超时率</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9527A4D-A2AB-479D-9CE7-D87EF622D554}"/>
                  </a:ext>
                </a:extLst>
              </p:cNvPr>
              <p:cNvSpPr txBox="1"/>
              <p:nvPr/>
            </p:nvSpPr>
            <p:spPr>
              <a:xfrm>
                <a:off x="1242646" y="2817513"/>
                <a:ext cx="3774197" cy="5666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3</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𝑜𝑢𝑡</m:t>
                              </m:r>
                            </m:sub>
                          </m:sSub>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0" name="文本框 29">
                <a:extLst>
                  <a:ext uri="{FF2B5EF4-FFF2-40B4-BE49-F238E27FC236}">
                    <a16:creationId xmlns:a16="http://schemas.microsoft.com/office/drawing/2014/main" id="{99527A4D-A2AB-479D-9CE7-D87EF622D554}"/>
                  </a:ext>
                </a:extLst>
              </p:cNvPr>
              <p:cNvSpPr txBox="1">
                <a:spLocks noRot="1" noChangeAspect="1" noMove="1" noResize="1" noEditPoints="1" noAdjustHandles="1" noChangeArrowheads="1" noChangeShapeType="1" noTextEdit="1"/>
              </p:cNvSpPr>
              <p:nvPr/>
            </p:nvSpPr>
            <p:spPr>
              <a:xfrm>
                <a:off x="1242646" y="2817513"/>
                <a:ext cx="3774197" cy="566694"/>
              </a:xfrm>
              <a:prstGeom prst="rect">
                <a:avLst/>
              </a:prstGeom>
              <a:blipFill>
                <a:blip r:embed="rId3"/>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6A9B8F22-DA41-47EF-997A-E9A8DAC6AEE4}"/>
              </a:ext>
            </a:extLst>
          </p:cNvPr>
          <p:cNvSpPr txBox="1"/>
          <p:nvPr/>
        </p:nvSpPr>
        <p:spPr>
          <a:xfrm>
            <a:off x="1242646" y="3774989"/>
            <a:ext cx="4151078" cy="369332"/>
          </a:xfrm>
          <a:prstGeom prst="rect">
            <a:avLst/>
          </a:prstGeom>
          <a:noFill/>
        </p:spPr>
        <p:txBody>
          <a:bodyPr wrap="square">
            <a:spAutoFit/>
          </a:bodyPr>
          <a:lstStyle/>
          <a:p>
            <a:r>
              <a:rPr lang="zh-CN" altLang="en-US" dirty="0">
                <a:solidFill>
                  <a:schemeClr val="tx1">
                    <a:lumMod val="75000"/>
                    <a:lumOff val="25000"/>
                  </a:schemeClr>
                </a:solidFill>
                <a:ea typeface="微软雅黑 Light" panose="020B0502040204020203" pitchFamily="34" charset="-122"/>
              </a:rPr>
              <a:t>归一化</a:t>
            </a:r>
            <a:endParaRPr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1698FE8-8A7A-409C-A586-191BFD533E29}"/>
                  </a:ext>
                </a:extLst>
              </p:cNvPr>
              <p:cNvSpPr txBox="1"/>
              <p:nvPr/>
            </p:nvSpPr>
            <p:spPr>
              <a:xfrm>
                <a:off x="1241434" y="4535103"/>
                <a:ext cx="10162640" cy="6127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𝑛</m:t>
                          </m:r>
                        </m:den>
                      </m:f>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2</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3</m:t>
                          </m:r>
                        </m:sub>
                      </m:sSub>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3" name="文本框 32">
                <a:extLst>
                  <a:ext uri="{FF2B5EF4-FFF2-40B4-BE49-F238E27FC236}">
                    <a16:creationId xmlns:a16="http://schemas.microsoft.com/office/drawing/2014/main" id="{D1698FE8-8A7A-409C-A586-191BFD533E29}"/>
                  </a:ext>
                </a:extLst>
              </p:cNvPr>
              <p:cNvSpPr txBox="1">
                <a:spLocks noRot="1" noChangeAspect="1" noMove="1" noResize="1" noEditPoints="1" noAdjustHandles="1" noChangeArrowheads="1" noChangeShapeType="1" noTextEdit="1"/>
              </p:cNvSpPr>
              <p:nvPr/>
            </p:nvSpPr>
            <p:spPr>
              <a:xfrm>
                <a:off x="1241434" y="4535103"/>
                <a:ext cx="10162640" cy="6127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F37ED24-3BBA-41D0-873E-769A4FB75499}"/>
                  </a:ext>
                </a:extLst>
              </p:cNvPr>
              <p:cNvSpPr txBox="1"/>
              <p:nvPr/>
            </p:nvSpPr>
            <p:spPr>
              <a:xfrm>
                <a:off x="3363880" y="5830866"/>
                <a:ext cx="5464239" cy="369332"/>
              </a:xfrm>
              <a:prstGeom prst="rect">
                <a:avLst/>
              </a:prstGeom>
              <a:noFill/>
            </p:spPr>
            <p:txBody>
              <a:bodyPr wrap="square">
                <a:spAutoFit/>
              </a:bodyPr>
              <a:lstStyle/>
              <a:p>
                <a:r>
                  <a:rPr lang="zh-CN" altLang="en-US" dirty="0">
                    <a:solidFill>
                      <a:srgbClr val="C00000"/>
                    </a:solidFill>
                    <a:ea typeface="微软雅黑 Light" panose="020B0502040204020203" pitchFamily="34" charset="-122"/>
                  </a:rPr>
                  <a:t>优化目标：降低</a:t>
                </a:r>
                <a14:m>
                  <m:oMath xmlns:m="http://schemas.openxmlformats.org/officeDocument/2006/math">
                    <m:sSub>
                      <m:sSubPr>
                        <m:ctrlPr>
                          <a:rPr lang="zh-CN" altLang="zh-CN" i="1">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𝑟𝑒𝑤𝑎𝑟𝑑</m:t>
                        </m:r>
                      </m:e>
                      <m:sub>
                        <m:r>
                          <a:rPr lang="en-US" altLang="zh-CN">
                            <a:solidFill>
                              <a:srgbClr val="C00000"/>
                            </a:solidFill>
                            <a:latin typeface="Cambria Math" panose="02040503050406030204" pitchFamily="18" charset="0"/>
                            <a:ea typeface="微软雅黑 Light" panose="020B0502040204020203" pitchFamily="34" charset="-122"/>
                          </a:rPr>
                          <m:t>1</m:t>
                        </m:r>
                      </m:sub>
                    </m:sSub>
                    <m:r>
                      <a:rPr lang="zh-CN" altLang="en-US">
                        <a:solidFill>
                          <a:srgbClr val="C00000"/>
                        </a:solidFill>
                        <a:latin typeface="Cambria Math" panose="02040503050406030204" pitchFamily="18" charset="0"/>
                        <a:ea typeface="微软雅黑 Light" panose="020B0502040204020203" pitchFamily="34" charset="-122"/>
                      </a:rPr>
                      <m:t>、</m:t>
                    </m:r>
                  </m:oMath>
                </a14:m>
                <a:r>
                  <a:rPr lang="zh-CN" altLang="zh-CN" dirty="0">
                    <a:solidFill>
                      <a:srgbClr val="C00000"/>
                    </a:solidFill>
                    <a:ea typeface="微软雅黑 Light" panose="020B0502040204020203" pitchFamily="34" charset="-122"/>
                  </a:rPr>
                  <a:t> </a:t>
                </a:r>
                <a14:m>
                  <m:oMath xmlns:m="http://schemas.openxmlformats.org/officeDocument/2006/math">
                    <m:sSub>
                      <m:sSubPr>
                        <m:ctrlPr>
                          <a:rPr lang="zh-CN" altLang="zh-CN" i="1">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𝑟𝑒𝑤𝑎𝑟𝑑</m:t>
                        </m:r>
                      </m:e>
                      <m:sub>
                        <m:r>
                          <a:rPr lang="en-US" altLang="zh-CN">
                            <a:solidFill>
                              <a:srgbClr val="C00000"/>
                            </a:solidFill>
                            <a:latin typeface="Cambria Math" panose="02040503050406030204" pitchFamily="18" charset="0"/>
                            <a:ea typeface="微软雅黑 Light" panose="020B0502040204020203" pitchFamily="34" charset="-122"/>
                          </a:rPr>
                          <m:t>2</m:t>
                        </m:r>
                      </m:sub>
                    </m:sSub>
                  </m:oMath>
                </a14:m>
                <a:r>
                  <a:rPr lang="zh-CN" altLang="en-US" dirty="0">
                    <a:solidFill>
                      <a:srgbClr val="C00000"/>
                    </a:solidFill>
                    <a:ea typeface="微软雅黑 Light" panose="020B0502040204020203" pitchFamily="34" charset="-122"/>
                  </a:rPr>
                  <a:t>、</a:t>
                </a:r>
                <a:r>
                  <a:rPr lang="zh-CN" altLang="zh-CN" dirty="0">
                    <a:solidFill>
                      <a:srgbClr val="C00000"/>
                    </a:solidFill>
                    <a:ea typeface="微软雅黑 Light" panose="020B0502040204020203" pitchFamily="34" charset="-122"/>
                  </a:rPr>
                  <a:t> </a:t>
                </a:r>
                <a14:m>
                  <m:oMath xmlns:m="http://schemas.openxmlformats.org/officeDocument/2006/math">
                    <m:sSub>
                      <m:sSubPr>
                        <m:ctrlPr>
                          <a:rPr lang="zh-CN" altLang="zh-CN" i="1">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𝑟𝑒𝑤𝑎𝑟𝑑</m:t>
                        </m:r>
                      </m:e>
                      <m:sub>
                        <m:r>
                          <a:rPr lang="en-US" altLang="zh-CN">
                            <a:solidFill>
                              <a:srgbClr val="C00000"/>
                            </a:solidFill>
                            <a:latin typeface="Cambria Math" panose="02040503050406030204" pitchFamily="18" charset="0"/>
                            <a:ea typeface="微软雅黑 Light" panose="020B0502040204020203" pitchFamily="34" charset="-122"/>
                          </a:rPr>
                          <m:t>3</m:t>
                        </m:r>
                      </m:sub>
                    </m:sSub>
                  </m:oMath>
                </a14:m>
                <a:r>
                  <a:rPr lang="zh-CN" altLang="en-US" dirty="0">
                    <a:solidFill>
                      <a:srgbClr val="C00000"/>
                    </a:solidFill>
                    <a:ea typeface="微软雅黑 Light" panose="020B0502040204020203" pitchFamily="34" charset="-122"/>
                  </a:rPr>
                  <a:t> 的值 </a:t>
                </a:r>
              </a:p>
            </p:txBody>
          </p:sp>
        </mc:Choice>
        <mc:Fallback xmlns="">
          <p:sp>
            <p:nvSpPr>
              <p:cNvPr id="9" name="文本框 8">
                <a:extLst>
                  <a:ext uri="{FF2B5EF4-FFF2-40B4-BE49-F238E27FC236}">
                    <a16:creationId xmlns:a16="http://schemas.microsoft.com/office/drawing/2014/main" id="{CF37ED24-3BBA-41D0-873E-769A4FB75499}"/>
                  </a:ext>
                </a:extLst>
              </p:cNvPr>
              <p:cNvSpPr txBox="1">
                <a:spLocks noRot="1" noChangeAspect="1" noMove="1" noResize="1" noEditPoints="1" noAdjustHandles="1" noChangeArrowheads="1" noChangeShapeType="1" noTextEdit="1"/>
              </p:cNvSpPr>
              <p:nvPr/>
            </p:nvSpPr>
            <p:spPr>
              <a:xfrm>
                <a:off x="3363880" y="5830866"/>
                <a:ext cx="5464239" cy="369332"/>
              </a:xfrm>
              <a:prstGeom prst="rect">
                <a:avLst/>
              </a:prstGeom>
              <a:blipFill>
                <a:blip r:embed="rId5"/>
                <a:stretch>
                  <a:fillRect l="-1004" t="-11667" r="-446" b="-25000"/>
                </a:stretch>
              </a:blipFill>
            </p:spPr>
            <p:txBody>
              <a:bodyPr/>
              <a:lstStyle/>
              <a:p>
                <a:r>
                  <a:rPr lang="zh-CN" altLang="en-US">
                    <a:noFill/>
                  </a:rPr>
                  <a:t> </a:t>
                </a:r>
              </a:p>
            </p:txBody>
          </p:sp>
        </mc:Fallback>
      </mc:AlternateContent>
      <p:pic>
        <p:nvPicPr>
          <p:cNvPr id="10" name="Picture 6">
            <a:extLst>
              <a:ext uri="{FF2B5EF4-FFF2-40B4-BE49-F238E27FC236}">
                <a16:creationId xmlns:a16="http://schemas.microsoft.com/office/drawing/2014/main" id="{E32ED805-8E67-4D6B-983A-AF1CD3F99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46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指针网络</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0" name="图片 9">
            <a:extLst>
              <a:ext uri="{FF2B5EF4-FFF2-40B4-BE49-F238E27FC236}">
                <a16:creationId xmlns:a16="http://schemas.microsoft.com/office/drawing/2014/main" id="{6BCAC84B-2B9F-4363-8ACA-CAB5E36A76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8133" y="1055240"/>
            <a:ext cx="6915734" cy="3098106"/>
          </a:xfrm>
          <a:prstGeom prst="rect">
            <a:avLst/>
          </a:prstGeom>
          <a:noFill/>
          <a:ln>
            <a:noFill/>
          </a:ln>
        </p:spPr>
      </p:pic>
      <p:sp>
        <p:nvSpPr>
          <p:cNvPr id="11" name="矩形 10">
            <a:extLst>
              <a:ext uri="{FF2B5EF4-FFF2-40B4-BE49-F238E27FC236}">
                <a16:creationId xmlns:a16="http://schemas.microsoft.com/office/drawing/2014/main" id="{C90B7B71-0216-4911-ACD8-AD1BDA0660A6}"/>
              </a:ext>
            </a:extLst>
          </p:cNvPr>
          <p:cNvSpPr/>
          <p:nvPr/>
        </p:nvSpPr>
        <p:spPr>
          <a:xfrm>
            <a:off x="2638133" y="4244546"/>
            <a:ext cx="6915734"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                 编码器</a:t>
            </a:r>
            <a:r>
              <a:rPr lang="en-US" altLang="zh-CN" dirty="0">
                <a:solidFill>
                  <a:schemeClr val="tx1">
                    <a:lumMod val="75000"/>
                    <a:lumOff val="25000"/>
                  </a:schemeClr>
                </a:solidFill>
                <a:ea typeface="微软雅黑 Light" panose="020B0502040204020203" pitchFamily="34" charset="-122"/>
              </a:rPr>
              <a:t>RNN                         +                        </a:t>
            </a:r>
            <a:r>
              <a:rPr lang="zh-CN" altLang="en-US" dirty="0">
                <a:solidFill>
                  <a:schemeClr val="tx1">
                    <a:lumMod val="75000"/>
                    <a:lumOff val="25000"/>
                  </a:schemeClr>
                </a:solidFill>
                <a:ea typeface="微软雅黑 Light" panose="020B0502040204020203" pitchFamily="34" charset="-122"/>
              </a:rPr>
              <a:t>解码器</a:t>
            </a:r>
            <a:r>
              <a:rPr lang="en-US" altLang="zh-CN" dirty="0">
                <a:solidFill>
                  <a:schemeClr val="tx1">
                    <a:lumMod val="75000"/>
                    <a:lumOff val="25000"/>
                  </a:schemeClr>
                </a:solidFill>
                <a:ea typeface="微软雅黑 Light" panose="020B0502040204020203" pitchFamily="34" charset="-122"/>
              </a:rPr>
              <a:t>RNN</a:t>
            </a:r>
            <a:endParaRPr lang="zh-CN" altLang="en-US" dirty="0">
              <a:solidFill>
                <a:schemeClr val="tx1">
                  <a:lumMod val="75000"/>
                  <a:lumOff val="25000"/>
                </a:schemeClr>
              </a:solidFill>
              <a:ea typeface="微软雅黑 Light" panose="020B0502040204020203" pitchFamily="34" charset="-122"/>
            </a:endParaRPr>
          </a:p>
        </p:txBody>
      </p:sp>
      <p:sp>
        <p:nvSpPr>
          <p:cNvPr id="12" name="文本框 11">
            <a:extLst>
              <a:ext uri="{FF2B5EF4-FFF2-40B4-BE49-F238E27FC236}">
                <a16:creationId xmlns:a16="http://schemas.microsoft.com/office/drawing/2014/main" id="{0F6B2269-DBAE-4334-B877-4CF1A19BA49E}"/>
              </a:ext>
            </a:extLst>
          </p:cNvPr>
          <p:cNvSpPr txBox="1"/>
          <p:nvPr/>
        </p:nvSpPr>
        <p:spPr>
          <a:xfrm>
            <a:off x="1721230" y="5115697"/>
            <a:ext cx="8726408" cy="923330"/>
          </a:xfrm>
          <a:prstGeom prst="rect">
            <a:avLst/>
          </a:prstGeom>
          <a:noFill/>
        </p:spPr>
        <p:txBody>
          <a:bodyPr wrap="square">
            <a:spAutoFit/>
          </a:bodyPr>
          <a:lstStyle/>
          <a:p>
            <a:pPr algn="ctr"/>
            <a:r>
              <a:rPr lang="zh-CN" altLang="zh-CN" dirty="0">
                <a:solidFill>
                  <a:schemeClr val="tx1">
                    <a:lumMod val="75000"/>
                    <a:lumOff val="25000"/>
                  </a:schemeClr>
                </a:solidFill>
                <a:ea typeface="微软雅黑 Light" panose="020B0502040204020203" pitchFamily="34" charset="-122"/>
              </a:rPr>
              <a:t>编码器将输入序列转化为一种中间向量的表达形式，作为解码器的输入</a:t>
            </a:r>
            <a:endParaRPr lang="en-US" altLang="zh-CN" dirty="0">
              <a:solidFill>
                <a:schemeClr val="tx1">
                  <a:lumMod val="75000"/>
                  <a:lumOff val="25000"/>
                </a:schemeClr>
              </a:solidFill>
              <a:ea typeface="微软雅黑 Light" panose="020B0502040204020203" pitchFamily="34" charset="-122"/>
            </a:endParaRPr>
          </a:p>
          <a:p>
            <a:pPr algn="ctr"/>
            <a:endParaRPr lang="en-US" altLang="zh-CN" dirty="0">
              <a:solidFill>
                <a:schemeClr val="tx1">
                  <a:lumMod val="75000"/>
                  <a:lumOff val="25000"/>
                </a:schemeClr>
              </a:solidFill>
              <a:ea typeface="微软雅黑 Light" panose="020B0502040204020203" pitchFamily="34" charset="-122"/>
            </a:endParaRPr>
          </a:p>
          <a:p>
            <a:pPr algn="ctr"/>
            <a:r>
              <a:rPr lang="zh-CN" altLang="zh-CN" dirty="0">
                <a:solidFill>
                  <a:schemeClr val="tx1">
                    <a:lumMod val="75000"/>
                    <a:lumOff val="25000"/>
                  </a:schemeClr>
                </a:solidFill>
                <a:ea typeface="微软雅黑 Light" panose="020B0502040204020203" pitchFamily="34" charset="-122"/>
              </a:rPr>
              <a:t>解码器在每一步中利用</a:t>
            </a:r>
            <a:r>
              <a:rPr lang="zh-CN" altLang="zh-CN" dirty="0">
                <a:solidFill>
                  <a:srgbClr val="C00000"/>
                </a:solidFill>
                <a:ea typeface="微软雅黑 Light" panose="020B0502040204020203" pitchFamily="34" charset="-122"/>
              </a:rPr>
              <a:t>注意力机制</a:t>
            </a:r>
            <a:r>
              <a:rPr lang="zh-CN" altLang="zh-CN" dirty="0">
                <a:solidFill>
                  <a:schemeClr val="tx1">
                    <a:lumMod val="75000"/>
                    <a:lumOff val="25000"/>
                  </a:schemeClr>
                </a:solidFill>
                <a:ea typeface="微软雅黑 Light" panose="020B0502040204020203" pitchFamily="34" charset="-122"/>
              </a:rPr>
              <a:t>选取输入序列中权重最大的服务请求</a:t>
            </a:r>
            <a:endParaRPr lang="zh-CN" altLang="en-US" dirty="0">
              <a:solidFill>
                <a:schemeClr val="tx1">
                  <a:lumMod val="75000"/>
                  <a:lumOff val="25000"/>
                </a:schemeClr>
              </a:solidFill>
              <a:ea typeface="微软雅黑 Light" panose="020B0502040204020203" pitchFamily="34" charset="-122"/>
            </a:endParaRPr>
          </a:p>
        </p:txBody>
      </p:sp>
      <p:pic>
        <p:nvPicPr>
          <p:cNvPr id="4" name="图片 3">
            <a:extLst>
              <a:ext uri="{FF2B5EF4-FFF2-40B4-BE49-F238E27FC236}">
                <a16:creationId xmlns:a16="http://schemas.microsoft.com/office/drawing/2014/main" id="{277C1E0B-114E-48B7-8224-8E013140C142}"/>
              </a:ext>
            </a:extLst>
          </p:cNvPr>
          <p:cNvPicPr>
            <a:picLocks noChangeAspect="1"/>
          </p:cNvPicPr>
          <p:nvPr/>
        </p:nvPicPr>
        <p:blipFill>
          <a:blip r:embed="rId4"/>
          <a:stretch>
            <a:fillRect/>
          </a:stretch>
        </p:blipFill>
        <p:spPr>
          <a:xfrm>
            <a:off x="2554462" y="1055240"/>
            <a:ext cx="7083075" cy="3098106"/>
          </a:xfrm>
          <a:prstGeom prst="rect">
            <a:avLst/>
          </a:prstGeom>
        </p:spPr>
      </p:pic>
      <p:pic>
        <p:nvPicPr>
          <p:cNvPr id="15" name="Picture 6">
            <a:extLst>
              <a:ext uri="{FF2B5EF4-FFF2-40B4-BE49-F238E27FC236}">
                <a16:creationId xmlns:a16="http://schemas.microsoft.com/office/drawing/2014/main" id="{98211C7B-A4A2-421E-8127-177216D54F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4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注意力机制</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90B7B71-0216-4911-ACD8-AD1BDA0660A6}"/>
                  </a:ext>
                </a:extLst>
              </p:cNvPr>
              <p:cNvSpPr/>
              <p:nvPr/>
            </p:nvSpPr>
            <p:spPr>
              <a:xfrm>
                <a:off x="2259209" y="3835270"/>
                <a:ext cx="7525300" cy="395558"/>
              </a:xfrm>
              <a:prstGeom prst="rect">
                <a:avLst/>
              </a:prstGeom>
            </p:spPr>
            <p:txBody>
              <a:bodyPr wrap="square">
                <a:spAutoFit/>
              </a:bodyPr>
              <a:lstStyle/>
              <a:p>
                <a:pPr algn="ctr"/>
                <a14:m>
                  <m:oMath xmlns:m="http://schemas.openxmlformats.org/officeDocument/2006/math">
                    <m:sSub>
                      <m:sSubPr>
                        <m:ctrlPr>
                          <a:rPr lang="zh-CN" altLang="zh-CN" i="1" smtClean="0">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𝑒</m:t>
                        </m:r>
                      </m:e>
                      <m:sub>
                        <m:r>
                          <a:rPr lang="en-US" altLang="zh-CN">
                            <a:solidFill>
                              <a:srgbClr val="C00000"/>
                            </a:solidFill>
                            <a:latin typeface="Cambria Math" panose="02040503050406030204" pitchFamily="18" charset="0"/>
                            <a:ea typeface="微软雅黑 Light" panose="020B0502040204020203" pitchFamily="34" charset="-122"/>
                          </a:rPr>
                          <m:t>𝑗</m:t>
                        </m:r>
                      </m:sub>
                    </m:sSub>
                  </m:oMath>
                </a14:m>
                <a:r>
                  <a:rPr lang="zh-CN" altLang="zh-CN" dirty="0">
                    <a:solidFill>
                      <a:schemeClr val="tx1">
                        <a:lumMod val="75000"/>
                        <a:lumOff val="25000"/>
                      </a:schemeClr>
                    </a:solidFill>
                    <a:ea typeface="微软雅黑 Light" panose="020B0502040204020203" pitchFamily="34" charset="-122"/>
                  </a:rPr>
                  <a:t>表示编码器在第</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oMath>
                </a14:m>
                <a:r>
                  <a:rPr lang="zh-CN" altLang="zh-CN" dirty="0">
                    <a:solidFill>
                      <a:schemeClr val="tx1">
                        <a:lumMod val="75000"/>
                        <a:lumOff val="25000"/>
                      </a:schemeClr>
                    </a:solidFill>
                    <a:ea typeface="微软雅黑 Light" panose="020B0502040204020203" pitchFamily="34" charset="-122"/>
                  </a:rPr>
                  <a:t>步的隐藏层输出；</a:t>
                </a:r>
                <a14:m>
                  <m:oMath xmlns:m="http://schemas.openxmlformats.org/officeDocument/2006/math">
                    <m:sSub>
                      <m:sSubPr>
                        <m:ctrlPr>
                          <a:rPr lang="zh-CN" altLang="zh-CN" i="1" smtClean="0">
                            <a:solidFill>
                              <a:srgbClr val="C00000"/>
                            </a:solidFill>
                            <a:latin typeface="Cambria Math" panose="02040503050406030204" pitchFamily="18" charset="0"/>
                            <a:ea typeface="微软雅黑 Light" panose="020B0502040204020203" pitchFamily="34" charset="-122"/>
                          </a:rPr>
                        </m:ctrlPr>
                      </m:sSubPr>
                      <m:e>
                        <m:r>
                          <a:rPr lang="en-US" altLang="zh-CN">
                            <a:solidFill>
                              <a:srgbClr val="C00000"/>
                            </a:solidFill>
                            <a:latin typeface="Cambria Math" panose="02040503050406030204" pitchFamily="18" charset="0"/>
                            <a:ea typeface="微软雅黑 Light" panose="020B0502040204020203" pitchFamily="34" charset="-122"/>
                          </a:rPr>
                          <m:t>𝑑</m:t>
                        </m:r>
                      </m:e>
                      <m:sub>
                        <m:r>
                          <a:rPr lang="en-US" altLang="zh-CN">
                            <a:solidFill>
                              <a:srgbClr val="C00000"/>
                            </a:solidFill>
                            <a:latin typeface="Cambria Math" panose="02040503050406030204" pitchFamily="18" charset="0"/>
                            <a:ea typeface="微软雅黑 Light" panose="020B0502040204020203" pitchFamily="34" charset="-122"/>
                          </a:rPr>
                          <m:t>𝑖</m:t>
                        </m:r>
                      </m:sub>
                    </m:sSub>
                  </m:oMath>
                </a14:m>
                <a:r>
                  <a:rPr lang="zh-CN" altLang="zh-CN" dirty="0">
                    <a:solidFill>
                      <a:schemeClr val="tx1">
                        <a:lumMod val="75000"/>
                        <a:lumOff val="25000"/>
                      </a:schemeClr>
                    </a:solidFill>
                    <a:ea typeface="微软雅黑 Light" panose="020B0502040204020203" pitchFamily="34" charset="-122"/>
                  </a:rPr>
                  <a:t>表示解码器在第</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oMath>
                </a14:m>
                <a:r>
                  <a:rPr lang="zh-CN" altLang="zh-CN" dirty="0">
                    <a:solidFill>
                      <a:schemeClr val="tx1">
                        <a:lumMod val="75000"/>
                        <a:lumOff val="25000"/>
                      </a:schemeClr>
                    </a:solidFill>
                    <a:ea typeface="微软雅黑 Light" panose="020B0502040204020203" pitchFamily="34" charset="-122"/>
                  </a:rPr>
                  <a:t>步的隐藏层输出</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1" name="矩形 10">
                <a:extLst>
                  <a:ext uri="{FF2B5EF4-FFF2-40B4-BE49-F238E27FC236}">
                    <a16:creationId xmlns:a16="http://schemas.microsoft.com/office/drawing/2014/main" id="{C90B7B71-0216-4911-ACD8-AD1BDA0660A6}"/>
                  </a:ext>
                </a:extLst>
              </p:cNvPr>
              <p:cNvSpPr>
                <a:spLocks noRot="1" noChangeAspect="1" noMove="1" noResize="1" noEditPoints="1" noAdjustHandles="1" noChangeArrowheads="1" noChangeShapeType="1" noTextEdit="1"/>
              </p:cNvSpPr>
              <p:nvPr/>
            </p:nvSpPr>
            <p:spPr>
              <a:xfrm>
                <a:off x="2259209" y="3835270"/>
                <a:ext cx="7525300" cy="395558"/>
              </a:xfrm>
              <a:prstGeom prst="rect">
                <a:avLst/>
              </a:prstGeom>
              <a:blipFill>
                <a:blip r:embed="rId3"/>
                <a:stretch>
                  <a:fillRect t="-7692" b="-1692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77C1E0B-114E-48B7-8224-8E013140C142}"/>
              </a:ext>
            </a:extLst>
          </p:cNvPr>
          <p:cNvPicPr>
            <a:picLocks noChangeAspect="1"/>
          </p:cNvPicPr>
          <p:nvPr/>
        </p:nvPicPr>
        <p:blipFill>
          <a:blip r:embed="rId4"/>
          <a:stretch>
            <a:fillRect/>
          </a:stretch>
        </p:blipFill>
        <p:spPr>
          <a:xfrm>
            <a:off x="2851381" y="1005425"/>
            <a:ext cx="6317824" cy="276338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004292E-9B98-4318-B82F-EE86EB8CEA0D}"/>
                  </a:ext>
                </a:extLst>
              </p:cNvPr>
              <p:cNvSpPr txBox="1"/>
              <p:nvPr/>
            </p:nvSpPr>
            <p:spPr>
              <a:xfrm>
                <a:off x="2973344" y="4614947"/>
                <a:ext cx="6094970" cy="426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𝑢</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𝑗</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p>
                      </m:sSub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𝑣</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𝑇</m:t>
                          </m:r>
                        </m:sup>
                      </m:sSup>
                      <m:func>
                        <m:func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funcPr>
                        <m:fNa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tanh</m:t>
                          </m:r>
                        </m:fName>
                        <m:e>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𝑊</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Sub>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𝑒</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𝑗</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𝑊</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2</m:t>
                                  </m:r>
                                </m:sub>
                              </m:sSub>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𝑑</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e>
                      </m:func>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   </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𝑗</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d>
                        <m:dPr>
                          <m:sep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𝑛</m:t>
                          </m:r>
                        </m:e>
                      </m:d>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3" name="文本框 12">
                <a:extLst>
                  <a:ext uri="{FF2B5EF4-FFF2-40B4-BE49-F238E27FC236}">
                    <a16:creationId xmlns:a16="http://schemas.microsoft.com/office/drawing/2014/main" id="{6004292E-9B98-4318-B82F-EE86EB8CEA0D}"/>
                  </a:ext>
                </a:extLst>
              </p:cNvPr>
              <p:cNvSpPr txBox="1">
                <a:spLocks noRot="1" noChangeAspect="1" noMove="1" noResize="1" noEditPoints="1" noAdjustHandles="1" noChangeArrowheads="1" noChangeShapeType="1" noTextEdit="1"/>
              </p:cNvSpPr>
              <p:nvPr/>
            </p:nvSpPr>
            <p:spPr>
              <a:xfrm>
                <a:off x="2973344" y="4614947"/>
                <a:ext cx="6094970" cy="426912"/>
              </a:xfrm>
              <a:prstGeom prst="rect">
                <a:avLst/>
              </a:prstGeom>
              <a:blipFill>
                <a:blip r:embed="rId5"/>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15F2F95-6836-43F0-9A7F-D1738BF7900A}"/>
                  </a:ext>
                </a:extLst>
              </p:cNvPr>
              <p:cNvSpPr txBox="1"/>
              <p:nvPr/>
            </p:nvSpPr>
            <p:spPr>
              <a:xfrm>
                <a:off x="2962808" y="5444515"/>
                <a:ext cx="6094970" cy="372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d>
                            <m:dPr>
                              <m:end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 …, </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 </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softmax</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𝑢</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p>
                          </m:sSup>
                        </m:e>
                      </m:d>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4" name="文本框 13">
                <a:extLst>
                  <a:ext uri="{FF2B5EF4-FFF2-40B4-BE49-F238E27FC236}">
                    <a16:creationId xmlns:a16="http://schemas.microsoft.com/office/drawing/2014/main" id="{915F2F95-6836-43F0-9A7F-D1738BF7900A}"/>
                  </a:ext>
                </a:extLst>
              </p:cNvPr>
              <p:cNvSpPr txBox="1">
                <a:spLocks noRot="1" noChangeAspect="1" noMove="1" noResize="1" noEditPoints="1" noAdjustHandles="1" noChangeArrowheads="1" noChangeShapeType="1" noTextEdit="1"/>
              </p:cNvSpPr>
              <p:nvPr/>
            </p:nvSpPr>
            <p:spPr>
              <a:xfrm>
                <a:off x="2962808" y="5444515"/>
                <a:ext cx="6094970" cy="372859"/>
              </a:xfrm>
              <a:prstGeom prst="rect">
                <a:avLst/>
              </a:prstGeom>
              <a:blipFill>
                <a:blip r:embed="rId6"/>
                <a:stretch>
                  <a:fillRect t="-118033"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307319C-6347-439D-9AE9-FBB79364C091}"/>
                  </a:ext>
                </a:extLst>
              </p:cNvPr>
              <p:cNvSpPr txBox="1"/>
              <p:nvPr/>
            </p:nvSpPr>
            <p:spPr>
              <a:xfrm>
                <a:off x="2328237" y="6124722"/>
                <a:ext cx="7364112" cy="374270"/>
              </a:xfrm>
              <a:prstGeom prst="rect">
                <a:avLst/>
              </a:prstGeom>
              <a:noFill/>
            </p:spPr>
            <p:txBody>
              <a:bodyPr wrap="square">
                <a:spAutoFit/>
              </a:bodyPr>
              <a:lstStyle/>
              <a:p>
                <a:pPr algn="ctr"/>
                <a14:m>
                  <m:oMath xmlns:m="http://schemas.openxmlformats.org/officeDocument/2006/math">
                    <m:r>
                      <a:rPr lang="zh-CN" altLang="en-US" i="1" smtClean="0">
                        <a:solidFill>
                          <a:schemeClr val="tx1">
                            <a:lumMod val="75000"/>
                            <a:lumOff val="25000"/>
                          </a:schemeClr>
                        </a:solidFill>
                        <a:latin typeface="Cambria Math" panose="02040503050406030204" pitchFamily="18" charset="0"/>
                        <a:ea typeface="微软雅黑 Light" panose="020B0502040204020203" pitchFamily="34" charset="-122"/>
                      </a:rPr>
                      <m:t>转化为</m:t>
                    </m:r>
                  </m:oMath>
                </a14:m>
                <a:r>
                  <a:rPr lang="zh-CN" altLang="en-US" dirty="0">
                    <a:solidFill>
                      <a:schemeClr val="tx1">
                        <a:lumMod val="75000"/>
                        <a:lumOff val="25000"/>
                      </a:schemeClr>
                    </a:solidFill>
                    <a:ea typeface="微软雅黑 Light" panose="020B0502040204020203" pitchFamily="34" charset="-122"/>
                  </a:rPr>
                  <a:t>输出序列的概率向量，</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𝑇</m:t>
                        </m:r>
                      </m:sup>
                    </m:sSup>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oMath>
                </a14:m>
                <a:r>
                  <a:rPr lang="zh-CN" altLang="zh-CN" dirty="0"/>
                  <a:t>是指针网络待训练的参数</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5" name="文本框 14">
                <a:extLst>
                  <a:ext uri="{FF2B5EF4-FFF2-40B4-BE49-F238E27FC236}">
                    <a16:creationId xmlns:a16="http://schemas.microsoft.com/office/drawing/2014/main" id="{6307319C-6347-439D-9AE9-FBB79364C091}"/>
                  </a:ext>
                </a:extLst>
              </p:cNvPr>
              <p:cNvSpPr txBox="1">
                <a:spLocks noRot="1" noChangeAspect="1" noMove="1" noResize="1" noEditPoints="1" noAdjustHandles="1" noChangeArrowheads="1" noChangeShapeType="1" noTextEdit="1"/>
              </p:cNvSpPr>
              <p:nvPr/>
            </p:nvSpPr>
            <p:spPr>
              <a:xfrm>
                <a:off x="2328237" y="6124722"/>
                <a:ext cx="7364112" cy="374270"/>
              </a:xfrm>
              <a:prstGeom prst="rect">
                <a:avLst/>
              </a:prstGeom>
              <a:blipFill>
                <a:blip r:embed="rId7"/>
                <a:stretch>
                  <a:fillRect t="-14754" b="-24590"/>
                </a:stretch>
              </a:blipFill>
            </p:spPr>
            <p:txBody>
              <a:bodyPr/>
              <a:lstStyle/>
              <a:p>
                <a:r>
                  <a:rPr lang="zh-CN" altLang="en-US">
                    <a:noFill/>
                  </a:rPr>
                  <a:t> </a:t>
                </a:r>
              </a:p>
            </p:txBody>
          </p:sp>
        </mc:Fallback>
      </mc:AlternateContent>
      <p:pic>
        <p:nvPicPr>
          <p:cNvPr id="17" name="Picture 6">
            <a:extLst>
              <a:ext uri="{FF2B5EF4-FFF2-40B4-BE49-F238E27FC236}">
                <a16:creationId xmlns:a16="http://schemas.microsoft.com/office/drawing/2014/main" id="{F1CC1C4D-7E7E-4B3E-93B6-6F903F7750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175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强化学习</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10" name="文本框 9">
            <a:extLst>
              <a:ext uri="{FF2B5EF4-FFF2-40B4-BE49-F238E27FC236}">
                <a16:creationId xmlns:a16="http://schemas.microsoft.com/office/drawing/2014/main" id="{CC28973D-CD32-431F-BA9B-19F433C2AF5D}"/>
              </a:ext>
            </a:extLst>
          </p:cNvPr>
          <p:cNvSpPr txBox="1"/>
          <p:nvPr/>
        </p:nvSpPr>
        <p:spPr>
          <a:xfrm>
            <a:off x="627184" y="1982743"/>
            <a:ext cx="6224638" cy="369332"/>
          </a:xfrm>
          <a:prstGeom prst="rect">
            <a:avLst/>
          </a:prstGeom>
          <a:noFill/>
        </p:spPr>
        <p:txBody>
          <a:bodyPr wrap="square">
            <a:spAutoFit/>
          </a:bodyPr>
          <a:lstStyle/>
          <a:p>
            <a:r>
              <a:rPr lang="zh-CN" altLang="zh-CN" dirty="0">
                <a:solidFill>
                  <a:schemeClr val="tx1">
                    <a:lumMod val="75000"/>
                    <a:lumOff val="25000"/>
                  </a:schemeClr>
                </a:solidFill>
                <a:ea typeface="微软雅黑 Light" panose="020B0502040204020203" pitchFamily="34" charset="-122"/>
              </a:rPr>
              <a:t>采用基于策略梯度</a:t>
            </a:r>
            <a:r>
              <a:rPr lang="zh-CN" altLang="en-US" sz="1800" baseline="30000" dirty="0">
                <a:effectLst/>
                <a:latin typeface="Times New Roman" panose="02020603050405020304" pitchFamily="18" charset="0"/>
                <a:ea typeface="华文楷体" panose="02010600040101010101" pitchFamily="2" charset="-122"/>
              </a:rPr>
              <a:t>①</a:t>
            </a:r>
            <a:r>
              <a:rPr lang="zh-CN" altLang="zh-CN" dirty="0">
                <a:solidFill>
                  <a:schemeClr val="tx1">
                    <a:lumMod val="75000"/>
                    <a:lumOff val="25000"/>
                  </a:schemeClr>
                </a:solidFill>
                <a:ea typeface="微软雅黑 Light" panose="020B0502040204020203" pitchFamily="34" charset="-122"/>
              </a:rPr>
              <a:t>的强化学习</a:t>
            </a:r>
            <a:r>
              <a:rPr lang="zh-CN" altLang="en-US" dirty="0">
                <a:solidFill>
                  <a:schemeClr val="tx1">
                    <a:lumMod val="75000"/>
                    <a:lumOff val="25000"/>
                  </a:schemeClr>
                </a:solidFill>
                <a:ea typeface="微软雅黑 Light" panose="020B0502040204020203" pitchFamily="34" charset="-122"/>
              </a:rPr>
              <a:t>方式训练</a:t>
            </a:r>
            <a:r>
              <a:rPr lang="zh-CN" altLang="zh-CN" dirty="0">
                <a:solidFill>
                  <a:schemeClr val="tx1">
                    <a:lumMod val="75000"/>
                    <a:lumOff val="25000"/>
                  </a:schemeClr>
                </a:solidFill>
                <a:ea typeface="微软雅黑 Light" panose="020B0502040204020203" pitchFamily="34" charset="-122"/>
              </a:rPr>
              <a:t>指针网络的参数</a:t>
            </a:r>
            <a:endParaRPr lang="zh-CN" altLang="en-US" dirty="0">
              <a:solidFill>
                <a:schemeClr val="tx1">
                  <a:lumMod val="75000"/>
                  <a:lumOff val="25000"/>
                </a:schemeClr>
              </a:solidFill>
              <a:ea typeface="微软雅黑 Light" panose="020B0502040204020203" pitchFamily="34" charset="-122"/>
            </a:endParaRPr>
          </a:p>
        </p:txBody>
      </p:sp>
      <p:sp>
        <p:nvSpPr>
          <p:cNvPr id="12" name="文本框 11">
            <a:extLst>
              <a:ext uri="{FF2B5EF4-FFF2-40B4-BE49-F238E27FC236}">
                <a16:creationId xmlns:a16="http://schemas.microsoft.com/office/drawing/2014/main" id="{72221DB1-EFFE-4D31-8BBD-1A4C56860D19}"/>
              </a:ext>
            </a:extLst>
          </p:cNvPr>
          <p:cNvSpPr txBox="1"/>
          <p:nvPr/>
        </p:nvSpPr>
        <p:spPr>
          <a:xfrm>
            <a:off x="627184" y="6474032"/>
            <a:ext cx="10716319" cy="307777"/>
          </a:xfrm>
          <a:prstGeom prst="rect">
            <a:avLst/>
          </a:prstGeom>
          <a:noFill/>
        </p:spPr>
        <p:txBody>
          <a:bodyPr wrap="square">
            <a:spAutoFit/>
          </a:bodyPr>
          <a:lstStyle/>
          <a:p>
            <a:r>
              <a:rPr lang="zh-CN" altLang="en-US" sz="1400" dirty="0">
                <a:solidFill>
                  <a:schemeClr val="tx1">
                    <a:lumMod val="75000"/>
                    <a:lumOff val="25000"/>
                  </a:schemeClr>
                </a:solidFill>
                <a:ea typeface="微软雅黑 Light" panose="020B0502040204020203" pitchFamily="34" charset="-122"/>
              </a:rPr>
              <a:t>①</a:t>
            </a:r>
            <a:r>
              <a:rPr lang="en-US" altLang="zh-CN" sz="1400" dirty="0">
                <a:solidFill>
                  <a:schemeClr val="tx1">
                    <a:lumMod val="75000"/>
                    <a:lumOff val="25000"/>
                  </a:schemeClr>
                </a:solidFill>
                <a:ea typeface="微软雅黑 Light" panose="020B0502040204020203" pitchFamily="34" charset="-122"/>
              </a:rPr>
              <a:t> Bello I, Pham H, Le Q V, et </a:t>
            </a:r>
            <a:r>
              <a:rPr lang="en-US" altLang="zh-CN" sz="1400" dirty="0" err="1">
                <a:solidFill>
                  <a:schemeClr val="tx1">
                    <a:lumMod val="75000"/>
                    <a:lumOff val="25000"/>
                  </a:schemeClr>
                </a:solidFill>
                <a:ea typeface="微软雅黑 Light" panose="020B0502040204020203" pitchFamily="34" charset="-122"/>
              </a:rPr>
              <a:t>al.Neural</a:t>
            </a:r>
            <a:r>
              <a:rPr lang="en-US" altLang="zh-CN" sz="1400" dirty="0">
                <a:solidFill>
                  <a:schemeClr val="tx1">
                    <a:lumMod val="75000"/>
                    <a:lumOff val="25000"/>
                  </a:schemeClr>
                </a:solidFill>
                <a:ea typeface="微软雅黑 Light" panose="020B0502040204020203" pitchFamily="34" charset="-122"/>
              </a:rPr>
              <a:t> Combinatorial Optimization with Reinforcement Learning[J].2016.</a:t>
            </a:r>
            <a:endParaRPr lang="zh-CN" altLang="en-US" sz="1400" dirty="0">
              <a:solidFill>
                <a:schemeClr val="tx1">
                  <a:lumMod val="75000"/>
                  <a:lumOff val="25000"/>
                </a:schemeClr>
              </a:solidFill>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0AA6FCA-8BC1-40F8-A145-5F7B44828162}"/>
                  </a:ext>
                </a:extLst>
              </p:cNvPr>
              <p:cNvSpPr txBox="1"/>
              <p:nvPr/>
            </p:nvSpPr>
            <p:spPr>
              <a:xfrm>
                <a:off x="627184" y="2826449"/>
                <a:ext cx="9406502" cy="375552"/>
              </a:xfrm>
              <a:prstGeom prst="rect">
                <a:avLst/>
              </a:prstGeom>
              <a:noFill/>
            </p:spPr>
            <p:txBody>
              <a:bodyPr wrap="square">
                <a:spAutoFit/>
              </a:bodyPr>
              <a:lstStyle/>
              <a:p>
                <a:r>
                  <a:rPr lang="zh-CN" altLang="zh-CN" dirty="0">
                    <a:solidFill>
                      <a:schemeClr val="tx1">
                        <a:lumMod val="75000"/>
                        <a:lumOff val="25000"/>
                      </a:schemeClr>
                    </a:solidFill>
                    <a:ea typeface="微软雅黑 Light" panose="020B0502040204020203" pitchFamily="34" charset="-122"/>
                  </a:rPr>
                  <a:t>用</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oMath>
                </a14:m>
                <a:r>
                  <a:rPr lang="zh-CN" altLang="zh-CN" dirty="0">
                    <a:solidFill>
                      <a:schemeClr val="tx1">
                        <a:lumMod val="75000"/>
                        <a:lumOff val="25000"/>
                      </a:schemeClr>
                    </a:solidFill>
                    <a:ea typeface="微软雅黑 Light" panose="020B0502040204020203" pitchFamily="34" charset="-122"/>
                  </a:rPr>
                  <a:t>表示已知服务请求集合</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oMath>
                </a14:m>
                <a:r>
                  <a:rPr lang="zh-CN" altLang="zh-CN" dirty="0">
                    <a:solidFill>
                      <a:schemeClr val="tx1">
                        <a:lumMod val="75000"/>
                        <a:lumOff val="25000"/>
                      </a:schemeClr>
                    </a:solidFill>
                    <a:ea typeface="微软雅黑 Light" panose="020B0502040204020203" pitchFamily="34" charset="-122"/>
                  </a:rPr>
                  <a:t>的情况下，采取策略</a:t>
                </a:r>
                <a14:m>
                  <m:oMath xmlns:m="http://schemas.openxmlformats.org/officeDocument/2006/math">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oMath>
                </a14:m>
                <a:r>
                  <a:rPr lang="zh-CN" altLang="zh-CN" dirty="0">
                    <a:solidFill>
                      <a:schemeClr val="tx1">
                        <a:lumMod val="75000"/>
                        <a:lumOff val="25000"/>
                      </a:schemeClr>
                    </a:solidFill>
                    <a:ea typeface="微软雅黑 Light" panose="020B0502040204020203" pitchFamily="34" charset="-122"/>
                  </a:rPr>
                  <a:t>时</a:t>
                </a:r>
                <a14:m>
                  <m:oMath xmlns:m="http://schemas.openxmlformats.org/officeDocument/2006/math">
                    <m:r>
                      <a:rPr lang="en-US" altLang="zh-CN" smtClean="0">
                        <a:solidFill>
                          <a:srgbClr val="C00000"/>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的函数值</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6" name="文本框 15">
                <a:extLst>
                  <a:ext uri="{FF2B5EF4-FFF2-40B4-BE49-F238E27FC236}">
                    <a16:creationId xmlns:a16="http://schemas.microsoft.com/office/drawing/2014/main" id="{20AA6FCA-8BC1-40F8-A145-5F7B44828162}"/>
                  </a:ext>
                </a:extLst>
              </p:cNvPr>
              <p:cNvSpPr txBox="1">
                <a:spLocks noRot="1" noChangeAspect="1" noMove="1" noResize="1" noEditPoints="1" noAdjustHandles="1" noChangeArrowheads="1" noChangeShapeType="1" noTextEdit="1"/>
              </p:cNvSpPr>
              <p:nvPr/>
            </p:nvSpPr>
            <p:spPr>
              <a:xfrm>
                <a:off x="627184" y="2826449"/>
                <a:ext cx="9406502" cy="375552"/>
              </a:xfrm>
              <a:prstGeom prst="rect">
                <a:avLst/>
              </a:prstGeom>
              <a:blipFill>
                <a:blip r:embed="rId3"/>
                <a:stretch>
                  <a:fillRect l="-583"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696E8B9-4021-4591-BE85-FF17CC6649CC}"/>
                  </a:ext>
                </a:extLst>
              </p:cNvPr>
              <p:cNvSpPr txBox="1"/>
              <p:nvPr/>
            </p:nvSpPr>
            <p:spPr>
              <a:xfrm>
                <a:off x="3048515" y="3676375"/>
                <a:ext cx="6094970" cy="455317"/>
              </a:xfrm>
              <a:prstGeom prst="rect">
                <a:avLst/>
              </a:prstGeom>
              <a:noFill/>
            </p:spPr>
            <p:txBody>
              <a:bodyPr wrap="square">
                <a:spAutoFit/>
              </a:bodyPr>
              <a:lstStyle/>
              <a:p>
                <a:pPr algn="ctr"/>
                <a:r>
                  <a:rPr lang="en-US" altLang="zh-CN" dirty="0">
                    <a:solidFill>
                      <a:schemeClr val="tx1">
                        <a:lumMod val="75000"/>
                        <a:lumOff val="25000"/>
                      </a:schemeClr>
                    </a:solidFill>
                    <a:ea typeface="微软雅黑 Light" panose="020B0502040204020203" pitchFamily="34" charset="-122"/>
                  </a:rPr>
                  <a:t> </a:t>
                </a:r>
                <a14:m>
                  <m:oMath xmlns:m="http://schemas.openxmlformats.org/officeDocument/2006/math">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𝐽</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E</m:t>
                        </m:r>
                      </m:e>
                      <m:sub>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sup>
                        </m:s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p>
                          <m:s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sup>
                        </m:sSup>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oMath>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7" name="文本框 16">
                <a:extLst>
                  <a:ext uri="{FF2B5EF4-FFF2-40B4-BE49-F238E27FC236}">
                    <a16:creationId xmlns:a16="http://schemas.microsoft.com/office/drawing/2014/main" id="{6696E8B9-4021-4591-BE85-FF17CC6649CC}"/>
                  </a:ext>
                </a:extLst>
              </p:cNvPr>
              <p:cNvSpPr txBox="1">
                <a:spLocks noRot="1" noChangeAspect="1" noMove="1" noResize="1" noEditPoints="1" noAdjustHandles="1" noChangeArrowheads="1" noChangeShapeType="1" noTextEdit="1"/>
              </p:cNvSpPr>
              <p:nvPr/>
            </p:nvSpPr>
            <p:spPr>
              <a:xfrm>
                <a:off x="3048515" y="3676375"/>
                <a:ext cx="6094970" cy="455317"/>
              </a:xfrm>
              <a:prstGeom prst="rect">
                <a:avLst/>
              </a:prstGeom>
              <a:blipFill>
                <a:blip r:embed="rId4"/>
                <a:stretch>
                  <a:fillRect b="-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14EA95F-F8A2-48FF-B426-6D6F464C9B0A}"/>
                  </a:ext>
                </a:extLst>
              </p:cNvPr>
              <p:cNvSpPr txBox="1"/>
              <p:nvPr/>
            </p:nvSpPr>
            <p:spPr>
              <a:xfrm>
                <a:off x="627184" y="4606066"/>
                <a:ext cx="6094970" cy="369332"/>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𝐽</m:t>
                    </m:r>
                    <m:d>
                      <m:d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𝜃</m:t>
                        </m:r>
                      </m:e>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e>
                    </m:d>
                  </m:oMath>
                </a14:m>
                <a:r>
                  <a:rPr lang="zh-CN" altLang="en-US" dirty="0">
                    <a:solidFill>
                      <a:schemeClr val="tx1">
                        <a:lumMod val="75000"/>
                        <a:lumOff val="25000"/>
                      </a:schemeClr>
                    </a:solidFill>
                    <a:ea typeface="微软雅黑 Light" panose="020B0502040204020203" pitchFamily="34" charset="-122"/>
                  </a:rPr>
                  <a:t>表示</a:t>
                </a:r>
                <a:r>
                  <a:rPr lang="zh-CN" altLang="zh-CN" dirty="0">
                    <a:solidFill>
                      <a:schemeClr val="tx1">
                        <a:lumMod val="75000"/>
                        <a:lumOff val="25000"/>
                      </a:schemeClr>
                    </a:solidFill>
                    <a:ea typeface="微软雅黑 Light" panose="020B0502040204020203" pitchFamily="34" charset="-122"/>
                  </a:rPr>
                  <a:t>指针网络的优化目标：</a:t>
                </a:r>
                <a14:m>
                  <m:oMath xmlns:m="http://schemas.openxmlformats.org/officeDocument/2006/math">
                    <m:r>
                      <a:rPr lang="en-US" altLang="zh-CN" smtClean="0">
                        <a:solidFill>
                          <a:srgbClr val="C00000"/>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的期望</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8" name="文本框 17">
                <a:extLst>
                  <a:ext uri="{FF2B5EF4-FFF2-40B4-BE49-F238E27FC236}">
                    <a16:creationId xmlns:a16="http://schemas.microsoft.com/office/drawing/2014/main" id="{D14EA95F-F8A2-48FF-B426-6D6F464C9B0A}"/>
                  </a:ext>
                </a:extLst>
              </p:cNvPr>
              <p:cNvSpPr txBox="1">
                <a:spLocks noRot="1" noChangeAspect="1" noMove="1" noResize="1" noEditPoints="1" noAdjustHandles="1" noChangeArrowheads="1" noChangeShapeType="1" noTextEdit="1"/>
              </p:cNvSpPr>
              <p:nvPr/>
            </p:nvSpPr>
            <p:spPr>
              <a:xfrm>
                <a:off x="627184" y="4606066"/>
                <a:ext cx="6094970" cy="369332"/>
              </a:xfrm>
              <a:prstGeom prst="rect">
                <a:avLst/>
              </a:prstGeom>
              <a:blipFill>
                <a:blip r:embed="rId5"/>
                <a:stretch>
                  <a:fillRect l="-200" t="-11667"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23A9C1B-E535-45DB-8643-92459D790411}"/>
                  </a:ext>
                </a:extLst>
              </p:cNvPr>
              <p:cNvSpPr txBox="1"/>
              <p:nvPr/>
            </p:nvSpPr>
            <p:spPr>
              <a:xfrm>
                <a:off x="1932403" y="5449772"/>
                <a:ext cx="8327193" cy="45531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sub>
                      </m:s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𝐽</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E</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sub>
                      </m:sSub>
                      <m:d>
                        <m:dPr>
                          <m:begChr m:val="["/>
                          <m:end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𝑏</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e>
                          </m:d>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sub>
                          </m:sSub>
                          <m:func>
                            <m:func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funcPr>
                            <m:fNa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m:rPr>
                                      <m:sty m:val="p"/>
                                    </m:rP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log</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sub>
                              </m:sSub>
                            </m:fName>
                            <m:e>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d>
                            </m:e>
                          </m:func>
                        </m:e>
                      </m:d>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20" name="文本框 19">
                <a:extLst>
                  <a:ext uri="{FF2B5EF4-FFF2-40B4-BE49-F238E27FC236}">
                    <a16:creationId xmlns:a16="http://schemas.microsoft.com/office/drawing/2014/main" id="{323A9C1B-E535-45DB-8643-92459D790411}"/>
                  </a:ext>
                </a:extLst>
              </p:cNvPr>
              <p:cNvSpPr txBox="1">
                <a:spLocks noRot="1" noChangeAspect="1" noMove="1" noResize="1" noEditPoints="1" noAdjustHandles="1" noChangeArrowheads="1" noChangeShapeType="1" noTextEdit="1"/>
              </p:cNvSpPr>
              <p:nvPr/>
            </p:nvSpPr>
            <p:spPr>
              <a:xfrm>
                <a:off x="1932403" y="5449772"/>
                <a:ext cx="8327193" cy="455317"/>
              </a:xfrm>
              <a:prstGeom prst="rect">
                <a:avLst/>
              </a:prstGeom>
              <a:blipFill>
                <a:blip r:embed="rId6"/>
                <a:stretch>
                  <a:fillRect b="-8000"/>
                </a:stretch>
              </a:blipFill>
            </p:spPr>
            <p:txBody>
              <a:bodyPr/>
              <a:lstStyle/>
              <a:p>
                <a:r>
                  <a:rPr lang="zh-CN" altLang="en-US">
                    <a:noFill/>
                  </a:rPr>
                  <a:t> </a:t>
                </a:r>
              </a:p>
            </p:txBody>
          </p:sp>
        </mc:Fallback>
      </mc:AlternateContent>
      <p:pic>
        <p:nvPicPr>
          <p:cNvPr id="22" name="Picture 6">
            <a:extLst>
              <a:ext uri="{FF2B5EF4-FFF2-40B4-BE49-F238E27FC236}">
                <a16:creationId xmlns:a16="http://schemas.microsoft.com/office/drawing/2014/main" id="{FF48AB35-7161-46A4-BEBC-9B3F724600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8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1" y="455851"/>
            <a:ext cx="4830231"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行动者</a:t>
            </a:r>
            <a:r>
              <a:rPr lang="en-US" altLang="zh-CN" sz="3200" dirty="0">
                <a:solidFill>
                  <a:srgbClr val="413B39"/>
                </a:solidFill>
                <a:latin typeface="微软雅黑 Light" panose="020B0502040204020203" pitchFamily="34" charset="-122"/>
                <a:ea typeface="微软雅黑 Light" panose="020B0502040204020203" pitchFamily="34" charset="-122"/>
              </a:rPr>
              <a:t>-</a:t>
            </a:r>
            <a:r>
              <a:rPr lang="zh-CN" altLang="en-US" sz="3200" dirty="0">
                <a:solidFill>
                  <a:srgbClr val="413B39"/>
                </a:solidFill>
                <a:latin typeface="微软雅黑 Light" panose="020B0502040204020203" pitchFamily="34" charset="-122"/>
                <a:ea typeface="微软雅黑 Light" panose="020B0502040204020203" pitchFamily="34" charset="-122"/>
              </a:rPr>
              <a:t>评论家模型</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9" name="图片 8">
            <a:extLst>
              <a:ext uri="{FF2B5EF4-FFF2-40B4-BE49-F238E27FC236}">
                <a16:creationId xmlns:a16="http://schemas.microsoft.com/office/drawing/2014/main" id="{6CA407AE-B939-47CC-9655-3103864FA911}"/>
              </a:ext>
            </a:extLst>
          </p:cNvPr>
          <p:cNvPicPr/>
          <p:nvPr/>
        </p:nvPicPr>
        <p:blipFill>
          <a:blip r:embed="rId3"/>
          <a:stretch>
            <a:fillRect/>
          </a:stretch>
        </p:blipFill>
        <p:spPr>
          <a:xfrm>
            <a:off x="3013984" y="1887924"/>
            <a:ext cx="6164031" cy="2386278"/>
          </a:xfrm>
          <a:prstGeom prst="rect">
            <a:avLst/>
          </a:prstGeom>
        </p:spPr>
      </p:pic>
      <p:sp>
        <p:nvSpPr>
          <p:cNvPr id="12" name="文本框 11">
            <a:extLst>
              <a:ext uri="{FF2B5EF4-FFF2-40B4-BE49-F238E27FC236}">
                <a16:creationId xmlns:a16="http://schemas.microsoft.com/office/drawing/2014/main" id="{660CE84D-551D-4B8E-96D5-6C2E610EA071}"/>
              </a:ext>
            </a:extLst>
          </p:cNvPr>
          <p:cNvSpPr txBox="1"/>
          <p:nvPr/>
        </p:nvSpPr>
        <p:spPr>
          <a:xfrm>
            <a:off x="3013984" y="4444793"/>
            <a:ext cx="6164030" cy="366928"/>
          </a:xfrm>
          <a:prstGeom prst="rect">
            <a:avLst/>
          </a:prstGeom>
          <a:noFill/>
        </p:spPr>
        <p:txBody>
          <a:bodyPr wrap="square">
            <a:spAutoFit/>
          </a:bodyPr>
          <a:lstStyle/>
          <a:p>
            <a:pPr algn="ctr"/>
            <a:r>
              <a:rPr lang="zh-CN" altLang="zh-CN" dirty="0">
                <a:solidFill>
                  <a:schemeClr val="tx1">
                    <a:lumMod val="75000"/>
                    <a:lumOff val="25000"/>
                  </a:schemeClr>
                </a:solidFill>
                <a:ea typeface="微软雅黑 Light" panose="020B0502040204020203" pitchFamily="34" charset="-122"/>
              </a:rPr>
              <a:t>下半部分为</a:t>
            </a:r>
            <a:r>
              <a:rPr lang="zh-CN" altLang="zh-CN" dirty="0">
                <a:solidFill>
                  <a:srgbClr val="C00000"/>
                </a:solidFill>
                <a:ea typeface="微软雅黑 Light" panose="020B0502040204020203" pitchFamily="34" charset="-122"/>
              </a:rPr>
              <a:t>行动者</a:t>
            </a:r>
            <a:r>
              <a:rPr lang="zh-CN" altLang="zh-CN" dirty="0">
                <a:solidFill>
                  <a:schemeClr val="tx1">
                    <a:lumMod val="75000"/>
                    <a:lumOff val="25000"/>
                  </a:schemeClr>
                </a:solidFill>
                <a:ea typeface="微软雅黑 Light" panose="020B0502040204020203" pitchFamily="34" charset="-122"/>
              </a:rPr>
              <a:t>网络，上半部分为</a:t>
            </a:r>
            <a:r>
              <a:rPr lang="zh-CN" altLang="zh-CN" dirty="0">
                <a:solidFill>
                  <a:srgbClr val="C00000"/>
                </a:solidFill>
                <a:ea typeface="微软雅黑 Light" panose="020B0502040204020203" pitchFamily="34" charset="-122"/>
              </a:rPr>
              <a:t>评论家</a:t>
            </a:r>
            <a:r>
              <a:rPr lang="zh-CN" altLang="zh-CN" dirty="0">
                <a:solidFill>
                  <a:schemeClr val="tx1">
                    <a:lumMod val="75000"/>
                    <a:lumOff val="25000"/>
                  </a:schemeClr>
                </a:solidFill>
                <a:ea typeface="微软雅黑 Light" panose="020B0502040204020203" pitchFamily="34" charset="-122"/>
              </a:rPr>
              <a:t>网络</a:t>
            </a:r>
            <a:endParaRPr lang="zh-CN" altLang="en-US" dirty="0">
              <a:solidFill>
                <a:schemeClr val="tx1">
                  <a:lumMod val="75000"/>
                  <a:lumOff val="25000"/>
                </a:schemeClr>
              </a:solidFill>
              <a:ea typeface="微软雅黑 Light" panose="020B0502040204020203" pitchFamily="34" charset="-122"/>
            </a:endParaRPr>
          </a:p>
        </p:txBody>
      </p:sp>
      <p:sp>
        <p:nvSpPr>
          <p:cNvPr id="16" name="文本框 15">
            <a:extLst>
              <a:ext uri="{FF2B5EF4-FFF2-40B4-BE49-F238E27FC236}">
                <a16:creationId xmlns:a16="http://schemas.microsoft.com/office/drawing/2014/main" id="{ABD673E0-BE36-45BE-98AE-D2D88411F1B3}"/>
              </a:ext>
            </a:extLst>
          </p:cNvPr>
          <p:cNvSpPr txBox="1"/>
          <p:nvPr/>
        </p:nvSpPr>
        <p:spPr>
          <a:xfrm>
            <a:off x="2177105" y="5205934"/>
            <a:ext cx="7837789" cy="369332"/>
          </a:xfrm>
          <a:prstGeom prst="rect">
            <a:avLst/>
          </a:prstGeom>
          <a:noFill/>
        </p:spPr>
        <p:txBody>
          <a:bodyPr wrap="square">
            <a:spAutoFit/>
          </a:bodyPr>
          <a:lstStyle/>
          <a:p>
            <a:pPr algn="ctr"/>
            <a:r>
              <a:rPr lang="zh-CN" altLang="zh-CN" dirty="0">
                <a:solidFill>
                  <a:schemeClr val="tx1">
                    <a:lumMod val="75000"/>
                    <a:lumOff val="25000"/>
                  </a:schemeClr>
                </a:solidFill>
                <a:ea typeface="微软雅黑 Light" panose="020B0502040204020203" pitchFamily="34" charset="-122"/>
              </a:rPr>
              <a:t>评论家网络</a:t>
            </a:r>
            <a:r>
              <a:rPr lang="zh-CN" altLang="en-US" dirty="0">
                <a:solidFill>
                  <a:schemeClr val="tx1">
                    <a:lumMod val="75000"/>
                    <a:lumOff val="25000"/>
                  </a:schemeClr>
                </a:solidFill>
                <a:ea typeface="微软雅黑 Light" panose="020B0502040204020203" pitchFamily="34" charset="-122"/>
              </a:rPr>
              <a:t>是一个</a:t>
            </a:r>
            <a:r>
              <a:rPr lang="zh-CN" altLang="zh-CN" dirty="0">
                <a:solidFill>
                  <a:schemeClr val="tx1">
                    <a:lumMod val="75000"/>
                    <a:lumOff val="25000"/>
                  </a:schemeClr>
                </a:solidFill>
                <a:ea typeface="微软雅黑 Light" panose="020B0502040204020203" pitchFamily="34" charset="-122"/>
              </a:rPr>
              <a:t>由长短期记忆网络</a:t>
            </a:r>
            <a:r>
              <a:rPr lang="en-US" altLang="zh-CN" dirty="0">
                <a:solidFill>
                  <a:schemeClr val="tx1">
                    <a:lumMod val="75000"/>
                    <a:lumOff val="25000"/>
                  </a:schemeClr>
                </a:solidFill>
                <a:ea typeface="微软雅黑 Light" panose="020B0502040204020203" pitchFamily="34" charset="-122"/>
              </a:rPr>
              <a:t>(LSTM)</a:t>
            </a:r>
            <a:r>
              <a:rPr lang="zh-CN" altLang="zh-CN" dirty="0">
                <a:solidFill>
                  <a:schemeClr val="tx1">
                    <a:lumMod val="75000"/>
                    <a:lumOff val="25000"/>
                  </a:schemeClr>
                </a:solidFill>
                <a:ea typeface="微软雅黑 Light" panose="020B0502040204020203" pitchFamily="34" charset="-122"/>
              </a:rPr>
              <a:t>单元组成的循环神经网络</a:t>
            </a:r>
            <a:r>
              <a:rPr lang="en-US" altLang="zh-CN" dirty="0">
                <a:solidFill>
                  <a:schemeClr val="tx1">
                    <a:lumMod val="75000"/>
                    <a:lumOff val="25000"/>
                  </a:schemeClr>
                </a:solidFill>
                <a:ea typeface="微软雅黑 Light" panose="020B0502040204020203" pitchFamily="34" charset="-122"/>
              </a:rPr>
              <a:t>(RNN)</a:t>
            </a:r>
            <a:endParaRPr lang="zh-CN" altLang="en-US" dirty="0">
              <a:solidFill>
                <a:schemeClr val="tx1">
                  <a:lumMod val="75000"/>
                  <a:lumOff val="25000"/>
                </a:schemeClr>
              </a:solidFill>
              <a:ea typeface="微软雅黑 Light" panose="020B0502040204020203" pitchFamily="34" charset="-122"/>
            </a:endParaRPr>
          </a:p>
        </p:txBody>
      </p:sp>
      <p:pic>
        <p:nvPicPr>
          <p:cNvPr id="17" name="Picture 6">
            <a:extLst>
              <a:ext uri="{FF2B5EF4-FFF2-40B4-BE49-F238E27FC236}">
                <a16:creationId xmlns:a16="http://schemas.microsoft.com/office/drawing/2014/main" id="{98A71F5B-3A98-4AB9-813C-86D2BC57D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5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1" y="455851"/>
            <a:ext cx="4830231"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行动者</a:t>
            </a:r>
            <a:r>
              <a:rPr lang="en-US" altLang="zh-CN" sz="3200" dirty="0">
                <a:solidFill>
                  <a:srgbClr val="413B39"/>
                </a:solidFill>
                <a:latin typeface="微软雅黑 Light" panose="020B0502040204020203" pitchFamily="34" charset="-122"/>
                <a:ea typeface="微软雅黑 Light" panose="020B0502040204020203" pitchFamily="34" charset="-122"/>
              </a:rPr>
              <a:t>-</a:t>
            </a:r>
            <a:r>
              <a:rPr lang="zh-CN" altLang="en-US" sz="3200" dirty="0">
                <a:solidFill>
                  <a:srgbClr val="413B39"/>
                </a:solidFill>
                <a:latin typeface="微软雅黑 Light" panose="020B0502040204020203" pitchFamily="34" charset="-122"/>
                <a:ea typeface="微软雅黑 Light" panose="020B0502040204020203" pitchFamily="34" charset="-122"/>
              </a:rPr>
              <a:t>评论家模型</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9" name="图片 8">
            <a:extLst>
              <a:ext uri="{FF2B5EF4-FFF2-40B4-BE49-F238E27FC236}">
                <a16:creationId xmlns:a16="http://schemas.microsoft.com/office/drawing/2014/main" id="{6CA407AE-B939-47CC-9655-3103864FA911}"/>
              </a:ext>
            </a:extLst>
          </p:cNvPr>
          <p:cNvPicPr/>
          <p:nvPr/>
        </p:nvPicPr>
        <p:blipFill>
          <a:blip r:embed="rId3"/>
          <a:stretch>
            <a:fillRect/>
          </a:stretch>
        </p:blipFill>
        <p:spPr>
          <a:xfrm>
            <a:off x="3013984" y="1339284"/>
            <a:ext cx="6164031" cy="238627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5C42A6B-28D2-45F4-86AE-BF4E7B9B90E8}"/>
                  </a:ext>
                </a:extLst>
              </p:cNvPr>
              <p:cNvSpPr txBox="1"/>
              <p:nvPr/>
            </p:nvSpPr>
            <p:spPr>
              <a:xfrm>
                <a:off x="2529273" y="4024220"/>
                <a:ext cx="7133454" cy="652551"/>
              </a:xfrm>
              <a:prstGeom prst="rect">
                <a:avLst/>
              </a:prstGeom>
              <a:noFill/>
            </p:spPr>
            <p:txBody>
              <a:bodyPr wrap="square">
                <a:spAutoFit/>
              </a:bodyPr>
              <a:lstStyle/>
              <a:p>
                <a:pPr algn="ctr"/>
                <a:r>
                  <a:rPr lang="zh-CN" altLang="en-US" dirty="0">
                    <a:solidFill>
                      <a:srgbClr val="C00000"/>
                    </a:solidFill>
                    <a:ea typeface="微软雅黑 Light" panose="020B0502040204020203" pitchFamily="34" charset="-122"/>
                  </a:rPr>
                  <a:t>评论家</a:t>
                </a:r>
                <a:r>
                  <a:rPr lang="zh-CN" altLang="en-US" dirty="0">
                    <a:solidFill>
                      <a:schemeClr val="tx1">
                        <a:lumMod val="75000"/>
                        <a:lumOff val="25000"/>
                      </a:schemeClr>
                    </a:solidFill>
                    <a:ea typeface="微软雅黑 Light" panose="020B0502040204020203" pitchFamily="34" charset="-122"/>
                  </a:rPr>
                  <a:t>网络在</a:t>
                </a:r>
                <a:r>
                  <a:rPr lang="zh-CN" altLang="zh-CN" dirty="0">
                    <a:solidFill>
                      <a:schemeClr val="tx1">
                        <a:lumMod val="75000"/>
                        <a:lumOff val="25000"/>
                      </a:schemeClr>
                    </a:solidFill>
                    <a:ea typeface="微软雅黑 Light" panose="020B0502040204020203" pitchFamily="34" charset="-122"/>
                  </a:rPr>
                  <a:t>已知输入的服务请求集合</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oMath>
                </a14:m>
                <a:r>
                  <a:rPr lang="zh-CN" altLang="zh-CN" dirty="0">
                    <a:solidFill>
                      <a:schemeClr val="tx1">
                        <a:lumMod val="75000"/>
                        <a:lumOff val="25000"/>
                      </a:schemeClr>
                    </a:solidFill>
                    <a:ea typeface="微软雅黑 Light" panose="020B0502040204020203" pitchFamily="34" charset="-122"/>
                  </a:rPr>
                  <a:t>的情况下，根据</a:t>
                </a:r>
                <a:r>
                  <a:rPr lang="zh-CN" altLang="zh-CN" dirty="0">
                    <a:solidFill>
                      <a:srgbClr val="C00000"/>
                    </a:solidFill>
                    <a:ea typeface="微软雅黑 Light" panose="020B0502040204020203" pitchFamily="34" charset="-122"/>
                  </a:rPr>
                  <a:t>行动者</a:t>
                </a:r>
                <a:r>
                  <a:rPr lang="zh-CN" altLang="zh-CN" dirty="0">
                    <a:solidFill>
                      <a:schemeClr val="tx1">
                        <a:lumMod val="75000"/>
                        <a:lumOff val="25000"/>
                      </a:schemeClr>
                    </a:solidFill>
                    <a:ea typeface="微软雅黑 Light" panose="020B0502040204020203" pitchFamily="34" charset="-122"/>
                  </a:rPr>
                  <a:t>网络的最终状态，对</a:t>
                </a:r>
                <a:r>
                  <a:rPr lang="zh-CN" altLang="en-US" dirty="0">
                    <a:solidFill>
                      <a:schemeClr val="tx1">
                        <a:lumMod val="75000"/>
                        <a:lumOff val="25000"/>
                      </a:schemeClr>
                    </a:solidFill>
                    <a:ea typeface="微软雅黑 Light" panose="020B0502040204020203" pitchFamily="34" charset="-122"/>
                  </a:rPr>
                  <a:t>输出</a:t>
                </a:r>
                <a14:m>
                  <m:oMath xmlns:m="http://schemas.openxmlformats.org/officeDocument/2006/math">
                    <m:r>
                      <a:rPr lang="zh-CN" altLang="en-US" i="1" dirty="0">
                        <a:solidFill>
                          <a:schemeClr val="tx1">
                            <a:lumMod val="75000"/>
                            <a:lumOff val="25000"/>
                          </a:schemeClr>
                        </a:solidFill>
                        <a:latin typeface="Cambria Math" panose="02040503050406030204" pitchFamily="18" charset="0"/>
                        <a:ea typeface="微软雅黑 Light" panose="020B0502040204020203" pitchFamily="34" charset="-122"/>
                      </a:rPr>
                      <m:t>结果</m:t>
                    </m:r>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oMath>
                </a14:m>
                <a:r>
                  <a:rPr lang="zh-CN" altLang="zh-CN" dirty="0">
                    <a:solidFill>
                      <a:schemeClr val="tx1">
                        <a:lumMod val="75000"/>
                        <a:lumOff val="25000"/>
                      </a:schemeClr>
                    </a:solidFill>
                    <a:ea typeface="微软雅黑 Light" panose="020B0502040204020203" pitchFamily="34" charset="-122"/>
                  </a:rPr>
                  <a:t>的</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值做出预测。</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8" name="文本框 7">
                <a:extLst>
                  <a:ext uri="{FF2B5EF4-FFF2-40B4-BE49-F238E27FC236}">
                    <a16:creationId xmlns:a16="http://schemas.microsoft.com/office/drawing/2014/main" id="{B5C42A6B-28D2-45F4-86AE-BF4E7B9B90E8}"/>
                  </a:ext>
                </a:extLst>
              </p:cNvPr>
              <p:cNvSpPr txBox="1">
                <a:spLocks noRot="1" noChangeAspect="1" noMove="1" noResize="1" noEditPoints="1" noAdjustHandles="1" noChangeArrowheads="1" noChangeShapeType="1" noTextEdit="1"/>
              </p:cNvSpPr>
              <p:nvPr/>
            </p:nvSpPr>
            <p:spPr>
              <a:xfrm>
                <a:off x="2529273" y="4024220"/>
                <a:ext cx="7133454" cy="652551"/>
              </a:xfrm>
              <a:prstGeom prst="rect">
                <a:avLst/>
              </a:prstGeom>
              <a:blipFill>
                <a:blip r:embed="rId4"/>
                <a:stretch>
                  <a:fillRect t="-4673" b="-130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2CB7816-A69B-4424-85C2-46073B495669}"/>
                  </a:ext>
                </a:extLst>
              </p:cNvPr>
              <p:cNvSpPr txBox="1"/>
              <p:nvPr/>
            </p:nvSpPr>
            <p:spPr>
              <a:xfrm>
                <a:off x="2529273" y="4980752"/>
                <a:ext cx="7133454" cy="652551"/>
              </a:xfrm>
              <a:prstGeom prst="rect">
                <a:avLst/>
              </a:prstGeom>
              <a:noFill/>
            </p:spPr>
            <p:txBody>
              <a:bodyPr wrap="square">
                <a:spAutoFit/>
              </a:bodyPr>
              <a:lstStyle/>
              <a:p>
                <a:pPr algn="ctr"/>
                <a:r>
                  <a:rPr lang="zh-CN" altLang="zh-CN" dirty="0">
                    <a:solidFill>
                      <a:srgbClr val="C00000"/>
                    </a:solidFill>
                    <a:ea typeface="微软雅黑 Light" panose="020B0502040204020203" pitchFamily="34" charset="-122"/>
                  </a:rPr>
                  <a:t>评论家</a:t>
                </a:r>
                <a:r>
                  <a:rPr lang="zh-CN" altLang="zh-CN" dirty="0">
                    <a:solidFill>
                      <a:schemeClr val="tx1">
                        <a:lumMod val="75000"/>
                        <a:lumOff val="25000"/>
                      </a:schemeClr>
                    </a:solidFill>
                    <a:ea typeface="微软雅黑 Light" panose="020B0502040204020203" pitchFamily="34" charset="-122"/>
                  </a:rPr>
                  <a:t>网络将预测的</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值与</a:t>
                </a:r>
                <a14:m>
                  <m:oMath xmlns:m="http://schemas.openxmlformats.org/officeDocument/2006/math">
                    <m:sSup>
                      <m:sSup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p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𝐶</m:t>
                        </m:r>
                      </m:e>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𝑄</m:t>
                        </m:r>
                      </m:sup>
                    </m:sSup>
                  </m:oMath>
                </a14:m>
                <a:r>
                  <a:rPr lang="zh-CN" altLang="zh-CN" dirty="0">
                    <a:solidFill>
                      <a:schemeClr val="tx1">
                        <a:lumMod val="75000"/>
                        <a:lumOff val="25000"/>
                      </a:schemeClr>
                    </a:solidFill>
                    <a:ea typeface="微软雅黑 Light" panose="020B0502040204020203" pitchFamily="34" charset="-122"/>
                  </a:rPr>
                  <a:t>实际</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oMath>
                </a14:m>
                <a:r>
                  <a:rPr lang="zh-CN" altLang="zh-CN" dirty="0">
                    <a:solidFill>
                      <a:schemeClr val="tx1">
                        <a:lumMod val="75000"/>
                        <a:lumOff val="25000"/>
                      </a:schemeClr>
                    </a:solidFill>
                    <a:ea typeface="微软雅黑 Light" panose="020B0502040204020203" pitchFamily="34" charset="-122"/>
                  </a:rPr>
                  <a:t>值的</a:t>
                </a:r>
                <a:r>
                  <a:rPr lang="zh-CN" altLang="zh-CN" dirty="0">
                    <a:solidFill>
                      <a:srgbClr val="C00000"/>
                    </a:solidFill>
                    <a:ea typeface="微软雅黑 Light" panose="020B0502040204020203" pitchFamily="34" charset="-122"/>
                  </a:rPr>
                  <a:t>均方误差</a:t>
                </a:r>
                <a:r>
                  <a:rPr lang="zh-CN" altLang="zh-CN" dirty="0">
                    <a:solidFill>
                      <a:schemeClr val="tx1">
                        <a:lumMod val="75000"/>
                        <a:lumOff val="25000"/>
                      </a:schemeClr>
                    </a:solidFill>
                    <a:ea typeface="微软雅黑 Light" panose="020B0502040204020203" pitchFamily="34" charset="-122"/>
                  </a:rPr>
                  <a:t>作为优化目标，采用</a:t>
                </a:r>
                <a:r>
                  <a:rPr lang="zh-CN" altLang="zh-CN" dirty="0">
                    <a:solidFill>
                      <a:srgbClr val="C00000"/>
                    </a:solidFill>
                    <a:ea typeface="微软雅黑 Light" panose="020B0502040204020203" pitchFamily="34" charset="-122"/>
                  </a:rPr>
                  <a:t>随机梯度下降</a:t>
                </a:r>
                <a:r>
                  <a:rPr lang="zh-CN" altLang="zh-CN" dirty="0">
                    <a:solidFill>
                      <a:schemeClr val="tx1">
                        <a:lumMod val="75000"/>
                        <a:lumOff val="25000"/>
                      </a:schemeClr>
                    </a:solidFill>
                    <a:ea typeface="微软雅黑 Light" panose="020B0502040204020203" pitchFamily="34" charset="-122"/>
                  </a:rPr>
                  <a:t>的方式进行训练</a:t>
                </a:r>
                <a:endParaRPr lang="zh-CN" altLang="en-US" dirty="0"/>
              </a:p>
            </p:txBody>
          </p:sp>
        </mc:Choice>
        <mc:Fallback xmlns="">
          <p:sp>
            <p:nvSpPr>
              <p:cNvPr id="10" name="文本框 9">
                <a:extLst>
                  <a:ext uri="{FF2B5EF4-FFF2-40B4-BE49-F238E27FC236}">
                    <a16:creationId xmlns:a16="http://schemas.microsoft.com/office/drawing/2014/main" id="{72CB7816-A69B-4424-85C2-46073B495669}"/>
                  </a:ext>
                </a:extLst>
              </p:cNvPr>
              <p:cNvSpPr txBox="1">
                <a:spLocks noRot="1" noChangeAspect="1" noMove="1" noResize="1" noEditPoints="1" noAdjustHandles="1" noChangeArrowheads="1" noChangeShapeType="1" noTextEdit="1"/>
              </p:cNvSpPr>
              <p:nvPr/>
            </p:nvSpPr>
            <p:spPr>
              <a:xfrm>
                <a:off x="2529273" y="4980752"/>
                <a:ext cx="7133454" cy="652551"/>
              </a:xfrm>
              <a:prstGeom prst="rect">
                <a:avLst/>
              </a:prstGeom>
              <a:blipFill>
                <a:blip r:embed="rId5"/>
                <a:stretch>
                  <a:fillRect l="-85" t="-4673" b="-12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F5F0B9A-310D-4264-810D-DDD1B53D6807}"/>
                  </a:ext>
                </a:extLst>
              </p:cNvPr>
              <p:cNvSpPr txBox="1"/>
              <p:nvPr/>
            </p:nvSpPr>
            <p:spPr>
              <a:xfrm>
                <a:off x="3048514" y="5837892"/>
                <a:ext cx="6094970" cy="871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𝑙</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𝑣</m:t>
                              </m:r>
                            </m:sub>
                          </m:sSub>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𝐵</m:t>
                          </m:r>
                        </m:den>
                      </m:f>
                      <m:nary>
                        <m:naryPr>
                          <m:chr m:val="∑"/>
                          <m:limLoc m:val="undOv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=1</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𝐵</m:t>
                          </m:r>
                        </m:sup>
                        <m:e>
                          <m:sSubSup>
                            <m:sSub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SupPr>
                            <m:e>
                              <m:d>
                                <m:dPr>
                                  <m:begChr m:val="‖"/>
                                  <m:endChr m:val="‖"/>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𝑏</m:t>
                                      </m:r>
                                    </m:e>
                                    <m:sub>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𝜃</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𝑣</m:t>
                                          </m:r>
                                        </m:sub>
                                      </m:sSub>
                                    </m:sub>
                                  </m:sSub>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d>
                                    <m:d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dPr>
                                    <m:e>
                                      <m:sSubSup>
                                        <m:sSubSup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Sup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𝐶</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sup>
                                      </m:sSubSup>
                                    </m:e>
                                    <m:e>
                                      <m:sSub>
                                        <m:sSubPr>
                                          <m:ctrlPr>
                                            <a:rPr lang="zh-CN" altLang="en-US"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𝑄</m:t>
                                          </m:r>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𝑖</m:t>
                                          </m:r>
                                        </m:sub>
                                      </m:sSub>
                                    </m:e>
                                  </m:d>
                                </m:e>
                              </m:d>
                            </m:e>
                            <m:sub>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2</m:t>
                              </m:r>
                            </m:sub>
                            <m:sup>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2</m:t>
                              </m:r>
                            </m:sup>
                          </m:sSubSup>
                        </m:e>
                      </m:nary>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13" name="文本框 12">
                <a:extLst>
                  <a:ext uri="{FF2B5EF4-FFF2-40B4-BE49-F238E27FC236}">
                    <a16:creationId xmlns:a16="http://schemas.microsoft.com/office/drawing/2014/main" id="{5F5F0B9A-310D-4264-810D-DDD1B53D6807}"/>
                  </a:ext>
                </a:extLst>
              </p:cNvPr>
              <p:cNvSpPr txBox="1">
                <a:spLocks noRot="1" noChangeAspect="1" noMove="1" noResize="1" noEditPoints="1" noAdjustHandles="1" noChangeArrowheads="1" noChangeShapeType="1" noTextEdit="1"/>
              </p:cNvSpPr>
              <p:nvPr/>
            </p:nvSpPr>
            <p:spPr>
              <a:xfrm>
                <a:off x="3048514" y="5837892"/>
                <a:ext cx="6094970" cy="871264"/>
              </a:xfrm>
              <a:prstGeom prst="rect">
                <a:avLst/>
              </a:prstGeom>
              <a:blipFill>
                <a:blip r:embed="rId6"/>
                <a:stretch>
                  <a:fillRect/>
                </a:stretch>
              </a:blipFill>
            </p:spPr>
            <p:txBody>
              <a:bodyPr/>
              <a:lstStyle/>
              <a:p>
                <a:r>
                  <a:rPr lang="zh-CN" altLang="en-US">
                    <a:noFill/>
                  </a:rPr>
                  <a:t> </a:t>
                </a:r>
              </a:p>
            </p:txBody>
          </p:sp>
        </mc:Fallback>
      </mc:AlternateContent>
      <p:pic>
        <p:nvPicPr>
          <p:cNvPr id="14" name="Picture 6">
            <a:extLst>
              <a:ext uri="{FF2B5EF4-FFF2-40B4-BE49-F238E27FC236}">
                <a16:creationId xmlns:a16="http://schemas.microsoft.com/office/drawing/2014/main" id="{D3DFCBE5-DB5A-4EBD-A1AA-3D9A911C2D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67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实验结果</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832687" y="3753708"/>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EXPERIMENT RESULT</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A80C8D3E-558F-4F6B-9566-5251362F0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091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242646" y="2345665"/>
            <a:ext cx="9540742" cy="1375024"/>
            <a:chOff x="582534" y="3194751"/>
            <a:chExt cx="9540742" cy="1375024"/>
          </a:xfrm>
        </p:grpSpPr>
        <p:sp>
          <p:nvSpPr>
            <p:cNvPr id="26" name="Freeform 9"/>
            <p:cNvSpPr>
              <a:spLocks noEditPoints="1"/>
            </p:cNvSpPr>
            <p:nvPr/>
          </p:nvSpPr>
          <p:spPr bwMode="auto">
            <a:xfrm>
              <a:off x="582534" y="3194751"/>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7" name="Freeform 9"/>
            <p:cNvSpPr>
              <a:spLocks noEditPoints="1"/>
            </p:cNvSpPr>
            <p:nvPr/>
          </p:nvSpPr>
          <p:spPr bwMode="auto">
            <a:xfrm>
              <a:off x="582534" y="4237725"/>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40" name="TextBox 7"/>
            <p:cNvSpPr txBox="1">
              <a:spLocks noChangeArrowheads="1"/>
            </p:cNvSpPr>
            <p:nvPr/>
          </p:nvSpPr>
          <p:spPr bwMode="auto">
            <a:xfrm flipH="1">
              <a:off x="1119652" y="3195815"/>
              <a:ext cx="4065865"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随机算法：随机选择服务请求的执行顺序</a:t>
              </a:r>
              <a:endParaRPr kumimoji="0" lang="en-US" altLang="en-US" sz="14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1" name="TextBox 7"/>
            <p:cNvSpPr txBox="1">
              <a:spLocks noChangeArrowheads="1"/>
            </p:cNvSpPr>
            <p:nvPr/>
          </p:nvSpPr>
          <p:spPr bwMode="auto">
            <a:xfrm flipH="1">
              <a:off x="1119651" y="4237725"/>
              <a:ext cx="9003625"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贪心算法：将服务请求中的各项数据带权求和，按照从小到大的顺序作为执行顺序 </a:t>
              </a:r>
              <a:r>
                <a:rPr lang="en-US" altLang="zh-CN"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论文</a:t>
              </a:r>
              <a:r>
                <a:rPr lang="en-US" altLang="zh-CN" sz="1400" dirty="0">
                  <a:solidFill>
                    <a:srgbClr val="444444"/>
                  </a:solidFill>
                  <a:latin typeface="Lato Medium" panose="020F0502020204030203" pitchFamily="34" charset="0"/>
                </a:rPr>
                <a:t>Algorithm 3</a:t>
              </a:r>
              <a:endParaRPr lang="en-US" altLang="en-US" sz="1400" dirty="0">
                <a:solidFill>
                  <a:srgbClr val="444444"/>
                </a:solidFill>
                <a:latin typeface="Lato Medium" panose="020F0502020204030203" pitchFamily="34" charset="0"/>
              </a:endParaRPr>
            </a:p>
          </p:txBody>
        </p:sp>
      </p:grpSp>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对比算法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46" name="Freeform 9">
            <a:extLst>
              <a:ext uri="{FF2B5EF4-FFF2-40B4-BE49-F238E27FC236}">
                <a16:creationId xmlns:a16="http://schemas.microsoft.com/office/drawing/2014/main" id="{CAA3F92A-5C7F-4297-B0DB-55AD8B72ADEF}"/>
              </a:ext>
            </a:extLst>
          </p:cNvPr>
          <p:cNvSpPr>
            <a:spLocks noEditPoints="1"/>
          </p:cNvSpPr>
          <p:nvPr/>
        </p:nvSpPr>
        <p:spPr bwMode="auto">
          <a:xfrm>
            <a:off x="1242646" y="4431613"/>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47" name="TextBox 7">
            <a:extLst>
              <a:ext uri="{FF2B5EF4-FFF2-40B4-BE49-F238E27FC236}">
                <a16:creationId xmlns:a16="http://schemas.microsoft.com/office/drawing/2014/main" id="{40DD3C89-4B80-4F32-82AE-021DE673F645}"/>
              </a:ext>
            </a:extLst>
          </p:cNvPr>
          <p:cNvSpPr txBox="1">
            <a:spLocks noChangeArrowheads="1"/>
          </p:cNvSpPr>
          <p:nvPr/>
        </p:nvSpPr>
        <p:spPr bwMode="auto">
          <a:xfrm flipH="1">
            <a:off x="1779763" y="4279061"/>
            <a:ext cx="9558797" cy="60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多级反馈队列调度算法：改进</a:t>
            </a:r>
            <a:r>
              <a:rPr lang="en-US" altLang="zh-CN"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CPU</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处理机调度算法中的多级反馈队列调度算法</a:t>
            </a:r>
            <a:r>
              <a:rPr lang="zh-CN" altLang="en-US" sz="1400" baseline="30000" dirty="0">
                <a:effectLst/>
                <a:latin typeface="Times New Roman" panose="02020603050405020304" pitchFamily="18" charset="0"/>
                <a:ea typeface="华文楷体" panose="02010600040101010101" pitchFamily="2" charset="-122"/>
              </a:rPr>
              <a:t>① </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，使其适用于本论文讨论的问题</a:t>
            </a:r>
            <a:r>
              <a:rPr lang="en-US" altLang="zh-CN"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4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论文</a:t>
            </a:r>
            <a:r>
              <a:rPr lang="en-US" altLang="zh-CN" sz="1400" dirty="0">
                <a:solidFill>
                  <a:srgbClr val="444444"/>
                </a:solidFill>
                <a:latin typeface="Lato Medium" panose="020F0502020204030203" pitchFamily="34" charset="0"/>
              </a:rPr>
              <a:t>Algorithm 4</a:t>
            </a:r>
            <a:endParaRPr kumimoji="0" lang="en-US" altLang="en-US" sz="14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8" name="文本框 47">
            <a:extLst>
              <a:ext uri="{FF2B5EF4-FFF2-40B4-BE49-F238E27FC236}">
                <a16:creationId xmlns:a16="http://schemas.microsoft.com/office/drawing/2014/main" id="{7EA07D30-E8E5-4F6E-AEEA-DA54CA68B40D}"/>
              </a:ext>
            </a:extLst>
          </p:cNvPr>
          <p:cNvSpPr txBox="1"/>
          <p:nvPr/>
        </p:nvSpPr>
        <p:spPr>
          <a:xfrm>
            <a:off x="627184" y="6474032"/>
            <a:ext cx="10716319" cy="307777"/>
          </a:xfrm>
          <a:prstGeom prst="rect">
            <a:avLst/>
          </a:prstGeom>
          <a:noFill/>
        </p:spPr>
        <p:txBody>
          <a:bodyPr wrap="square">
            <a:spAutoFit/>
          </a:bodyPr>
          <a:lstStyle/>
          <a:p>
            <a:r>
              <a:rPr lang="zh-CN" altLang="en-US" sz="1400" dirty="0">
                <a:solidFill>
                  <a:schemeClr val="tx1">
                    <a:lumMod val="75000"/>
                    <a:lumOff val="25000"/>
                  </a:schemeClr>
                </a:solidFill>
                <a:ea typeface="微软雅黑 Light" panose="020B0502040204020203" pitchFamily="34" charset="-122"/>
              </a:rPr>
              <a:t>① </a:t>
            </a:r>
            <a:r>
              <a:rPr lang="zh-CN" altLang="zh-CN" sz="1400" dirty="0">
                <a:solidFill>
                  <a:schemeClr val="tx1">
                    <a:lumMod val="75000"/>
                    <a:lumOff val="25000"/>
                  </a:schemeClr>
                </a:solidFill>
                <a:ea typeface="微软雅黑 Light" panose="020B0502040204020203" pitchFamily="34" charset="-122"/>
              </a:rPr>
              <a:t>彭民德</a:t>
            </a:r>
            <a:r>
              <a:rPr lang="en-US" altLang="zh-CN" sz="1400" dirty="0">
                <a:solidFill>
                  <a:schemeClr val="tx1">
                    <a:lumMod val="75000"/>
                    <a:lumOff val="25000"/>
                  </a:schemeClr>
                </a:solidFill>
                <a:ea typeface="微软雅黑 Light" panose="020B0502040204020203" pitchFamily="34" charset="-122"/>
              </a:rPr>
              <a:t>, </a:t>
            </a:r>
            <a:r>
              <a:rPr lang="zh-CN" altLang="zh-CN" sz="1400" dirty="0">
                <a:solidFill>
                  <a:schemeClr val="tx1">
                    <a:lumMod val="75000"/>
                    <a:lumOff val="25000"/>
                  </a:schemeClr>
                </a:solidFill>
                <a:ea typeface="微软雅黑 Light" panose="020B0502040204020203" pitchFamily="34" charset="-122"/>
              </a:rPr>
              <a:t>彭浩</a:t>
            </a:r>
            <a:r>
              <a:rPr lang="en-US" altLang="zh-CN" sz="1400" dirty="0">
                <a:solidFill>
                  <a:schemeClr val="tx1">
                    <a:lumMod val="75000"/>
                    <a:lumOff val="25000"/>
                  </a:schemeClr>
                </a:solidFill>
                <a:ea typeface="微软雅黑 Light" panose="020B0502040204020203" pitchFamily="34" charset="-122"/>
              </a:rPr>
              <a:t>.</a:t>
            </a:r>
            <a:r>
              <a:rPr lang="zh-CN" altLang="zh-CN" sz="1400" dirty="0">
                <a:solidFill>
                  <a:schemeClr val="tx1">
                    <a:lumMod val="75000"/>
                    <a:lumOff val="25000"/>
                  </a:schemeClr>
                </a:solidFill>
                <a:ea typeface="微软雅黑 Light" panose="020B0502040204020203" pitchFamily="34" charset="-122"/>
              </a:rPr>
              <a:t>计算机操作系统</a:t>
            </a:r>
            <a:r>
              <a:rPr lang="en-US" altLang="zh-CN" sz="1400" dirty="0">
                <a:solidFill>
                  <a:schemeClr val="tx1">
                    <a:lumMod val="75000"/>
                    <a:lumOff val="25000"/>
                  </a:schemeClr>
                </a:solidFill>
                <a:ea typeface="微软雅黑 Light" panose="020B0502040204020203" pitchFamily="34" charset="-122"/>
              </a:rPr>
              <a:t>[M].</a:t>
            </a:r>
            <a:r>
              <a:rPr lang="zh-CN" altLang="zh-CN" sz="1400" dirty="0">
                <a:solidFill>
                  <a:schemeClr val="tx1">
                    <a:lumMod val="75000"/>
                    <a:lumOff val="25000"/>
                  </a:schemeClr>
                </a:solidFill>
                <a:ea typeface="微软雅黑 Light" panose="020B0502040204020203" pitchFamily="34" charset="-122"/>
              </a:rPr>
              <a:t>清华大学出版社</a:t>
            </a:r>
            <a:r>
              <a:rPr lang="en-US" altLang="zh-CN" sz="1400" dirty="0">
                <a:solidFill>
                  <a:schemeClr val="tx1">
                    <a:lumMod val="75000"/>
                    <a:lumOff val="25000"/>
                  </a:schemeClr>
                </a:solidFill>
                <a:ea typeface="微软雅黑 Light" panose="020B0502040204020203" pitchFamily="34" charset="-122"/>
              </a:rPr>
              <a:t>,2014.</a:t>
            </a:r>
            <a:endParaRPr lang="zh-CN" altLang="en-US" sz="1400" dirty="0">
              <a:solidFill>
                <a:schemeClr val="tx1">
                  <a:lumMod val="75000"/>
                  <a:lumOff val="25000"/>
                </a:schemeClr>
              </a:solidFill>
              <a:ea typeface="微软雅黑 Light" panose="020B0502040204020203" pitchFamily="34" charset="-122"/>
            </a:endParaRPr>
          </a:p>
        </p:txBody>
      </p:sp>
      <p:pic>
        <p:nvPicPr>
          <p:cNvPr id="49" name="Picture 6">
            <a:extLst>
              <a:ext uri="{FF2B5EF4-FFF2-40B4-BE49-F238E27FC236}">
                <a16:creationId xmlns:a16="http://schemas.microsoft.com/office/drawing/2014/main" id="{5CA74A20-7C40-44EA-9A29-2CD0DF09C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450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实验数据</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13" name="文本框 12">
            <a:extLst>
              <a:ext uri="{FF2B5EF4-FFF2-40B4-BE49-F238E27FC236}">
                <a16:creationId xmlns:a16="http://schemas.microsoft.com/office/drawing/2014/main" id="{D274EE86-AF06-4961-9450-087411E06BD7}"/>
              </a:ext>
            </a:extLst>
          </p:cNvPr>
          <p:cNvSpPr txBox="1"/>
          <p:nvPr/>
        </p:nvSpPr>
        <p:spPr>
          <a:xfrm>
            <a:off x="2667083" y="1508369"/>
            <a:ext cx="6857833" cy="646331"/>
          </a:xfrm>
          <a:prstGeom prst="rect">
            <a:avLst/>
          </a:prstGeom>
          <a:noFill/>
        </p:spPr>
        <p:txBody>
          <a:bodyPr wrap="square">
            <a:spAutoFit/>
          </a:bodyPr>
          <a:lstStyle/>
          <a:p>
            <a:pPr algn="ctr"/>
            <a:r>
              <a:rPr lang="zh-CN" altLang="zh-CN" dirty="0">
                <a:solidFill>
                  <a:srgbClr val="444444"/>
                </a:solidFill>
                <a:latin typeface="Lato Medium" panose="020F0502020204030203" pitchFamily="34" charset="0"/>
              </a:rPr>
              <a:t>参考真实的数据集</a:t>
            </a:r>
            <a:r>
              <a:rPr lang="en-US" altLang="zh-CN" dirty="0">
                <a:solidFill>
                  <a:srgbClr val="444444"/>
                </a:solidFill>
                <a:latin typeface="Lato Medium" panose="020F0502020204030203" pitchFamily="34" charset="0"/>
              </a:rPr>
              <a:t>EUA</a:t>
            </a:r>
            <a:r>
              <a:rPr lang="zh-CN" altLang="zh-CN" dirty="0">
                <a:solidFill>
                  <a:srgbClr val="444444"/>
                </a:solidFill>
                <a:latin typeface="Lato Medium" panose="020F0502020204030203" pitchFamily="34" charset="0"/>
              </a:rPr>
              <a:t>①生成实验数据。该数据集包含墨尔本中央商务区中</a:t>
            </a:r>
            <a:r>
              <a:rPr lang="en-US" altLang="zh-CN" dirty="0">
                <a:solidFill>
                  <a:srgbClr val="444444"/>
                </a:solidFill>
                <a:latin typeface="Lato Medium" panose="020F0502020204030203" pitchFamily="34" charset="0"/>
              </a:rPr>
              <a:t>125</a:t>
            </a:r>
            <a:r>
              <a:rPr lang="zh-CN" altLang="zh-CN" dirty="0">
                <a:solidFill>
                  <a:srgbClr val="444444"/>
                </a:solidFill>
                <a:latin typeface="Lato Medium" panose="020F0502020204030203" pitchFamily="34" charset="0"/>
              </a:rPr>
              <a:t>个基站和那些基站周围的</a:t>
            </a:r>
            <a:r>
              <a:rPr lang="en-US" altLang="zh-CN" dirty="0">
                <a:solidFill>
                  <a:srgbClr val="444444"/>
                </a:solidFill>
                <a:latin typeface="Lato Medium" panose="020F0502020204030203" pitchFamily="34" charset="0"/>
              </a:rPr>
              <a:t>816</a:t>
            </a:r>
            <a:r>
              <a:rPr lang="zh-CN" altLang="zh-CN" dirty="0">
                <a:solidFill>
                  <a:srgbClr val="444444"/>
                </a:solidFill>
                <a:latin typeface="Lato Medium" panose="020F0502020204030203" pitchFamily="34" charset="0"/>
              </a:rPr>
              <a:t>个移动用户的地理位置</a:t>
            </a:r>
            <a:endParaRPr lang="zh-CN" altLang="en-US" dirty="0">
              <a:solidFill>
                <a:srgbClr val="444444"/>
              </a:solidFill>
              <a:latin typeface="Lato Medium" panose="020F0502020204030203" pitchFamily="34" charset="0"/>
            </a:endParaRPr>
          </a:p>
        </p:txBody>
      </p:sp>
      <p:sp>
        <p:nvSpPr>
          <p:cNvPr id="14" name="文本框 13">
            <a:extLst>
              <a:ext uri="{FF2B5EF4-FFF2-40B4-BE49-F238E27FC236}">
                <a16:creationId xmlns:a16="http://schemas.microsoft.com/office/drawing/2014/main" id="{A70D3D86-D99C-41C5-B2E6-DD6ACD0003DC}"/>
              </a:ext>
            </a:extLst>
          </p:cNvPr>
          <p:cNvSpPr txBox="1"/>
          <p:nvPr/>
        </p:nvSpPr>
        <p:spPr>
          <a:xfrm>
            <a:off x="627184" y="6474032"/>
            <a:ext cx="10716319" cy="307777"/>
          </a:xfrm>
          <a:prstGeom prst="rect">
            <a:avLst/>
          </a:prstGeom>
          <a:noFill/>
        </p:spPr>
        <p:txBody>
          <a:bodyPr wrap="square">
            <a:spAutoFit/>
          </a:bodyPr>
          <a:lstStyle/>
          <a:p>
            <a:r>
              <a:rPr lang="zh-CN" altLang="en-US" sz="1400" dirty="0">
                <a:solidFill>
                  <a:schemeClr val="tx1">
                    <a:lumMod val="75000"/>
                    <a:lumOff val="25000"/>
                  </a:schemeClr>
                </a:solidFill>
                <a:ea typeface="微软雅黑 Light" panose="020B0502040204020203" pitchFamily="34" charset="-122"/>
              </a:rPr>
              <a:t>① </a:t>
            </a:r>
            <a:r>
              <a:rPr lang="en-US" altLang="zh-CN" sz="1400" dirty="0">
                <a:solidFill>
                  <a:schemeClr val="tx1">
                    <a:lumMod val="75000"/>
                    <a:lumOff val="25000"/>
                  </a:schemeClr>
                </a:solidFill>
                <a:ea typeface="微软雅黑 Light" panose="020B0502040204020203" pitchFamily="34" charset="-122"/>
              </a:rPr>
              <a:t>https://github.com/swinedge/eua-dataset</a:t>
            </a:r>
            <a:endParaRPr lang="zh-CN" altLang="en-US" sz="1400" dirty="0">
              <a:solidFill>
                <a:schemeClr val="tx1">
                  <a:lumMod val="75000"/>
                  <a:lumOff val="25000"/>
                </a:schemeClr>
              </a:solidFill>
              <a:ea typeface="微软雅黑 Light" panose="020B0502040204020203" pitchFamily="34" charset="-122"/>
            </a:endParaRPr>
          </a:p>
        </p:txBody>
      </p:sp>
      <p:pic>
        <p:nvPicPr>
          <p:cNvPr id="3" name="图片 2">
            <a:extLst>
              <a:ext uri="{FF2B5EF4-FFF2-40B4-BE49-F238E27FC236}">
                <a16:creationId xmlns:a16="http://schemas.microsoft.com/office/drawing/2014/main" id="{515A0CE7-FD7C-4E36-AC01-06073C2FF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372" y="2307208"/>
            <a:ext cx="3613941" cy="274412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EF137A4-1859-45FE-B934-6E5ABA4E5432}"/>
                  </a:ext>
                </a:extLst>
              </p:cNvPr>
              <p:cNvSpPr txBox="1"/>
              <p:nvPr/>
            </p:nvSpPr>
            <p:spPr>
              <a:xfrm>
                <a:off x="1936159" y="5439518"/>
                <a:ext cx="8319680" cy="369332"/>
              </a:xfrm>
              <a:prstGeom prst="rect">
                <a:avLst/>
              </a:prstGeom>
              <a:noFill/>
            </p:spPr>
            <p:txBody>
              <a:bodyPr wrap="square">
                <a:spAutoFit/>
              </a:bodyPr>
              <a:lstStyle/>
              <a:p>
                <a:pPr algn="ctr"/>
                <a:r>
                  <a:rPr lang="zh-CN" altLang="zh-CN" dirty="0">
                    <a:solidFill>
                      <a:srgbClr val="444444"/>
                    </a:solidFill>
                    <a:latin typeface="Lato Medium" panose="020F0502020204030203" pitchFamily="34" charset="0"/>
                  </a:rPr>
                  <a:t>选取</a:t>
                </a:r>
                <a14:m>
                  <m:oMath xmlns:m="http://schemas.openxmlformats.org/officeDocument/2006/math">
                    <m:r>
                      <a:rPr lang="en-US" altLang="zh-CN" smtClean="0">
                        <a:solidFill>
                          <a:srgbClr val="C00000"/>
                        </a:solidFill>
                        <a:latin typeface="Cambria Math" panose="02040503050406030204" pitchFamily="18" charset="0"/>
                      </a:rPr>
                      <m:t>𝑚</m:t>
                    </m:r>
                  </m:oMath>
                </a14:m>
                <a:r>
                  <a:rPr lang="zh-CN" altLang="zh-CN" dirty="0">
                    <a:solidFill>
                      <a:srgbClr val="444444"/>
                    </a:solidFill>
                    <a:latin typeface="Lato Medium" panose="020F0502020204030203" pitchFamily="34" charset="0"/>
                  </a:rPr>
                  <a:t>台边缘服务器和在这些边缘服务器覆盖范围内的</a:t>
                </a:r>
                <a14:m>
                  <m:oMath xmlns:m="http://schemas.openxmlformats.org/officeDocument/2006/math">
                    <m:r>
                      <a:rPr lang="en-US" altLang="zh-CN" smtClean="0">
                        <a:solidFill>
                          <a:srgbClr val="C00000"/>
                        </a:solidFill>
                        <a:latin typeface="Cambria Math" panose="02040503050406030204" pitchFamily="18" charset="0"/>
                      </a:rPr>
                      <m:t>𝑛</m:t>
                    </m:r>
                  </m:oMath>
                </a14:m>
                <a:r>
                  <a:rPr lang="zh-CN" altLang="zh-CN" dirty="0">
                    <a:solidFill>
                      <a:srgbClr val="444444"/>
                    </a:solidFill>
                    <a:latin typeface="Lato Medium" panose="020F0502020204030203" pitchFamily="34" charset="0"/>
                  </a:rPr>
                  <a:t>个服务请求</a:t>
                </a:r>
                <a:r>
                  <a:rPr lang="zh-CN" altLang="en-US" dirty="0">
                    <a:solidFill>
                      <a:srgbClr val="444444"/>
                    </a:solidFill>
                    <a:latin typeface="Lato Medium" panose="020F0502020204030203" pitchFamily="34" charset="0"/>
                  </a:rPr>
                  <a:t>作为实验数据</a:t>
                </a:r>
              </a:p>
            </p:txBody>
          </p:sp>
        </mc:Choice>
        <mc:Fallback xmlns="">
          <p:sp>
            <p:nvSpPr>
              <p:cNvPr id="9" name="文本框 8">
                <a:extLst>
                  <a:ext uri="{FF2B5EF4-FFF2-40B4-BE49-F238E27FC236}">
                    <a16:creationId xmlns:a16="http://schemas.microsoft.com/office/drawing/2014/main" id="{DEF137A4-1859-45FE-B934-6E5ABA4E5432}"/>
                  </a:ext>
                </a:extLst>
              </p:cNvPr>
              <p:cNvSpPr txBox="1">
                <a:spLocks noRot="1" noChangeAspect="1" noMove="1" noResize="1" noEditPoints="1" noAdjustHandles="1" noChangeArrowheads="1" noChangeShapeType="1" noTextEdit="1"/>
              </p:cNvSpPr>
              <p:nvPr/>
            </p:nvSpPr>
            <p:spPr>
              <a:xfrm>
                <a:off x="1936159" y="5439518"/>
                <a:ext cx="8319680" cy="369332"/>
              </a:xfrm>
              <a:prstGeom prst="rect">
                <a:avLst/>
              </a:prstGeom>
              <a:blipFill>
                <a:blip r:embed="rId4"/>
                <a:stretch>
                  <a:fillRect l="-587" t="-11475" r="-513" b="-21311"/>
                </a:stretch>
              </a:blipFill>
            </p:spPr>
            <p:txBody>
              <a:bodyPr/>
              <a:lstStyle/>
              <a:p>
                <a:r>
                  <a:rPr lang="zh-CN" altLang="en-US">
                    <a:noFill/>
                  </a:rPr>
                  <a:t> </a:t>
                </a:r>
              </a:p>
            </p:txBody>
          </p:sp>
        </mc:Fallback>
      </mc:AlternateContent>
      <p:pic>
        <p:nvPicPr>
          <p:cNvPr id="10" name="Picture 6">
            <a:extLst>
              <a:ext uri="{FF2B5EF4-FFF2-40B4-BE49-F238E27FC236}">
                <a16:creationId xmlns:a16="http://schemas.microsoft.com/office/drawing/2014/main" id="{99B6928C-AB1D-4C33-9ED0-F2AC65E0B6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9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499605" y="1556983"/>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问题背景</a:t>
            </a:r>
          </a:p>
        </p:txBody>
      </p:sp>
      <p:grpSp>
        <p:nvGrpSpPr>
          <p:cNvPr id="21" name="组合 20"/>
          <p:cNvGrpSpPr/>
          <p:nvPr/>
        </p:nvGrpSpPr>
        <p:grpSpPr>
          <a:xfrm>
            <a:off x="4151313" y="1436993"/>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151006" y="2604566"/>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494434" y="2724556"/>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论文主要工作</a:t>
            </a:r>
          </a:p>
        </p:txBody>
      </p:sp>
      <p:sp>
        <p:nvSpPr>
          <p:cNvPr id="50" name="文本框 49"/>
          <p:cNvSpPr txBox="1"/>
          <p:nvPr/>
        </p:nvSpPr>
        <p:spPr>
          <a:xfrm>
            <a:off x="5488018" y="3893591"/>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实验结果</a:t>
            </a:r>
          </a:p>
        </p:txBody>
      </p:sp>
      <p:grpSp>
        <p:nvGrpSpPr>
          <p:cNvPr id="51" name="组合 50"/>
          <p:cNvGrpSpPr/>
          <p:nvPr/>
        </p:nvGrpSpPr>
        <p:grpSpPr>
          <a:xfrm>
            <a:off x="4149454" y="3773601"/>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
        <p:nvSpPr>
          <p:cNvPr id="66" name="文本框 65"/>
          <p:cNvSpPr txBox="1"/>
          <p:nvPr/>
        </p:nvSpPr>
        <p:spPr>
          <a:xfrm>
            <a:off x="5484682" y="5062872"/>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总结</a:t>
            </a:r>
          </a:p>
        </p:txBody>
      </p:sp>
      <p:grpSp>
        <p:nvGrpSpPr>
          <p:cNvPr id="67" name="组合 66"/>
          <p:cNvGrpSpPr/>
          <p:nvPr/>
        </p:nvGrpSpPr>
        <p:grpSpPr>
          <a:xfrm>
            <a:off x="4146118" y="4942882"/>
            <a:ext cx="888418" cy="883238"/>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04</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pic>
        <p:nvPicPr>
          <p:cNvPr id="81" name="Picture 6">
            <a:extLst>
              <a:ext uri="{FF2B5EF4-FFF2-40B4-BE49-F238E27FC236}">
                <a16:creationId xmlns:a16="http://schemas.microsoft.com/office/drawing/2014/main" id="{3F72DD16-D1CF-4D11-865D-F8C65FBF2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9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实验组设计</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88F5F9A-14CB-45BC-8ED9-558BC2E0E01E}"/>
                  </a:ext>
                </a:extLst>
              </p:cNvPr>
              <p:cNvSpPr txBox="1"/>
              <p:nvPr/>
            </p:nvSpPr>
            <p:spPr>
              <a:xfrm>
                <a:off x="627183" y="1802815"/>
                <a:ext cx="8026959" cy="369332"/>
              </a:xfrm>
              <a:prstGeom prst="rect">
                <a:avLst/>
              </a:prstGeom>
              <a:noFill/>
            </p:spPr>
            <p:txBody>
              <a:bodyPr wrap="square">
                <a:spAutoFit/>
              </a:bodyPr>
              <a:lstStyle/>
              <a:p>
                <a:r>
                  <a:rPr lang="zh-CN" altLang="en-US" dirty="0">
                    <a:solidFill>
                      <a:srgbClr val="444444"/>
                    </a:solidFill>
                    <a:latin typeface="Lato Medium" panose="020F0502020204030203" pitchFamily="34" charset="0"/>
                  </a:rPr>
                  <a:t>控制</a:t>
                </a:r>
                <a:r>
                  <a:rPr lang="zh-CN" altLang="zh-CN" dirty="0">
                    <a:solidFill>
                      <a:srgbClr val="444444"/>
                    </a:solidFill>
                    <a:latin typeface="Lato Medium" panose="020F0502020204030203" pitchFamily="34" charset="0"/>
                  </a:rPr>
                  <a:t>三个变量：服务请求数量</a:t>
                </a:r>
                <a14:m>
                  <m:oMath xmlns:m="http://schemas.openxmlformats.org/officeDocument/2006/math">
                    <m:r>
                      <a:rPr lang="en-US" altLang="zh-CN">
                        <a:solidFill>
                          <a:srgbClr val="444444"/>
                        </a:solidFill>
                        <a:latin typeface="Cambria Math" panose="02040503050406030204" pitchFamily="18" charset="0"/>
                      </a:rPr>
                      <m:t>𝑛</m:t>
                    </m:r>
                  </m:oMath>
                </a14:m>
                <a:r>
                  <a:rPr lang="zh-CN" altLang="zh-CN" dirty="0">
                    <a:solidFill>
                      <a:srgbClr val="444444"/>
                    </a:solidFill>
                    <a:latin typeface="Lato Medium" panose="020F0502020204030203" pitchFamily="34" charset="0"/>
                  </a:rPr>
                  <a:t>；边缘服务器数量</a:t>
                </a:r>
                <a14:m>
                  <m:oMath xmlns:m="http://schemas.openxmlformats.org/officeDocument/2006/math">
                    <m:r>
                      <a:rPr lang="en-US" altLang="zh-CN">
                        <a:solidFill>
                          <a:srgbClr val="444444"/>
                        </a:solidFill>
                        <a:latin typeface="Cambria Math" panose="02040503050406030204" pitchFamily="18" charset="0"/>
                      </a:rPr>
                      <m:t>𝑚</m:t>
                    </m:r>
                  </m:oMath>
                </a14:m>
                <a:r>
                  <a:rPr lang="zh-CN" altLang="zh-CN" dirty="0">
                    <a:solidFill>
                      <a:srgbClr val="444444"/>
                    </a:solidFill>
                    <a:latin typeface="Lato Medium" panose="020F0502020204030203" pitchFamily="34" charset="0"/>
                  </a:rPr>
                  <a:t>；服务器负载系数</a:t>
                </a:r>
                <a14:m>
                  <m:oMath xmlns:m="http://schemas.openxmlformats.org/officeDocument/2006/math">
                    <m:r>
                      <a:rPr lang="en-US" altLang="zh-CN">
                        <a:solidFill>
                          <a:srgbClr val="444444"/>
                        </a:solidFill>
                        <a:latin typeface="Cambria Math" panose="02040503050406030204" pitchFamily="18" charset="0"/>
                      </a:rPr>
                      <m:t>𝛼</m:t>
                    </m:r>
                  </m:oMath>
                </a14:m>
                <a:endParaRPr lang="zh-CN" altLang="en-US" dirty="0">
                  <a:solidFill>
                    <a:srgbClr val="444444"/>
                  </a:solidFill>
                  <a:latin typeface="Lato Medium" panose="020F0502020204030203" pitchFamily="34" charset="0"/>
                </a:endParaRPr>
              </a:p>
            </p:txBody>
          </p:sp>
        </mc:Choice>
        <mc:Fallback xmlns="">
          <p:sp>
            <p:nvSpPr>
              <p:cNvPr id="10" name="文本框 9">
                <a:extLst>
                  <a:ext uri="{FF2B5EF4-FFF2-40B4-BE49-F238E27FC236}">
                    <a16:creationId xmlns:a16="http://schemas.microsoft.com/office/drawing/2014/main" id="{988F5F9A-14CB-45BC-8ED9-558BC2E0E01E}"/>
                  </a:ext>
                </a:extLst>
              </p:cNvPr>
              <p:cNvSpPr txBox="1">
                <a:spLocks noRot="1" noChangeAspect="1" noMove="1" noResize="1" noEditPoints="1" noAdjustHandles="1" noChangeArrowheads="1" noChangeShapeType="1" noTextEdit="1"/>
              </p:cNvSpPr>
              <p:nvPr/>
            </p:nvSpPr>
            <p:spPr>
              <a:xfrm>
                <a:off x="627183" y="1802815"/>
                <a:ext cx="8026959" cy="369332"/>
              </a:xfrm>
              <a:prstGeom prst="rect">
                <a:avLst/>
              </a:prstGeom>
              <a:blipFill>
                <a:blip r:embed="rId3"/>
                <a:stretch>
                  <a:fillRect l="-683"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262DE937-8209-48DF-A560-9EBF4D70720A}"/>
                  </a:ext>
                </a:extLst>
              </p:cNvPr>
              <p:cNvGraphicFramePr>
                <a:graphicFrameLocks noGrp="1"/>
              </p:cNvGraphicFramePr>
              <p:nvPr>
                <p:extLst>
                  <p:ext uri="{D42A27DB-BD31-4B8C-83A1-F6EECF244321}">
                    <p14:modId xmlns:p14="http://schemas.microsoft.com/office/powerpoint/2010/main" val="776551388"/>
                  </p:ext>
                </p:extLst>
              </p:nvPr>
            </p:nvGraphicFramePr>
            <p:xfrm>
              <a:off x="1921343" y="2821577"/>
              <a:ext cx="8128000" cy="147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30899822"/>
                        </a:ext>
                      </a:extLst>
                    </a:gridCol>
                    <a:gridCol w="2032000">
                      <a:extLst>
                        <a:ext uri="{9D8B030D-6E8A-4147-A177-3AD203B41FA5}">
                          <a16:colId xmlns:a16="http://schemas.microsoft.com/office/drawing/2014/main" val="2150311284"/>
                        </a:ext>
                      </a:extLst>
                    </a:gridCol>
                    <a:gridCol w="2032000">
                      <a:extLst>
                        <a:ext uri="{9D8B030D-6E8A-4147-A177-3AD203B41FA5}">
                          <a16:colId xmlns:a16="http://schemas.microsoft.com/office/drawing/2014/main" val="1920857389"/>
                        </a:ext>
                      </a:extLst>
                    </a:gridCol>
                    <a:gridCol w="2032000">
                      <a:extLst>
                        <a:ext uri="{9D8B030D-6E8A-4147-A177-3AD203B41FA5}">
                          <a16:colId xmlns:a16="http://schemas.microsoft.com/office/drawing/2014/main" val="1145031269"/>
                        </a:ext>
                      </a:extLst>
                    </a:gridCol>
                  </a:tblGrid>
                  <a:tr h="236583">
                    <a:tc>
                      <a:txBody>
                        <a:bodyPr/>
                        <a:lstStyle/>
                        <a:p>
                          <a:pPr algn="ctr"/>
                          <a:r>
                            <a:rPr lang="zh-CN" altLang="zh-CN" sz="1800" b="1" kern="1200" dirty="0">
                              <a:solidFill>
                                <a:schemeClr val="lt1"/>
                              </a:solidFill>
                              <a:effectLst/>
                              <a:latin typeface="+mn-lt"/>
                              <a:ea typeface="+mn-ea"/>
                              <a:cs typeface="+mn-cs"/>
                            </a:rPr>
                            <a:t>实验组</a:t>
                          </a:r>
                          <a:endParaRPr lang="zh-CN" altLang="en-US" dirty="0"/>
                        </a:p>
                      </a:txBody>
                      <a:tcPr/>
                    </a:tc>
                    <a:tc>
                      <a:txBody>
                        <a:bodyPr/>
                        <a:lstStyle/>
                        <a:p>
                          <a:pPr algn="ctr"/>
                          <a:r>
                            <a:rPr lang="zh-CN" altLang="zh-CN" sz="1800" b="1" kern="1200" dirty="0">
                              <a:solidFill>
                                <a:schemeClr val="lt1"/>
                              </a:solidFill>
                              <a:effectLst/>
                              <a:latin typeface="+mn-lt"/>
                              <a:ea typeface="+mn-ea"/>
                              <a:cs typeface="+mn-cs"/>
                            </a:rPr>
                            <a:t>服务请求数量</a:t>
                          </a:r>
                          <a14:m>
                            <m:oMath xmlns:m="http://schemas.openxmlformats.org/officeDocument/2006/math">
                              <m:r>
                                <a:rPr lang="en-US" altLang="zh-CN" sz="1800" b="1" i="1" kern="1200">
                                  <a:solidFill>
                                    <a:schemeClr val="lt1"/>
                                  </a:solidFill>
                                  <a:effectLst/>
                                  <a:latin typeface="Cambria Math" panose="02040503050406030204" pitchFamily="18" charset="0"/>
                                  <a:ea typeface="+mn-ea"/>
                                  <a:cs typeface="+mn-cs"/>
                                </a:rPr>
                                <m:t>𝑛</m:t>
                              </m:r>
                            </m:oMath>
                          </a14:m>
                          <a:endParaRPr lang="zh-CN" altLang="en-US" dirty="0"/>
                        </a:p>
                      </a:txBody>
                      <a:tcPr/>
                    </a:tc>
                    <a:tc>
                      <a:txBody>
                        <a:bodyPr/>
                        <a:lstStyle/>
                        <a:p>
                          <a:pPr algn="ctr"/>
                          <a:r>
                            <a:rPr lang="zh-CN" altLang="zh-CN" sz="1800" b="1" kern="1200" dirty="0">
                              <a:solidFill>
                                <a:schemeClr val="lt1"/>
                              </a:solidFill>
                              <a:effectLst/>
                              <a:latin typeface="+mn-lt"/>
                              <a:ea typeface="+mn-ea"/>
                              <a:cs typeface="+mn-cs"/>
                            </a:rPr>
                            <a:t>边缘服务器数量</a:t>
                          </a:r>
                          <a14:m>
                            <m:oMath xmlns:m="http://schemas.openxmlformats.org/officeDocument/2006/math">
                              <m:r>
                                <a:rPr lang="en-US" altLang="zh-CN" sz="1800" b="1" i="1" kern="1200">
                                  <a:solidFill>
                                    <a:schemeClr val="lt1"/>
                                  </a:solidFill>
                                  <a:effectLst/>
                                  <a:latin typeface="Cambria Math" panose="02040503050406030204" pitchFamily="18" charset="0"/>
                                  <a:ea typeface="+mn-ea"/>
                                  <a:cs typeface="+mn-cs"/>
                                </a:rPr>
                                <m:t>𝑚</m:t>
                              </m:r>
                            </m:oMath>
                          </a14:m>
                          <a:endParaRPr lang="zh-CN" altLang="en-US" dirty="0"/>
                        </a:p>
                      </a:txBody>
                      <a:tcPr/>
                    </a:tc>
                    <a:tc>
                      <a:txBody>
                        <a:bodyPr/>
                        <a:lstStyle/>
                        <a:p>
                          <a:pPr algn="ctr"/>
                          <a:r>
                            <a:rPr lang="zh-CN" altLang="zh-CN" sz="1800" b="1" kern="1200" dirty="0">
                              <a:solidFill>
                                <a:schemeClr val="lt1"/>
                              </a:solidFill>
                              <a:effectLst/>
                              <a:latin typeface="+mn-lt"/>
                              <a:ea typeface="+mn-ea"/>
                              <a:cs typeface="+mn-cs"/>
                            </a:rPr>
                            <a:t>服务器负载系数</a:t>
                          </a:r>
                          <a14:m>
                            <m:oMath xmlns:m="http://schemas.openxmlformats.org/officeDocument/2006/math">
                              <m:r>
                                <a:rPr lang="en-US" altLang="zh-CN" sz="1800" b="1" i="1" kern="1200">
                                  <a:solidFill>
                                    <a:schemeClr val="lt1"/>
                                  </a:solidFill>
                                  <a:effectLst/>
                                  <a:latin typeface="Cambria Math" panose="02040503050406030204" pitchFamily="18" charset="0"/>
                                  <a:ea typeface="+mn-ea"/>
                                  <a:cs typeface="+mn-cs"/>
                                </a:rPr>
                                <m:t>𝛼</m:t>
                              </m:r>
                            </m:oMath>
                          </a14:m>
                          <a:endParaRPr lang="zh-CN" altLang="en-US" dirty="0"/>
                        </a:p>
                      </a:txBody>
                      <a:tcPr/>
                    </a:tc>
                    <a:extLst>
                      <a:ext uri="{0D108BD9-81ED-4DB2-BD59-A6C34878D82A}">
                        <a16:rowId xmlns:a16="http://schemas.microsoft.com/office/drawing/2014/main" val="3394416146"/>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#1</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{300, 400, 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354339848"/>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#2</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10, 15}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1337083802"/>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#3</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6, 7, 8, 9}</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491802953"/>
                      </a:ext>
                    </a:extLst>
                  </a:tr>
                </a:tbl>
              </a:graphicData>
            </a:graphic>
          </p:graphicFrame>
        </mc:Choice>
        <mc:Fallback xmlns="">
          <p:graphicFrame>
            <p:nvGraphicFramePr>
              <p:cNvPr id="5" name="表格 5">
                <a:extLst>
                  <a:ext uri="{FF2B5EF4-FFF2-40B4-BE49-F238E27FC236}">
                    <a16:creationId xmlns:a16="http://schemas.microsoft.com/office/drawing/2014/main" id="{262DE937-8209-48DF-A560-9EBF4D70720A}"/>
                  </a:ext>
                </a:extLst>
              </p:cNvPr>
              <p:cNvGraphicFramePr>
                <a:graphicFrameLocks noGrp="1"/>
              </p:cNvGraphicFramePr>
              <p:nvPr>
                <p:extLst>
                  <p:ext uri="{D42A27DB-BD31-4B8C-83A1-F6EECF244321}">
                    <p14:modId xmlns:p14="http://schemas.microsoft.com/office/powerpoint/2010/main" val="776551388"/>
                  </p:ext>
                </p:extLst>
              </p:nvPr>
            </p:nvGraphicFramePr>
            <p:xfrm>
              <a:off x="1921343" y="2821577"/>
              <a:ext cx="8128000" cy="147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30899822"/>
                        </a:ext>
                      </a:extLst>
                    </a:gridCol>
                    <a:gridCol w="2032000">
                      <a:extLst>
                        <a:ext uri="{9D8B030D-6E8A-4147-A177-3AD203B41FA5}">
                          <a16:colId xmlns:a16="http://schemas.microsoft.com/office/drawing/2014/main" val="2150311284"/>
                        </a:ext>
                      </a:extLst>
                    </a:gridCol>
                    <a:gridCol w="2032000">
                      <a:extLst>
                        <a:ext uri="{9D8B030D-6E8A-4147-A177-3AD203B41FA5}">
                          <a16:colId xmlns:a16="http://schemas.microsoft.com/office/drawing/2014/main" val="1920857389"/>
                        </a:ext>
                      </a:extLst>
                    </a:gridCol>
                    <a:gridCol w="2032000">
                      <a:extLst>
                        <a:ext uri="{9D8B030D-6E8A-4147-A177-3AD203B41FA5}">
                          <a16:colId xmlns:a16="http://schemas.microsoft.com/office/drawing/2014/main" val="1145031269"/>
                        </a:ext>
                      </a:extLst>
                    </a:gridCol>
                  </a:tblGrid>
                  <a:tr h="365760">
                    <a:tc>
                      <a:txBody>
                        <a:bodyPr/>
                        <a:lstStyle/>
                        <a:p>
                          <a:pPr algn="ctr"/>
                          <a:r>
                            <a:rPr lang="zh-CN" altLang="zh-CN" sz="1800" b="1" kern="1200" dirty="0">
                              <a:solidFill>
                                <a:schemeClr val="lt1"/>
                              </a:solidFill>
                              <a:effectLst/>
                              <a:latin typeface="+mn-lt"/>
                              <a:ea typeface="+mn-ea"/>
                              <a:cs typeface="+mn-cs"/>
                            </a:rPr>
                            <a:t>实验组</a:t>
                          </a:r>
                          <a:endParaRPr lang="zh-CN" altLang="en-US" dirty="0"/>
                        </a:p>
                      </a:txBody>
                      <a:tcPr/>
                    </a:tc>
                    <a:tc>
                      <a:txBody>
                        <a:bodyPr/>
                        <a:lstStyle/>
                        <a:p>
                          <a:endParaRPr lang="zh-CN"/>
                        </a:p>
                      </a:txBody>
                      <a:tcPr>
                        <a:blipFill>
                          <a:blip r:embed="rId4"/>
                          <a:stretch>
                            <a:fillRect l="-100601" t="-13333" r="-201502" b="-333333"/>
                          </a:stretch>
                        </a:blipFill>
                      </a:tcPr>
                    </a:tc>
                    <a:tc>
                      <a:txBody>
                        <a:bodyPr/>
                        <a:lstStyle/>
                        <a:p>
                          <a:endParaRPr lang="zh-CN"/>
                        </a:p>
                      </a:txBody>
                      <a:tcPr>
                        <a:blipFill>
                          <a:blip r:embed="rId4"/>
                          <a:stretch>
                            <a:fillRect l="-200000" t="-13333" r="-100898" b="-333333"/>
                          </a:stretch>
                        </a:blipFill>
                      </a:tcPr>
                    </a:tc>
                    <a:tc>
                      <a:txBody>
                        <a:bodyPr/>
                        <a:lstStyle/>
                        <a:p>
                          <a:endParaRPr lang="zh-CN"/>
                        </a:p>
                      </a:txBody>
                      <a:tcPr>
                        <a:blipFill>
                          <a:blip r:embed="rId4"/>
                          <a:stretch>
                            <a:fillRect l="-300901" t="-13333" r="-1201" b="-333333"/>
                          </a:stretch>
                        </a:blipFill>
                      </a:tcPr>
                    </a:tc>
                    <a:extLst>
                      <a:ext uri="{0D108BD9-81ED-4DB2-BD59-A6C34878D82A}">
                        <a16:rowId xmlns:a16="http://schemas.microsoft.com/office/drawing/2014/main" val="3394416146"/>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#1</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{300, 400, 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354339848"/>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#2</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10, 15}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1337083802"/>
                      </a:ext>
                    </a:extLst>
                  </a:tr>
                  <a:tr h="370840">
                    <a:tc>
                      <a:txBody>
                        <a:bodyPr/>
                        <a:lstStyle/>
                        <a:p>
                          <a:pPr algn="ctr"/>
                          <a:r>
                            <a:rPr lang="en-US" altLang="zh-CN" sz="1800" kern="1200" dirty="0">
                              <a:solidFill>
                                <a:srgbClr val="444444"/>
                              </a:solidFill>
                              <a:latin typeface="Lato Medium" panose="020F0502020204030203" pitchFamily="34" charset="0"/>
                              <a:ea typeface="+mn-ea"/>
                              <a:cs typeface="+mn-cs"/>
                            </a:rPr>
                            <a:t>#3</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500</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a:t>
                          </a:r>
                          <a:endParaRPr lang="zh-CN" altLang="en-US" sz="1800" kern="1200" dirty="0">
                            <a:solidFill>
                              <a:srgbClr val="444444"/>
                            </a:solidFill>
                            <a:latin typeface="Lato Medium" panose="020F0502020204030203" pitchFamily="34" charset="0"/>
                            <a:ea typeface="+mn-ea"/>
                            <a:cs typeface="+mn-cs"/>
                          </a:endParaRPr>
                        </a:p>
                      </a:txBody>
                      <a:tcPr/>
                    </a:tc>
                    <a:tc>
                      <a:txBody>
                        <a:bodyPr/>
                        <a:lstStyle/>
                        <a:p>
                          <a:pPr algn="ctr"/>
                          <a:r>
                            <a:rPr lang="en-US" altLang="zh-CN" sz="1800" kern="1200" dirty="0">
                              <a:solidFill>
                                <a:srgbClr val="444444"/>
                              </a:solidFill>
                              <a:latin typeface="Lato Medium" panose="020F0502020204030203" pitchFamily="34" charset="0"/>
                              <a:ea typeface="+mn-ea"/>
                              <a:cs typeface="+mn-cs"/>
                            </a:rPr>
                            <a:t>{5, 6, 7, 8, 9}</a:t>
                          </a:r>
                          <a:endParaRPr lang="zh-CN" altLang="en-US" sz="1800" kern="1200" dirty="0">
                            <a:solidFill>
                              <a:srgbClr val="444444"/>
                            </a:solidFill>
                            <a:latin typeface="Lato Medium" panose="020F0502020204030203" pitchFamily="34" charset="0"/>
                            <a:ea typeface="+mn-ea"/>
                            <a:cs typeface="+mn-cs"/>
                          </a:endParaRPr>
                        </a:p>
                      </a:txBody>
                      <a:tcPr/>
                    </a:tc>
                    <a:extLst>
                      <a:ext uri="{0D108BD9-81ED-4DB2-BD59-A6C34878D82A}">
                        <a16:rowId xmlns:a16="http://schemas.microsoft.com/office/drawing/2014/main" val="2491802953"/>
                      </a:ext>
                    </a:extLst>
                  </a:tr>
                </a:tbl>
              </a:graphicData>
            </a:graphic>
          </p:graphicFrame>
        </mc:Fallback>
      </mc:AlternateContent>
      <p:pic>
        <p:nvPicPr>
          <p:cNvPr id="12" name="Picture 6">
            <a:extLst>
              <a:ext uri="{FF2B5EF4-FFF2-40B4-BE49-F238E27FC236}">
                <a16:creationId xmlns:a16="http://schemas.microsoft.com/office/drawing/2014/main" id="{099629DD-083C-4302-B2D0-DC1472B392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70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 </a:t>
            </a:r>
            <a:r>
              <a:rPr lang="en-US" altLang="zh-CN" sz="3200" dirty="0">
                <a:solidFill>
                  <a:srgbClr val="413B39"/>
                </a:solidFill>
                <a:latin typeface="微软雅黑 Light" panose="020B0502040204020203" pitchFamily="34" charset="-122"/>
                <a:ea typeface="微软雅黑 Light" panose="020B0502040204020203" pitchFamily="34" charset="-122"/>
              </a:rPr>
              <a:t>#1</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7" name="图片 16">
            <a:extLst>
              <a:ext uri="{FF2B5EF4-FFF2-40B4-BE49-F238E27FC236}">
                <a16:creationId xmlns:a16="http://schemas.microsoft.com/office/drawing/2014/main" id="{8022A9AE-18F9-4306-B9B4-F1B9E5F01CAB}"/>
              </a:ext>
            </a:extLst>
          </p:cNvPr>
          <p:cNvPicPr/>
          <p:nvPr/>
        </p:nvPicPr>
        <p:blipFill>
          <a:blip r:embed="rId3"/>
          <a:stretch>
            <a:fillRect/>
          </a:stretch>
        </p:blipFill>
        <p:spPr>
          <a:xfrm>
            <a:off x="2492556" y="196576"/>
            <a:ext cx="3882118" cy="2786319"/>
          </a:xfrm>
          <a:prstGeom prst="rect">
            <a:avLst/>
          </a:prstGeom>
        </p:spPr>
      </p:pic>
      <p:pic>
        <p:nvPicPr>
          <p:cNvPr id="18" name="图片 17">
            <a:extLst>
              <a:ext uri="{FF2B5EF4-FFF2-40B4-BE49-F238E27FC236}">
                <a16:creationId xmlns:a16="http://schemas.microsoft.com/office/drawing/2014/main" id="{DF490FFF-CB54-45FB-8817-D7BA625101CB}"/>
              </a:ext>
            </a:extLst>
          </p:cNvPr>
          <p:cNvPicPr/>
          <p:nvPr/>
        </p:nvPicPr>
        <p:blipFill>
          <a:blip r:embed="rId4"/>
          <a:stretch>
            <a:fillRect/>
          </a:stretch>
        </p:blipFill>
        <p:spPr>
          <a:xfrm>
            <a:off x="7624584" y="196576"/>
            <a:ext cx="3882118" cy="2786319"/>
          </a:xfrm>
          <a:prstGeom prst="rect">
            <a:avLst/>
          </a:prstGeom>
        </p:spPr>
      </p:pic>
      <p:pic>
        <p:nvPicPr>
          <p:cNvPr id="19" name="图片 18">
            <a:extLst>
              <a:ext uri="{FF2B5EF4-FFF2-40B4-BE49-F238E27FC236}">
                <a16:creationId xmlns:a16="http://schemas.microsoft.com/office/drawing/2014/main" id="{C91AEC44-7B65-4292-A4E3-FA6EFF8C7AB5}"/>
              </a:ext>
            </a:extLst>
          </p:cNvPr>
          <p:cNvPicPr/>
          <p:nvPr/>
        </p:nvPicPr>
        <p:blipFill>
          <a:blip r:embed="rId5"/>
          <a:stretch>
            <a:fillRect/>
          </a:stretch>
        </p:blipFill>
        <p:spPr>
          <a:xfrm>
            <a:off x="2492556" y="3429000"/>
            <a:ext cx="3882117" cy="2786319"/>
          </a:xfrm>
          <a:prstGeom prst="rect">
            <a:avLst/>
          </a:prstGeom>
        </p:spPr>
      </p:pic>
      <p:pic>
        <p:nvPicPr>
          <p:cNvPr id="20" name="图片 19">
            <a:extLst>
              <a:ext uri="{FF2B5EF4-FFF2-40B4-BE49-F238E27FC236}">
                <a16:creationId xmlns:a16="http://schemas.microsoft.com/office/drawing/2014/main" id="{A2AC8BD2-3BA6-45E6-8B00-4DA76E2A5344}"/>
              </a:ext>
            </a:extLst>
          </p:cNvPr>
          <p:cNvPicPr/>
          <p:nvPr/>
        </p:nvPicPr>
        <p:blipFill>
          <a:blip r:embed="rId6"/>
          <a:stretch>
            <a:fillRect/>
          </a:stretch>
        </p:blipFill>
        <p:spPr>
          <a:xfrm>
            <a:off x="7624586" y="3429000"/>
            <a:ext cx="3882116" cy="2786319"/>
          </a:xfrm>
          <a:prstGeom prst="rect">
            <a:avLst/>
          </a:prstGeom>
        </p:spPr>
      </p:pic>
    </p:spTree>
    <p:extLst>
      <p:ext uri="{BB962C8B-B14F-4D97-AF65-F5344CB8AC3E}">
        <p14:creationId xmlns:p14="http://schemas.microsoft.com/office/powerpoint/2010/main" val="3503175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 </a:t>
            </a:r>
            <a:r>
              <a:rPr lang="en-US" altLang="zh-CN" sz="3200" dirty="0">
                <a:solidFill>
                  <a:srgbClr val="413B39"/>
                </a:solidFill>
                <a:latin typeface="微软雅黑 Light" panose="020B0502040204020203" pitchFamily="34" charset="-122"/>
                <a:ea typeface="微软雅黑 Light" panose="020B0502040204020203" pitchFamily="34" charset="-122"/>
              </a:rPr>
              <a:t>#2</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7" name="图片 16">
            <a:extLst>
              <a:ext uri="{FF2B5EF4-FFF2-40B4-BE49-F238E27FC236}">
                <a16:creationId xmlns:a16="http://schemas.microsoft.com/office/drawing/2014/main" id="{8022A9AE-18F9-4306-B9B4-F1B9E5F01CAB}"/>
              </a:ext>
            </a:extLst>
          </p:cNvPr>
          <p:cNvPicPr/>
          <p:nvPr/>
        </p:nvPicPr>
        <p:blipFill>
          <a:blip r:embed="rId3"/>
          <a:stretch>
            <a:fillRect/>
          </a:stretch>
        </p:blipFill>
        <p:spPr>
          <a:xfrm>
            <a:off x="2492556" y="196576"/>
            <a:ext cx="3882118" cy="2786319"/>
          </a:xfrm>
          <a:prstGeom prst="rect">
            <a:avLst/>
          </a:prstGeom>
        </p:spPr>
      </p:pic>
      <p:pic>
        <p:nvPicPr>
          <p:cNvPr id="18" name="图片 17">
            <a:extLst>
              <a:ext uri="{FF2B5EF4-FFF2-40B4-BE49-F238E27FC236}">
                <a16:creationId xmlns:a16="http://schemas.microsoft.com/office/drawing/2014/main" id="{DF490FFF-CB54-45FB-8817-D7BA625101CB}"/>
              </a:ext>
            </a:extLst>
          </p:cNvPr>
          <p:cNvPicPr/>
          <p:nvPr/>
        </p:nvPicPr>
        <p:blipFill>
          <a:blip r:embed="rId4"/>
          <a:stretch>
            <a:fillRect/>
          </a:stretch>
        </p:blipFill>
        <p:spPr>
          <a:xfrm>
            <a:off x="7624584" y="196576"/>
            <a:ext cx="3882118" cy="2786319"/>
          </a:xfrm>
          <a:prstGeom prst="rect">
            <a:avLst/>
          </a:prstGeom>
        </p:spPr>
      </p:pic>
      <p:pic>
        <p:nvPicPr>
          <p:cNvPr id="19" name="图片 18">
            <a:extLst>
              <a:ext uri="{FF2B5EF4-FFF2-40B4-BE49-F238E27FC236}">
                <a16:creationId xmlns:a16="http://schemas.microsoft.com/office/drawing/2014/main" id="{C91AEC44-7B65-4292-A4E3-FA6EFF8C7AB5}"/>
              </a:ext>
            </a:extLst>
          </p:cNvPr>
          <p:cNvPicPr/>
          <p:nvPr/>
        </p:nvPicPr>
        <p:blipFill>
          <a:blip r:embed="rId5"/>
          <a:stretch>
            <a:fillRect/>
          </a:stretch>
        </p:blipFill>
        <p:spPr>
          <a:xfrm>
            <a:off x="2492556" y="3429000"/>
            <a:ext cx="3882117" cy="2786319"/>
          </a:xfrm>
          <a:prstGeom prst="rect">
            <a:avLst/>
          </a:prstGeom>
        </p:spPr>
      </p:pic>
      <p:pic>
        <p:nvPicPr>
          <p:cNvPr id="20" name="图片 19">
            <a:extLst>
              <a:ext uri="{FF2B5EF4-FFF2-40B4-BE49-F238E27FC236}">
                <a16:creationId xmlns:a16="http://schemas.microsoft.com/office/drawing/2014/main" id="{A2AC8BD2-3BA6-45E6-8B00-4DA76E2A5344}"/>
              </a:ext>
            </a:extLst>
          </p:cNvPr>
          <p:cNvPicPr/>
          <p:nvPr/>
        </p:nvPicPr>
        <p:blipFill>
          <a:blip r:embed="rId6"/>
          <a:stretch>
            <a:fillRect/>
          </a:stretch>
        </p:blipFill>
        <p:spPr>
          <a:xfrm>
            <a:off x="7624586" y="3429000"/>
            <a:ext cx="3882116" cy="2786319"/>
          </a:xfrm>
          <a:prstGeom prst="rect">
            <a:avLst/>
          </a:prstGeom>
        </p:spPr>
      </p:pic>
      <p:pic>
        <p:nvPicPr>
          <p:cNvPr id="8" name="图片 7">
            <a:extLst>
              <a:ext uri="{FF2B5EF4-FFF2-40B4-BE49-F238E27FC236}">
                <a16:creationId xmlns:a16="http://schemas.microsoft.com/office/drawing/2014/main" id="{4F40242C-E1AD-4F94-A821-F2F52A19564F}"/>
              </a:ext>
            </a:extLst>
          </p:cNvPr>
          <p:cNvPicPr/>
          <p:nvPr/>
        </p:nvPicPr>
        <p:blipFill>
          <a:blip r:embed="rId7"/>
          <a:stretch>
            <a:fillRect/>
          </a:stretch>
        </p:blipFill>
        <p:spPr>
          <a:xfrm>
            <a:off x="2492556" y="196576"/>
            <a:ext cx="3882117" cy="2786319"/>
          </a:xfrm>
          <a:prstGeom prst="rect">
            <a:avLst/>
          </a:prstGeom>
        </p:spPr>
      </p:pic>
      <p:pic>
        <p:nvPicPr>
          <p:cNvPr id="9" name="图片 8">
            <a:extLst>
              <a:ext uri="{FF2B5EF4-FFF2-40B4-BE49-F238E27FC236}">
                <a16:creationId xmlns:a16="http://schemas.microsoft.com/office/drawing/2014/main" id="{23504850-EEE8-48CD-81AF-C338BF61E5F6}"/>
              </a:ext>
            </a:extLst>
          </p:cNvPr>
          <p:cNvPicPr/>
          <p:nvPr/>
        </p:nvPicPr>
        <p:blipFill>
          <a:blip r:embed="rId8"/>
          <a:stretch>
            <a:fillRect/>
          </a:stretch>
        </p:blipFill>
        <p:spPr>
          <a:xfrm>
            <a:off x="7624583" y="196576"/>
            <a:ext cx="3882116" cy="2786318"/>
          </a:xfrm>
          <a:prstGeom prst="rect">
            <a:avLst/>
          </a:prstGeom>
        </p:spPr>
      </p:pic>
      <p:pic>
        <p:nvPicPr>
          <p:cNvPr id="10" name="图片 9">
            <a:extLst>
              <a:ext uri="{FF2B5EF4-FFF2-40B4-BE49-F238E27FC236}">
                <a16:creationId xmlns:a16="http://schemas.microsoft.com/office/drawing/2014/main" id="{E59DDCB0-AAB3-414D-90C7-66EE53345169}"/>
              </a:ext>
            </a:extLst>
          </p:cNvPr>
          <p:cNvPicPr/>
          <p:nvPr/>
        </p:nvPicPr>
        <p:blipFill>
          <a:blip r:embed="rId9"/>
          <a:stretch>
            <a:fillRect/>
          </a:stretch>
        </p:blipFill>
        <p:spPr>
          <a:xfrm>
            <a:off x="2492556" y="3429000"/>
            <a:ext cx="3882117" cy="2786319"/>
          </a:xfrm>
          <a:prstGeom prst="rect">
            <a:avLst/>
          </a:prstGeom>
        </p:spPr>
      </p:pic>
      <p:pic>
        <p:nvPicPr>
          <p:cNvPr id="11" name="图片 10">
            <a:extLst>
              <a:ext uri="{FF2B5EF4-FFF2-40B4-BE49-F238E27FC236}">
                <a16:creationId xmlns:a16="http://schemas.microsoft.com/office/drawing/2014/main" id="{21E7BA99-44E4-462A-B281-2CD189B0060C}"/>
              </a:ext>
            </a:extLst>
          </p:cNvPr>
          <p:cNvPicPr/>
          <p:nvPr/>
        </p:nvPicPr>
        <p:blipFill>
          <a:blip r:embed="rId10"/>
          <a:stretch>
            <a:fillRect/>
          </a:stretch>
        </p:blipFill>
        <p:spPr>
          <a:xfrm>
            <a:off x="7624583" y="3428998"/>
            <a:ext cx="3882116" cy="2786317"/>
          </a:xfrm>
          <a:prstGeom prst="rect">
            <a:avLst/>
          </a:prstGeom>
        </p:spPr>
      </p:pic>
      <p:pic>
        <p:nvPicPr>
          <p:cNvPr id="12" name="图片 11">
            <a:extLst>
              <a:ext uri="{FF2B5EF4-FFF2-40B4-BE49-F238E27FC236}">
                <a16:creationId xmlns:a16="http://schemas.microsoft.com/office/drawing/2014/main" id="{97F86C29-00BE-4709-AFCD-783BED279F04}"/>
              </a:ext>
            </a:extLst>
          </p:cNvPr>
          <p:cNvPicPr/>
          <p:nvPr/>
        </p:nvPicPr>
        <p:blipFill>
          <a:blip r:embed="rId11"/>
          <a:stretch>
            <a:fillRect/>
          </a:stretch>
        </p:blipFill>
        <p:spPr>
          <a:xfrm>
            <a:off x="2492553" y="196576"/>
            <a:ext cx="3882117" cy="2786318"/>
          </a:xfrm>
          <a:prstGeom prst="rect">
            <a:avLst/>
          </a:prstGeom>
        </p:spPr>
      </p:pic>
      <p:pic>
        <p:nvPicPr>
          <p:cNvPr id="13" name="图片 12">
            <a:extLst>
              <a:ext uri="{FF2B5EF4-FFF2-40B4-BE49-F238E27FC236}">
                <a16:creationId xmlns:a16="http://schemas.microsoft.com/office/drawing/2014/main" id="{4D022698-DA1D-473A-8DC9-1B06333F974F}"/>
              </a:ext>
            </a:extLst>
          </p:cNvPr>
          <p:cNvPicPr/>
          <p:nvPr/>
        </p:nvPicPr>
        <p:blipFill>
          <a:blip r:embed="rId12"/>
          <a:stretch>
            <a:fillRect/>
          </a:stretch>
        </p:blipFill>
        <p:spPr>
          <a:xfrm>
            <a:off x="7624577" y="194140"/>
            <a:ext cx="3882116" cy="2786317"/>
          </a:xfrm>
          <a:prstGeom prst="rect">
            <a:avLst/>
          </a:prstGeom>
        </p:spPr>
      </p:pic>
      <p:pic>
        <p:nvPicPr>
          <p:cNvPr id="14" name="图片 13">
            <a:extLst>
              <a:ext uri="{FF2B5EF4-FFF2-40B4-BE49-F238E27FC236}">
                <a16:creationId xmlns:a16="http://schemas.microsoft.com/office/drawing/2014/main" id="{4DE19894-00AB-4CCF-89C5-7D60F1E803DA}"/>
              </a:ext>
            </a:extLst>
          </p:cNvPr>
          <p:cNvPicPr/>
          <p:nvPr/>
        </p:nvPicPr>
        <p:blipFill>
          <a:blip r:embed="rId13"/>
          <a:stretch>
            <a:fillRect/>
          </a:stretch>
        </p:blipFill>
        <p:spPr>
          <a:xfrm>
            <a:off x="2492553" y="3428997"/>
            <a:ext cx="3882116" cy="2786317"/>
          </a:xfrm>
          <a:prstGeom prst="rect">
            <a:avLst/>
          </a:prstGeom>
        </p:spPr>
      </p:pic>
      <p:pic>
        <p:nvPicPr>
          <p:cNvPr id="15" name="图片 14">
            <a:extLst>
              <a:ext uri="{FF2B5EF4-FFF2-40B4-BE49-F238E27FC236}">
                <a16:creationId xmlns:a16="http://schemas.microsoft.com/office/drawing/2014/main" id="{2150B57D-543A-4DCF-B2A4-A9A4FC26C671}"/>
              </a:ext>
            </a:extLst>
          </p:cNvPr>
          <p:cNvPicPr/>
          <p:nvPr/>
        </p:nvPicPr>
        <p:blipFill>
          <a:blip r:embed="rId14"/>
          <a:stretch>
            <a:fillRect/>
          </a:stretch>
        </p:blipFill>
        <p:spPr>
          <a:xfrm>
            <a:off x="7624577" y="3426559"/>
            <a:ext cx="3882116" cy="2786317"/>
          </a:xfrm>
          <a:prstGeom prst="rect">
            <a:avLst/>
          </a:prstGeom>
        </p:spPr>
      </p:pic>
    </p:spTree>
    <p:extLst>
      <p:ext uri="{BB962C8B-B14F-4D97-AF65-F5344CB8AC3E}">
        <p14:creationId xmlns:p14="http://schemas.microsoft.com/office/powerpoint/2010/main" val="1444748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实验组 </a:t>
            </a:r>
            <a:r>
              <a:rPr lang="en-US" altLang="zh-CN" sz="3200" dirty="0">
                <a:solidFill>
                  <a:srgbClr val="413B39"/>
                </a:solidFill>
                <a:latin typeface="微软雅黑 Light" panose="020B0502040204020203" pitchFamily="34" charset="-122"/>
                <a:ea typeface="微软雅黑 Light" panose="020B0502040204020203" pitchFamily="34" charset="-122"/>
              </a:rPr>
              <a:t>#3</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7" name="图片 16">
            <a:extLst>
              <a:ext uri="{FF2B5EF4-FFF2-40B4-BE49-F238E27FC236}">
                <a16:creationId xmlns:a16="http://schemas.microsoft.com/office/drawing/2014/main" id="{8022A9AE-18F9-4306-B9B4-F1B9E5F01CAB}"/>
              </a:ext>
            </a:extLst>
          </p:cNvPr>
          <p:cNvPicPr/>
          <p:nvPr/>
        </p:nvPicPr>
        <p:blipFill>
          <a:blip r:embed="rId3"/>
          <a:stretch>
            <a:fillRect/>
          </a:stretch>
        </p:blipFill>
        <p:spPr>
          <a:xfrm>
            <a:off x="2492556" y="196576"/>
            <a:ext cx="3882118" cy="2786319"/>
          </a:xfrm>
          <a:prstGeom prst="rect">
            <a:avLst/>
          </a:prstGeom>
        </p:spPr>
      </p:pic>
      <p:pic>
        <p:nvPicPr>
          <p:cNvPr id="18" name="图片 17">
            <a:extLst>
              <a:ext uri="{FF2B5EF4-FFF2-40B4-BE49-F238E27FC236}">
                <a16:creationId xmlns:a16="http://schemas.microsoft.com/office/drawing/2014/main" id="{DF490FFF-CB54-45FB-8817-D7BA625101CB}"/>
              </a:ext>
            </a:extLst>
          </p:cNvPr>
          <p:cNvPicPr/>
          <p:nvPr/>
        </p:nvPicPr>
        <p:blipFill>
          <a:blip r:embed="rId4"/>
          <a:stretch>
            <a:fillRect/>
          </a:stretch>
        </p:blipFill>
        <p:spPr>
          <a:xfrm>
            <a:off x="7624584" y="196576"/>
            <a:ext cx="3882118" cy="2786319"/>
          </a:xfrm>
          <a:prstGeom prst="rect">
            <a:avLst/>
          </a:prstGeom>
        </p:spPr>
      </p:pic>
      <p:pic>
        <p:nvPicPr>
          <p:cNvPr id="19" name="图片 18">
            <a:extLst>
              <a:ext uri="{FF2B5EF4-FFF2-40B4-BE49-F238E27FC236}">
                <a16:creationId xmlns:a16="http://schemas.microsoft.com/office/drawing/2014/main" id="{C91AEC44-7B65-4292-A4E3-FA6EFF8C7AB5}"/>
              </a:ext>
            </a:extLst>
          </p:cNvPr>
          <p:cNvPicPr/>
          <p:nvPr/>
        </p:nvPicPr>
        <p:blipFill>
          <a:blip r:embed="rId5"/>
          <a:stretch>
            <a:fillRect/>
          </a:stretch>
        </p:blipFill>
        <p:spPr>
          <a:xfrm>
            <a:off x="2492556" y="3429000"/>
            <a:ext cx="3882117" cy="2786319"/>
          </a:xfrm>
          <a:prstGeom prst="rect">
            <a:avLst/>
          </a:prstGeom>
        </p:spPr>
      </p:pic>
      <p:pic>
        <p:nvPicPr>
          <p:cNvPr id="20" name="图片 19">
            <a:extLst>
              <a:ext uri="{FF2B5EF4-FFF2-40B4-BE49-F238E27FC236}">
                <a16:creationId xmlns:a16="http://schemas.microsoft.com/office/drawing/2014/main" id="{A2AC8BD2-3BA6-45E6-8B00-4DA76E2A5344}"/>
              </a:ext>
            </a:extLst>
          </p:cNvPr>
          <p:cNvPicPr/>
          <p:nvPr/>
        </p:nvPicPr>
        <p:blipFill>
          <a:blip r:embed="rId6"/>
          <a:stretch>
            <a:fillRect/>
          </a:stretch>
        </p:blipFill>
        <p:spPr>
          <a:xfrm>
            <a:off x="7624586" y="3429000"/>
            <a:ext cx="3882116" cy="2786319"/>
          </a:xfrm>
          <a:prstGeom prst="rect">
            <a:avLst/>
          </a:prstGeom>
        </p:spPr>
      </p:pic>
      <p:pic>
        <p:nvPicPr>
          <p:cNvPr id="8" name="图片 7">
            <a:extLst>
              <a:ext uri="{FF2B5EF4-FFF2-40B4-BE49-F238E27FC236}">
                <a16:creationId xmlns:a16="http://schemas.microsoft.com/office/drawing/2014/main" id="{4F40242C-E1AD-4F94-A821-F2F52A19564F}"/>
              </a:ext>
            </a:extLst>
          </p:cNvPr>
          <p:cNvPicPr/>
          <p:nvPr/>
        </p:nvPicPr>
        <p:blipFill>
          <a:blip r:embed="rId7"/>
          <a:stretch>
            <a:fillRect/>
          </a:stretch>
        </p:blipFill>
        <p:spPr>
          <a:xfrm>
            <a:off x="2492556" y="196576"/>
            <a:ext cx="3882117" cy="2786319"/>
          </a:xfrm>
          <a:prstGeom prst="rect">
            <a:avLst/>
          </a:prstGeom>
        </p:spPr>
      </p:pic>
      <p:pic>
        <p:nvPicPr>
          <p:cNvPr id="9" name="图片 8">
            <a:extLst>
              <a:ext uri="{FF2B5EF4-FFF2-40B4-BE49-F238E27FC236}">
                <a16:creationId xmlns:a16="http://schemas.microsoft.com/office/drawing/2014/main" id="{23504850-EEE8-48CD-81AF-C338BF61E5F6}"/>
              </a:ext>
            </a:extLst>
          </p:cNvPr>
          <p:cNvPicPr/>
          <p:nvPr/>
        </p:nvPicPr>
        <p:blipFill>
          <a:blip r:embed="rId8"/>
          <a:stretch>
            <a:fillRect/>
          </a:stretch>
        </p:blipFill>
        <p:spPr>
          <a:xfrm>
            <a:off x="7624583" y="196576"/>
            <a:ext cx="3882116" cy="2786318"/>
          </a:xfrm>
          <a:prstGeom prst="rect">
            <a:avLst/>
          </a:prstGeom>
        </p:spPr>
      </p:pic>
      <p:pic>
        <p:nvPicPr>
          <p:cNvPr id="10" name="图片 9">
            <a:extLst>
              <a:ext uri="{FF2B5EF4-FFF2-40B4-BE49-F238E27FC236}">
                <a16:creationId xmlns:a16="http://schemas.microsoft.com/office/drawing/2014/main" id="{E59DDCB0-AAB3-414D-90C7-66EE53345169}"/>
              </a:ext>
            </a:extLst>
          </p:cNvPr>
          <p:cNvPicPr/>
          <p:nvPr/>
        </p:nvPicPr>
        <p:blipFill>
          <a:blip r:embed="rId9"/>
          <a:stretch>
            <a:fillRect/>
          </a:stretch>
        </p:blipFill>
        <p:spPr>
          <a:xfrm>
            <a:off x="2492556" y="3429000"/>
            <a:ext cx="3882117" cy="2786319"/>
          </a:xfrm>
          <a:prstGeom prst="rect">
            <a:avLst/>
          </a:prstGeom>
        </p:spPr>
      </p:pic>
      <p:pic>
        <p:nvPicPr>
          <p:cNvPr id="11" name="图片 10">
            <a:extLst>
              <a:ext uri="{FF2B5EF4-FFF2-40B4-BE49-F238E27FC236}">
                <a16:creationId xmlns:a16="http://schemas.microsoft.com/office/drawing/2014/main" id="{21E7BA99-44E4-462A-B281-2CD189B0060C}"/>
              </a:ext>
            </a:extLst>
          </p:cNvPr>
          <p:cNvPicPr/>
          <p:nvPr/>
        </p:nvPicPr>
        <p:blipFill>
          <a:blip r:embed="rId10"/>
          <a:stretch>
            <a:fillRect/>
          </a:stretch>
        </p:blipFill>
        <p:spPr>
          <a:xfrm>
            <a:off x="7624583" y="3428998"/>
            <a:ext cx="3882116" cy="2786317"/>
          </a:xfrm>
          <a:prstGeom prst="rect">
            <a:avLst/>
          </a:prstGeom>
        </p:spPr>
      </p:pic>
      <p:pic>
        <p:nvPicPr>
          <p:cNvPr id="12" name="图片 11">
            <a:extLst>
              <a:ext uri="{FF2B5EF4-FFF2-40B4-BE49-F238E27FC236}">
                <a16:creationId xmlns:a16="http://schemas.microsoft.com/office/drawing/2014/main" id="{6B9B4E21-A8C9-4FF0-8A0C-B48496662B67}"/>
              </a:ext>
            </a:extLst>
          </p:cNvPr>
          <p:cNvPicPr/>
          <p:nvPr/>
        </p:nvPicPr>
        <p:blipFill>
          <a:blip r:embed="rId11"/>
          <a:stretch>
            <a:fillRect/>
          </a:stretch>
        </p:blipFill>
        <p:spPr>
          <a:xfrm>
            <a:off x="2492553" y="196576"/>
            <a:ext cx="3882117" cy="2786318"/>
          </a:xfrm>
          <a:prstGeom prst="rect">
            <a:avLst/>
          </a:prstGeom>
        </p:spPr>
      </p:pic>
      <p:pic>
        <p:nvPicPr>
          <p:cNvPr id="13" name="图片 12">
            <a:extLst>
              <a:ext uri="{FF2B5EF4-FFF2-40B4-BE49-F238E27FC236}">
                <a16:creationId xmlns:a16="http://schemas.microsoft.com/office/drawing/2014/main" id="{486B5D61-24DE-4FD8-9E39-F6DDFF4966AF}"/>
              </a:ext>
            </a:extLst>
          </p:cNvPr>
          <p:cNvPicPr/>
          <p:nvPr/>
        </p:nvPicPr>
        <p:blipFill>
          <a:blip r:embed="rId12"/>
          <a:stretch>
            <a:fillRect/>
          </a:stretch>
        </p:blipFill>
        <p:spPr>
          <a:xfrm>
            <a:off x="7624577" y="201760"/>
            <a:ext cx="3882116" cy="2781133"/>
          </a:xfrm>
          <a:prstGeom prst="rect">
            <a:avLst/>
          </a:prstGeom>
        </p:spPr>
      </p:pic>
      <p:pic>
        <p:nvPicPr>
          <p:cNvPr id="14" name="图片 13">
            <a:extLst>
              <a:ext uri="{FF2B5EF4-FFF2-40B4-BE49-F238E27FC236}">
                <a16:creationId xmlns:a16="http://schemas.microsoft.com/office/drawing/2014/main" id="{86236878-BACF-4924-A37E-E4106AA0EED5}"/>
              </a:ext>
            </a:extLst>
          </p:cNvPr>
          <p:cNvPicPr/>
          <p:nvPr/>
        </p:nvPicPr>
        <p:blipFill>
          <a:blip r:embed="rId13"/>
          <a:stretch>
            <a:fillRect/>
          </a:stretch>
        </p:blipFill>
        <p:spPr>
          <a:xfrm>
            <a:off x="2492553" y="3428998"/>
            <a:ext cx="3882116" cy="2786317"/>
          </a:xfrm>
          <a:prstGeom prst="rect">
            <a:avLst/>
          </a:prstGeom>
        </p:spPr>
      </p:pic>
      <p:pic>
        <p:nvPicPr>
          <p:cNvPr id="15" name="图片 14">
            <a:extLst>
              <a:ext uri="{FF2B5EF4-FFF2-40B4-BE49-F238E27FC236}">
                <a16:creationId xmlns:a16="http://schemas.microsoft.com/office/drawing/2014/main" id="{7BDDB235-0F3B-4566-9948-4BA6C9070FD5}"/>
              </a:ext>
            </a:extLst>
          </p:cNvPr>
          <p:cNvPicPr/>
          <p:nvPr/>
        </p:nvPicPr>
        <p:blipFill>
          <a:blip r:embed="rId14"/>
          <a:stretch>
            <a:fillRect/>
          </a:stretch>
        </p:blipFill>
        <p:spPr>
          <a:xfrm>
            <a:off x="7624577" y="3428993"/>
            <a:ext cx="3882116" cy="2781133"/>
          </a:xfrm>
          <a:prstGeom prst="rect">
            <a:avLst/>
          </a:prstGeom>
        </p:spPr>
      </p:pic>
    </p:spTree>
    <p:extLst>
      <p:ext uri="{BB962C8B-B14F-4D97-AF65-F5344CB8AC3E}">
        <p14:creationId xmlns:p14="http://schemas.microsoft.com/office/powerpoint/2010/main" val="404041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602682" y="2824636"/>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总结</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第四部分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717685" y="3686410"/>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CONCLUSION</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EDE9DBBB-166E-4263-AEDB-4F5007516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4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2">
            <a:extLst>
              <a:ext uri="{FF2B5EF4-FFF2-40B4-BE49-F238E27FC236}">
                <a16:creationId xmlns:a16="http://schemas.microsoft.com/office/drawing/2014/main" id="{E1997C00-6770-4199-A5BA-66A021CED1D1}"/>
              </a:ext>
            </a:extLst>
          </p:cNvPr>
          <p:cNvSpPr txBox="1">
            <a:spLocks/>
          </p:cNvSpPr>
          <p:nvPr/>
        </p:nvSpPr>
        <p:spPr>
          <a:xfrm>
            <a:off x="2066247" y="2384581"/>
            <a:ext cx="8059505" cy="15930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本</a:t>
            </a:r>
            <a:r>
              <a:rPr lang="zh-CN" altLang="en-US" sz="1800" dirty="0">
                <a:solidFill>
                  <a:schemeClr val="tx1">
                    <a:lumMod val="75000"/>
                    <a:lumOff val="25000"/>
                  </a:schemeClr>
                </a:solidFill>
                <a:latin typeface="微软雅黑 Light" panose="020B0502040204020203" pitchFamily="34" charset="-122"/>
                <a:ea typeface="微软雅黑 Light" panose="020B0502040204020203" pitchFamily="34" charset="-122"/>
              </a:rPr>
              <a:t>论</a:t>
            </a: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文所设计的边缘计算环境下基于指针网络和强化学习的服务请求调度策略</a:t>
            </a:r>
            <a:endParaRPr lang="en-US"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0" indent="0" algn="ctr">
              <a:buNone/>
            </a:pP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在运行时间、优先级、超时率方面均要优于</a:t>
            </a:r>
            <a:endParaRPr lang="en-US"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0" indent="0" algn="ctr">
              <a:buNone/>
            </a:pPr>
            <a:r>
              <a:rPr lang="zh-CN" altLang="zh-CN" sz="1800" dirty="0">
                <a:solidFill>
                  <a:schemeClr val="tx1">
                    <a:lumMod val="75000"/>
                    <a:lumOff val="25000"/>
                  </a:schemeClr>
                </a:solidFill>
                <a:latin typeface="微软雅黑 Light" panose="020B0502040204020203" pitchFamily="34" charset="-122"/>
                <a:ea typeface="微软雅黑 Light" panose="020B0502040204020203" pitchFamily="34" charset="-122"/>
              </a:rPr>
              <a:t>随机算法、贪心算法以及多级反馈队列调度算法。</a:t>
            </a:r>
          </a:p>
        </p:txBody>
      </p:sp>
      <p:sp>
        <p:nvSpPr>
          <p:cNvPr id="52" name="文本框 51"/>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结论</a:t>
            </a:r>
          </a:p>
        </p:txBody>
      </p:sp>
      <p:sp>
        <p:nvSpPr>
          <p:cNvPr id="59" name="任意多边形 5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60" name="Picture 6">
            <a:extLst>
              <a:ext uri="{FF2B5EF4-FFF2-40B4-BE49-F238E27FC236}">
                <a16:creationId xmlns:a16="http://schemas.microsoft.com/office/drawing/2014/main" id="{449B92E7-EC40-40A3-8521-E1AC12FA0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101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2">
            <a:extLst>
              <a:ext uri="{FF2B5EF4-FFF2-40B4-BE49-F238E27FC236}">
                <a16:creationId xmlns:a16="http://schemas.microsoft.com/office/drawing/2014/main" id="{E1997C00-6770-4199-A5BA-66A021CED1D1}"/>
              </a:ext>
            </a:extLst>
          </p:cNvPr>
          <p:cNvSpPr txBox="1">
            <a:spLocks/>
          </p:cNvSpPr>
          <p:nvPr/>
        </p:nvSpPr>
        <p:spPr>
          <a:xfrm>
            <a:off x="5393683" y="2723158"/>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本文提出的调度策略只针对边缘服务器内部进行调度，并未考虑</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到</a:t>
            </a: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服务器之间的协调及负载均衡</a:t>
            </a:r>
          </a:p>
        </p:txBody>
      </p:sp>
      <p:grpSp>
        <p:nvGrpSpPr>
          <p:cNvPr id="5" name="Group 2947">
            <a:extLst>
              <a:ext uri="{FF2B5EF4-FFF2-40B4-BE49-F238E27FC236}">
                <a16:creationId xmlns:a16="http://schemas.microsoft.com/office/drawing/2014/main" id="{6861FA08-E7ED-4820-BCE2-A36F8C11B99C}"/>
              </a:ext>
            </a:extLst>
          </p:cNvPr>
          <p:cNvGrpSpPr/>
          <p:nvPr/>
        </p:nvGrpSpPr>
        <p:grpSpPr>
          <a:xfrm>
            <a:off x="923470" y="2443586"/>
            <a:ext cx="3454412" cy="2787145"/>
            <a:chOff x="0" y="0"/>
            <a:chExt cx="7716922" cy="6226292"/>
          </a:xfrm>
        </p:grpSpPr>
        <p:sp>
          <p:nvSpPr>
            <p:cNvPr id="6" name="Shape 2944">
              <a:extLst>
                <a:ext uri="{FF2B5EF4-FFF2-40B4-BE49-F238E27FC236}">
                  <a16:creationId xmlns:a16="http://schemas.microsoft.com/office/drawing/2014/main" id="{CF2664FD-444E-4AA3-8885-2B59557641A2}"/>
                </a:ext>
              </a:extLst>
            </p:cNvPr>
            <p:cNvSpPr/>
            <p:nvPr/>
          </p:nvSpPr>
          <p:spPr>
            <a:xfrm>
              <a:off x="4011953" y="333953"/>
              <a:ext cx="1073849" cy="547863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7" name="Shape 2945">
              <a:extLst>
                <a:ext uri="{FF2B5EF4-FFF2-40B4-BE49-F238E27FC236}">
                  <a16:creationId xmlns:a16="http://schemas.microsoft.com/office/drawing/2014/main" id="{88D79C6D-166B-48AF-BA19-838D9B7BA201}"/>
                </a:ext>
              </a:extLst>
            </p:cNvPr>
            <p:cNvSpPr/>
            <p:nvPr/>
          </p:nvSpPr>
          <p:spPr>
            <a:xfrm rot="14177477">
              <a:off x="1159802" y="598136"/>
              <a:ext cx="3864553" cy="4855860"/>
            </a:xfrm>
            <a:custGeom>
              <a:avLst/>
              <a:gdLst/>
              <a:ahLst/>
              <a:cxnLst>
                <a:cxn ang="0">
                  <a:pos x="wd2" y="hd2"/>
                </a:cxn>
                <a:cxn ang="5400000">
                  <a:pos x="wd2" y="hd2"/>
                </a:cxn>
                <a:cxn ang="10800000">
                  <a:pos x="wd2" y="hd2"/>
                </a:cxn>
                <a:cxn ang="16200000">
                  <a:pos x="wd2" y="hd2"/>
                </a:cxn>
              </a:cxnLst>
              <a:rect l="0" t="0" r="r" b="b"/>
              <a:pathLst>
                <a:path w="21013" h="21073" extrusionOk="0">
                  <a:moveTo>
                    <a:pt x="17465" y="6506"/>
                  </a:moveTo>
                  <a:cubicBezTo>
                    <a:pt x="16409" y="7764"/>
                    <a:pt x="15332" y="6878"/>
                    <a:pt x="13825" y="5995"/>
                  </a:cubicBezTo>
                  <a:cubicBezTo>
                    <a:pt x="12317" y="5116"/>
                    <a:pt x="10949" y="4574"/>
                    <a:pt x="12003" y="3316"/>
                  </a:cubicBezTo>
                  <a:cubicBezTo>
                    <a:pt x="13059" y="2059"/>
                    <a:pt x="15136" y="1752"/>
                    <a:pt x="16646" y="2634"/>
                  </a:cubicBezTo>
                  <a:cubicBezTo>
                    <a:pt x="18155" y="3514"/>
                    <a:pt x="18520" y="5248"/>
                    <a:pt x="17465" y="6506"/>
                  </a:cubicBezTo>
                  <a:close/>
                  <a:moveTo>
                    <a:pt x="20866" y="4864"/>
                  </a:moveTo>
                  <a:cubicBezTo>
                    <a:pt x="20189" y="1664"/>
                    <a:pt x="16529" y="-475"/>
                    <a:pt x="12692" y="90"/>
                  </a:cubicBezTo>
                  <a:cubicBezTo>
                    <a:pt x="8853" y="655"/>
                    <a:pt x="5612" y="3118"/>
                    <a:pt x="6290" y="6320"/>
                  </a:cubicBezTo>
                  <a:cubicBezTo>
                    <a:pt x="6434" y="7009"/>
                    <a:pt x="6839" y="8087"/>
                    <a:pt x="7317" y="8862"/>
                  </a:cubicBezTo>
                  <a:lnTo>
                    <a:pt x="347" y="17165"/>
                  </a:lnTo>
                  <a:cubicBezTo>
                    <a:pt x="89" y="17471"/>
                    <a:pt x="-56" y="18024"/>
                    <a:pt x="21" y="18391"/>
                  </a:cubicBezTo>
                  <a:lnTo>
                    <a:pt x="469" y="20510"/>
                  </a:lnTo>
                  <a:cubicBezTo>
                    <a:pt x="547" y="20878"/>
                    <a:pt x="970" y="21125"/>
                    <a:pt x="1412" y="21063"/>
                  </a:cubicBezTo>
                  <a:lnTo>
                    <a:pt x="3454" y="20761"/>
                  </a:lnTo>
                  <a:cubicBezTo>
                    <a:pt x="3896" y="20697"/>
                    <a:pt x="4456" y="20386"/>
                    <a:pt x="4699" y="20074"/>
                  </a:cubicBezTo>
                  <a:lnTo>
                    <a:pt x="7456" y="16514"/>
                  </a:lnTo>
                  <a:lnTo>
                    <a:pt x="7480" y="16491"/>
                  </a:lnTo>
                  <a:lnTo>
                    <a:pt x="9347" y="16216"/>
                  </a:lnTo>
                  <a:lnTo>
                    <a:pt x="12566" y="12045"/>
                  </a:lnTo>
                  <a:cubicBezTo>
                    <a:pt x="13624" y="12195"/>
                    <a:pt x="15142" y="12144"/>
                    <a:pt x="16039" y="12012"/>
                  </a:cubicBezTo>
                  <a:cubicBezTo>
                    <a:pt x="19875" y="11447"/>
                    <a:pt x="21544" y="8067"/>
                    <a:pt x="20866" y="4864"/>
                  </a:cubicBezTo>
                  <a:close/>
                </a:path>
              </a:pathLst>
            </a:custGeom>
            <a:solidFill>
              <a:srgbClr val="DCDEE0"/>
            </a:solidFill>
            <a:ln w="12700" cap="flat">
              <a:noFill/>
              <a:miter lim="400000"/>
            </a:ln>
            <a:effectLst/>
          </p:spPr>
          <p:txBody>
            <a:bodyPr wrap="square" lIns="43656" tIns="43656" rIns="43656" bIns="43656"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8" name="Shape 2946">
              <a:extLst>
                <a:ext uri="{FF2B5EF4-FFF2-40B4-BE49-F238E27FC236}">
                  <a16:creationId xmlns:a16="http://schemas.microsoft.com/office/drawing/2014/main" id="{06ECBF3B-E67C-4278-AC84-71F32E2776FD}"/>
                </a:ext>
              </a:extLst>
            </p:cNvPr>
            <p:cNvSpPr/>
            <p:nvPr/>
          </p:nvSpPr>
          <p:spPr>
            <a:xfrm>
              <a:off x="5085452" y="0"/>
              <a:ext cx="2631470" cy="6226293"/>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nvGrpSpPr>
          <p:cNvPr id="9" name="Group 2952">
            <a:extLst>
              <a:ext uri="{FF2B5EF4-FFF2-40B4-BE49-F238E27FC236}">
                <a16:creationId xmlns:a16="http://schemas.microsoft.com/office/drawing/2014/main" id="{9E1C6FF7-D117-4BB9-B47C-E574DFFE936C}"/>
              </a:ext>
            </a:extLst>
          </p:cNvPr>
          <p:cNvGrpSpPr/>
          <p:nvPr/>
        </p:nvGrpSpPr>
        <p:grpSpPr>
          <a:xfrm>
            <a:off x="4858425" y="2754377"/>
            <a:ext cx="374385" cy="374385"/>
            <a:chOff x="0" y="0"/>
            <a:chExt cx="836349" cy="836349"/>
          </a:xfrm>
          <a:solidFill>
            <a:schemeClr val="bg1">
              <a:lumMod val="85000"/>
            </a:schemeClr>
          </a:solidFill>
        </p:grpSpPr>
        <p:sp>
          <p:nvSpPr>
            <p:cNvPr id="10" name="Shape 2948">
              <a:extLst>
                <a:ext uri="{FF2B5EF4-FFF2-40B4-BE49-F238E27FC236}">
                  <a16:creationId xmlns:a16="http://schemas.microsoft.com/office/drawing/2014/main" id="{D751A706-9CBF-4E6E-A193-594532BE114C}"/>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11" name="Group 2951">
              <a:extLst>
                <a:ext uri="{FF2B5EF4-FFF2-40B4-BE49-F238E27FC236}">
                  <a16:creationId xmlns:a16="http://schemas.microsoft.com/office/drawing/2014/main" id="{388D8BA7-B4D7-4FF4-B3F0-1B10C88BAC1D}"/>
                </a:ext>
              </a:extLst>
            </p:cNvPr>
            <p:cNvGrpSpPr/>
            <p:nvPr/>
          </p:nvGrpSpPr>
          <p:grpSpPr>
            <a:xfrm>
              <a:off x="278349" y="183194"/>
              <a:ext cx="279652" cy="469962"/>
              <a:chOff x="0" y="0"/>
              <a:chExt cx="279651" cy="469961"/>
            </a:xfrm>
            <a:grpFill/>
          </p:grpSpPr>
          <p:sp>
            <p:nvSpPr>
              <p:cNvPr id="12" name="Shape 2949">
                <a:extLst>
                  <a:ext uri="{FF2B5EF4-FFF2-40B4-BE49-F238E27FC236}">
                    <a16:creationId xmlns:a16="http://schemas.microsoft.com/office/drawing/2014/main" id="{4268F81B-DC32-4AE5-A6FE-BF7455509E4D}"/>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3" name="Shape 2950">
                <a:extLst>
                  <a:ext uri="{FF2B5EF4-FFF2-40B4-BE49-F238E27FC236}">
                    <a16:creationId xmlns:a16="http://schemas.microsoft.com/office/drawing/2014/main" id="{2DB516AA-74F0-4612-A74F-5FAFC4524AB9}"/>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4" name="Group 2977">
            <a:extLst>
              <a:ext uri="{FF2B5EF4-FFF2-40B4-BE49-F238E27FC236}">
                <a16:creationId xmlns:a16="http://schemas.microsoft.com/office/drawing/2014/main" id="{30D5E2B6-D287-4950-A364-94B3B7971EEF}"/>
              </a:ext>
            </a:extLst>
          </p:cNvPr>
          <p:cNvGrpSpPr/>
          <p:nvPr/>
        </p:nvGrpSpPr>
        <p:grpSpPr>
          <a:xfrm>
            <a:off x="4858425" y="3644191"/>
            <a:ext cx="374385" cy="374385"/>
            <a:chOff x="0" y="0"/>
            <a:chExt cx="836349" cy="836349"/>
          </a:xfrm>
          <a:solidFill>
            <a:schemeClr val="bg1">
              <a:lumMod val="85000"/>
            </a:schemeClr>
          </a:solidFill>
        </p:grpSpPr>
        <p:sp>
          <p:nvSpPr>
            <p:cNvPr id="35" name="Shape 2973">
              <a:extLst>
                <a:ext uri="{FF2B5EF4-FFF2-40B4-BE49-F238E27FC236}">
                  <a16:creationId xmlns:a16="http://schemas.microsoft.com/office/drawing/2014/main" id="{783609E4-4517-4C0E-ACBF-B908E285F774}"/>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36" name="Group 2976">
              <a:extLst>
                <a:ext uri="{FF2B5EF4-FFF2-40B4-BE49-F238E27FC236}">
                  <a16:creationId xmlns:a16="http://schemas.microsoft.com/office/drawing/2014/main" id="{DF8E63BF-3F5C-4625-8172-8290F9DFABE7}"/>
                </a:ext>
              </a:extLst>
            </p:cNvPr>
            <p:cNvGrpSpPr/>
            <p:nvPr/>
          </p:nvGrpSpPr>
          <p:grpSpPr>
            <a:xfrm>
              <a:off x="278348" y="183193"/>
              <a:ext cx="279653" cy="469963"/>
              <a:chOff x="0" y="0"/>
              <a:chExt cx="279651" cy="469961"/>
            </a:xfrm>
            <a:grpFill/>
          </p:grpSpPr>
          <p:sp>
            <p:nvSpPr>
              <p:cNvPr id="37" name="Shape 2974">
                <a:extLst>
                  <a:ext uri="{FF2B5EF4-FFF2-40B4-BE49-F238E27FC236}">
                    <a16:creationId xmlns:a16="http://schemas.microsoft.com/office/drawing/2014/main" id="{192FB23B-16DA-4835-B0C4-FA842DFE603F}"/>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8" name="Shape 2975">
                <a:extLst>
                  <a:ext uri="{FF2B5EF4-FFF2-40B4-BE49-F238E27FC236}">
                    <a16:creationId xmlns:a16="http://schemas.microsoft.com/office/drawing/2014/main" id="{A108953D-5462-454D-B24D-6F4684B36B1F}"/>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9" name="Group 2982">
            <a:extLst>
              <a:ext uri="{FF2B5EF4-FFF2-40B4-BE49-F238E27FC236}">
                <a16:creationId xmlns:a16="http://schemas.microsoft.com/office/drawing/2014/main" id="{4EA097C1-F980-474E-A6FC-29DAA0038019}"/>
              </a:ext>
            </a:extLst>
          </p:cNvPr>
          <p:cNvGrpSpPr/>
          <p:nvPr/>
        </p:nvGrpSpPr>
        <p:grpSpPr>
          <a:xfrm>
            <a:off x="4858425" y="4671153"/>
            <a:ext cx="374385" cy="374385"/>
            <a:chOff x="0" y="0"/>
            <a:chExt cx="836349" cy="836349"/>
          </a:xfrm>
          <a:solidFill>
            <a:schemeClr val="bg1">
              <a:lumMod val="85000"/>
            </a:schemeClr>
          </a:solidFill>
        </p:grpSpPr>
        <p:sp>
          <p:nvSpPr>
            <p:cNvPr id="40" name="Shape 2978">
              <a:extLst>
                <a:ext uri="{FF2B5EF4-FFF2-40B4-BE49-F238E27FC236}">
                  <a16:creationId xmlns:a16="http://schemas.microsoft.com/office/drawing/2014/main" id="{7D8630F8-FB75-4F45-A062-64B4E47D3BA3}"/>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41" name="Group 2981">
              <a:extLst>
                <a:ext uri="{FF2B5EF4-FFF2-40B4-BE49-F238E27FC236}">
                  <a16:creationId xmlns:a16="http://schemas.microsoft.com/office/drawing/2014/main" id="{78C92149-B7E8-4F45-AE56-53C9850C7BC4}"/>
                </a:ext>
              </a:extLst>
            </p:cNvPr>
            <p:cNvGrpSpPr/>
            <p:nvPr/>
          </p:nvGrpSpPr>
          <p:grpSpPr>
            <a:xfrm>
              <a:off x="278348" y="183193"/>
              <a:ext cx="279653" cy="469963"/>
              <a:chOff x="0" y="0"/>
              <a:chExt cx="279651" cy="469961"/>
            </a:xfrm>
            <a:grpFill/>
          </p:grpSpPr>
          <p:sp>
            <p:nvSpPr>
              <p:cNvPr id="42" name="Shape 2979">
                <a:extLst>
                  <a:ext uri="{FF2B5EF4-FFF2-40B4-BE49-F238E27FC236}">
                    <a16:creationId xmlns:a16="http://schemas.microsoft.com/office/drawing/2014/main" id="{C6B6905A-9C26-4709-ACDA-1ECFA74B0F6C}"/>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3" name="Shape 2980">
                <a:extLst>
                  <a:ext uri="{FF2B5EF4-FFF2-40B4-BE49-F238E27FC236}">
                    <a16:creationId xmlns:a16="http://schemas.microsoft.com/office/drawing/2014/main" id="{B5E74F17-52D8-49C7-965D-885F214CE989}"/>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sp>
        <p:nvSpPr>
          <p:cNvPr id="57" name="Text Placeholder 22">
            <a:extLst>
              <a:ext uri="{FF2B5EF4-FFF2-40B4-BE49-F238E27FC236}">
                <a16:creationId xmlns:a16="http://schemas.microsoft.com/office/drawing/2014/main" id="{C982EC83-B99A-49DB-A6CC-97E378A1404D}"/>
              </a:ext>
            </a:extLst>
          </p:cNvPr>
          <p:cNvSpPr txBox="1">
            <a:spLocks/>
          </p:cNvSpPr>
          <p:nvPr/>
        </p:nvSpPr>
        <p:spPr>
          <a:xfrm>
            <a:off x="5393682" y="3612972"/>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用户对于覆盖范围内的多个边缘服务器的选择策略为随机选择</a:t>
            </a:r>
          </a:p>
        </p:txBody>
      </p:sp>
      <p:sp>
        <p:nvSpPr>
          <p:cNvPr id="58" name="Text Placeholder 22">
            <a:extLst>
              <a:ext uri="{FF2B5EF4-FFF2-40B4-BE49-F238E27FC236}">
                <a16:creationId xmlns:a16="http://schemas.microsoft.com/office/drawing/2014/main" id="{4F3363D3-E695-48C9-8347-5331181FADF9}"/>
              </a:ext>
            </a:extLst>
          </p:cNvPr>
          <p:cNvSpPr txBox="1">
            <a:spLocks/>
          </p:cNvSpPr>
          <p:nvPr/>
        </p:nvSpPr>
        <p:spPr>
          <a:xfrm>
            <a:off x="5393682" y="4625956"/>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本文提出的调度策略目前是一种静态的调度，边缘服务器在一次调度结束后再取正在排队的服务请求进行下一次调度</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改进</a:t>
            </a:r>
          </a:p>
        </p:txBody>
      </p:sp>
      <p:sp>
        <p:nvSpPr>
          <p:cNvPr id="59" name="任意多边形 5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6" name="Picture 6">
            <a:extLst>
              <a:ext uri="{FF2B5EF4-FFF2-40B4-BE49-F238E27FC236}">
                <a16:creationId xmlns:a16="http://schemas.microsoft.com/office/drawing/2014/main" id="{B8EAAE96-A5BD-449E-9190-B9A405F20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22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9" name="等腰三角形 8"/>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0" name="等腰三角形 9"/>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4" name="文本框 13"/>
          <p:cNvSpPr txBox="1"/>
          <p:nvPr/>
        </p:nvSpPr>
        <p:spPr>
          <a:xfrm>
            <a:off x="4604300" y="2285845"/>
            <a:ext cx="2954655" cy="923330"/>
          </a:xfrm>
          <a:prstGeom prst="rect">
            <a:avLst/>
          </a:prstGeom>
          <a:noFill/>
          <a:ln>
            <a:noFill/>
          </a:ln>
        </p:spPr>
        <p:txBody>
          <a:bodyPr wrap="none" rtlCol="0">
            <a:spAutoFit/>
          </a:bodyPr>
          <a:lstStyle/>
          <a:p>
            <a:r>
              <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rPr>
              <a:t>感谢聆听</a:t>
            </a:r>
          </a:p>
        </p:txBody>
      </p:sp>
      <p:sp>
        <p:nvSpPr>
          <p:cNvPr id="15" name="文本框 14"/>
          <p:cNvSpPr txBox="1"/>
          <p:nvPr/>
        </p:nvSpPr>
        <p:spPr>
          <a:xfrm>
            <a:off x="4299620" y="3483724"/>
            <a:ext cx="3684836" cy="400110"/>
          </a:xfrm>
          <a:prstGeom prst="rect">
            <a:avLst/>
          </a:prstGeom>
          <a:noFill/>
          <a:ln>
            <a:noFill/>
          </a:ln>
        </p:spPr>
        <p:txBody>
          <a:bodyPr wrap="square" rtlCol="0">
            <a:spAutoFit/>
          </a:bodyPr>
          <a:lstStyle/>
          <a:p>
            <a:pPr algn="ctr"/>
            <a:r>
              <a:rPr lang="en-US" altLang="zh-CN" sz="2000" b="1"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THANKS FOR LISTENING</a:t>
            </a:r>
            <a:endParaRPr lang="zh-CN" altLang="en-US" sz="20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16" name="任意多边形: 形状 15">
            <a:extLst>
              <a:ext uri="{FF2B5EF4-FFF2-40B4-BE49-F238E27FC236}">
                <a16:creationId xmlns:a16="http://schemas.microsoft.com/office/drawing/2014/main"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7" name="任意多边形: 形状 18">
            <a:extLst>
              <a:ext uri="{FF2B5EF4-FFF2-40B4-BE49-F238E27FC236}">
                <a16:creationId xmlns:a16="http://schemas.microsoft.com/office/drawing/2014/main"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9">
            <a:extLst>
              <a:ext uri="{FF2B5EF4-FFF2-40B4-BE49-F238E27FC236}">
                <a16:creationId xmlns:a16="http://schemas.microsoft.com/office/drawing/2014/main"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任意多边形: 形状 20">
            <a:extLst>
              <a:ext uri="{FF2B5EF4-FFF2-40B4-BE49-F238E27FC236}">
                <a16:creationId xmlns:a16="http://schemas.microsoft.com/office/drawing/2014/main"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1"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3"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4"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5"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6"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7"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8"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07858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问题背景</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832687" y="3680152"/>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ISSUE BACKGROUND</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D8F2DB04-28AC-4001-96D8-350DE3590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9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45"/>
          <p:cNvSpPr>
            <a:spLocks noChangeAspect="1"/>
          </p:cNvSpPr>
          <p:nvPr/>
        </p:nvSpPr>
        <p:spPr bwMode="auto">
          <a:xfrm>
            <a:off x="1791174" y="3211241"/>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40" name="Oval 45"/>
          <p:cNvSpPr>
            <a:spLocks noChangeAspect="1"/>
          </p:cNvSpPr>
          <p:nvPr/>
        </p:nvSpPr>
        <p:spPr bwMode="auto">
          <a:xfrm>
            <a:off x="1791174" y="4366711"/>
            <a:ext cx="239649" cy="239649"/>
          </a:xfrm>
          <a:prstGeom prst="ellipse">
            <a:avLst/>
          </a:prstGeom>
          <a:noFill/>
          <a:ln w="25400" cap="flat">
            <a:solidFill>
              <a:schemeClr val="accent3">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41" name="Oval 45"/>
          <p:cNvSpPr>
            <a:spLocks noChangeAspect="1"/>
          </p:cNvSpPr>
          <p:nvPr/>
        </p:nvSpPr>
        <p:spPr bwMode="auto">
          <a:xfrm>
            <a:off x="1791171" y="5393461"/>
            <a:ext cx="239649" cy="239649"/>
          </a:xfrm>
          <a:prstGeom prst="ellipse">
            <a:avLst/>
          </a:prstGeom>
          <a:noFill/>
          <a:ln w="25400" cap="flat">
            <a:solidFill>
              <a:schemeClr val="accent4">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45" name="TextBox 27"/>
          <p:cNvSpPr txBox="1">
            <a:spLocks noChangeArrowheads="1"/>
          </p:cNvSpPr>
          <p:nvPr/>
        </p:nvSpPr>
        <p:spPr bwMode="auto">
          <a:xfrm flipH="1">
            <a:off x="2291118" y="3096958"/>
            <a:ext cx="3541270"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a:t>
            </a:r>
            <a:r>
              <a:rPr lang="zh-CN"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任务发送</a:t>
            </a: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到云端中进行处理</a:t>
            </a:r>
            <a:endParaRPr lang="en-US"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46" name="TextBox 28"/>
          <p:cNvSpPr txBox="1">
            <a:spLocks noChangeArrowheads="1"/>
          </p:cNvSpPr>
          <p:nvPr/>
        </p:nvSpPr>
        <p:spPr bwMode="auto">
          <a:xfrm flipH="1">
            <a:off x="2291118" y="4237989"/>
            <a:ext cx="3397391"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a:solidFill>
                  <a:srgbClr val="00B050"/>
                </a:solidFill>
                <a:latin typeface="微软雅黑 Light" panose="020B0502040204020203" pitchFamily="34" charset="-122"/>
                <a:ea typeface="微软雅黑 Light" panose="020B0502040204020203" pitchFamily="34" charset="-122"/>
                <a:cs typeface="Lato regular" panose="020F0502020204030203" pitchFamily="34" charset="0"/>
              </a:rPr>
              <a:t>云服务器资源充足，运算能力强</a:t>
            </a:r>
            <a:endParaRPr kumimoji="0" lang="en-US" altLang="en-US" b="0" i="0" u="none" strike="noStrike" kern="1200" cap="none" spc="0" normalizeH="0" baseline="0" noProof="0" dirty="0">
              <a:ln>
                <a:noFill/>
              </a:ln>
              <a:solidFill>
                <a:srgbClr val="00B050"/>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47" name="TextBox 29"/>
          <p:cNvSpPr txBox="1">
            <a:spLocks noChangeArrowheads="1"/>
          </p:cNvSpPr>
          <p:nvPr/>
        </p:nvSpPr>
        <p:spPr bwMode="auto">
          <a:xfrm flipH="1">
            <a:off x="2291118" y="5264739"/>
            <a:ext cx="2567983"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zh-CN" dirty="0">
                <a:solidFill>
                  <a:srgbClr val="C00000"/>
                </a:solidFill>
                <a:latin typeface="微软雅黑 Light" panose="020B0502040204020203" pitchFamily="34" charset="-122"/>
                <a:ea typeface="微软雅黑 Light" panose="020B0502040204020203" pitchFamily="34" charset="-122"/>
                <a:cs typeface="Lato regular" panose="020F0502020204030203" pitchFamily="34" charset="0"/>
              </a:rPr>
              <a:t>通信距离远，时延较高</a:t>
            </a:r>
            <a:endParaRPr lang="en-US" altLang="en-US" dirty="0">
              <a:solidFill>
                <a:srgbClr val="C00000"/>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0" name="文本框 49"/>
          <p:cNvSpPr txBox="1"/>
          <p:nvPr/>
        </p:nvSpPr>
        <p:spPr>
          <a:xfrm>
            <a:off x="341071" y="470465"/>
            <a:ext cx="3397393"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边缘计算</a:t>
            </a:r>
            <a:r>
              <a:rPr lang="en-US" altLang="zh-CN" sz="3200" dirty="0">
                <a:solidFill>
                  <a:srgbClr val="413B39"/>
                </a:solidFill>
                <a:latin typeface="微软雅黑 Light" panose="020B0502040204020203" pitchFamily="34" charset="-122"/>
                <a:ea typeface="微软雅黑 Light" panose="020B0502040204020203" pitchFamily="34" charset="-122"/>
              </a:rPr>
              <a:t>&amp;</a:t>
            </a:r>
            <a:r>
              <a:rPr lang="zh-CN" altLang="en-US" sz="3200" dirty="0">
                <a:solidFill>
                  <a:srgbClr val="413B39"/>
                </a:solidFill>
                <a:latin typeface="微软雅黑 Light" panose="020B0502040204020203" pitchFamily="34" charset="-122"/>
                <a:ea typeface="微软雅黑 Light" panose="020B0502040204020203" pitchFamily="34" charset="-122"/>
              </a:rPr>
              <a:t>云计算</a:t>
            </a:r>
          </a:p>
        </p:txBody>
      </p:sp>
      <p:sp>
        <p:nvSpPr>
          <p:cNvPr id="51" name="任意多边形 5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52" name="Picture 6">
            <a:extLst>
              <a:ext uri="{FF2B5EF4-FFF2-40B4-BE49-F238E27FC236}">
                <a16:creationId xmlns:a16="http://schemas.microsoft.com/office/drawing/2014/main" id="{7B4F84DA-426F-4748-98DB-044E23765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
        <p:nvSpPr>
          <p:cNvPr id="53" name="Oval 45">
            <a:extLst>
              <a:ext uri="{FF2B5EF4-FFF2-40B4-BE49-F238E27FC236}">
                <a16:creationId xmlns:a16="http://schemas.microsoft.com/office/drawing/2014/main" id="{E01F532A-4021-4D27-9F00-1C054C914CB4}"/>
              </a:ext>
            </a:extLst>
          </p:cNvPr>
          <p:cNvSpPr>
            <a:spLocks noChangeAspect="1"/>
          </p:cNvSpPr>
          <p:nvPr/>
        </p:nvSpPr>
        <p:spPr bwMode="auto">
          <a:xfrm>
            <a:off x="6647962" y="3211241"/>
            <a:ext cx="239649" cy="239649"/>
          </a:xfrm>
          <a:prstGeom prst="ellipse">
            <a:avLst/>
          </a:prstGeom>
          <a:noFill/>
          <a:ln w="25400" cap="flat">
            <a:solidFill>
              <a:schemeClr val="accent1">
                <a:alpha val="80000"/>
              </a:schemeClr>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54" name="Oval 45">
            <a:extLst>
              <a:ext uri="{FF2B5EF4-FFF2-40B4-BE49-F238E27FC236}">
                <a16:creationId xmlns:a16="http://schemas.microsoft.com/office/drawing/2014/main" id="{9CD7B66A-9E0F-4AA2-9DEA-4D48C2E86F0D}"/>
              </a:ext>
            </a:extLst>
          </p:cNvPr>
          <p:cNvSpPr>
            <a:spLocks noChangeAspect="1"/>
          </p:cNvSpPr>
          <p:nvPr/>
        </p:nvSpPr>
        <p:spPr bwMode="auto">
          <a:xfrm>
            <a:off x="6647962" y="4366712"/>
            <a:ext cx="239649" cy="239649"/>
          </a:xfrm>
          <a:prstGeom prst="ellipse">
            <a:avLst/>
          </a:prstGeom>
          <a:noFill/>
          <a:ln w="25400" cap="flat">
            <a:solidFill>
              <a:schemeClr val="accent3">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55" name="Oval 45">
            <a:extLst>
              <a:ext uri="{FF2B5EF4-FFF2-40B4-BE49-F238E27FC236}">
                <a16:creationId xmlns:a16="http://schemas.microsoft.com/office/drawing/2014/main" id="{CADB2501-A130-4034-96E7-DF48A489889C}"/>
              </a:ext>
            </a:extLst>
          </p:cNvPr>
          <p:cNvSpPr>
            <a:spLocks noChangeAspect="1"/>
          </p:cNvSpPr>
          <p:nvPr/>
        </p:nvSpPr>
        <p:spPr bwMode="auto">
          <a:xfrm>
            <a:off x="6647961" y="5427743"/>
            <a:ext cx="239649" cy="239649"/>
          </a:xfrm>
          <a:prstGeom prst="ellipse">
            <a:avLst/>
          </a:prstGeom>
          <a:noFill/>
          <a:ln w="25400" cap="flat">
            <a:solidFill>
              <a:schemeClr val="accent4">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58" name="TextBox 27">
            <a:extLst>
              <a:ext uri="{FF2B5EF4-FFF2-40B4-BE49-F238E27FC236}">
                <a16:creationId xmlns:a16="http://schemas.microsoft.com/office/drawing/2014/main" id="{96031CBD-4400-471E-8047-C3767861DE44}"/>
              </a:ext>
            </a:extLst>
          </p:cNvPr>
          <p:cNvSpPr txBox="1">
            <a:spLocks noChangeArrowheads="1"/>
          </p:cNvSpPr>
          <p:nvPr/>
        </p:nvSpPr>
        <p:spPr bwMode="auto">
          <a:xfrm flipH="1">
            <a:off x="7147908" y="3096958"/>
            <a:ext cx="3973172"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将服务部署到</a:t>
            </a:r>
            <a:r>
              <a:rPr lang="zh-CN" altLang="zh-CN" b="1" i="1"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网络边缘</a:t>
            </a: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，缩短</a:t>
            </a:r>
            <a:r>
              <a:rPr lang="zh-CN"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传输</a:t>
            </a:r>
            <a:r>
              <a:rPr lang="zh-CN" altLang="zh-CN"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时延</a:t>
            </a:r>
            <a:endParaRPr lang="en-US" altLang="en-US"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9" name="TextBox 28">
            <a:extLst>
              <a:ext uri="{FF2B5EF4-FFF2-40B4-BE49-F238E27FC236}">
                <a16:creationId xmlns:a16="http://schemas.microsoft.com/office/drawing/2014/main" id="{D2486BB2-E547-4133-B387-496EDF8E4E4D}"/>
              </a:ext>
            </a:extLst>
          </p:cNvPr>
          <p:cNvSpPr txBox="1">
            <a:spLocks noChangeArrowheads="1"/>
          </p:cNvSpPr>
          <p:nvPr/>
        </p:nvSpPr>
        <p:spPr bwMode="auto">
          <a:xfrm flipH="1">
            <a:off x="7147908" y="4237988"/>
            <a:ext cx="3312087"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a:solidFill>
                  <a:srgbClr val="00B050"/>
                </a:solidFill>
                <a:latin typeface="微软雅黑 Light" panose="020B0502040204020203" pitchFamily="34" charset="-122"/>
                <a:ea typeface="微软雅黑 Light" panose="020B0502040204020203" pitchFamily="34" charset="-122"/>
                <a:cs typeface="Lato regular" panose="020F0502020204030203" pitchFamily="34" charset="0"/>
              </a:rPr>
              <a:t>距离终端设备近，传输时延短</a:t>
            </a:r>
            <a:endParaRPr kumimoji="0" lang="en-US" altLang="en-US" b="0" i="0" u="none" strike="noStrike" kern="1200" cap="none" spc="0" normalizeH="0" baseline="0" noProof="0" dirty="0">
              <a:ln>
                <a:noFill/>
              </a:ln>
              <a:solidFill>
                <a:srgbClr val="00B050"/>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60" name="TextBox 29">
            <a:extLst>
              <a:ext uri="{FF2B5EF4-FFF2-40B4-BE49-F238E27FC236}">
                <a16:creationId xmlns:a16="http://schemas.microsoft.com/office/drawing/2014/main" id="{59D4939C-E93D-4B32-962D-1EA390B45E69}"/>
              </a:ext>
            </a:extLst>
          </p:cNvPr>
          <p:cNvSpPr txBox="1">
            <a:spLocks noChangeArrowheads="1"/>
          </p:cNvSpPr>
          <p:nvPr/>
        </p:nvSpPr>
        <p:spPr bwMode="auto">
          <a:xfrm flipH="1">
            <a:off x="7147908" y="5310603"/>
            <a:ext cx="3719860" cy="3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dirty="0">
                <a:solidFill>
                  <a:srgbClr val="C00000"/>
                </a:solidFill>
                <a:latin typeface="微软雅黑 Light" panose="020B0502040204020203" pitchFamily="34" charset="-122"/>
                <a:ea typeface="微软雅黑 Light" panose="020B0502040204020203" pitchFamily="34" charset="-122"/>
                <a:cs typeface="Lato regular" panose="020F0502020204030203" pitchFamily="34" charset="0"/>
              </a:rPr>
              <a:t>资源和运算能力与云端相比较为有限</a:t>
            </a:r>
            <a:endParaRPr kumimoji="0" lang="en-US" altLang="en-US" b="0" i="0" u="none" strike="noStrike" kern="1200" cap="none" spc="0" normalizeH="0" baseline="0" noProof="0" dirty="0">
              <a:ln>
                <a:noFill/>
              </a:ln>
              <a:solidFill>
                <a:srgbClr val="C00000"/>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63" name="文本框 62">
            <a:extLst>
              <a:ext uri="{FF2B5EF4-FFF2-40B4-BE49-F238E27FC236}">
                <a16:creationId xmlns:a16="http://schemas.microsoft.com/office/drawing/2014/main" id="{73952F3F-7841-47CC-9E03-F52EF4C6FC0A}"/>
              </a:ext>
            </a:extLst>
          </p:cNvPr>
          <p:cNvSpPr txBox="1"/>
          <p:nvPr/>
        </p:nvSpPr>
        <p:spPr>
          <a:xfrm>
            <a:off x="2870374" y="2031910"/>
            <a:ext cx="1409470"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云计算</a:t>
            </a:r>
          </a:p>
        </p:txBody>
      </p:sp>
      <p:sp>
        <p:nvSpPr>
          <p:cNvPr id="64" name="文本框 63">
            <a:extLst>
              <a:ext uri="{FF2B5EF4-FFF2-40B4-BE49-F238E27FC236}">
                <a16:creationId xmlns:a16="http://schemas.microsoft.com/office/drawing/2014/main" id="{2DD4C4E6-81DE-473D-8D0B-32D2F70E0F18}"/>
              </a:ext>
            </a:extLst>
          </p:cNvPr>
          <p:cNvSpPr txBox="1"/>
          <p:nvPr/>
        </p:nvSpPr>
        <p:spPr>
          <a:xfrm>
            <a:off x="7892321" y="2037312"/>
            <a:ext cx="1823260"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边缘计算</a:t>
            </a:r>
          </a:p>
        </p:txBody>
      </p:sp>
    </p:spTree>
    <p:extLst>
      <p:ext uri="{BB962C8B-B14F-4D97-AF65-F5344CB8AC3E}">
        <p14:creationId xmlns:p14="http://schemas.microsoft.com/office/powerpoint/2010/main" val="561612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场景描述</a:t>
            </a:r>
          </a:p>
        </p:txBody>
      </p:sp>
      <p:sp>
        <p:nvSpPr>
          <p:cNvPr id="56" name="任意多边形 55"/>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9" name="图片 28">
            <a:extLst>
              <a:ext uri="{FF2B5EF4-FFF2-40B4-BE49-F238E27FC236}">
                <a16:creationId xmlns:a16="http://schemas.microsoft.com/office/drawing/2014/main" id="{9EFFB985-79A1-4CB3-9B6B-FEF7EF9AB96A}"/>
              </a:ext>
            </a:extLst>
          </p:cNvPr>
          <p:cNvPicPr/>
          <p:nvPr/>
        </p:nvPicPr>
        <p:blipFill>
          <a:blip r:embed="rId4"/>
          <a:stretch>
            <a:fillRect/>
          </a:stretch>
        </p:blipFill>
        <p:spPr>
          <a:xfrm>
            <a:off x="172348" y="1578107"/>
            <a:ext cx="8323269" cy="5153343"/>
          </a:xfrm>
          <a:prstGeom prst="rect">
            <a:avLst/>
          </a:prstGeom>
        </p:spPr>
      </p:pic>
      <p:pic>
        <p:nvPicPr>
          <p:cNvPr id="30" name="Picture 6">
            <a:extLst>
              <a:ext uri="{FF2B5EF4-FFF2-40B4-BE49-F238E27FC236}">
                <a16:creationId xmlns:a16="http://schemas.microsoft.com/office/drawing/2014/main" id="{47634A6C-81EC-4F4D-8E33-874F9B3917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
        <p:nvSpPr>
          <p:cNvPr id="32" name="Oval 45">
            <a:extLst>
              <a:ext uri="{FF2B5EF4-FFF2-40B4-BE49-F238E27FC236}">
                <a16:creationId xmlns:a16="http://schemas.microsoft.com/office/drawing/2014/main" id="{EDB18F63-E97C-4D1F-ABDC-DE2A78081FF2}"/>
              </a:ext>
            </a:extLst>
          </p:cNvPr>
          <p:cNvSpPr>
            <a:spLocks noChangeAspect="1"/>
          </p:cNvSpPr>
          <p:nvPr/>
        </p:nvSpPr>
        <p:spPr bwMode="auto">
          <a:xfrm>
            <a:off x="8710494" y="4034952"/>
            <a:ext cx="239649" cy="239649"/>
          </a:xfrm>
          <a:prstGeom prst="ellipse">
            <a:avLst/>
          </a:prstGeom>
          <a:noFill/>
          <a:ln w="25400" cap="flat">
            <a:solidFill>
              <a:schemeClr val="accent3">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33" name="Oval 45">
            <a:extLst>
              <a:ext uri="{FF2B5EF4-FFF2-40B4-BE49-F238E27FC236}">
                <a16:creationId xmlns:a16="http://schemas.microsoft.com/office/drawing/2014/main" id="{DAF3E4FD-7E63-4923-9938-0D5C0700AC34}"/>
              </a:ext>
            </a:extLst>
          </p:cNvPr>
          <p:cNvSpPr>
            <a:spLocks noChangeAspect="1"/>
          </p:cNvSpPr>
          <p:nvPr/>
        </p:nvSpPr>
        <p:spPr bwMode="auto">
          <a:xfrm>
            <a:off x="8710496" y="5598444"/>
            <a:ext cx="239649" cy="239649"/>
          </a:xfrm>
          <a:prstGeom prst="ellipse">
            <a:avLst/>
          </a:prstGeom>
          <a:noFill/>
          <a:ln w="25400" cap="flat">
            <a:solidFill>
              <a:schemeClr val="accent4">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mc:AlternateContent xmlns:mc="http://schemas.openxmlformats.org/markup-compatibility/2006" xmlns:a14="http://schemas.microsoft.com/office/drawing/2010/main">
        <mc:Choice Requires="a14">
          <p:sp>
            <p:nvSpPr>
              <p:cNvPr id="60" name="TextBox 28">
                <a:extLst>
                  <a:ext uri="{FF2B5EF4-FFF2-40B4-BE49-F238E27FC236}">
                    <a16:creationId xmlns:a16="http://schemas.microsoft.com/office/drawing/2014/main" id="{A4D7FDAE-F023-4345-A4C1-206FC458AA80}"/>
                  </a:ext>
                </a:extLst>
              </p:cNvPr>
              <p:cNvSpPr txBox="1">
                <a:spLocks noChangeArrowheads="1"/>
              </p:cNvSpPr>
              <p:nvPr/>
            </p:nvSpPr>
            <p:spPr bwMode="auto">
              <a:xfrm flipH="1">
                <a:off x="9230037" y="3526753"/>
                <a:ext cx="2567983" cy="12560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边缘服务器</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抽象为四维向量</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𝐶</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𝑂</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𝐵</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sSub>
                      <m:sSubPr>
                        <m:ctrlPr>
                          <a:rPr lang="zh-CN" altLang="zh-CN" sz="1400" i="1">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ctrlPr>
                      </m:sSubPr>
                      <m:e>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𝑀</m:t>
                        </m:r>
                      </m:e>
                      <m: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𝑠</m:t>
                        </m:r>
                      </m:sub>
                    </m:sSub>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m:t>
                    </m:r>
                  </m:oMath>
                </a14:m>
                <a:r>
                  <a:rPr lang="en-US"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分别代表服务器的</a:t>
                </a:r>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CPU</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容量；</a:t>
                </a:r>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I/O</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容量；总带宽；内存容量</a:t>
                </a:r>
                <a:endParaRPr lang="en-US"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mc:Choice>
        <mc:Fallback xmlns="">
          <p:sp>
            <p:nvSpPr>
              <p:cNvPr id="60" name="TextBox 28">
                <a:extLst>
                  <a:ext uri="{FF2B5EF4-FFF2-40B4-BE49-F238E27FC236}">
                    <a16:creationId xmlns:a16="http://schemas.microsoft.com/office/drawing/2014/main" id="{A4D7FDAE-F023-4345-A4C1-206FC458AA80}"/>
                  </a:ext>
                </a:extLst>
              </p:cNvPr>
              <p:cNvSpPr txBox="1">
                <a:spLocks noRot="1" noChangeAspect="1" noMove="1" noResize="1" noEditPoints="1" noAdjustHandles="1" noChangeArrowheads="1" noChangeShapeType="1" noTextEdit="1"/>
              </p:cNvSpPr>
              <p:nvPr/>
            </p:nvSpPr>
            <p:spPr bwMode="auto">
              <a:xfrm flipH="1">
                <a:off x="9230037" y="3526753"/>
                <a:ext cx="2567983" cy="1256049"/>
              </a:xfrm>
              <a:prstGeom prst="rect">
                <a:avLst/>
              </a:prstGeom>
              <a:blipFill>
                <a:blip r:embed="rId6"/>
                <a:stretch>
                  <a:fillRect l="-4276" r="-3325" b="-82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Box 29">
                <a:extLst>
                  <a:ext uri="{FF2B5EF4-FFF2-40B4-BE49-F238E27FC236}">
                    <a16:creationId xmlns:a16="http://schemas.microsoft.com/office/drawing/2014/main" id="{ABA5D2D4-9917-46F0-9AF0-1C956B67DD68}"/>
                  </a:ext>
                </a:extLst>
              </p:cNvPr>
              <p:cNvSpPr txBox="1">
                <a:spLocks noChangeArrowheads="1"/>
              </p:cNvSpPr>
              <p:nvPr/>
            </p:nvSpPr>
            <p:spPr bwMode="auto">
              <a:xfrm flipH="1">
                <a:off x="9230036" y="5090243"/>
                <a:ext cx="2567983" cy="12560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a:pP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将用户的服务请求抽象为七维向量</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 </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&lt;</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𝐶</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𝑂</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𝐵</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𝑀</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𝜆</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𝑇</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  </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𝑡</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&gt;</m:t>
                    </m:r>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𝜆</m:t>
                    </m:r>
                  </m:oMath>
                </a14:m>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优先级</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𝑇</m:t>
                    </m:r>
                  </m:oMath>
                </a14:m>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超时时间</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14:m>
                  <m:oMath xmlns:m="http://schemas.openxmlformats.org/officeDocument/2006/math">
                    <m:r>
                      <a:rPr lang="en-US" altLang="zh-CN" sz="1400">
                        <a:solidFill>
                          <a:srgbClr val="444444"/>
                        </a:solidFill>
                        <a:latin typeface="Cambria Math" panose="02040503050406030204" pitchFamily="18" charset="0"/>
                        <a:ea typeface="微软雅黑 Light" panose="020B0502040204020203" pitchFamily="34" charset="-122"/>
                        <a:cs typeface="Lato regular" panose="020F0502020204030203" pitchFamily="34" charset="0"/>
                      </a:rPr>
                      <m:t>𝑡</m:t>
                    </m:r>
                  </m:oMath>
                </a14:m>
                <a:r>
                  <a:rPr lang="en-US"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a:t>
                </a: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运行所需</a:t>
                </a:r>
                <a:r>
                  <a:rPr lang="zh-CN" altLang="zh-CN"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时间</a:t>
                </a:r>
                <a:endParaRPr lang="en-US"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endParaRPr>
              </a:p>
            </p:txBody>
          </p:sp>
        </mc:Choice>
        <mc:Fallback xmlns="">
          <p:sp>
            <p:nvSpPr>
              <p:cNvPr id="61" name="TextBox 29">
                <a:extLst>
                  <a:ext uri="{FF2B5EF4-FFF2-40B4-BE49-F238E27FC236}">
                    <a16:creationId xmlns:a16="http://schemas.microsoft.com/office/drawing/2014/main" id="{ABA5D2D4-9917-46F0-9AF0-1C956B67DD68}"/>
                  </a:ext>
                </a:extLst>
              </p:cNvPr>
              <p:cNvSpPr txBox="1">
                <a:spLocks noRot="1" noChangeAspect="1" noMove="1" noResize="1" noEditPoints="1" noAdjustHandles="1" noChangeArrowheads="1" noChangeShapeType="1" noTextEdit="1"/>
              </p:cNvSpPr>
              <p:nvPr/>
            </p:nvSpPr>
            <p:spPr bwMode="auto">
              <a:xfrm flipH="1">
                <a:off x="9230036" y="5090243"/>
                <a:ext cx="2567983" cy="1256049"/>
              </a:xfrm>
              <a:prstGeom prst="rect">
                <a:avLst/>
              </a:prstGeom>
              <a:blipFill>
                <a:blip r:embed="rId7"/>
                <a:stretch>
                  <a:fillRect l="-4276" r="-3325" b="-82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4" name="Oval 45">
            <a:extLst>
              <a:ext uri="{FF2B5EF4-FFF2-40B4-BE49-F238E27FC236}">
                <a16:creationId xmlns:a16="http://schemas.microsoft.com/office/drawing/2014/main" id="{C5D528E5-7E56-469D-8977-C74DFB1AF8F3}"/>
              </a:ext>
            </a:extLst>
          </p:cNvPr>
          <p:cNvSpPr>
            <a:spLocks noChangeAspect="1"/>
          </p:cNvSpPr>
          <p:nvPr/>
        </p:nvSpPr>
        <p:spPr bwMode="auto">
          <a:xfrm>
            <a:off x="8710494" y="2627225"/>
            <a:ext cx="239649" cy="239649"/>
          </a:xfrm>
          <a:prstGeom prst="ellipse">
            <a:avLst/>
          </a:prstGeom>
          <a:noFill/>
          <a:ln w="25400" cap="flat">
            <a:solidFill>
              <a:schemeClr val="accent5">
                <a:alpha val="8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BFBFB">
                  <a:lumMod val="65000"/>
                </a:srgbClr>
              </a:solidFill>
              <a:effectLst/>
              <a:uLnTx/>
              <a:uFillTx/>
              <a:latin typeface="Lato Bold" panose="020F0502020204030203" pitchFamily="34" charset="0"/>
              <a:ea typeface="Lato Bold" panose="020F0502020204030203" pitchFamily="34" charset="0"/>
              <a:cs typeface="Lato Bold" panose="020F0502020204030203" pitchFamily="34" charset="0"/>
            </a:endParaRPr>
          </a:p>
        </p:txBody>
      </p:sp>
      <p:sp>
        <p:nvSpPr>
          <p:cNvPr id="65" name="TextBox 30">
            <a:extLst>
              <a:ext uri="{FF2B5EF4-FFF2-40B4-BE49-F238E27FC236}">
                <a16:creationId xmlns:a16="http://schemas.microsoft.com/office/drawing/2014/main" id="{7A599ABD-4B43-420B-9A00-6D824D1C1AAD}"/>
              </a:ext>
            </a:extLst>
          </p:cNvPr>
          <p:cNvSpPr txBox="1">
            <a:spLocks noChangeArrowheads="1"/>
          </p:cNvSpPr>
          <p:nvPr/>
        </p:nvSpPr>
        <p:spPr bwMode="auto">
          <a:xfrm flipH="1">
            <a:off x="9165020" y="2442189"/>
            <a:ext cx="2567983" cy="60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4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用户向覆盖范围内的边缘服务器随机发送请求</a:t>
            </a:r>
            <a:endParaRPr kumimoji="0" lang="en-US" altLang="en-US" sz="14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Tree>
    <p:extLst>
      <p:ext uri="{BB962C8B-B14F-4D97-AF65-F5344CB8AC3E}">
        <p14:creationId xmlns:p14="http://schemas.microsoft.com/office/powerpoint/2010/main" val="3445620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214575" y="1915235"/>
            <a:ext cx="305724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服务请求调度策略</a:t>
            </a:r>
          </a:p>
        </p:txBody>
      </p:sp>
      <p:cxnSp>
        <p:nvCxnSpPr>
          <p:cNvPr id="21" name="直接连接符 20"/>
          <p:cNvCxnSpPr>
            <a:cxnSpLocks/>
          </p:cNvCxnSpPr>
          <p:nvPr/>
        </p:nvCxnSpPr>
        <p:spPr>
          <a:xfrm>
            <a:off x="4827860" y="3798325"/>
            <a:ext cx="171473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066700" y="2844225"/>
            <a:ext cx="3352999" cy="584775"/>
          </a:xfrm>
          <a:prstGeom prst="rect">
            <a:avLst/>
          </a:prstGeom>
        </p:spPr>
        <p:txBody>
          <a:bodyPr wrap="square">
            <a:spAutoFit/>
          </a:bodyPr>
          <a:lstStyle/>
          <a:p>
            <a:pPr algn="ctr"/>
            <a:r>
              <a:rPr lang="zh-CN" altLang="en-US" sz="1600" dirty="0">
                <a:solidFill>
                  <a:schemeClr val="tx1">
                    <a:lumMod val="65000"/>
                    <a:lumOff val="35000"/>
                  </a:schemeClr>
                </a:solidFill>
                <a:ea typeface="微软雅黑 Light" panose="020B0502040204020203" pitchFamily="34" charset="-122"/>
              </a:rPr>
              <a:t>当</a:t>
            </a:r>
            <a:r>
              <a:rPr lang="en-US" altLang="zh-CN" sz="1600" dirty="0">
                <a:solidFill>
                  <a:schemeClr val="tx1">
                    <a:lumMod val="65000"/>
                    <a:lumOff val="35000"/>
                  </a:schemeClr>
                </a:solidFill>
                <a:ea typeface="微软雅黑 Light" panose="020B0502040204020203" pitchFamily="34" charset="-122"/>
              </a:rPr>
              <a:t>QPS</a:t>
            </a:r>
            <a:r>
              <a:rPr lang="zh-CN" altLang="en-US" sz="1600" dirty="0">
                <a:solidFill>
                  <a:schemeClr val="tx1">
                    <a:lumMod val="65000"/>
                    <a:lumOff val="35000"/>
                  </a:schemeClr>
                </a:solidFill>
                <a:ea typeface="微软雅黑 Light" panose="020B0502040204020203" pitchFamily="34" charset="-122"/>
              </a:rPr>
              <a:t>较高的时候，多个服务请求需要在边缘服务器内部进行排队</a:t>
            </a:r>
          </a:p>
        </p:txBody>
      </p:sp>
      <p:sp>
        <p:nvSpPr>
          <p:cNvPr id="31" name="文本框 30"/>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问题定义</a:t>
            </a: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16" name="矩形 15">
            <a:extLst>
              <a:ext uri="{FF2B5EF4-FFF2-40B4-BE49-F238E27FC236}">
                <a16:creationId xmlns:a16="http://schemas.microsoft.com/office/drawing/2014/main" id="{6D1A218E-3C61-40A4-9BE5-FDF82FCC60A7}"/>
              </a:ext>
            </a:extLst>
          </p:cNvPr>
          <p:cNvSpPr/>
          <p:nvPr/>
        </p:nvSpPr>
        <p:spPr>
          <a:xfrm>
            <a:off x="1417275" y="4047279"/>
            <a:ext cx="8852582" cy="338554"/>
          </a:xfrm>
          <a:prstGeom prst="rect">
            <a:avLst/>
          </a:prstGeom>
        </p:spPr>
        <p:txBody>
          <a:bodyPr wrap="square">
            <a:spAutoFit/>
          </a:bodyPr>
          <a:lstStyle/>
          <a:p>
            <a:pPr algn="ctr"/>
            <a:r>
              <a:rPr lang="zh-CN" altLang="en-US" sz="1600" dirty="0">
                <a:solidFill>
                  <a:schemeClr val="tx1">
                    <a:lumMod val="65000"/>
                    <a:lumOff val="35000"/>
                  </a:schemeClr>
                </a:solidFill>
                <a:ea typeface="微软雅黑 Light" panose="020B0502040204020203" pitchFamily="34" charset="-122"/>
              </a:rPr>
              <a:t>通过安排服务请求的执行顺序，缩短运行时间，降低超时率，同时兼顾高优先级任务优先执行</a:t>
            </a:r>
          </a:p>
        </p:txBody>
      </p:sp>
      <p:sp>
        <p:nvSpPr>
          <p:cNvPr id="29" name="矩形 28">
            <a:extLst>
              <a:ext uri="{FF2B5EF4-FFF2-40B4-BE49-F238E27FC236}">
                <a16:creationId xmlns:a16="http://schemas.microsoft.com/office/drawing/2014/main" id="{6F5E5B58-EEBA-40FF-88C5-1E29D2F2F001}"/>
              </a:ext>
            </a:extLst>
          </p:cNvPr>
          <p:cNvSpPr/>
          <p:nvPr/>
        </p:nvSpPr>
        <p:spPr>
          <a:xfrm>
            <a:off x="4066698" y="5430494"/>
            <a:ext cx="3352999" cy="338554"/>
          </a:xfrm>
          <a:prstGeom prst="rect">
            <a:avLst/>
          </a:prstGeom>
        </p:spPr>
        <p:txBody>
          <a:bodyPr wrap="square">
            <a:spAutoFit/>
          </a:bodyPr>
          <a:lstStyle/>
          <a:p>
            <a:pPr algn="ctr"/>
            <a:r>
              <a:rPr lang="zh-CN" altLang="en-US" sz="1600" dirty="0">
                <a:solidFill>
                  <a:schemeClr val="tx1">
                    <a:lumMod val="65000"/>
                    <a:lumOff val="35000"/>
                  </a:schemeClr>
                </a:solidFill>
                <a:ea typeface="微软雅黑 Light" panose="020B0502040204020203" pitchFamily="34" charset="-122"/>
              </a:rPr>
              <a:t>本质：多目标优化问题</a:t>
            </a:r>
          </a:p>
        </p:txBody>
      </p:sp>
      <p:pic>
        <p:nvPicPr>
          <p:cNvPr id="30" name="Picture 6">
            <a:extLst>
              <a:ext uri="{FF2B5EF4-FFF2-40B4-BE49-F238E27FC236}">
                <a16:creationId xmlns:a16="http://schemas.microsoft.com/office/drawing/2014/main" id="{CF1018BC-5FC3-4FA5-85D6-254081FBE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65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论文主要工作</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第二部分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448952" y="3661671"/>
            <a:ext cx="4598018"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MAIN WORK OF PAPER</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pic>
        <p:nvPicPr>
          <p:cNvPr id="13" name="Picture 6">
            <a:extLst>
              <a:ext uri="{FF2B5EF4-FFF2-40B4-BE49-F238E27FC236}">
                <a16:creationId xmlns:a16="http://schemas.microsoft.com/office/drawing/2014/main" id="{67257E4C-E05C-4C9A-BE26-73E187A7D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0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问题建模</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34861A23-C142-48D3-AB6A-F1EE8A4ACDB4}"/>
                  </a:ext>
                </a:extLst>
              </p:cNvPr>
              <p:cNvGraphicFramePr>
                <a:graphicFrameLocks noGrp="1"/>
              </p:cNvGraphicFramePr>
              <p:nvPr>
                <p:extLst>
                  <p:ext uri="{D42A27DB-BD31-4B8C-83A1-F6EECF244321}">
                    <p14:modId xmlns:p14="http://schemas.microsoft.com/office/powerpoint/2010/main" val="1289757674"/>
                  </p:ext>
                </p:extLst>
              </p:nvPr>
            </p:nvGraphicFramePr>
            <p:xfrm>
              <a:off x="2032000" y="2054195"/>
              <a:ext cx="8128000" cy="227863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3881807"/>
                        </a:ext>
                      </a:extLst>
                    </a:gridCol>
                    <a:gridCol w="4064000">
                      <a:extLst>
                        <a:ext uri="{9D8B030D-6E8A-4147-A177-3AD203B41FA5}">
                          <a16:colId xmlns:a16="http://schemas.microsoft.com/office/drawing/2014/main" val="1086072002"/>
                        </a:ext>
                      </a:extLst>
                    </a:gridCol>
                  </a:tblGrid>
                  <a:tr h="370840">
                    <a:tc>
                      <a:txBody>
                        <a:bodyPr/>
                        <a:lstStyle/>
                        <a:p>
                          <a:pPr algn="ctr"/>
                          <a:r>
                            <a:rPr lang="zh-CN" altLang="en-US" dirty="0"/>
                            <a:t>参数</a:t>
                          </a:r>
                        </a:p>
                      </a:txBody>
                      <a:tcPr anchor="ctr"/>
                    </a:tc>
                    <a:tc>
                      <a:txBody>
                        <a:bodyPr/>
                        <a:lstStyle/>
                        <a:p>
                          <a:pPr algn="ctr"/>
                          <a:r>
                            <a:rPr lang="zh-CN" altLang="en-US" dirty="0"/>
                            <a:t>定义</a:t>
                          </a:r>
                        </a:p>
                      </a:txBody>
                      <a:tcPr anchor="ctr"/>
                    </a:tc>
                    <a:extLst>
                      <a:ext uri="{0D108BD9-81ED-4DB2-BD59-A6C34878D82A}">
                        <a16:rowId xmlns:a16="http://schemas.microsoft.com/office/drawing/2014/main" val="1613576984"/>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𝑆</m:t>
                                </m:r>
                                <m:r>
                                  <a:rPr lang="en-US" altLang="zh-CN" sz="1800" i="1" kern="1200" smtClean="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 …,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𝑚</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边缘服务器集合</a:t>
                          </a:r>
                        </a:p>
                      </a:txBody>
                      <a:tcPr anchor="ctr"/>
                    </a:tc>
                    <a:extLst>
                      <a:ext uri="{0D108BD9-81ED-4DB2-BD59-A6C34878D82A}">
                        <a16:rowId xmlns:a16="http://schemas.microsoft.com/office/drawing/2014/main" val="26338941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800" i="1" kern="1200" smtClean="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𝐶</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𝑂</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𝑀</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单个边缘服务器</a:t>
                          </a:r>
                        </a:p>
                      </a:txBody>
                      <a:tcPr anchor="ctr"/>
                    </a:tc>
                    <a:extLst>
                      <a:ext uri="{0D108BD9-81ED-4DB2-BD59-A6C34878D82A}">
                        <a16:rowId xmlns:a16="http://schemas.microsoft.com/office/drawing/2014/main" val="1039881608"/>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𝑄</m:t>
                                </m:r>
                                <m:r>
                                  <a:rPr lang="en-US" altLang="zh-CN" sz="1800" i="1" kern="1200" smtClean="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 …,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𝑛</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服务请求集合</a:t>
                          </a:r>
                        </a:p>
                      </a:txBody>
                      <a:tcPr anchor="ctr"/>
                    </a:tc>
                    <a:extLst>
                      <a:ext uri="{0D108BD9-81ED-4DB2-BD59-A6C34878D82A}">
                        <a16:rowId xmlns:a16="http://schemas.microsoft.com/office/drawing/2014/main" val="73731063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800" i="1" kern="1200" smtClean="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𝑞</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𝑐</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𝑜</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𝑏</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𝑚</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𝜆</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𝑇</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𝑡</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𝜋</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单个服务请求</a:t>
                          </a:r>
                        </a:p>
                      </a:txBody>
                      <a:tcPr anchor="ctr"/>
                    </a:tc>
                    <a:extLst>
                      <a:ext uri="{0D108BD9-81ED-4DB2-BD59-A6C34878D82A}">
                        <a16:rowId xmlns:a16="http://schemas.microsoft.com/office/drawing/2014/main" val="330453556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800" i="1" kern="1200" smtClean="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𝜋</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d>
                                  <m:dPr>
                                    <m:begChr m:val="{"/>
                                    <m:endChr m:val="|"/>
                                    <m:ctrlPr>
                                      <a:rPr lang="zh-CN" altLang="zh-CN" sz="1800" i="1" kern="1200">
                                        <a:solidFill>
                                          <a:schemeClr val="dk1"/>
                                        </a:solidFill>
                                        <a:effectLst/>
                                        <a:latin typeface="Cambria Math" panose="02040503050406030204" pitchFamily="18" charset="0"/>
                                        <a:ea typeface="+mn-ea"/>
                                        <a:cs typeface="+mn-cs"/>
                                      </a:rPr>
                                    </m:ctrlPr>
                                  </m:dPr>
                                  <m:e>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 </m:t>
                                    </m:r>
                                  </m:e>
                                </m:d>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𝑟</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𝑃</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𝑝</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 </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𝑠</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𝑆</m:t>
                                </m:r>
                                <m:r>
                                  <a:rPr lang="en-US" altLang="zh-CN" sz="1800" i="1" kern="1200">
                                    <a:solidFill>
                                      <a:schemeClr val="dk1"/>
                                    </a:solidFill>
                                    <a:effectLst/>
                                    <a:latin typeface="Cambria Math" panose="02040503050406030204" pitchFamily="18" charset="0"/>
                                    <a:ea typeface="+mn-ea"/>
                                    <a:cs typeface="+mn-cs"/>
                                  </a:rPr>
                                  <m:t>}</m:t>
                                </m:r>
                              </m:oMath>
                            </m:oMathPara>
                          </a14:m>
                          <a:endParaRPr lang="zh-CN" altLang="en-US" dirty="0"/>
                        </a:p>
                      </a:txBody>
                      <a:tcPr anchor="ctr"/>
                    </a:tc>
                    <a:tc>
                      <a:txBody>
                        <a:bodyPr/>
                        <a:lstStyle/>
                        <a:p>
                          <a:pPr algn="ctr"/>
                          <a:r>
                            <a:rPr lang="zh-CN" altLang="en-US" dirty="0"/>
                            <a:t>在覆盖范围内的边缘服务器集合</a:t>
                          </a:r>
                        </a:p>
                      </a:txBody>
                      <a:tcPr anchor="ctr"/>
                    </a:tc>
                    <a:extLst>
                      <a:ext uri="{0D108BD9-81ED-4DB2-BD59-A6C34878D82A}">
                        <a16:rowId xmlns:a16="http://schemas.microsoft.com/office/drawing/2014/main" val="774225486"/>
                      </a:ext>
                    </a:extLst>
                  </a:tr>
                </a:tbl>
              </a:graphicData>
            </a:graphic>
          </p:graphicFrame>
        </mc:Choice>
        <mc:Fallback xmlns="">
          <p:graphicFrame>
            <p:nvGraphicFramePr>
              <p:cNvPr id="2" name="表格 2">
                <a:extLst>
                  <a:ext uri="{FF2B5EF4-FFF2-40B4-BE49-F238E27FC236}">
                    <a16:creationId xmlns:a16="http://schemas.microsoft.com/office/drawing/2014/main" id="{34861A23-C142-48D3-AB6A-F1EE8A4ACDB4}"/>
                  </a:ext>
                </a:extLst>
              </p:cNvPr>
              <p:cNvGraphicFramePr>
                <a:graphicFrameLocks noGrp="1"/>
              </p:cNvGraphicFramePr>
              <p:nvPr>
                <p:extLst>
                  <p:ext uri="{D42A27DB-BD31-4B8C-83A1-F6EECF244321}">
                    <p14:modId xmlns:p14="http://schemas.microsoft.com/office/powerpoint/2010/main" val="1289757674"/>
                  </p:ext>
                </p:extLst>
              </p:nvPr>
            </p:nvGraphicFramePr>
            <p:xfrm>
              <a:off x="2032000" y="2054195"/>
              <a:ext cx="8128000" cy="228638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3881807"/>
                        </a:ext>
                      </a:extLst>
                    </a:gridCol>
                    <a:gridCol w="4064000">
                      <a:extLst>
                        <a:ext uri="{9D8B030D-6E8A-4147-A177-3AD203B41FA5}">
                          <a16:colId xmlns:a16="http://schemas.microsoft.com/office/drawing/2014/main" val="1086072002"/>
                        </a:ext>
                      </a:extLst>
                    </a:gridCol>
                  </a:tblGrid>
                  <a:tr h="370840">
                    <a:tc>
                      <a:txBody>
                        <a:bodyPr/>
                        <a:lstStyle/>
                        <a:p>
                          <a:pPr algn="ctr"/>
                          <a:r>
                            <a:rPr lang="zh-CN" altLang="en-US" dirty="0"/>
                            <a:t>参数</a:t>
                          </a:r>
                        </a:p>
                      </a:txBody>
                      <a:tcPr anchor="ctr"/>
                    </a:tc>
                    <a:tc>
                      <a:txBody>
                        <a:bodyPr/>
                        <a:lstStyle/>
                        <a:p>
                          <a:pPr algn="ctr"/>
                          <a:r>
                            <a:rPr lang="zh-CN" altLang="en-US" dirty="0"/>
                            <a:t>定义</a:t>
                          </a:r>
                        </a:p>
                      </a:txBody>
                      <a:tcPr anchor="ctr"/>
                    </a:tc>
                    <a:extLst>
                      <a:ext uri="{0D108BD9-81ED-4DB2-BD59-A6C34878D82A}">
                        <a16:rowId xmlns:a16="http://schemas.microsoft.com/office/drawing/2014/main" val="1613576984"/>
                      </a:ext>
                    </a:extLst>
                  </a:tr>
                  <a:tr h="370840">
                    <a:tc>
                      <a:txBody>
                        <a:bodyPr/>
                        <a:lstStyle/>
                        <a:p>
                          <a:endParaRPr lang="zh-CN"/>
                        </a:p>
                      </a:txBody>
                      <a:tcPr anchor="ctr">
                        <a:blipFill>
                          <a:blip r:embed="rId4"/>
                          <a:stretch>
                            <a:fillRect l="-150" t="-111475" r="-100600" b="-431148"/>
                          </a:stretch>
                        </a:blipFill>
                      </a:tcPr>
                    </a:tc>
                    <a:tc>
                      <a:txBody>
                        <a:bodyPr/>
                        <a:lstStyle/>
                        <a:p>
                          <a:pPr algn="ctr"/>
                          <a:r>
                            <a:rPr lang="zh-CN" altLang="en-US" dirty="0"/>
                            <a:t>边缘服务器集合</a:t>
                          </a:r>
                        </a:p>
                      </a:txBody>
                      <a:tcPr anchor="ctr"/>
                    </a:tc>
                    <a:extLst>
                      <a:ext uri="{0D108BD9-81ED-4DB2-BD59-A6C34878D82A}">
                        <a16:rowId xmlns:a16="http://schemas.microsoft.com/office/drawing/2014/main" val="2633894180"/>
                      </a:ext>
                    </a:extLst>
                  </a:tr>
                  <a:tr h="391732">
                    <a:tc>
                      <a:txBody>
                        <a:bodyPr/>
                        <a:lstStyle/>
                        <a:p>
                          <a:endParaRPr lang="zh-CN"/>
                        </a:p>
                      </a:txBody>
                      <a:tcPr anchor="ctr">
                        <a:blipFill>
                          <a:blip r:embed="rId4"/>
                          <a:stretch>
                            <a:fillRect l="-150" t="-198462" r="-100600" b="-304615"/>
                          </a:stretch>
                        </a:blipFill>
                      </a:tcPr>
                    </a:tc>
                    <a:tc>
                      <a:txBody>
                        <a:bodyPr/>
                        <a:lstStyle/>
                        <a:p>
                          <a:pPr algn="ctr"/>
                          <a:r>
                            <a:rPr lang="zh-CN" altLang="en-US" dirty="0"/>
                            <a:t>单个边缘服务器</a:t>
                          </a:r>
                        </a:p>
                      </a:txBody>
                      <a:tcPr anchor="ctr"/>
                    </a:tc>
                    <a:extLst>
                      <a:ext uri="{0D108BD9-81ED-4DB2-BD59-A6C34878D82A}">
                        <a16:rowId xmlns:a16="http://schemas.microsoft.com/office/drawing/2014/main" val="1039881608"/>
                      </a:ext>
                    </a:extLst>
                  </a:tr>
                  <a:tr h="370840">
                    <a:tc>
                      <a:txBody>
                        <a:bodyPr/>
                        <a:lstStyle/>
                        <a:p>
                          <a:endParaRPr lang="zh-CN"/>
                        </a:p>
                      </a:txBody>
                      <a:tcPr anchor="ctr">
                        <a:blipFill>
                          <a:blip r:embed="rId4"/>
                          <a:stretch>
                            <a:fillRect l="-150" t="-318033" r="-100600" b="-224590"/>
                          </a:stretch>
                        </a:blipFill>
                      </a:tcPr>
                    </a:tc>
                    <a:tc>
                      <a:txBody>
                        <a:bodyPr/>
                        <a:lstStyle/>
                        <a:p>
                          <a:pPr algn="ctr"/>
                          <a:r>
                            <a:rPr lang="zh-CN" altLang="en-US" dirty="0"/>
                            <a:t>服务请求集合</a:t>
                          </a:r>
                        </a:p>
                      </a:txBody>
                      <a:tcPr anchor="ctr"/>
                    </a:tc>
                    <a:extLst>
                      <a:ext uri="{0D108BD9-81ED-4DB2-BD59-A6C34878D82A}">
                        <a16:rowId xmlns:a16="http://schemas.microsoft.com/office/drawing/2014/main" val="737310636"/>
                      </a:ext>
                    </a:extLst>
                  </a:tr>
                  <a:tr h="370840">
                    <a:tc>
                      <a:txBody>
                        <a:bodyPr/>
                        <a:lstStyle/>
                        <a:p>
                          <a:endParaRPr lang="zh-CN"/>
                        </a:p>
                      </a:txBody>
                      <a:tcPr anchor="ctr">
                        <a:blipFill>
                          <a:blip r:embed="rId4"/>
                          <a:stretch>
                            <a:fillRect l="-150" t="-418033" r="-100600" b="-124590"/>
                          </a:stretch>
                        </a:blipFill>
                      </a:tcPr>
                    </a:tc>
                    <a:tc>
                      <a:txBody>
                        <a:bodyPr/>
                        <a:lstStyle/>
                        <a:p>
                          <a:pPr algn="ctr"/>
                          <a:r>
                            <a:rPr lang="zh-CN" altLang="en-US" dirty="0"/>
                            <a:t>单个服务请求</a:t>
                          </a:r>
                        </a:p>
                      </a:txBody>
                      <a:tcPr anchor="ctr"/>
                    </a:tc>
                    <a:extLst>
                      <a:ext uri="{0D108BD9-81ED-4DB2-BD59-A6C34878D82A}">
                        <a16:rowId xmlns:a16="http://schemas.microsoft.com/office/drawing/2014/main" val="3304535566"/>
                      </a:ext>
                    </a:extLst>
                  </a:tr>
                  <a:tr h="411290">
                    <a:tc>
                      <a:txBody>
                        <a:bodyPr/>
                        <a:lstStyle/>
                        <a:p>
                          <a:endParaRPr lang="zh-CN"/>
                        </a:p>
                      </a:txBody>
                      <a:tcPr anchor="ctr">
                        <a:blipFill>
                          <a:blip r:embed="rId4"/>
                          <a:stretch>
                            <a:fillRect l="-150" t="-464706" r="-100600" b="-11765"/>
                          </a:stretch>
                        </a:blipFill>
                      </a:tcPr>
                    </a:tc>
                    <a:tc>
                      <a:txBody>
                        <a:bodyPr/>
                        <a:lstStyle/>
                        <a:p>
                          <a:pPr algn="ctr"/>
                          <a:r>
                            <a:rPr lang="zh-CN" altLang="en-US" dirty="0"/>
                            <a:t>在覆盖范围内的边缘服务器集合</a:t>
                          </a:r>
                        </a:p>
                      </a:txBody>
                      <a:tcPr anchor="ctr"/>
                    </a:tc>
                    <a:extLst>
                      <a:ext uri="{0D108BD9-81ED-4DB2-BD59-A6C34878D82A}">
                        <a16:rowId xmlns:a16="http://schemas.microsoft.com/office/drawing/2014/main" val="774225486"/>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B17291F-4F71-49F2-9F6A-C57A00B1B630}"/>
                  </a:ext>
                </a:extLst>
              </p:cNvPr>
              <p:cNvSpPr txBox="1"/>
              <p:nvPr/>
            </p:nvSpPr>
            <p:spPr>
              <a:xfrm>
                <a:off x="2032000" y="4985589"/>
                <a:ext cx="4598018" cy="1015663"/>
              </a:xfrm>
              <a:prstGeom prst="rect">
                <a:avLst/>
              </a:prstGeom>
              <a:noFill/>
            </p:spPr>
            <p:txBody>
              <a:bodyPr wrap="square" rtlCol="0">
                <a:spAutoFit/>
              </a:bodyPr>
              <a:lstStyle/>
              <a:p>
                <a:r>
                  <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输入：</a:t>
                </a:r>
                <a14:m>
                  <m:oMath xmlns:m="http://schemas.openxmlformats.org/officeDocument/2006/math">
                    <m:r>
                      <a:rPr lang="en-US" altLang="zh-CN" sz="2000" i="1">
                        <a:solidFill>
                          <a:schemeClr val="dk1"/>
                        </a:solidFill>
                        <a:latin typeface="Cambria Math" panose="02040503050406030204" pitchFamily="18" charset="0"/>
                      </a:rPr>
                      <m:t>𝑄</m:t>
                    </m:r>
                  </m:oMath>
                </a14:m>
                <a:endPar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a:p>
                <a:endPar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a:p>
                <a:r>
                  <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输出：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𝑄</m:t>
                        </m:r>
                      </m:sup>
                    </m:sSup>
                  </m:oMath>
                </a14:m>
                <a:r>
                  <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 排序好的服务请求执行顺序</a:t>
                </a:r>
              </a:p>
            </p:txBody>
          </p:sp>
        </mc:Choice>
        <mc:Fallback xmlns="">
          <p:sp>
            <p:nvSpPr>
              <p:cNvPr id="8" name="文本框 7">
                <a:extLst>
                  <a:ext uri="{FF2B5EF4-FFF2-40B4-BE49-F238E27FC236}">
                    <a16:creationId xmlns:a16="http://schemas.microsoft.com/office/drawing/2014/main" id="{4B17291F-4F71-49F2-9F6A-C57A00B1B630}"/>
                  </a:ext>
                </a:extLst>
              </p:cNvPr>
              <p:cNvSpPr txBox="1">
                <a:spLocks noRot="1" noChangeAspect="1" noMove="1" noResize="1" noEditPoints="1" noAdjustHandles="1" noChangeArrowheads="1" noChangeShapeType="1" noTextEdit="1"/>
              </p:cNvSpPr>
              <p:nvPr/>
            </p:nvSpPr>
            <p:spPr>
              <a:xfrm>
                <a:off x="2032000" y="4985589"/>
                <a:ext cx="4598018" cy="1015663"/>
              </a:xfrm>
              <a:prstGeom prst="rect">
                <a:avLst/>
              </a:prstGeom>
              <a:blipFill>
                <a:blip r:embed="rId5"/>
                <a:stretch>
                  <a:fillRect l="-1325" t="-3614" b="-10241"/>
                </a:stretch>
              </a:blipFill>
            </p:spPr>
            <p:txBody>
              <a:bodyPr/>
              <a:lstStyle/>
              <a:p>
                <a:r>
                  <a:rPr lang="zh-CN" altLang="en-US">
                    <a:noFill/>
                  </a:rPr>
                  <a:t> </a:t>
                </a:r>
              </a:p>
            </p:txBody>
          </p:sp>
        </mc:Fallback>
      </mc:AlternateContent>
      <p:pic>
        <p:nvPicPr>
          <p:cNvPr id="9" name="Picture 6">
            <a:extLst>
              <a:ext uri="{FF2B5EF4-FFF2-40B4-BE49-F238E27FC236}">
                <a16:creationId xmlns:a16="http://schemas.microsoft.com/office/drawing/2014/main" id="{6C6C6096-8963-4986-8FFB-AB2385D68C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8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41072" y="470465"/>
            <a:ext cx="276031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优化目标</a:t>
            </a: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9" name="矩形 28">
            <a:extLst>
              <a:ext uri="{FF2B5EF4-FFF2-40B4-BE49-F238E27FC236}">
                <a16:creationId xmlns:a16="http://schemas.microsoft.com/office/drawing/2014/main" id="{E73A12DF-1C43-4710-AA1A-0177E260746F}"/>
              </a:ext>
            </a:extLst>
          </p:cNvPr>
          <p:cNvSpPr/>
          <p:nvPr/>
        </p:nvSpPr>
        <p:spPr>
          <a:xfrm>
            <a:off x="1242646" y="2057400"/>
            <a:ext cx="1710619" cy="369332"/>
          </a:xfrm>
          <a:prstGeom prst="rect">
            <a:avLst/>
          </a:prstGeom>
        </p:spPr>
        <p:txBody>
          <a:bodyPr wrap="square">
            <a:spAutoFit/>
          </a:bodyPr>
          <a:lstStyle/>
          <a:p>
            <a:r>
              <a:rPr lang="zh-CN" altLang="en-US" dirty="0">
                <a:solidFill>
                  <a:schemeClr val="tx1">
                    <a:lumMod val="75000"/>
                    <a:lumOff val="25000"/>
                  </a:schemeClr>
                </a:solidFill>
                <a:ea typeface="微软雅黑 Light" panose="020B0502040204020203" pitchFamily="34" charset="-122"/>
              </a:rPr>
              <a:t>①</a:t>
            </a:r>
            <a:r>
              <a:rPr lang="en-US" altLang="zh-CN" dirty="0">
                <a:solidFill>
                  <a:schemeClr val="tx1">
                    <a:lumMod val="75000"/>
                    <a:lumOff val="25000"/>
                  </a:schemeClr>
                </a:solidFill>
                <a:ea typeface="微软雅黑 Light" panose="020B0502040204020203" pitchFamily="34" charset="-122"/>
              </a:rPr>
              <a:t> </a:t>
            </a:r>
            <a:r>
              <a:rPr lang="zh-CN" altLang="en-US" dirty="0">
                <a:solidFill>
                  <a:schemeClr val="tx1">
                    <a:lumMod val="75000"/>
                    <a:lumOff val="25000"/>
                  </a:schemeClr>
                </a:solidFill>
                <a:ea typeface="微软雅黑 Light" panose="020B0502040204020203" pitchFamily="34" charset="-122"/>
              </a:rPr>
              <a:t>运行时间</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9527A4D-A2AB-479D-9CE7-D87EF622D554}"/>
                  </a:ext>
                </a:extLst>
              </p:cNvPr>
              <p:cNvSpPr txBox="1"/>
              <p:nvPr/>
            </p:nvSpPr>
            <p:spPr>
              <a:xfrm>
                <a:off x="1242646" y="2549036"/>
                <a:ext cx="3774197" cy="87985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𝑟𝑒𝑤𝑎𝑟𝑑</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m:t>
                          </m:r>
                        </m:den>
                      </m:f>
                      <m:nary>
                        <m:naryPr>
                          <m:chr m:val="∑"/>
                          <m:limLoc m:val="undOv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naryPr>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=1</m:t>
                          </m:r>
                        </m:sub>
                        <m:sup>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m:t>
                          </m:r>
                        </m:sup>
                        <m:e>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𝑇</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_</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𝑚𝑎𝑝</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sub>
                          </m:s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m:t>
                          </m:r>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𝑝𝑢𝑛𝑖𝑠h</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𝑗</m:t>
                              </m:r>
                            </m:sub>
                          </m:sSub>
                        </m:e>
                      </m:nary>
                    </m:oMath>
                  </m:oMathPara>
                </a14:m>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0" name="文本框 29">
                <a:extLst>
                  <a:ext uri="{FF2B5EF4-FFF2-40B4-BE49-F238E27FC236}">
                    <a16:creationId xmlns:a16="http://schemas.microsoft.com/office/drawing/2014/main" id="{99527A4D-A2AB-479D-9CE7-D87EF622D554}"/>
                  </a:ext>
                </a:extLst>
              </p:cNvPr>
              <p:cNvSpPr txBox="1">
                <a:spLocks noRot="1" noChangeAspect="1" noMove="1" noResize="1" noEditPoints="1" noAdjustHandles="1" noChangeArrowheads="1" noChangeShapeType="1" noTextEdit="1"/>
              </p:cNvSpPr>
              <p:nvPr/>
            </p:nvSpPr>
            <p:spPr>
              <a:xfrm>
                <a:off x="1242646" y="2549036"/>
                <a:ext cx="3774197" cy="879856"/>
              </a:xfrm>
              <a:prstGeom prst="rect">
                <a:avLst/>
              </a:prstGeom>
              <a:blipFill>
                <a:blip r:embed="rId4"/>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6A9B8F22-DA41-47EF-997A-E9A8DAC6AEE4}"/>
              </a:ext>
            </a:extLst>
          </p:cNvPr>
          <p:cNvSpPr txBox="1"/>
          <p:nvPr/>
        </p:nvSpPr>
        <p:spPr>
          <a:xfrm>
            <a:off x="1242646" y="3774989"/>
            <a:ext cx="4151078" cy="369332"/>
          </a:xfrm>
          <a:prstGeom prst="rect">
            <a:avLst/>
          </a:prstGeom>
          <a:noFill/>
        </p:spPr>
        <p:txBody>
          <a:bodyPr wrap="square">
            <a:spAutoFit/>
          </a:bodyPr>
          <a:lstStyle/>
          <a:p>
            <a:r>
              <a:rPr lang="zh-CN" altLang="en-US" dirty="0">
                <a:solidFill>
                  <a:schemeClr val="tx1">
                    <a:lumMod val="75000"/>
                    <a:lumOff val="25000"/>
                  </a:schemeClr>
                </a:solidFill>
                <a:ea typeface="微软雅黑 Light" panose="020B0502040204020203" pitchFamily="34" charset="-122"/>
              </a:rPr>
              <a:t>服务器内部通过</a:t>
            </a:r>
            <a:r>
              <a:rPr lang="zh-CN" altLang="en-US" dirty="0">
                <a:solidFill>
                  <a:srgbClr val="C00000"/>
                </a:solidFill>
                <a:ea typeface="微软雅黑 Light" panose="020B0502040204020203" pitchFamily="34" charset="-122"/>
              </a:rPr>
              <a:t>并行</a:t>
            </a:r>
            <a:r>
              <a:rPr lang="zh-CN" altLang="en-US" dirty="0">
                <a:solidFill>
                  <a:schemeClr val="tx1">
                    <a:lumMod val="75000"/>
                    <a:lumOff val="25000"/>
                  </a:schemeClr>
                </a:solidFill>
                <a:ea typeface="微软雅黑 Light" panose="020B0502040204020203" pitchFamily="34" charset="-122"/>
              </a:rPr>
              <a:t>方式运行服务请求</a:t>
            </a:r>
            <a:endParaRPr lang="zh-CN" alt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B3F88BA-F1E6-4E0C-BD9E-445C6401C8B7}"/>
                  </a:ext>
                </a:extLst>
              </p:cNvPr>
              <p:cNvSpPr txBox="1"/>
              <p:nvPr/>
            </p:nvSpPr>
            <p:spPr>
              <a:xfrm>
                <a:off x="1242646" y="4490418"/>
                <a:ext cx="9303846" cy="369333"/>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𝑇</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_</m:t>
                    </m:r>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𝑚𝑎𝑝</m:t>
                    </m:r>
                    <m:r>
                      <a:rPr lang="zh-CN" altLang="en-US">
                        <a:solidFill>
                          <a:schemeClr val="tx1">
                            <a:lumMod val="75000"/>
                            <a:lumOff val="25000"/>
                          </a:schemeClr>
                        </a:solidFill>
                        <a:latin typeface="Cambria Math" panose="02040503050406030204" pitchFamily="18" charset="0"/>
                        <a:ea typeface="微软雅黑 Light" panose="020B0502040204020203" pitchFamily="34" charset="-122"/>
                      </a:rPr>
                      <m:t>为</m:t>
                    </m:r>
                  </m:oMath>
                </a14:m>
                <a:r>
                  <a:rPr lang="zh-CN" altLang="en-US" dirty="0">
                    <a:solidFill>
                      <a:schemeClr val="tx1">
                        <a:lumMod val="75000"/>
                        <a:lumOff val="25000"/>
                      </a:schemeClr>
                    </a:solidFill>
                    <a:ea typeface="微软雅黑 Light" panose="020B0502040204020203" pitchFamily="34" charset="-122"/>
                  </a:rPr>
                  <a:t>计算得出的运行时间集合，具体算法见论文</a:t>
                </a:r>
                <a:r>
                  <a:rPr lang="en-US" altLang="zh-CN" dirty="0">
                    <a:solidFill>
                      <a:schemeClr val="tx1">
                        <a:lumMod val="75000"/>
                        <a:lumOff val="25000"/>
                      </a:schemeClr>
                    </a:solidFill>
                    <a:ea typeface="微软雅黑 Light" panose="020B0502040204020203" pitchFamily="34" charset="-122"/>
                  </a:rPr>
                  <a:t>Algorithm 1</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2" name="文本框 31">
                <a:extLst>
                  <a:ext uri="{FF2B5EF4-FFF2-40B4-BE49-F238E27FC236}">
                    <a16:creationId xmlns:a16="http://schemas.microsoft.com/office/drawing/2014/main" id="{BB3F88BA-F1E6-4E0C-BD9E-445C6401C8B7}"/>
                  </a:ext>
                </a:extLst>
              </p:cNvPr>
              <p:cNvSpPr txBox="1">
                <a:spLocks noRot="1" noChangeAspect="1" noMove="1" noResize="1" noEditPoints="1" noAdjustHandles="1" noChangeArrowheads="1" noChangeShapeType="1" noTextEdit="1"/>
              </p:cNvSpPr>
              <p:nvPr/>
            </p:nvSpPr>
            <p:spPr>
              <a:xfrm>
                <a:off x="1242646" y="4490418"/>
                <a:ext cx="9303846" cy="369333"/>
              </a:xfrm>
              <a:prstGeom prst="rect">
                <a:avLst/>
              </a:prstGeom>
              <a:blipFill>
                <a:blip r:embed="rId5"/>
                <a:stretch>
                  <a:fillRect t="-11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1698FE8-8A7A-409C-A586-191BFD533E29}"/>
                  </a:ext>
                </a:extLst>
              </p:cNvPr>
              <p:cNvSpPr txBox="1"/>
              <p:nvPr/>
            </p:nvSpPr>
            <p:spPr>
              <a:xfrm>
                <a:off x="1242646" y="5205848"/>
                <a:ext cx="10162640" cy="754822"/>
              </a:xfrm>
              <a:prstGeom prst="rect">
                <a:avLst/>
              </a:prstGeom>
              <a:noFill/>
            </p:spPr>
            <p:txBody>
              <a:bodyPr wrap="square">
                <a:spAutoFit/>
              </a:bodyPr>
              <a:lstStyle/>
              <a:p>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𝑝𝑢𝑛𝑖𝑠h</m:t>
                    </m:r>
                  </m:oMath>
                </a14:m>
                <a:r>
                  <a:rPr lang="zh-CN" altLang="en-US" dirty="0">
                    <a:solidFill>
                      <a:schemeClr val="tx1">
                        <a:lumMod val="75000"/>
                        <a:lumOff val="25000"/>
                      </a:schemeClr>
                    </a:solidFill>
                    <a:ea typeface="微软雅黑 Light" panose="020B0502040204020203" pitchFamily="34" charset="-122"/>
                  </a:rPr>
                  <a:t>为超时惩罚，每次发生超时将运行时间 </a:t>
                </a:r>
                <a:r>
                  <a:rPr lang="en-US" altLang="zh-CN" dirty="0">
                    <a:solidFill>
                      <a:schemeClr val="tx1">
                        <a:lumMod val="75000"/>
                        <a:lumOff val="25000"/>
                      </a:schemeClr>
                    </a:solidFill>
                    <a:ea typeface="微软雅黑 Light" panose="020B0502040204020203" pitchFamily="34" charset="-122"/>
                  </a:rPr>
                  <a:t>+</a:t>
                </a:r>
                <a:r>
                  <a:rPr lang="zh-CN" altLang="zh-CN" dirty="0">
                    <a:solidFill>
                      <a:schemeClr val="tx1">
                        <a:lumMod val="75000"/>
                        <a:lumOff val="25000"/>
                      </a:schemeClr>
                    </a:solidFill>
                    <a:ea typeface="微软雅黑 Light" panose="020B0502040204020203" pitchFamily="34" charset="-122"/>
                  </a:rPr>
                  <a:t> </a:t>
                </a:r>
                <a14:m>
                  <m:oMath xmlns:m="http://schemas.openxmlformats.org/officeDocument/2006/math">
                    <m:f>
                      <m:f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fPr>
                      <m:num>
                        <m:sSub>
                          <m:sSubPr>
                            <m:ctrlPr>
                              <a:rPr lang="zh-CN" altLang="zh-CN" i="1">
                                <a:solidFill>
                                  <a:schemeClr val="tx1">
                                    <a:lumMod val="75000"/>
                                    <a:lumOff val="25000"/>
                                  </a:schemeClr>
                                </a:solidFill>
                                <a:latin typeface="Cambria Math" panose="02040503050406030204" pitchFamily="18" charset="0"/>
                                <a:ea typeface="微软雅黑 Light" panose="020B0502040204020203" pitchFamily="34" charset="-122"/>
                              </a:rPr>
                            </m:ctrlPr>
                          </m:sSubPr>
                          <m:e>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𝑡</m:t>
                            </m:r>
                          </m:e>
                          <m:sub>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𝑖</m:t>
                            </m:r>
                          </m:sub>
                        </m:sSub>
                      </m:num>
                      <m:den>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𝛼</m:t>
                        </m:r>
                      </m:den>
                    </m:f>
                  </m:oMath>
                </a14:m>
                <a:r>
                  <a:rPr lang="zh-CN" altLang="en-US" dirty="0">
                    <a:solidFill>
                      <a:schemeClr val="tx1">
                        <a:lumMod val="75000"/>
                        <a:lumOff val="25000"/>
                      </a:schemeClr>
                    </a:solidFill>
                    <a:ea typeface="微软雅黑 Light" panose="020B0502040204020203" pitchFamily="34" charset="-122"/>
                  </a:rPr>
                  <a:t> ，其中</a:t>
                </a:r>
                <a14:m>
                  <m:oMath xmlns:m="http://schemas.openxmlformats.org/officeDocument/2006/math">
                    <m:r>
                      <a:rPr lang="en-US" altLang="zh-CN">
                        <a:solidFill>
                          <a:schemeClr val="tx1">
                            <a:lumMod val="75000"/>
                            <a:lumOff val="25000"/>
                          </a:schemeClr>
                        </a:solidFill>
                        <a:latin typeface="Cambria Math" panose="02040503050406030204" pitchFamily="18" charset="0"/>
                        <a:ea typeface="微软雅黑 Light" panose="020B0502040204020203" pitchFamily="34" charset="-122"/>
                      </a:rPr>
                      <m:t>𝛼</m:t>
                    </m:r>
                  </m:oMath>
                </a14:m>
                <a:r>
                  <a:rPr lang="zh-CN" altLang="en-US" dirty="0">
                    <a:solidFill>
                      <a:schemeClr val="tx1">
                        <a:lumMod val="75000"/>
                        <a:lumOff val="25000"/>
                      </a:schemeClr>
                    </a:solidFill>
                    <a:ea typeface="微软雅黑 Light" panose="020B0502040204020203" pitchFamily="34" charset="-122"/>
                  </a:rPr>
                  <a:t>为</a:t>
                </a:r>
                <a:r>
                  <a:rPr lang="zh-CN" altLang="en-US" dirty="0">
                    <a:solidFill>
                      <a:srgbClr val="C00000"/>
                    </a:solidFill>
                    <a:ea typeface="微软雅黑 Light" panose="020B0502040204020203" pitchFamily="34" charset="-122"/>
                  </a:rPr>
                  <a:t>服务器负载系数</a:t>
                </a:r>
                <a:r>
                  <a:rPr lang="zh-CN" altLang="en-US" dirty="0">
                    <a:solidFill>
                      <a:schemeClr val="tx1">
                        <a:lumMod val="75000"/>
                        <a:lumOff val="25000"/>
                      </a:schemeClr>
                    </a:solidFill>
                    <a:ea typeface="微软雅黑 Light" panose="020B0502040204020203" pitchFamily="34" charset="-122"/>
                  </a:rPr>
                  <a:t>，</a:t>
                </a:r>
                <a:r>
                  <a:rPr lang="zh-CN" altLang="zh-CN" dirty="0">
                    <a:solidFill>
                      <a:schemeClr val="tx1">
                        <a:lumMod val="75000"/>
                        <a:lumOff val="25000"/>
                      </a:schemeClr>
                    </a:solidFill>
                    <a:ea typeface="微软雅黑 Light" panose="020B0502040204020203" pitchFamily="34" charset="-122"/>
                  </a:rPr>
                  <a:t>它的含义是：平均情况下每台边缘服务器同时能容纳的服务请求个数</a:t>
                </a:r>
                <a:endParaRPr lang="zh-CN" altLang="en-US" dirty="0">
                  <a:solidFill>
                    <a:schemeClr val="tx1">
                      <a:lumMod val="75000"/>
                      <a:lumOff val="25000"/>
                    </a:schemeClr>
                  </a:solidFill>
                  <a:ea typeface="微软雅黑 Light" panose="020B0502040204020203" pitchFamily="34" charset="-122"/>
                </a:endParaRPr>
              </a:p>
            </p:txBody>
          </p:sp>
        </mc:Choice>
        <mc:Fallback xmlns="">
          <p:sp>
            <p:nvSpPr>
              <p:cNvPr id="33" name="文本框 32">
                <a:extLst>
                  <a:ext uri="{FF2B5EF4-FFF2-40B4-BE49-F238E27FC236}">
                    <a16:creationId xmlns:a16="http://schemas.microsoft.com/office/drawing/2014/main" id="{D1698FE8-8A7A-409C-A586-191BFD533E29}"/>
                  </a:ext>
                </a:extLst>
              </p:cNvPr>
              <p:cNvSpPr txBox="1">
                <a:spLocks noRot="1" noChangeAspect="1" noMove="1" noResize="1" noEditPoints="1" noAdjustHandles="1" noChangeArrowheads="1" noChangeShapeType="1" noTextEdit="1"/>
              </p:cNvSpPr>
              <p:nvPr/>
            </p:nvSpPr>
            <p:spPr>
              <a:xfrm>
                <a:off x="1242646" y="5205848"/>
                <a:ext cx="10162640" cy="754822"/>
              </a:xfrm>
              <a:prstGeom prst="rect">
                <a:avLst/>
              </a:prstGeom>
              <a:blipFill>
                <a:blip r:embed="rId6"/>
                <a:stretch>
                  <a:fillRect l="-540" r="-180" b="-11290"/>
                </a:stretch>
              </a:blipFill>
            </p:spPr>
            <p:txBody>
              <a:bodyPr/>
              <a:lstStyle/>
              <a:p>
                <a:r>
                  <a:rPr lang="zh-CN" altLang="en-US">
                    <a:noFill/>
                  </a:rPr>
                  <a:t> </a:t>
                </a:r>
              </a:p>
            </p:txBody>
          </p:sp>
        </mc:Fallback>
      </mc:AlternateContent>
      <p:pic>
        <p:nvPicPr>
          <p:cNvPr id="34" name="Picture 6">
            <a:extLst>
              <a:ext uri="{FF2B5EF4-FFF2-40B4-BE49-F238E27FC236}">
                <a16:creationId xmlns:a16="http://schemas.microsoft.com/office/drawing/2014/main" id="{A978949B-5180-423F-97F0-BEFD06BFE8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2391" y="43543"/>
            <a:ext cx="233362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6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741858-C536-45FB-B51A-1550FFC52E14"/>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auLUoIw/En9EMAAF14AAAXAAAAdW5pdmVyc2FsL3VuaXZlcnNhbC5wbmftfXk803/8uGuSHBM+uUc6kELKkWOLSp8uiqJPMVmOckzJbWYlVFgnciZFJxZNchaZcozKOW0iphhmbGOz/TZd6qPPtz9+f3wf30c9HlHb+/V6Pe/z9Xq9z9ntsZEUVxIXEBCQ/Hv7ln0CAiIAAQGhc2KivE9qDl2k8H4JBuyzsRLIb1b5yPuPiOfm3ZsFBDDoJewjvCcFFvtvPxggICBVw/8riIPfOSogEDzx95bNDiEulHfUgg2eB43HObvZgmzBFbMAWZ/4qhSyMUwt8nWu1RZM9OU70peVbm2PipYDnLNciQLe27jZK0FySPb0gUNxglYvXp9fe7a9r9KFjCioDM4rMyvraB69Hj4YcPlKnkWZoVlAk6dn81TFWEZAR+70zDQeWRk61eZoXFA+8aqNYYucsScdrxYQltCf9wOCE32EQ0eCZzj04Xx2VoidmLrIkShBUQXX7z9cu0RvcvEF9+16H3e4yIqdSp8JqVnHkhxmbqqcP5f+Y1S9YN9wPnc6iysjJiYyfwr+D6frqHrh0QmM4Lk3b89dmTJ48QMojSTIB8Hg2RFP8BXRh7qSE4Pp3LQ3Bifj58/S2yO6XPrJcI+e26y64U+Y6NsKW6EUm5fGgZdR2woi2yQSFdXSdqbXq3BDM3X1ToxUxMDw3x72P8Z/2Cgz9XlglpgKNxDE3QkVKVeDf52w+qnkrqXi5szeM2l01k7ozOVLo7LPY3ZuOAtldXcY1YyBOOOxFzIygKywIY7F9Icrjo+n6SVViLVTT2qpaMYw2ZJR+pC1DEya6uwEaLabBb5zOxRDTmFzPwUNRqbDwnHHP1ADoadUkbisL7gNerhetutdCw9tGHQeC+sYrnpSRcsY6+l5cqL/U7ifWU8N/fBNbXYOeCZnd7RxK7uuKoszmWdMLTILHm0cTEFMXMlKf/AsHmF26+AskVEZvD/2dqwQNTNh7IjdUi4IzBMWWNdd8MzrGCF4OIGQj/W9Z9erQiDUmNYZzbhHf6OvuuSuv8QllFFe64jUxODDG9OrVReN7suuLvw7EaKuRC1VKbBWnrbGMloCt+5erm56NIMc1rwyEbmhhspRSSzGcT37nbuqAoy7FMUcsL6E9WQi8S72TViiWey95DCDr6yKVTY5pAVcpJGaqNB6gZvo3/sQjhhu0zoaYdN/aZGO2gUuHte9bUA2i1k7DMYrLi7tGV82o2IRj8sJDelFLcpPSuhIyHKvuQJuUM956ks+HXQu1//QFRXJE2xz+hpPYMRkDqhi5mC0ObWIOcb2E84K0c1S5tbFhbev/kRcl1wk43ZdTONkkpWZfbbzqpoLiOFzvsdKAkN8umcTuBw2GcydMXoxzCUjOeQ0ul67TEHGcMLAOpnUw31MXLg68VCNouB05TGk2tj9CHhduDbpDZVzjvyCZd7RUbm6P+QFjRaCCwiwoMIr8SUPPTvCvR21gEVXsA/N2gOGTG8524y8yQYZm3aEVodJV128e+2fb0QJFL5yVoiCW3TzWBy0MEejPmZdKgd7zkf4TIiucnR6pUqCla5y1ZCn7FL0i01F10FLABOlmEwfdoDyenUx82u+Zquf8oSztbfOk5xjNK2acFItVkLgZvYFXA69VcWGpsJS43rkqKLd/YHoWRqYSxt+b6VLSizHwUozIxKYB3WXEWTR7r6EbZyLUx+wfmZGBCtU52gn2muy/7GhiJf13RDdT5dZqugXQYxINq3iTaVNvwkuXCNtshPHHAspGORsS4B1RehyzJ6XvA9f/0mu4TFqT1lmBLjOIM49dth0lVz9uAaJgKnsLHBiZJMv0iOABaosh1mxF6a+TsGzbnlBx3FfVdPHWP+YFrBqO06vn6qaE2D6OilhC/tRJmm6x+dV/7Lx9zbA5RJx5MeL9DhgoVhml5PWRXwDdCJ2+HzHfT+C6WZnHTkvm7H+qpxQvAxHZRo/G59rqga3jva69ehIc7ichI1jP9WrvXvgJhWfNv1YMkRUkocqZqr4yHONbAir9RxOLXxkahs4MpNQTMkRUTw+ycdX9ohLuSMM2UfyGY+VPGE01lVdkg0JB51Pb7qyO7Rdm3iB+g/FVB0vW9psPeqJ8c2FsH2YBrfF1N2QUhaxRwuBeGPraj0JcgTykDH0q7Uy5jPc1xpUxS7JOT29E0mMKJw1tvGEXWeHbGYHs92IkSrqS5aBG2LcdeXqFUUxI/nHcG2+ZmRUuYNW4VhduIx4sWR4jEio5wzbWOnTna3Ri01XgtM4zFBzvW2E2IatwiYRCSGRkREa3DLVY5YeFjX9hunaLaPhHPmY4s4YoRp8TwkIY5KM2qnCjRjbYpgx1sY0TtxpZq9OjDV9aEmyrrku5Ks64QKgjGRFcAcqxLsZyLclkkp1x5+ukVMQPU9pEiPQIA+QHaYrPI0/4NJ6pF8AwhtzcIpffAdqpYLJTi3g2XOimjaDARsqVVENl3AqJ+KRNE/T0wqaCBlg8dnEwEF84mLATYxis1zcoHokFT2lUuZLNmcme4nj/MqNfToDciFlpL1FYsJu0eC0EeZBlTG2yWYRgKLKh0eYXcQc185TY+KARGe8XDbEhzyuJmRg39vDkOfZYDjJjEoKhaIjwB7j7c2NLxlDPEEpEuxGr/IJ5w7gLPZIAtzeWduEyr6wxmuYXllJN8Dez3h5qpnxNJC19fR3f/NUMn2tXD1+YtDrUPxSrGQkYcUWWovRiOmrlOF6KLM/eYqeKYRJVAE04ia4sZrna9IyJce0/UewGbRq55va5kZy9SzRD3JjYkJu2yAbXk57sieIAtM9IXvMqyqorubGHO5FO3VPFYd2w61awOE4AXVJXFCtjVbSKVtUJ66caxMZfyND++IbTlEm1fIl0PeQISlGcjrvb1jXe5YeqYCqBt4o10knqhHtXXl8KDGmV0gaxDAUTMisd09nl393jf4Zoqt4dBYk0UN7mVvNwB0gNNn5FS3XrbSf6sTqWNQtimAmC3bLPPPRPfkUXu5iqaZR4z9ZWHEhrNzFLyCQ0BzYu05GfItvdxVQvyf5zkv/aDDYFoSyYsmgnIzgS1MY2l4WxcjH6qkjEe98CwzY9VZsZIwk7oHnEzCFI8WwwGqWGGMfvhtjcukFmhLeJ6WEk004lHAjIozKNSVo2rwKeGtOSjM9s5r4JhSc6IusUPdWfGbLCuUixqqs4Z9KKAhVQqn3O2pnZcD2Q7Fs75XTHX9LleKemSZWBc7cnhceXObjua70mXfIQ5459L4DK2ANMcvEJo93BBU1fCXHpCdEa7xK81zAmfva6SSD0lsyOOQ7HPdye/lf3t8DCivB7OoRq0uPs1KihfY0eiOlO5Fj3xc6KRotxH+iUUIMsC5Y6BRmr/e3SAf1WBko3vhA47DZdtbYrcYfopTDzVF2EC3X3J+CsOodkmKAA2G9K+HJO4lv/3moOD/4yp9b65z6wkPIqfu61i3W+eFLf1M++FFbLv4Uxt3mzbTGYvxyScNK+PGH7T9ET47CwQhaGqmHeUBY9KfArZ1HMHU5GXGDHyOuB2+j7FxvL3IRelIp0mIQ3PgD0F78IRfF1i88xEpL4+iPsSFQXAyw4vQPGAoIr9moLuf0EZUstkNE8UeQ/osiK08v3fwTCtk8qi+v/5Hohft4IeA1tZBzN36m03+CvlxL5hvoM4bjk29s4ZlIznTTTr2KYuptIZ0bQifWxQVYpSvfI5/iLXsjPu9888nZWaG+FFOPLzJQheIFPIfSHF1Cty67xR8BvwdJV+5T2WvquAQQLbTSRN4nqZQDXaUijPsiUZGSbCYO3C5+N0r8TnWzeK3pzZOJy3gU2+Gv06n7ZkxPIzED9tmDVk8ptyyZe8wJoEM+zkdc6zsiLSgUxqO6n7ekjrrcUO9RF9PtvJWOEg38Jb5bPK9gBwjAwfWB0DXa1etCp0U055FBVUHBW9Q8nw+0FUpqz+C1M0cVNWW/f9+tKm8nKK9wHzLwz5HcKPVn82gOWSRalyqIvs+DjUeWM1dCB9QP1s37PirIBsBbuE7HrvRAirb6dv31/w23wbzvb7zbKyhvh8KIO+TLe4iLLY2fx7hTrq4PFMef8FblEWyTyXVHqcvu87//jq732d9CV/gPun/Q/V+L7syd6gt6lU9KESz6YCVrtGymkpwZbhRMQjAeVMLSTrLcDsHSEGtzFqaH07aGRyMVcYMzg01pReICUotXuKUBhBsKtReCszA+yb0r/MRw+8NRIZSEpBsBMQVFvXr8fJfg5tOXvltUlJTEJClfFyk9yNyLsvYQrw1wI6yBoi1nvNwNGtLvLkx6z08aD4Kei6t0R+GnQnFJy4VQncugtLsLc2LwTVDnZWf5FO8i5FCQasBRQyBQXMX+MQ3sqNXy7GX5yYu6sHneppdNiXY0eSxUljr2pIabYRa8x3n2ZQOY1mjoiFQ80hGkNiPkq64uZ1J8PDnUZcH11r3ZF3LNXsf/eBHilTeoaESbYCohEi2Ec+Cw8fLip/zXF6isaFCY57FMkGbv5fc8rNZuot8tQDROtFF6/hITAyTeZU9nHVpQQGglsi7v34o7pFHsoYzOgTWE0jV8pA7N0iyhCyJV/jD6se1e1I4iixfDamWJsJIAKB8J7AwZEbkgEs2EHU4sOXkTbFdm38Y1wyYeZjghwWzIgFg6XDEbsmg17dXmR/Hz2Uh7LNNuvh+QeAybF9b0KkzqXbP11wHXF+R6ekFC4eBdHX+vIou24f0dAfVBako8rO/ZvDdvWLyQ8KbnnS1s117jv73IYoA3YCM2AyfCE49Pe03wJxcUVxPbJUce2h9wfdCVOfF4z8GOSoq5EY9M6SdX5EIPLEQm1xn6M6W8fMhYNmQl78FdD4eKp/YvpGW9xQeevU6+w3uwOp8CYk2vPD68Uer+gqpefWQtytPZk+e4Ow4iClTl7xxe0ygHXHG116HwYJ2e4TeSv4tK8uTI8yJDrsJaxJI1ZKd/++bbxoY7O8HZ1UsT3Uisb7bh7upPx/OCviqdnDCiRGe4Myy7elMiLZ3x6GSloT3kous8JG8ICwf4bfEhcB/ywX94qCRotKYyTXITh3b3OwJii74jENEtdejRfaGKWCEM9JprVNy0w42TD/X/PSvtmJnPy8vWqB36kNqIhW2Xfha2JknXQs7ESEHdzfIrLebrwtCX9WLselPm1oIsyChL39i1B3dq+XvNrbWwFZ0uVsUe3Z1drfFMQGY+bvOZM7cW1s5V93+Cp87OFfo/4PWAl23JSwANsn5hmfkwmxrJPeGZXp/z9KEctN8ozwI/JMX6feBxgVjIzm4IJU6vWXABf07Q8zXp/6Ccm4L0wGAPLsG1N2XAnFH+C5BDDy32zropVLGBm9csV/+Pu77+VsoDWOrCTmHXm/VODaZr/GmDTRn2NLKaQi3WsXK5wvjG/0Kkaz8qFhT5hGCnjn3nyOXJ7QJ2bajK+SBHrZzZdyFN2djv1DKJWiMclvWpamHnwn8ap7YlAMGdZQTLStRixUWSYPYLct/U94IFzwmaOAJ0OsQNASKLt80L0Dfp++eveh62HwJIshdc0FQNFK+lbwE49B7+BfVKU8WG9wvKO+3hKa1qeuOaRS/Xz18g6Q22U5bngQP2L6wH5OPLHzjyggrThanitIfgZstz/s37F/aG6ffPFbrwph/4hej/Qf4/kXdLGEbQuzyNg0d7Qt8wlI5T+y7ouVCC2WWUNSA0TgpBVPrU3mApvpAiTL6+OlmYIQ1mjw+Olo1FvmEkKBsb4c1pjbrBGtjQ8wVeM2Ol5MwmCqGkJH+dC5kfPoXpHpd7Vo0tYIaaj3q7/IKk5f+gK0tWWaOC9G4eTPQwURo0jdzdFUV6GugdwNO5h2WKz+pz0JZhU52V13n+zFSn62rzAC/sWSdwrRi3fpvsN/K4K6Z4LnlNPuC7BOBmq4ZkU++3jqWsBYIM4gZNIv/C42VoTGMOuKo/dFr+mZXuFbRk3lAJ+sV2BCtEV3b4lXt/IG1NiXHWFUlWPiWu4xyiHhdro612YdanxKKjK2Y5ZfhFP2VT0QFKJc5ywNuj8CK6hNXeXmS7mfbu06tQKC/p1br9Ny/1PNiutyoxr//lZwPqLtlYIvkR3hB0Vqi1fvDqtBcH9ta8Eia6ecOzrl3gyRZrxya4ZWYTIr6ShOTOOqIHHpyJ0FUa9HrSj3Gy5JhlpkGnT8Q4eZqvVsO7uiqIx/valAf5BbOUKJfO+6pGrtDwANZiHxOuHtnus3PdFRax2SWu4yUOZkF1ityicfzi4+MMZD6obch2kkvqexV6kAckUHy+rbpB3ubuRyAadVG8wjf0mT60zMOV5Hxs9ZHOe+cpC2IpJIz7T4LzenFPCTFm7YRIDzCnzPd1f+l0F+dwcPsJH7M+qlcjA7FVYCmBmDiJM8KyCH5Q5X2161vHPbV4q3sa187Art/B+UPdpulEQACtlUb/ZmPXpT2/XxL2pQ9VrSI52XOn0ZdgKBc3WDqbmOVpX0UxpLWK4GgEdQ2r0z7EgCBIfKqNvflhx2b9+oGAQYjRLGX3bMzuADMdZH2QhKegBHoz0V/fZhgWTgDefJcroR8zXO/b/dej2kqPOxc3eicH256mla/RIa9bQC8y/3LL8H43RUVhcjem9iig4NYo5hidRus6jAuArbDkTh5pFlFYl7a5enwPF5ZdXUnpbI+Gm72m4ABu198jBLrR+3zKWo8oi3+IP/ees/WGutyTHtaubxpaPK8ketL3xQT0rpJ4cfAgXufF1Wlms/LHx20XPEw8JD9sZ43XRRoAwDaf0IsBdB6rOdnZkPKgxgP1yJImkXo0WAK+q7NZTSFSTqNd1lDm5ODWRiWFyPQjhPUNycEciwcLatc04dxUudVGuXplAQ/NLGM2IZAURfeIDAVFsbdvZl1nWYMtLyIxrqQgFVleckHrl6bMSu2zUnbYYg8iYWapqg0Du1BsLSsC00bhMsgmbmYL82LR8uV2nUE5NVNi5qTMBU0FL3h1IqWWICIjnc56MWOzMGjy0RtAyRMbnlKuspxWbaPS9BYXZw2j60yVBugFEsXBJHTHcS64nWD0qdWfDN2sQEh08mPujXK2MfUwrQ2LLVJYf7jeV8mPWxhDLZcQn8hcRNm9rD/wpss05ryvRu3Mij1VuAW9ZkolonAbz2De3r+wwTzWdGGWZzBTKoX+DP8z/M/wP8P/DF94eO/tZJd//uG6IXnh6aoHkHTNLxHmXL2d2iDxdS4747mqvks45fHiQ2L39/Fi5R2Avh4gOe6V6QF+lPTsrmvRrtlkgcf2Zl/mFhO2tZh6OziQDHXZAYKB+QvcgaTL9vXYVewR48XZ7ub7TyXRdkr+uGFFeq5LYxe1cJdmX2norZOJZ/p/aEN0HPuv5gRn0xWtgrWL3X+YcfDIf/YzdIzRDs0n/FV+2GazSZIP9c9tFNQ1JaD4g8lqqOfSgccrs39svphL/NeQnQODl16ZSiUK/9AMy/uvxgxzeNfNcuyKq18nu6PMpJdUVYS+P7vMSK9i8nVbSYHxgd42RyiiwmhvHpJVgjQr7UL0nVttlDU74mksbcnsHZTm9EobMYjhY25VMO6EGd2U/o71mBNJyQ7iU97Y9HtBbLXozZdTgRGAyJk3WX6ZkTMfL9PQSHb/BUkBqcXGxNnRYPhNUYsNJVjMXy68+K9UQMBFON/vU90XoHcajFeMIcaYfp1LCxxvLJWobYyyViJvNF/tIak7UHEUTAxx5je4yksV58VswN0PC97oAEFrme0llYEXGeiID5pCqGe4FZXjZ/VUHMx2B0OPPLC7cWZJlPF+KFwH10B1+0LUAAWTh6rYUwfULU8bBEWoISb3oqqTWKtqbRbXHSdTOc3IOeyM5pf7iqfe7O+9m5fZ7R350VjWfKBfqgROCqoc6o04sctEU86pU9BisDfcD6mdCRtM+dzoK3QRfvO4tl2O4dk55XK+jJL1eoMeoovpdJbW8qjZem6JjT8sMfFmvzrnan9+XRAF6dt70a5/GMp9GrBtETneukY5u/q01GD2one0pGsjppmJqz+PHNbXd97ps3svyhmkETIWTvLO5SGyuPgICg3UHU7X5AX726fnx7l2vgNZvOyvKcMsOL+yv4pQsAwaQf1E5udwxCxcf2miL7cubCIwpqA13yS5KUuSi+zAMyrolR0ExyJyZvjo7tH7xgrs3kXgJ+eOTY2F4sOJQK2RmdANndLm49Vt66mqeO+0UTomYg8Lbq5W8JiCYR8sW1sz9YILWq/p2hHQl7nkef2AiPBc8kb0bwitMU1KXPmFCA6SKsritV6jFoyeolJe6kgan22xlq6ovOeF7afy/j8meR/EMVcD5efNckM4NdLgiKl0ZnCH47oraDLXxpAYSQkjYn07GWGs438hM/1DdO8hY/Str63OipiQbArilDvD2QwaHszN3X3B9+U2TgOUM0GsUUXjwuiIAe9tAuOzY0jubtvZRk/LgH36QIbLnX+wPeXNZ+YYZTifUYmLAcuBcaKbrFBeqTQz69M+z6UlAX3TpYnKxn6HH7LaHx4q4OpuG7ZdDHArc8M+09dV4CDL9KZJGOm2grysyBlJer/t6P5tLYTrf/kK6EsA3LZBIhEDa6BdWwJApK5izzvA4XrcSVUqnKPrKVz7dLlrfVYJd9AnSkJ9AhOSwAybHkgu8FjjQDdOOheu5zVKbutxRMfyBR0y1fuPnyJ8H671xBe7jdL3H3LcMNTFBnOY/XAnXQ5YacZrpH+4xe6G89/NSgpG/XnRQpjdFIkYZ0OA1MNn2XhvsBVw847Hm/2sUV7jARY1duppXDGRGNCyuFUWlTEJYc1KcUiC+8lcSHldPqWZvEW/xXK1+YuTNei1KkXcE2MAcq57ehq/vQz3mF+3UOkeGtRF+bBjGwa2I4mrey+ipdPN5Op9X7GER8QB2HeHelue+oS7sGROLwJFjH+wU7cZCDgeqSxeXCSCTWghi3E00eYTMRSFJYDlXgrEQ+pps0wTqxhJ0xz1zPBXEigjkzjFFadRnDP8ms4yAXgxh+SVmA37ahnzlEyKp5tkWO8RQieng24heRngSVFrP5oBQ86keF1Z5jKQRhwYE9yoNT1e2sW2UQDuDomwsSbGCFEsBLAV7fmDSF25TiyUMoISE2s+YYvqjO3Ms3c+xJnBJ8yJx/r54iHlGxnOYypptIrLuY82OgoBcjOgikt3Wdirt4NAGiYDOcKtKiVNyPhJnGPElt6lvGzyulANWrnWJ9pI/Q7RCeMMF9FRYg3DR2xNRec0JU/FtYE+KxrIVgF/oel24dgYoS4HaThxWQOuiT0RKTxNFiOPU1Gd2PJlVpFXXQ9p+XtJJoYS8UgObTf7XIW2h/jRKxkJwZHp6tzDR/w6sB7mwtG2kRNXbBARriOZQgZvXJ80i+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Qs0uqCd5o7cSb4yn2Ll2RJKha3hWIy9GozTD1pwanVnYn9myC5UonQmVYp/87vBx1Zjd8AjzG77jRR/RWdJVMZqTrSnwJSJupcw3KAwRez0hC5cx1E8mVNLwkoOw6ZkaLjoLNzwaRqwMBB3Kok8bWCFfxYUSwTdmZZGhOc98kTMFkhJuZn0w0TKOuasIAJN4xBWIx9sdIVRNszsT07MvslQ2P3NAQd5S+kHcJ3Y3+iv3abVQn9F2VodFLvZ/oPp1z4zJ7Y+PR0IAuT6XbRcrhB2m83xpwfenG1BQqW+aOKWgAPe26L8qnj4jc1otbVq7xNTjvAloKtRyKd/Bhs53sP47ary7anRaiPHwVzGhksPnWav4MQrwlL8BdRuFlvDpianf1/K706Hhg3kOvXjOCH7P05JqpVSuM4s5Glx1CNx5DOyVC8lb1KwnGmnwfU+Me+9Vj45HsftdSVmMQwE1yKFK5PslUKDEqU6oOGCTuVekoFOHnkBiSX/TFwYcqe5w1xnnMKpIPiju7AWhWFFBCi0i+gY+4BpPTNWbYPNrHu7/uBUsRa4rfA08NMgVXQzlznRk2G4yySo+UmR3o0jY49YN/GTTiYCerwGbg3D3VIND7zQ5a5m4nKf4Fi1/Ft03G+Jpkct/POjTi9qJSI1v27pnNvhfT+q8vwXAYaK5Tvp2EqJqEeObvz0+uJxI3trz8+z7e1+uzpITl7MWBGkMjR1ezffNEz/UoEqTOtfcjRKf3IdKdgk7JgsKDZ35mNdAPsE3aVH29u4NjOR2U49ExS8CKSE5+fpW5x5ewN7g2HvN0aUrYvgQSQfAD4ohixOhDuybz79Fiu3VAwSJgjtCOi32gEh2Pyg5zIy/uUYEpyeYPLsSUtGW9gWMsON7fO6L36me4vew+DFXtND8FOFJ5l819+/xYHRYuHieqSRLuCek42/xi0rvVLGCy36Aw428hTstk29TOg/wEBr+Rac6P+/F+D2dG0IWv0hwoLCJT/cL/FxC3p9t4rn6qmkGkhtMOl5d/VyiNtyM2E91ITH2L9gLQyRUI9k4pA/PImb5uIQOXMsU3ejLJwRKPo4RVI7rr1gnN9Qb7fy3p67mrOe3JTs9XaGawCLhCB7fdKuEYGNTrwJrdwlqnPmxai8GSCKNd1nLK3xugQauvI6J3zvvCQNeRIQJetmvU8ieI/m+iB8zAN2q90WxOvoHBLOrd+gJwO5icAm636jWYKwup+CdbJ4v1FAwtzvu6E/JUAOcOZItHs+jWeHrJVEfkNMvq2AjCl/rrim8SZ3KPpyQTwkGRNKLsnxHe0qLpud2cjOSKydvN9nbWgSOx/B3Vs2vmR44zvdcjCru7O5IUM/t9PfnMJKtkOl9qNsOvVWc4SqjLGbtaiNpi8mW9jEwlwYGezmeFVpTIRB/u07N+NE32uuSqkt5cVRlFf1xgfNGndbiLQFLuXVxg4ERW2lyhKXcmX2olQ7qRBi1UrzD1nL6g7JQgb9aEaAPg1ML9zkVfJYXaGj+sOPNP99OPZXrtaO7wOvwzb/PybB2IhFkM1Kp+MqIu9X7dC6O5TnvRiorxVeQo/ngbOckZ7HN6hINvkwSr2jiqAXMgifyXHIBM5R1kOx14GbpubH3njdgxYagC0hC3Sq1C2TyxLRTZGXYk0omN4TCD4ynAhM37th5TI2CW79mfLxGGgpwZlkula2Tvr6WX3L/ocVzFxVwVsjAXj31EjPY8c3S7M0bjLqYOFrOMXxBipIqiRpiaQy6MFUndmzD1tYRm+1ASTs2km1usxcWA4l4EeDmPB0Wao91x16gH5fkCedOEzXWpg+hvJTPRaBuHwytfPB7Lwreezgb8qCkIq9aXyXOA8FU5IZERn5Q9xCUAEcCJRGJozY8x5LFEIvr1RBCSQj2TcFUTQ9pqHl7rvsg9snJeoAnFN4AqWN0GEE6NPPfotWsKF77NGATcsO4wb4sQ8Huvax0bX2VCjj4H/1y0GZdUmSPOie8I6OdtuoMRTfaiZQd7JHlbe9V1u6MKn/ZW4mWPsrEUnLMfad+xQobLaAkA1vGJr/lqFQ0HuMQRpWB6AGbRTcxL9GaR1uAOVm+hnJ4UhuzdkJmRzG0bDS0cNToDZHhgIL5begUdSPQ9/Jy9/mqzkuOyWKACRehmkCbK1nBO0B7ptCi4Jpo390RRC399usMKQWjaWo6+7zdciXu4bFxKQomgWIjGXZclGcNjgJOYiH/4LNsxICbnUzQYyHESkXALwivkg0hCuhzN0E2UE1fZzFE4liAozmXkZvWKjNC/KJFTZ8qcgdJbmiKr/DpHg59W7Si2IeZm0eOC585DCWseIGVgnf/NeyTzJM0qH5L0r1qFR3gqv6Kq03cSiRjzsRHXfqhSsAnVcIOUWHKdnez9WAfj+5BM6x2Et49xxR9Q73SUE6BM/3cpzPgutfVRx/RXD8u29UH5z8IKeeMe8oIFBNUhk0++I0FeP3lW/NUB7iHlqlChTslMrZHe/vaFa5R4NcghNSnoZETYwpmdV/rLx48JKufdhuE3xeiPYQ0nj92BhUkuqes7d/QAcUbS7KL3HX0twLWK3TKi9V683eaCirsTLDwO4r6phiVPFMk55sceAdCkuf7nvif6i03xjya2+9Xy8n/Ah6Ilv7Wne6qOi3BgOh/GQZ1uaGy60VTfBiiFzREUXau55NebXK4MTZng380djx/E2zoObzf9bz4HOgX2Xrg6eB4VdiXpxQMCwuyQzjTZGPw9Evb3CHTB9YAB9dcnn6GlHcwEAkZNliLSEd3jYYnXvO2AfsfFGYpoRyhiEBaDYgz/gmewjogLJp0TJ3vqpaJp6x1ffV9k261uGTjqfHXHjxX03hH6Fph+y6UvIudjp1uQNclgakD8K+QKKXsJR2xd4AAPP5BvXpszVeA1z/4uut0daOdPOi2zWtBa3+3Tz8MX6AF3Vi8CHOQ54QN7y28ZSR+RirtppCO/ptf7I7ItYhr2icon7J34Qa6x9vgTjleDHD9wMINdEPKZp8knmOO/8VOk5zKmtw7PBIV/6LIeUzarYiP3S8iGMUpVaOtc6xbOILZFQ5Mu83DLmfhCCZ+SlWvij0xWMD5VGCEnFiNfDRdQWJVNJWRZv14gQiELNpXoTL2MQSOC48Yub8ggqxUFM+j+AWMVTD8/IjlHw9JKjjdQYWgceEIUvKCFK/c1mufNXN1m392wo0bNi1tSnGMp3aQfr2X3wMVp2xeiBN1UEjJ5v2zTbxgyFmr8PkSnpbOJw5LSVDy/SYlK1zXCal/mRh5nhJ7iZ0V4sUyB0ImjHVcHb4DrS7hYIUqqZqlKJMa8lE3XBGbUTzC/6h/G+wkAZGTOSDfCL0iUV4uH6e8K39c9IoVT4YF4qUUVOdvZdctwoBXFsqIP4AnRaGlxUTixX+0Azw9lwDyNBz1PjR7qTpp/8H69ZePzxOhdd6QuUb3A0MRBaLxc9yiA6kSZUMu9Jv3iZ++phMBhvwn+IpuaakO1He++GPMNFdZnguYqnv2HSfAPnw75Pek/PNXn4f/bKK+fs43EbVQy3OOARu/MAFVqvh5vbmpq+t/2nj/5XPX28uiSm+/xeLqF38zEqHCVt+X/DGS+P453yCeq4pYWjB4vPlfKC5kkb98zg8oA3be9UVfkv1Wvp74ToB/ec9vnzt9BECWIqdXuDS1pX87hPkV/YXM75fP+e5yMGkfQU1z9TcCDHwnwALx63deRK3gTPxdnnr/a+G5sek7xf9tsb9+zjP2jWtvYy227flGgAbl3+OFwN/sgSshGx0DvtrGtN9kfsqhHb7h8enfvk82/k1eXGY2rKYezx/8fs7t95ivX3K1m65g+i1HXQf/TV6soCbb9rUdbvoytavfbzLf1U/7McXg5Pcck/ibvNjep5dVe7809WsC0iPxe8z//6yIuRIAy6m7tr59ZqmNmDHkdDKyS6IKFD6CuT/QR4Y1SIO4LbGWp96up/4DYlYvolcSDVhXCHyjXFlJDJomcSgkYm2wecEjImz4xAiNkbFEh/ywTGfJwbqtl+dxt2GOu7niAEtGKd75xMzzZZX+dgFq+IRtlbPNq2Y7RcE2T9HHojVD6ju6psIwerGjtpVBZbuURYoLHA+OGbAOhObbVfsI2ot+5/yBubNBKcvlmDheytoUXMV6t5sd7iWrSg/aWFCa6HUP5jCbA5od2i+clTPe5YDjkutZ+ZDlmbLDce5uFtOpNasskGoFigXygi8KQ9FZ7nGXCt6NWuumFYFiULgAvEVJaN+51fkeSyQ6CJYlr1tsMfF2rmeXCWiz3e1DvocZKTlzKnLeTt2GiVYUJBnZqytTJCT4G7g2VeZ0JcbMrOZFQvvtVd9w+6v6PakzpZVHzqgkhMTIyxwuBu2tVxSaDqPOdJXjTvq2AA01+qbcpkNmnRxHg1mtKCe/TjbOqI4GU6Uq+Wa4Efo20jypJIJQrLYSFzH8L263zHmErVqFvp/YTrLK9BiGXP2qMklAX1XR34m5m1KHDgc3q3UyqCivDwEViuofEEtisiEbBikWMjdL8QeXtD6QBl3AxbK6jNgUJJzFhPjYRgxUiLo513Qo3u93QC/hOTzBFNg+37T4G9/1eU6JDntqFd7P9rVG0XPPyEht0VRLiGSX+74ORqhoWK4H5kxSJmedsyGEJ7iA7txIQrg7QVIGvRiw/GonPXDIRj9XXGS9Q1eg5Z305HdedvWut1DzwwB+GceWN1jExlq1KVJUmDW6F9jwwiuicUOcvysvR0VZh5NQR7T8t8tG+mjZTe9cEuuDw+AN7G+ckQ1amYFpdL8S9J1bQ3OG0r/ZTh1+r+Th5ncdtWOp2sDd4SKCpZVMrc0bZkxfW7DXCJlagJVnmQqbG9d3yot/wMme3ISMbAdnZjFW1qPXFzNWezH0rFC+xnLxg0iCBcAt/CTL7R21TVQWZ8RoI/MrBJcjfowY5tTM7W1lxmvQbmb+pXGE5odpJ90sY9F4D+PUQa862prM5N1hGygUrmeACuEKtDWKTH8RRnMRpmBr8f1rMpWbEJZgl9UumlXdlOPKVK8hQwGvYZkjm9nmanCkGuEi660f9HFpwbrVck7vATdK5Ah0pdBvJjB3zubuUhR3UN7X8K5nmqyot1/5Z3sv/tneo4bh9XptzLFw1exqcZ4Vpn+8ErRxv/0P5OPPxhwWFhLMEfqlNQ3bifEtuLTsmwkL+13ffSzL8pij/cYvvWcU8TeNIgSujaVsnPhmhXf9ttmnvFlNOX4v92ta8LuObWjtC2zFNpdvXP74u677FmLmlvPutq/96LDfDU4qbndiO+qXfIvvK37X6hfbZhXfv5v6xYNB4L/p1xaWot/x3L+Smf/BH04muRFcNPW+SeTk70Zfry0Rr/Nzj7/68kDF78aXxH0+BO8PZ7/le7/tuLvzbLvbHHZ/keIbvxuatBw67xueUP6NU29+O/hiTf5dlnpP+2t1+HfDy//NSshLg4gcegmcnwZVMS9UPTm3qpXx9Hjh2GG7xUfH7ukevf7xCvS7FPGgQIjSNwoxiOEFdXYBjdXin5O310c79RZH/v29n+LrCtUcv2uL2GH95HRMS3xUYJNYZ1A5v2wNFE9Z/53IhVb8kgM/wYRho2L2ehX6CFPV0Lx8ke/jc4SG1eT92arIb/tyYFDS7GiwMWimJbZRQR8WhQIozdXDcZU6HUsYcsD1Csd+SI+dDHtP8E/9fa8szMvsWkbvfDlZu9DedP12iZDD/FN/C5YFis34B/70Dyxck4jfKKzmKMhbeKGcXpCSyD/wF/+LHfmwpmosjjsI53j0h3dtvPOksPHkwmdM7I7BlgOZrejID+HZG0M+XLLR0dUt6l24ynHjNU4MkKQaJwbQGTvvrqe58HzufIE9r9wweWhhtBy65fhtmr669bMHFux43HidyxcyeeOkjyUL1zvuFGvzI4kXCe4zDxes10Bu75bhSaqOn+4b+MKMsTtm/w3OhYsmO9KW88TMoccpl/QrcsyDc8ETi9eMtvJ05s4TzK6qhSsvP8C5oIjo+J7n6aPdCdj1yDULn3iaD+eC5Zv5BF9YWubDueAJjvkEX7iLNR/OXwia/R/B+D8qGNUtTUV4y7LQyVYbY/5JmjaGId7ccMcwFQci9SC5s2n8nU6fWNmxakrOgz22cRRLD7NuMu5kGd2MXkAuWFgalPi7JlyHBusSlB2zq/mbu6xQ1qm9acZwl429mF0ROKTNdv8MKEY11odn91lsMRGXCOqLh2lIxrtgKNkvg929MOn9NvNQ8nq3BRYx3P7Q2E7J+zTMY7P5ao5vVXeMudKIhESM5jimJx83QaY81bxT7z5RRQskdHQtE681+rArzodDINtova708LMxL3loU0apmS0oB+lhdi2sFZJn+d4Uv3sDLjYei9uFCnGJiHdlyiecarSMw+XIwD1lPsBkttTCGD0B+DYxxIb3VNI0zYlDpxAc7yfmmrvoZYKKZPow7PMdce59G92mfQlqTeHmSYSl3Ax+FsFJ8I0rCHGpdCk/ECMko1uLJBvVrS9NuMbou50ksyC/Nsjz+bXOuHVym2xEvQXg5iX8oKnSgNO6tE9if3XXVWQcBDbU9k/LZ1uVu2zopuANV9Tb3cjozto9459Ukw/RVGLQcyQxh0VlCLykiaBGkCF0Nt9TGPUcmA055/4LhdLiK5Sv36NnFiuAndiI+Lc2RZmMlXFctUjyqVkJ6RiQhQLHPI37Hqc4waX1C5RmOoNAcQLqqdPpf198b81ip2sX+qryMut0X9b+UJDLyYXPIu+AafDEXeLdlivp9p+kDeTxpCD7Z+knwT7tjI3c1miyGJK1N9rrAyztZC6kLNHnNUwUwuoQlSptdTVfjTWEPzBJ1wYWKfVRfQs6Imt7L25qGjBd2MZsUOXbmOFVeXSbMxnGHQ0yrBBdJfZ7R6ORGrTg0UJ9toLVBta0054BfNrkAGJRDBjPEhlZApgIPOk8vXppLEF5+LjybIjL6BgWLV2L9YDIsDpjgBifSheRpTUC2ROZ5oz1C0uuh9VnyQ1QSaCOm2XK7mbkp0kNxoXtyUN7lM4ObRYVDK1C0TFerwNKg25VzYY+0BvT1O+JoXNpMGlMpZNjWWUP3sl2w9h0KiaCrYvVzgJxB408OoF4kKikzGWJDns+ca//QhuX/O+xzQi/CT1piayiYbL8maRSn1/Yx4d81dM/9YbYhOxAkrMG7qcUNU79ys4d4LeUFJ52tY2XgJeJOxB9aU7bFkbzJB/Nh2mxamFespLIZmD9ILIDD+silMChFuDKsSouJwH9lwPxXPKh3IWXwvK52Gls79oxEsWe5hnKAPnlR4FALhJvwXDQ+mfQ6heWdlKOr7na2dU10uDy0hP9das4TWNGK+6kFDeG/soDrOGrRLqSeC1OtNtOncPq8sx66F/cCFi4zWT3cTWfvPZWKBsQ4lQAzzx2OM6dpASIWKFelVHXN/zC3e3j04RnEN4niPabEvwgChrVTWnGBX76Ckcguh0xIvJXkkx/5cYeRs+xSdZ4Sbzyom01JM5KlDMYPdCvB9yiBTRcFNFU9itxWv7H1f+JAf/EgH8E43+XYCzNjhobaO8d43LG1vw6l3Z9hoh3theUT7mzsHTITkkcyBHSKfwz/M/wP8P/DP8z/M/wP8P/DP8z/M/wP8P/zw2fu4fAfw2swwEC2PMQkq65YL7HP4Pe5F1QEXSc5Boqb4cCHFBvljyR+IvbBauPiWaGfbrb1KBXVV6dVLfubpS4wxogOdrE2AFfwM+EFG3lMwb2sNwhs2/R828HyF3/udH705XP/M554Wth8P57Ry2W7vjhTP8N6H9fLl0eecUc14yBzb8F4O5/Xg5ge03nIDr68g/zDXXM9bVlfrommt/wrt4hXb6igLQCjwkY+QECnf8EzP72jnbN7B/nm5nru2//+XbpA8d78/nv11D+9+tSqmf4qCy30vjFPQcCHckCmwYTTeePkvjP2xR2iq2M/une6/9CY+nmn++9/k9CbbH7+XqFX2B8Q068fPz5kjS9SOqFNGkksyaNfzYqLXysIjiIhHHGIDAZmIql+osVfrhE4gWEUNSEgZqdSruZd2GMvx/A5F7BhVm0+8lpayg8EW8WDA0/pTV+BsR2pWUyyj2DNKorzywjKBMqkmSjZk/NlxLXCtFKWsZYY9A4/Wqu2czTzhIDAjWdGNZu/WmpMCl2hOuEiEGDVMUjZt5kjeoA6/vqgkCH0q0zuaV4hJ8sKdacwX9xyiCBxKGnZbLaCiIDab1npF0QyD7ZLBMv59jyTHI8VGy0p5QWRqmavK1XkU2nnDhHptzzVCkyjwSz30uTxsth6OF1mvbldZ1Y8/Fq4TQEK/Re3l1Phf2ewl2JVMaLu7juieONXy7aVox71lLaPGh5i6oa3owDc6itkdqZhthMFxAaZjYVxWjNhhSc2+nDeLs6z+stcSKp5PDG6NgHrLoEZXiYi4g4leYF6Wf5wsMJbVWxD/ABe8Bd2yiaEnGp/Be/lM+M3fHewAjV7cMEl/ermglnOK3LlG2oo008ib7gVWx4OI6rZuZBiP+AzZhQYmFX0jfSNXSzGoilngqqm5Trg9I5mYqGIyc2enzeED0jUduLe3io5C8C0FMT7PGgI4bbQkmEmQ/YfEBLAaTetZhawiXwBmgbWXlJV3b4di2goQh241mD9T1Gbqap4Y3YED9KbVpTZLvetpeaYnFc/KpNoAsCWon72UgR09DG9Q715LOx6aZLdweZBcy9zqXdVSP5nfutGSWMtKmhOwlba5lHDjgrlJxy5FS9jzphb3iBCe6O8mcpQijEse42YaTTwtLqzPfMhgUchqoMYzapzDyxuxES+zLdA+ElC9o94B82gz1zNLd6YM8T05VVFlKt5jiudE2qV1KAHPh5hg87pxWebCvdGi9tMxuwrT7fmLxOs60jrmNJHoxw+dmzTrpq2L4uevnORv1NR40uUp70sIbl9JIC07+cQCZCItojEpuGTbHHGnGmLgF+w+aTHHHY4/O4s0Iv7NQvhHtpATUxNfg0aWm7DTdNlRD1z2jp/bZJBCWmb3Z1If+6AV88KKyTzsbkhidfktC5V3BiCBvvS9ImrgtcqkrYRjjRHe7xoFLNEfpZ4PNxkF0roRMIkZiqmgTTsrdjER2zm6gGpzH/qEw8seu1yq7G4s+TBc8XqqstEztMX/F0bctLUfYmK5TztmihWO7LN5grxNt7eq5ROkeYM42elvZ7ZnHYmv5kC/KdL3fSpTdUX4Y/KKEwSjCbXD4FV5qW72F3vcCExVusk3sC0QKClDsDSSgxkT6iSGxPtN+Iaxj7yZLdESI3JN26w8Vr8YQqnVai/Y2HARE9ObMXlobaopgHiVnqWVVjmUKs+PQZpVi/hkC8HPPDanDp9KBxVWno4HVPo7ZtISMW/ndlg93NsO5CbZtUwmQzMZRJ5gmy3NQ+vTnDN6w/zuxHJy8Crpsqa31bYHiAfBcKHx1m1RlXntin78+j5/iyXmwLS81sICr+/V3zyHrcIvrs3RIvS025+ipLINePVXT2mm9RI2eJ/VtTpaly8BYWNYGHyJMtXlee7Y4RoSSIEtzdLHz7QU0RZY36K7zQ+JRLEnqJoQn0bWdifRoCzwqB2L2LjElcDoM0juVOJFcdfvok4XpBOjjId6fPeP7UfiwshHi//ca7XAxl/AnU5bO5HCJUl3If7RsIztupazhIX0rQz+swmdQ7QbmXZtdbe12odfKx5iuCeIX3PyGRPupq8CpcuzF91Tjz/WrGncBdePSYhOCjyNY4MsxAWB1JJHrpC5+JcAkfeYRC45brdgZ7cjHo5FqsKkspNOdZ56g11h2qf+LeXefVTSYoCy6bVsCooZIIHuLmE/WajvgLl2gI4yUqhGbYHiJ1E2ZtWSo3IFaIf3hnldAVGHa6E09IaGvoj83a+XbHw88iV1OtjYzUF1WPIRkEGCKz4kiSBFw/A8O/eAY+M3uUENbnSQ0/lA8jjOCcHM31OBZ0RgbmH1BZJQ+dnSOwMh8/2IgN25wO6+DU9e+tCil/CGObtyuD0SS94LXQh1v9xrQZy4Di6Qri8ajJJ0tEhMHvQm/ic82URhCa/VTMafrwy9VZPd366LaZliVbDgvc1MYXvN+Vy+TyTAMGPi1P8H8F3aVwPxaXkfU1CoBEJLFbSL5YC3jHbPwjg0RSbBDixZhHabMz/hyJ1mc6bdY2Hpyarp0qyTBgrR+kpwRKMnIktfsYb5ivsh5XlfmlvVMT3kRt40gtE9wc4W4R9FfgB8Z7a/rdMCR/+1vvLXxWfIWGBXHsrMcrWAllxV9/e0du1Swf21Iy/MFUYmkdtnRCqWYQzOWqZENyh3x9+04flBSt+/T+xJjt17P047bcSdvVACHT6ksJxxM9Spq8Y4QoY4daq8m6eJ9Bgjt2Nv+asBpFK0JXGUoNb9ZoGsUUaawZbiQZw7gnp52zqyunyOsxJKrZ4ZjlNeOawwS1M6+CpJMXK+MqC87yIsycVpULjTRWeeeu0B5sRu/JSfCeclYqcZcjoZVm0uW38xoOO33VzlVBdJequERe29bXKssu2Vtu0z8gjQ6Hfy68t+ShtDnd1VgPS5ux/uBc32wIm70GOv1KeRseZ4VSsYALR4mJ9d0Psx8wKLk2+FQ1+pX6raXitd6eqgEez7CKGLI44Hkd3//y90jb5Jj+dZ3MCMVcn3hCSXv017IkxOrRoE2zTjfNsU0BUgCs76HDW2xLC6qdLMxHKz5fIwrJEtXZPeZ/nV2hk/qG2ewBFl3RbaeuRGCrsMdNTftdCQ+asTLNXYDp8N1GTeRUyYN3bWOUMb57z5SDrNgRI/3CNa0cCSu3rqDBzWXOPGj6NiYioEsA9Ggh7kwB92noUHZsPqSYRC0KGel0C4/MWu2Mo0z2Y/XkFMoaIokPVl7pvmszFEAIQmw50iGBCvDFdW4dScG/w4Q/dd7oYD1nlUyVFFiI9xdxwbOjV4xfNuQ+rtA+taHBgFA0i1jRLgtG1z2Z9fMUPJoC5A7aLKqztHwKB9UlvtRgVa1dcY6Cn02c7dlo7/qkoGZzPh0mXGappi7HRBp/PK6BXeQuVnzSrmStYcxqEDoGXEgsDw2goaQjXGmxSGYsnBlJYhFLptugs233yWKLDmtJBT4eJGest1dPbrrwsjSVqmaFehLixzJ5lt8l4m3kScpIm7NGST69s2NI5MciZk3mmm0vAnKrxwsEJMCWFyUnCgXVWExIuUe4cCV7qHpcahY3GQHD8XTjsfCWrmryrrZ0DjhdWx/LocMe7c16D92o0FyrcIhkgI5NwMwwmdX1uM9H3SJnO5AI2QQk5N3ULAaNGPlkSu1xGux8Hl65pC1Vwsfs0sDfQR1X771fb9rkQ5I8Vnf86Vj0pr/Ei5fFp+uUeCPyfHD5gdhgAb8zqHJGtfbmoU56WM/0+c/Rb6hiyAgGt2oxgP7ugx/BAjDBwLyHgkw+eITWgK0Ru3LMIkZTcK+eEvxzVD+S6FQUYhivvM1md7f+UZO4gPzrQkdgDyytUJfs1D0A7EE4Z5AIuSEp3leKacScZbBDM5xU0TQ1tO/qZroUCwbS8IIbPVl7rGkKrYqz1gNSbORjDGVjQKvvbOiP9cONh/o2LVfgRTVm3QewsAcuauAxlhWiLXkudJIT5r/rz1ZctG4bM3h2CqWy/WUrzRkEUhAFmFqrZ4KDbO9iSNfqPhlh2fkHH1CMSqqQUp7ifD4IQhpX4JW3km10T1bFCh8iiwGe1zrxLNloptDu7f7k5oz7aMBImkYhBQPlDECJ7AHer0EQ5z0oIvjAGXwkvcgRJEutKBO9dPzAnnWU9WV7Gn3dytcoxDEOG1VSSBEPNzzDHVbv21JR8N6yA6dQh8VIigYhRIZbLn542388tKrxs+r7I0T510lMZK1NJMnfvPSuIx03FkVNfw8Vi1tlDLdMGe5qXyFtjfK6TAvF9Wh+7KmiDcyUtGlabrsoiTTX+/TYG5rjQmX5mFuq1L6aKgZdr5/JVLr4gY4bidHfG2orDki1U/dTV2AAFYw4J/y5dDiX/skMHtZuSQ5GMoKNq2hmVZrAIV1gPdBGXV/tvMOedbHRQqZTFmmE7Xa0USwVHqm2BgRijXR1BiVu7KnB9X946r2ph+egMQk11yXKsO4P1NSqKqEf3rpQ5qQ+Vx+IvMLpJMGTxtmY7rVHQOh3sfCIfuXbEPXjobzIAWNm+oKGG2d3F8x2tyUYdceA92W+l4hiHmSlp+RSd1ZN7uTvrHDzVImvCK5TIzE4CbdMwFnY4YBZAzdw+XTT7X39r0rJV8PiK4j621+m7v9kgM1QYyxZ8zlUpRmPv9CLPBH4rDqlAUPKS6Iz88CzH0+qq8sp9EB7+ZF96srCYU3Bmi6RqvElVZ9T66CeIthIrbLmhAz2MWh1nIcxB8w91dS5qY9aeli9+bFqmZCgIWCQu4SQshhtFvP5vieFJ4HD7fdOozD/qE6E9+/LlEX63pjBoB7kXBfaLasp50S2kImI6J2xtNSfehmyblmcCxbmY2Yxuszhi1PS56dcvbdYS3bNmnWVdhgPTvQUgPOmkGQzkqKqgvL9ZLsbiwFYRIS6ZZlZ+lr98oIotPSk6ioxQDNIvHZXVECWef/Guj0h2Bw01KcuMQenavN5YqKPuqV95CipZPARB9MPTqaYM4LMOcz+nCpuYtsr3CJR+4x+2yV+Za29UO4UtEpNohYpDd4ENFaKB+8eKpCeVJT6vAQ5vRmxz/xDkQO2Ru9S7GEFi9i505soF8nDfcEZAdw9wfUzuES8xvDQrGkse9TsQN4EbtE6g9dBicKn6rX6ZG3NT0xdH4dxV7wvYL8q8OFM2nIdtFreWwA4o2McPwxDMEVnhJlAYiZcka0PsD12gRHMy+nO4YOYK+GNcV9eUjf0DtLoZmkD3pgcWOc5hEvca+65jhCeSImDmR84A1MDz/QLV+Taxq7Srpo6VPU4lGelg/31gfgE90Ttp+SnnQ9aIRHEjyrL7jqRDbJuP1IlIr0juF2eo4pztxSZMNTrTVN7YO2h26Ed3viw7apSqhJmgxbIU1otmo9g4oyKMQRclvEX/9K7MmMFZifOMmgqPcRPN2BXq0WwxWp3XDfG41ty/KQYpSDyMTCGUVnHbKnMx2VOtUB6U54VWr9TVRWvPY/f+Dpou0YiohmTE4dBtn7AzQLcuk+xzdgmz/itaehuUzRORGjPRGxllzla/nsFYqfi0F1Ps1s4M2zBIRYH1P9ATlyFJmQBZmBwaoS5BJhpf5YSzNZVGw4l+ZQtWfpz4cF1fJlYuXa59s8vDHObO/rRj1q4hOH9d8VIXnTyD192+vbm8+9tXKrx7KeKi4DwGkNgaLVzQeXMPeGqR8J6K69c/ekuyy1q/h14JCfg35dpRqGuKcaZ9+Y3cSOvr1XXuLz051swcZAPAtRAefHaDiSXgdx59kCSeGhNAVlyzMnsh/ejXZx7A26HNYr5zLugAhs6cM0xWvi54M+vSvvLQ31mdohFKOAKK9YlyN/aqcUW4P35e+ueLflWrqf/H1BLAwQUAAIACAAWri1Kss1wIU0AAABqAAAAGwAAAHVuaXZlcnNhbC91bml2ZXJzYWwucG5nLnhtbLOxr8jNUShLLSrOzM+zVTLUM1Cyt+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
  <p:tag name="ISPRING_PRESENTATION_TITLE" val="台灯"/>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2104</TotalTime>
  <Words>1231</Words>
  <Application>Microsoft Office PowerPoint</Application>
  <PresentationFormat>宽屏</PresentationFormat>
  <Paragraphs>179</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Lato Medium</vt:lpstr>
      <vt:lpstr>方正兰亭超细黑简体</vt:lpstr>
      <vt:lpstr>微软雅黑 Light</vt:lpstr>
      <vt:lpstr>Arial</vt:lpstr>
      <vt:lpstr>Calibri</vt:lpstr>
      <vt:lpstr>Calibri Light</vt:lpstr>
      <vt:lpstr>Cambria Math</vt:lpstr>
      <vt:lpstr>Lato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子非鱼 卍</cp:lastModifiedBy>
  <cp:revision>140</cp:revision>
  <dcterms:created xsi:type="dcterms:W3CDTF">2017-03-02T11:20:43Z</dcterms:created>
  <dcterms:modified xsi:type="dcterms:W3CDTF">2021-05-26T07:05:14Z</dcterms:modified>
</cp:coreProperties>
</file>