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57" r:id="rId4"/>
    <p:sldId id="258" r:id="rId5"/>
    <p:sldId id="282" r:id="rId6"/>
    <p:sldId id="280" r:id="rId7"/>
    <p:sldId id="265" r:id="rId8"/>
    <p:sldId id="304" r:id="rId9"/>
    <p:sldId id="268" r:id="rId10"/>
    <p:sldId id="306" r:id="rId11"/>
    <p:sldId id="307" r:id="rId12"/>
    <p:sldId id="308" r:id="rId13"/>
    <p:sldId id="264" r:id="rId14"/>
    <p:sldId id="281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0" r:id="rId25"/>
    <p:sldId id="285" r:id="rId26"/>
    <p:sldId id="286" r:id="rId27"/>
    <p:sldId id="276" r:id="rId28"/>
    <p:sldId id="303" r:id="rId29"/>
    <p:sldId id="309" r:id="rId30"/>
    <p:sldId id="289" r:id="rId31"/>
    <p:sldId id="259" r:id="rId32"/>
    <p:sldId id="260" r:id="rId33"/>
    <p:sldId id="288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9" autoAdjust="0"/>
  </p:normalViewPr>
  <p:slideViewPr>
    <p:cSldViewPr>
      <p:cViewPr>
        <p:scale>
          <a:sx n="100" d="100"/>
          <a:sy n="100" d="100"/>
        </p:scale>
        <p:origin x="-9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brown\research\experi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rown\research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Sheet9!$C$209:$M$209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Sheet9!$C$210:$M$210</c:f>
              <c:numCache>
                <c:formatCode>General</c:formatCode>
                <c:ptCount val="11"/>
                <c:pt idx="0">
                  <c:v>6.66</c:v>
                </c:pt>
                <c:pt idx="1">
                  <c:v>10.24</c:v>
                </c:pt>
                <c:pt idx="2">
                  <c:v>12.16</c:v>
                </c:pt>
                <c:pt idx="3">
                  <c:v>10.41</c:v>
                </c:pt>
                <c:pt idx="4">
                  <c:v>11.41</c:v>
                </c:pt>
                <c:pt idx="5">
                  <c:v>16.79</c:v>
                </c:pt>
                <c:pt idx="6">
                  <c:v>28.35</c:v>
                </c:pt>
                <c:pt idx="7">
                  <c:v>27.46</c:v>
                </c:pt>
                <c:pt idx="8">
                  <c:v>20.22</c:v>
                </c:pt>
                <c:pt idx="9">
                  <c:v>23.83</c:v>
                </c:pt>
                <c:pt idx="10">
                  <c:v>41.23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Sheet9!$C$209:$M$209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Sheet9!$C$211:$M$211</c:f>
              <c:numCache>
                <c:formatCode>General</c:formatCode>
                <c:ptCount val="11"/>
                <c:pt idx="0">
                  <c:v>8.35</c:v>
                </c:pt>
                <c:pt idx="1">
                  <c:v>7.82</c:v>
                </c:pt>
                <c:pt idx="2">
                  <c:v>8.99</c:v>
                </c:pt>
                <c:pt idx="3">
                  <c:v>6.97</c:v>
                </c:pt>
                <c:pt idx="4">
                  <c:v>8.59</c:v>
                </c:pt>
                <c:pt idx="5">
                  <c:v>12.59</c:v>
                </c:pt>
                <c:pt idx="6">
                  <c:v>19.559999999999999</c:v>
                </c:pt>
                <c:pt idx="7">
                  <c:v>24.4</c:v>
                </c:pt>
                <c:pt idx="8">
                  <c:v>19.38</c:v>
                </c:pt>
                <c:pt idx="9">
                  <c:v>20.49</c:v>
                </c:pt>
                <c:pt idx="10">
                  <c:v>42.82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345600"/>
        <c:axId val="128528768"/>
      </c:lineChart>
      <c:catAx>
        <c:axId val="1283456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128528768"/>
        <c:crosses val="autoZero"/>
        <c:auto val="1"/>
        <c:lblAlgn val="ctr"/>
        <c:lblOffset val="100"/>
        <c:noMultiLvlLbl val="0"/>
      </c:catAx>
      <c:valAx>
        <c:axId val="128528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834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Miss</a:t>
            </a:r>
            <a:r>
              <a:rPr lang="en-US" baseline="0" dirty="0"/>
              <a:t> Ratio (%), </a:t>
            </a:r>
            <a:r>
              <a:rPr lang="en-US" sz="1800" b="1" i="0" baseline="0" dirty="0">
                <a:effectLst/>
              </a:rPr>
              <a:t>Metric: 3*p, (1-d)</a:t>
            </a:r>
            <a:endParaRPr lang="en-US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2169087482945726"/>
          <c:y val="4.2068434550334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Sheet9!$AH$236:$AN$236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Sheet9!$AH$237:$AN$237</c:f>
              <c:numCache>
                <c:formatCode>General</c:formatCode>
                <c:ptCount val="7"/>
                <c:pt idx="0">
                  <c:v>67.5</c:v>
                </c:pt>
                <c:pt idx="1">
                  <c:v>33.82</c:v>
                </c:pt>
                <c:pt idx="2">
                  <c:v>11.47</c:v>
                </c:pt>
                <c:pt idx="3">
                  <c:v>2.98</c:v>
                </c:pt>
                <c:pt idx="4">
                  <c:v>0.91</c:v>
                </c:pt>
                <c:pt idx="5">
                  <c:v>0.92</c:v>
                </c:pt>
                <c:pt idx="6">
                  <c:v>0.86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Sheet9!$AH$236:$AN$236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Sheet9!$AH$238:$AN$238</c:f>
              <c:numCache>
                <c:formatCode>General</c:formatCode>
                <c:ptCount val="7"/>
                <c:pt idx="0">
                  <c:v>9.06</c:v>
                </c:pt>
                <c:pt idx="1">
                  <c:v>6.02</c:v>
                </c:pt>
                <c:pt idx="2">
                  <c:v>2.0499999999999998</c:v>
                </c:pt>
                <c:pt idx="3">
                  <c:v>0.95</c:v>
                </c:pt>
                <c:pt idx="4">
                  <c:v>0.87</c:v>
                </c:pt>
                <c:pt idx="5">
                  <c:v>0.36</c:v>
                </c:pt>
                <c:pt idx="6">
                  <c:v>0.18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34368"/>
        <c:axId val="133436544"/>
      </c:lineChart>
      <c:catAx>
        <c:axId val="13343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3436544"/>
        <c:crosses val="autoZero"/>
        <c:auto val="1"/>
        <c:lblAlgn val="ctr"/>
        <c:lblOffset val="100"/>
        <c:noMultiLvlLbl val="0"/>
      </c:catAx>
      <c:valAx>
        <c:axId val="133436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3434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Sheet9!$CE$209:$CO$209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Sheet9!$CE$210:$CO$210</c:f>
              <c:numCache>
                <c:formatCode>General</c:formatCode>
                <c:ptCount val="11"/>
                <c:pt idx="0">
                  <c:v>13.35</c:v>
                </c:pt>
                <c:pt idx="1">
                  <c:v>14.79</c:v>
                </c:pt>
                <c:pt idx="2">
                  <c:v>16.98</c:v>
                </c:pt>
                <c:pt idx="3">
                  <c:v>14.73</c:v>
                </c:pt>
                <c:pt idx="4">
                  <c:v>11.52</c:v>
                </c:pt>
                <c:pt idx="5">
                  <c:v>20.73</c:v>
                </c:pt>
                <c:pt idx="6">
                  <c:v>22.44</c:v>
                </c:pt>
                <c:pt idx="7">
                  <c:v>26.87</c:v>
                </c:pt>
                <c:pt idx="8">
                  <c:v>29.39</c:v>
                </c:pt>
                <c:pt idx="9">
                  <c:v>27.02</c:v>
                </c:pt>
                <c:pt idx="10">
                  <c:v>48.05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Sheet9!$CE$209:$CO$209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Sheet9!$CE$211:$CO$211</c:f>
              <c:numCache>
                <c:formatCode>General</c:formatCode>
                <c:ptCount val="11"/>
                <c:pt idx="0">
                  <c:v>10.44</c:v>
                </c:pt>
                <c:pt idx="1">
                  <c:v>9.32</c:v>
                </c:pt>
                <c:pt idx="2">
                  <c:v>8.6</c:v>
                </c:pt>
                <c:pt idx="3">
                  <c:v>7.87</c:v>
                </c:pt>
                <c:pt idx="4">
                  <c:v>10.130000000000001</c:v>
                </c:pt>
                <c:pt idx="5">
                  <c:v>10.16</c:v>
                </c:pt>
                <c:pt idx="6">
                  <c:v>12.25</c:v>
                </c:pt>
                <c:pt idx="7">
                  <c:v>20.57</c:v>
                </c:pt>
                <c:pt idx="8">
                  <c:v>16.170000000000002</c:v>
                </c:pt>
                <c:pt idx="9">
                  <c:v>19.260000000000002</c:v>
                </c:pt>
                <c:pt idx="10">
                  <c:v>25.26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914048"/>
        <c:axId val="136915584"/>
      </c:lineChart>
      <c:catAx>
        <c:axId val="136914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136915584"/>
        <c:crosses val="autoZero"/>
        <c:auto val="1"/>
        <c:lblAlgn val="ctr"/>
        <c:lblOffset val="100"/>
        <c:noMultiLvlLbl val="0"/>
      </c:catAx>
      <c:valAx>
        <c:axId val="1369155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6914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  p, 3*(1-d)</a:t>
            </a:r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Sheet9!$CE$236:$CK$236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Sheet9!$CE$237:$CK$237</c:f>
              <c:numCache>
                <c:formatCode>General</c:formatCode>
                <c:ptCount val="7"/>
                <c:pt idx="0">
                  <c:v>14.97</c:v>
                </c:pt>
                <c:pt idx="1">
                  <c:v>14.2</c:v>
                </c:pt>
                <c:pt idx="2">
                  <c:v>9.44</c:v>
                </c:pt>
                <c:pt idx="3">
                  <c:v>4.3</c:v>
                </c:pt>
                <c:pt idx="4">
                  <c:v>1.4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Sheet9!$CE$236:$CK$236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Sheet9!$CE$238:$CK$238</c:f>
              <c:numCache>
                <c:formatCode>General</c:formatCode>
                <c:ptCount val="7"/>
                <c:pt idx="0">
                  <c:v>12.03</c:v>
                </c:pt>
                <c:pt idx="1">
                  <c:v>7.86</c:v>
                </c:pt>
                <c:pt idx="2">
                  <c:v>6.36</c:v>
                </c:pt>
                <c:pt idx="3">
                  <c:v>2.39</c:v>
                </c:pt>
                <c:pt idx="4">
                  <c:v>0.95</c:v>
                </c:pt>
                <c:pt idx="5">
                  <c:v>0.19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000064"/>
        <c:axId val="137081216"/>
      </c:lineChart>
      <c:catAx>
        <c:axId val="13700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7081216"/>
        <c:crosses val="autoZero"/>
        <c:auto val="1"/>
        <c:lblAlgn val="ctr"/>
        <c:lblOffset val="100"/>
        <c:noMultiLvlLbl val="0"/>
      </c:catAx>
      <c:valAx>
        <c:axId val="1370812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700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Sheet3!$C$34</c:f>
              <c:strCache>
                <c:ptCount val="1"/>
                <c:pt idx="0">
                  <c:v>fragments</c:v>
                </c:pt>
              </c:strCache>
            </c:strRef>
          </c:tx>
          <c:marker>
            <c:symbol val="none"/>
          </c:marker>
          <c:val>
            <c:numRef>
              <c:f>Sheet3!$C$35:$C$67</c:f>
              <c:numCache>
                <c:formatCode>General</c:formatCode>
                <c:ptCount val="33"/>
                <c:pt idx="0">
                  <c:v>528</c:v>
                </c:pt>
                <c:pt idx="1">
                  <c:v>520</c:v>
                </c:pt>
                <c:pt idx="2">
                  <c:v>456</c:v>
                </c:pt>
                <c:pt idx="3">
                  <c:v>397</c:v>
                </c:pt>
                <c:pt idx="4">
                  <c:v>264</c:v>
                </c:pt>
                <c:pt idx="5">
                  <c:v>237</c:v>
                </c:pt>
                <c:pt idx="6">
                  <c:v>188</c:v>
                </c:pt>
                <c:pt idx="7">
                  <c:v>153</c:v>
                </c:pt>
                <c:pt idx="8">
                  <c:v>112</c:v>
                </c:pt>
                <c:pt idx="9">
                  <c:v>108</c:v>
                </c:pt>
                <c:pt idx="10">
                  <c:v>96</c:v>
                </c:pt>
                <c:pt idx="11">
                  <c:v>84</c:v>
                </c:pt>
                <c:pt idx="12">
                  <c:v>68</c:v>
                </c:pt>
                <c:pt idx="13">
                  <c:v>59</c:v>
                </c:pt>
                <c:pt idx="14">
                  <c:v>50</c:v>
                </c:pt>
                <c:pt idx="15">
                  <c:v>41</c:v>
                </c:pt>
                <c:pt idx="16">
                  <c:v>32</c:v>
                </c:pt>
                <c:pt idx="17">
                  <c:v>29</c:v>
                </c:pt>
                <c:pt idx="18">
                  <c:v>26</c:v>
                </c:pt>
                <c:pt idx="19">
                  <c:v>23</c:v>
                </c:pt>
                <c:pt idx="20">
                  <c:v>20</c:v>
                </c:pt>
                <c:pt idx="21">
                  <c:v>17</c:v>
                </c:pt>
                <c:pt idx="22">
                  <c:v>14</c:v>
                </c:pt>
                <c:pt idx="23">
                  <c:v>11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Sheet3!$D$34</c:f>
              <c:strCache>
                <c:ptCount val="1"/>
                <c:pt idx="0">
                  <c:v>tiles</c:v>
                </c:pt>
              </c:strCache>
            </c:strRef>
          </c:tx>
          <c:marker>
            <c:symbol val="none"/>
          </c:marker>
          <c:val>
            <c:numRef>
              <c:f>Sheet3!$D$35:$D$67</c:f>
              <c:numCache>
                <c:formatCode>General</c:formatCode>
                <c:ptCount val="33"/>
                <c:pt idx="0">
                  <c:v>528</c:v>
                </c:pt>
                <c:pt idx="1">
                  <c:v>528</c:v>
                </c:pt>
                <c:pt idx="2">
                  <c:v>528</c:v>
                </c:pt>
                <c:pt idx="3">
                  <c:v>528</c:v>
                </c:pt>
                <c:pt idx="4">
                  <c:v>528</c:v>
                </c:pt>
                <c:pt idx="5">
                  <c:v>528</c:v>
                </c:pt>
                <c:pt idx="6">
                  <c:v>528</c:v>
                </c:pt>
                <c:pt idx="7">
                  <c:v>528</c:v>
                </c:pt>
                <c:pt idx="8">
                  <c:v>112</c:v>
                </c:pt>
                <c:pt idx="9">
                  <c:v>112</c:v>
                </c:pt>
                <c:pt idx="10">
                  <c:v>112</c:v>
                </c:pt>
                <c:pt idx="11">
                  <c:v>112</c:v>
                </c:pt>
                <c:pt idx="12">
                  <c:v>112</c:v>
                </c:pt>
                <c:pt idx="13">
                  <c:v>112</c:v>
                </c:pt>
                <c:pt idx="14">
                  <c:v>112</c:v>
                </c:pt>
                <c:pt idx="15">
                  <c:v>112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37611136"/>
        <c:axId val="137232384"/>
      </c:lineChart>
      <c:catAx>
        <c:axId val="137611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think</a:t>
                </a:r>
                <a:r>
                  <a:rPr lang="en-US" baseline="0" dirty="0"/>
                  <a:t> time per user </a:t>
                </a:r>
                <a:r>
                  <a:rPr lang="en-US" baseline="0" dirty="0" smtClean="0"/>
                  <a:t>move (in </a:t>
                </a:r>
                <a:r>
                  <a:rPr lang="en-US" sz="1000" b="1" i="0" u="none" strike="noStrike" baseline="0" dirty="0" smtClean="0">
                    <a:effectLst/>
                  </a:rPr>
                  <a:t>fragments)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37232384"/>
        <c:crosses val="autoZero"/>
        <c:auto val="1"/>
        <c:lblAlgn val="ctr"/>
        <c:lblOffset val="100"/>
        <c:noMultiLvlLbl val="0"/>
      </c:catAx>
      <c:valAx>
        <c:axId val="137232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Cache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Misses ( in fragments)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2163742690058478E-2"/>
              <c:y val="0.263653799464952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7611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Sheet2!$C$34</c:f>
              <c:strCache>
                <c:ptCount val="1"/>
                <c:pt idx="0">
                  <c:v>fragments</c:v>
                </c:pt>
              </c:strCache>
            </c:strRef>
          </c:tx>
          <c:marker>
            <c:symbol val="none"/>
          </c:marker>
          <c:val>
            <c:numRef>
              <c:f>Sheet2!$C$35:$C$67</c:f>
              <c:numCache>
                <c:formatCode>General</c:formatCode>
                <c:ptCount val="33"/>
                <c:pt idx="0">
                  <c:v>528</c:v>
                </c:pt>
                <c:pt idx="1">
                  <c:v>721</c:v>
                </c:pt>
                <c:pt idx="2">
                  <c:v>642</c:v>
                </c:pt>
                <c:pt idx="3">
                  <c:v>563</c:v>
                </c:pt>
                <c:pt idx="4">
                  <c:v>484</c:v>
                </c:pt>
                <c:pt idx="5">
                  <c:v>475</c:v>
                </c:pt>
                <c:pt idx="6">
                  <c:v>381</c:v>
                </c:pt>
                <c:pt idx="7">
                  <c:v>305</c:v>
                </c:pt>
                <c:pt idx="8">
                  <c:v>318</c:v>
                </c:pt>
                <c:pt idx="9">
                  <c:v>334</c:v>
                </c:pt>
                <c:pt idx="10">
                  <c:v>316</c:v>
                </c:pt>
                <c:pt idx="11">
                  <c:v>310</c:v>
                </c:pt>
                <c:pt idx="12">
                  <c:v>332</c:v>
                </c:pt>
                <c:pt idx="13">
                  <c:v>284</c:v>
                </c:pt>
                <c:pt idx="14">
                  <c:v>399</c:v>
                </c:pt>
                <c:pt idx="15">
                  <c:v>302</c:v>
                </c:pt>
                <c:pt idx="16">
                  <c:v>338</c:v>
                </c:pt>
                <c:pt idx="17">
                  <c:v>260</c:v>
                </c:pt>
                <c:pt idx="18">
                  <c:v>353</c:v>
                </c:pt>
                <c:pt idx="19">
                  <c:v>308</c:v>
                </c:pt>
                <c:pt idx="20">
                  <c:v>309</c:v>
                </c:pt>
                <c:pt idx="21">
                  <c:v>310</c:v>
                </c:pt>
                <c:pt idx="22">
                  <c:v>298</c:v>
                </c:pt>
                <c:pt idx="23">
                  <c:v>258</c:v>
                </c:pt>
                <c:pt idx="24">
                  <c:v>290</c:v>
                </c:pt>
                <c:pt idx="25">
                  <c:v>269</c:v>
                </c:pt>
                <c:pt idx="26">
                  <c:v>291</c:v>
                </c:pt>
                <c:pt idx="27">
                  <c:v>279</c:v>
                </c:pt>
                <c:pt idx="28">
                  <c:v>271</c:v>
                </c:pt>
                <c:pt idx="29">
                  <c:v>274</c:v>
                </c:pt>
                <c:pt idx="30">
                  <c:v>269</c:v>
                </c:pt>
                <c:pt idx="31">
                  <c:v>267</c:v>
                </c:pt>
                <c:pt idx="32">
                  <c:v>267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Sheet2!$D$34</c:f>
              <c:strCache>
                <c:ptCount val="1"/>
                <c:pt idx="0">
                  <c:v>tiles</c:v>
                </c:pt>
              </c:strCache>
            </c:strRef>
          </c:tx>
          <c:marker>
            <c:symbol val="none"/>
          </c:marker>
          <c:val>
            <c:numRef>
              <c:f>Sheet2!$D$35:$D$67</c:f>
              <c:numCache>
                <c:formatCode>General</c:formatCode>
                <c:ptCount val="33"/>
                <c:pt idx="0">
                  <c:v>528</c:v>
                </c:pt>
                <c:pt idx="1">
                  <c:v>528</c:v>
                </c:pt>
                <c:pt idx="2">
                  <c:v>528</c:v>
                </c:pt>
                <c:pt idx="3">
                  <c:v>528</c:v>
                </c:pt>
                <c:pt idx="4">
                  <c:v>528</c:v>
                </c:pt>
                <c:pt idx="5">
                  <c:v>528</c:v>
                </c:pt>
                <c:pt idx="6">
                  <c:v>528</c:v>
                </c:pt>
                <c:pt idx="7">
                  <c:v>528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24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24</c:v>
                </c:pt>
                <c:pt idx="21">
                  <c:v>24</c:v>
                </c:pt>
                <c:pt idx="22">
                  <c:v>24</c:v>
                </c:pt>
                <c:pt idx="23">
                  <c:v>24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37258112"/>
        <c:axId val="137260032"/>
      </c:lineChart>
      <c:catAx>
        <c:axId val="13725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think</a:t>
                </a:r>
                <a:r>
                  <a:rPr lang="en-US" baseline="0" dirty="0"/>
                  <a:t> time per user </a:t>
                </a:r>
                <a:r>
                  <a:rPr lang="en-US" baseline="0" dirty="0" smtClean="0"/>
                  <a:t>move (in fragments)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7504485802911"/>
              <c:y val="0.91330933633295841"/>
            </c:manualLayout>
          </c:layout>
          <c:overlay val="0"/>
        </c:title>
        <c:majorTickMark val="none"/>
        <c:minorTickMark val="none"/>
        <c:tickLblPos val="nextTo"/>
        <c:crossAx val="137260032"/>
        <c:crosses val="autoZero"/>
        <c:auto val="1"/>
        <c:lblAlgn val="ctr"/>
        <c:lblOffset val="100"/>
        <c:noMultiLvlLbl val="0"/>
      </c:catAx>
      <c:valAx>
        <c:axId val="1372600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Cache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Misses (in fragments)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258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</a:t>
            </a:r>
            <a:r>
              <a:rPr lang="en-US" baseline="0"/>
              <a:t> Ratio (%), </a:t>
            </a:r>
            <a:r>
              <a:rPr lang="en-US" sz="1800" b="1" i="0" baseline="0">
                <a:effectLst/>
              </a:rPr>
              <a:t>Metric: (1-d)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249038432695913"/>
          <c:y val="7.283544398248170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Sheet9!$C$235:$I$235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Sheet9!$C$236:$I$236</c:f>
              <c:numCache>
                <c:formatCode>General</c:formatCode>
                <c:ptCount val="7"/>
                <c:pt idx="0">
                  <c:v>9.66</c:v>
                </c:pt>
                <c:pt idx="1">
                  <c:v>8.8800000000000008</c:v>
                </c:pt>
                <c:pt idx="2">
                  <c:v>8.39</c:v>
                </c:pt>
                <c:pt idx="3">
                  <c:v>5.93</c:v>
                </c:pt>
                <c:pt idx="4">
                  <c:v>6.8</c:v>
                </c:pt>
                <c:pt idx="5">
                  <c:v>3.0070000000000001</c:v>
                </c:pt>
                <c:pt idx="6">
                  <c:v>0.18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Sheet9!$C$235:$I$235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Sheet9!$C$237:$I$237</c:f>
              <c:numCache>
                <c:formatCode>General</c:formatCode>
                <c:ptCount val="7"/>
                <c:pt idx="0">
                  <c:v>11.7</c:v>
                </c:pt>
                <c:pt idx="1">
                  <c:v>6.62</c:v>
                </c:pt>
                <c:pt idx="2">
                  <c:v>9.66</c:v>
                </c:pt>
                <c:pt idx="3">
                  <c:v>4.43</c:v>
                </c:pt>
                <c:pt idx="4">
                  <c:v>5.2</c:v>
                </c:pt>
                <c:pt idx="5">
                  <c:v>2.71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54176"/>
        <c:axId val="134390912"/>
      </c:lineChart>
      <c:catAx>
        <c:axId val="1339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4390912"/>
        <c:crosses val="autoZero"/>
        <c:auto val="1"/>
        <c:lblAlgn val="ctr"/>
        <c:lblOffset val="100"/>
        <c:noMultiLvlLbl val="0"/>
      </c:catAx>
      <c:valAx>
        <c:axId val="134390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3954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Miss</a:t>
            </a:r>
            <a:r>
              <a:rPr lang="en-US" baseline="0" dirty="0"/>
              <a:t> Ratio (%), </a:t>
            </a:r>
            <a:r>
              <a:rPr lang="en-US" sz="1800" b="1" i="0" baseline="0" dirty="0">
                <a:effectLst/>
              </a:rPr>
              <a:t>Metric: (1-d)</a:t>
            </a:r>
            <a:endParaRPr lang="en-US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2901839347381974"/>
          <c:y val="2.7672376716549305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Sheet9!$AX$236:$BD$236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Sheet9!$AX$237:$BD$237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Sheet9!$AX$236:$BD$236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Sheet9!$AX$238:$BD$238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88288"/>
        <c:axId val="139791360"/>
      </c:lineChart>
      <c:catAx>
        <c:axId val="13978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9791360"/>
        <c:crosses val="autoZero"/>
        <c:auto val="1"/>
        <c:lblAlgn val="ctr"/>
        <c:lblOffset val="100"/>
        <c:noMultiLvlLbl val="0"/>
      </c:catAx>
      <c:valAx>
        <c:axId val="1397913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978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 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Sheet9!$AX$209:$BH$209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Sheet9!$AX$210:$BH$210</c:f>
              <c:numCache>
                <c:formatCode>General</c:formatCode>
                <c:ptCount val="11"/>
                <c:pt idx="0">
                  <c:v>0</c:v>
                </c:pt>
                <c:pt idx="1">
                  <c:v>2.86</c:v>
                </c:pt>
                <c:pt idx="2">
                  <c:v>0</c:v>
                </c:pt>
                <c:pt idx="3">
                  <c:v>4.18</c:v>
                </c:pt>
                <c:pt idx="4">
                  <c:v>10.33</c:v>
                </c:pt>
                <c:pt idx="5">
                  <c:v>12.66</c:v>
                </c:pt>
                <c:pt idx="6">
                  <c:v>8.84</c:v>
                </c:pt>
                <c:pt idx="7">
                  <c:v>7.83</c:v>
                </c:pt>
                <c:pt idx="8">
                  <c:v>36.020000000000003</c:v>
                </c:pt>
                <c:pt idx="9">
                  <c:v>84.42</c:v>
                </c:pt>
                <c:pt idx="10">
                  <c:v>69.790000000000006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Sheet9!$AX$209:$BH$209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Sheet9!$AX$211:$BH$211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1.18</c:v>
                </c:pt>
                <c:pt idx="6">
                  <c:v>0.16</c:v>
                </c:pt>
                <c:pt idx="7">
                  <c:v>4.25</c:v>
                </c:pt>
                <c:pt idx="8">
                  <c:v>0.16</c:v>
                </c:pt>
                <c:pt idx="9">
                  <c:v>0</c:v>
                </c:pt>
                <c:pt idx="10">
                  <c:v>0.83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38688"/>
        <c:axId val="167957632"/>
      </c:lineChart>
      <c:catAx>
        <c:axId val="1679386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167957632"/>
        <c:crosses val="autoZero"/>
        <c:auto val="1"/>
        <c:lblAlgn val="ctr"/>
        <c:lblOffset val="100"/>
        <c:noMultiLvlLbl val="0"/>
      </c:catAx>
      <c:valAx>
        <c:axId val="1679576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7938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Sheet9!$BO$209:$BY$209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Sheet9!$BO$210:$BY$210</c:f>
              <c:numCache>
                <c:formatCode>General</c:formatCode>
                <c:ptCount val="11"/>
                <c:pt idx="0">
                  <c:v>80.16</c:v>
                </c:pt>
                <c:pt idx="1">
                  <c:v>74.83</c:v>
                </c:pt>
                <c:pt idx="2">
                  <c:v>72.16</c:v>
                </c:pt>
                <c:pt idx="3">
                  <c:v>71.83</c:v>
                </c:pt>
                <c:pt idx="4">
                  <c:v>60.66</c:v>
                </c:pt>
                <c:pt idx="5">
                  <c:v>46.83</c:v>
                </c:pt>
                <c:pt idx="6">
                  <c:v>42.16</c:v>
                </c:pt>
                <c:pt idx="7">
                  <c:v>40.83</c:v>
                </c:pt>
                <c:pt idx="8">
                  <c:v>37.33</c:v>
                </c:pt>
                <c:pt idx="9">
                  <c:v>39.33</c:v>
                </c:pt>
                <c:pt idx="10">
                  <c:v>37.659999999999997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Sheet9!$BO$209:$BY$209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Sheet9!$BO$211:$BY$211</c:f>
              <c:numCache>
                <c:formatCode>General</c:formatCode>
                <c:ptCount val="11"/>
                <c:pt idx="0">
                  <c:v>17.66</c:v>
                </c:pt>
                <c:pt idx="1">
                  <c:v>1.83</c:v>
                </c:pt>
                <c:pt idx="2">
                  <c:v>2.16</c:v>
                </c:pt>
                <c:pt idx="3">
                  <c:v>0.83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0.16</c:v>
                </c:pt>
                <c:pt idx="9">
                  <c:v>0</c:v>
                </c:pt>
                <c:pt idx="10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748352"/>
        <c:axId val="273751040"/>
      </c:lineChart>
      <c:catAx>
        <c:axId val="273748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273751040"/>
        <c:crosses val="autoZero"/>
        <c:auto val="1"/>
        <c:lblAlgn val="ctr"/>
        <c:lblOffset val="100"/>
        <c:noMultiLvlLbl val="0"/>
      </c:catAx>
      <c:valAx>
        <c:axId val="273751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73748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</a:t>
            </a:r>
            <a:r>
              <a:rPr lang="en-US" baseline="0"/>
              <a:t> Ratio (%), </a:t>
            </a:r>
            <a:r>
              <a:rPr lang="en-US" sz="1800" b="1" i="0" baseline="0">
                <a:effectLst/>
              </a:rPr>
              <a:t>Metric: 5*p, (1-d)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16569465593963539"/>
          <c:y val="4.2180566866328234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Sheet9!$BO$236:$BU$236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Sheet9!$BO$237:$BU$237</c:f>
              <c:numCache>
                <c:formatCode>General</c:formatCode>
                <c:ptCount val="7"/>
                <c:pt idx="0">
                  <c:v>60.83</c:v>
                </c:pt>
                <c:pt idx="1">
                  <c:v>37</c:v>
                </c:pt>
                <c:pt idx="2">
                  <c:v>12.5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Sheet9!$BO$236:$BU$236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Sheet9!$BO$238:$BU$238</c:f>
              <c:numCache>
                <c:formatCode>General</c:formatCode>
                <c:ptCount val="7"/>
                <c:pt idx="0">
                  <c:v>0.16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54784"/>
        <c:axId val="140424320"/>
      </c:lineChart>
      <c:catAx>
        <c:axId val="13565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0424320"/>
        <c:crosses val="autoZero"/>
        <c:auto val="1"/>
        <c:lblAlgn val="ctr"/>
        <c:lblOffset val="100"/>
        <c:noMultiLvlLbl val="0"/>
      </c:catAx>
      <c:valAx>
        <c:axId val="1404243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5654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Sheet9!$S$209:$AC$209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Sheet9!$S$210:$AC$210</c:f>
              <c:numCache>
                <c:formatCode>General</c:formatCode>
                <c:ptCount val="11"/>
                <c:pt idx="0">
                  <c:v>70.55</c:v>
                </c:pt>
                <c:pt idx="1">
                  <c:v>62.4</c:v>
                </c:pt>
                <c:pt idx="2">
                  <c:v>65.92</c:v>
                </c:pt>
                <c:pt idx="3">
                  <c:v>61.17</c:v>
                </c:pt>
                <c:pt idx="4">
                  <c:v>54.57</c:v>
                </c:pt>
                <c:pt idx="5">
                  <c:v>41.95</c:v>
                </c:pt>
                <c:pt idx="6">
                  <c:v>42.53</c:v>
                </c:pt>
                <c:pt idx="7">
                  <c:v>37.450000000000003</c:v>
                </c:pt>
                <c:pt idx="8">
                  <c:v>33.83</c:v>
                </c:pt>
                <c:pt idx="9">
                  <c:v>33.89</c:v>
                </c:pt>
                <c:pt idx="10">
                  <c:v>36.65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Sheet9!$S$209:$AC$209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Sheet9!$S$211:$AC$211</c:f>
              <c:numCache>
                <c:formatCode>General</c:formatCode>
                <c:ptCount val="11"/>
                <c:pt idx="0">
                  <c:v>67.86</c:v>
                </c:pt>
                <c:pt idx="1">
                  <c:v>50.93</c:v>
                </c:pt>
                <c:pt idx="2">
                  <c:v>55.15</c:v>
                </c:pt>
                <c:pt idx="3">
                  <c:v>47.25</c:v>
                </c:pt>
                <c:pt idx="4">
                  <c:v>38.86</c:v>
                </c:pt>
                <c:pt idx="5">
                  <c:v>29.86</c:v>
                </c:pt>
                <c:pt idx="6">
                  <c:v>27.22</c:v>
                </c:pt>
                <c:pt idx="7">
                  <c:v>25.89</c:v>
                </c:pt>
                <c:pt idx="8">
                  <c:v>26.1</c:v>
                </c:pt>
                <c:pt idx="9">
                  <c:v>26.3</c:v>
                </c:pt>
                <c:pt idx="10">
                  <c:v>34.67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09408"/>
        <c:axId val="135010944"/>
      </c:lineChart>
      <c:catAx>
        <c:axId val="135009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135010944"/>
        <c:crosses val="autoZero"/>
        <c:auto val="1"/>
        <c:lblAlgn val="ctr"/>
        <c:lblOffset val="100"/>
        <c:noMultiLvlLbl val="0"/>
      </c:catAx>
      <c:valAx>
        <c:axId val="1350109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5009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</a:t>
            </a:r>
            <a:r>
              <a:rPr lang="en-US" baseline="0"/>
              <a:t> Ratio (%), </a:t>
            </a:r>
            <a:r>
              <a:rPr lang="en-US" sz="1800" b="1" i="0" baseline="0">
                <a:effectLst/>
              </a:rPr>
              <a:t>Metric: 3*p, (1-d)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12394557823129251"/>
          <c:y val="4.1811528366646478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Sheet9!$B$236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Sheet9!$S$235:$Y$235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Sheet9!$S$236:$Y$236</c:f>
              <c:numCache>
                <c:formatCode>General</c:formatCode>
                <c:ptCount val="7"/>
                <c:pt idx="0">
                  <c:v>63.45</c:v>
                </c:pt>
                <c:pt idx="1">
                  <c:v>39.39</c:v>
                </c:pt>
                <c:pt idx="2">
                  <c:v>14.51</c:v>
                </c:pt>
                <c:pt idx="3">
                  <c:v>3.07</c:v>
                </c:pt>
                <c:pt idx="4">
                  <c:v>0.37</c:v>
                </c:pt>
                <c:pt idx="5">
                  <c:v>0.18</c:v>
                </c:pt>
                <c:pt idx="6">
                  <c:v>0.55000000000000004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Sheet9!$B$237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Sheet9!$S$235:$Y$235</c:f>
              <c:numCache>
                <c:formatCode>General</c:formatCod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</c:numCache>
            </c:numRef>
          </c:cat>
          <c:val>
            <c:numRef>
              <c:f>Sheet9!$S$237:$Y$237</c:f>
              <c:numCache>
                <c:formatCode>General</c:formatCode>
                <c:ptCount val="7"/>
                <c:pt idx="0">
                  <c:v>47.77</c:v>
                </c:pt>
                <c:pt idx="1">
                  <c:v>27.24</c:v>
                </c:pt>
                <c:pt idx="2">
                  <c:v>9.91</c:v>
                </c:pt>
                <c:pt idx="3">
                  <c:v>0.78</c:v>
                </c:pt>
                <c:pt idx="4">
                  <c:v>0.28999999999999998</c:v>
                </c:pt>
                <c:pt idx="5">
                  <c:v>0.04</c:v>
                </c:pt>
                <c:pt idx="6">
                  <c:v>1.23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754752"/>
        <c:axId val="141756288"/>
      </c:lineChart>
      <c:catAx>
        <c:axId val="1417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1756288"/>
        <c:crosses val="autoZero"/>
        <c:auto val="1"/>
        <c:lblAlgn val="ctr"/>
        <c:lblOffset val="100"/>
        <c:noMultiLvlLbl val="0"/>
      </c:catAx>
      <c:valAx>
        <c:axId val="141756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175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Miss</a:t>
            </a:r>
            <a:r>
              <a:rPr lang="en-US" baseline="0"/>
              <a:t> Ratio (%),</a:t>
            </a:r>
            <a:endParaRPr lang="en-US"/>
          </a:p>
        </c:rich>
      </c:tx>
      <c:layout>
        <c:manualLayout>
          <c:xMode val="edge"/>
          <c:yMode val="edge"/>
          <c:x val="0.33237167469450934"/>
          <c:y val="4.82218203737191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Sheet9!$B$210</c:f>
              <c:strCache>
                <c:ptCount val="1"/>
                <c:pt idx="0">
                  <c:v>Tiles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Sheet9!$AH$209:$AR$209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Sheet9!$AH$210:$AR$210</c:f>
              <c:numCache>
                <c:formatCode>General</c:formatCode>
                <c:ptCount val="11"/>
                <c:pt idx="0">
                  <c:v>39.590000000000003</c:v>
                </c:pt>
                <c:pt idx="1">
                  <c:v>36.11</c:v>
                </c:pt>
                <c:pt idx="2">
                  <c:v>30.97</c:v>
                </c:pt>
                <c:pt idx="3">
                  <c:v>33.07</c:v>
                </c:pt>
                <c:pt idx="4">
                  <c:v>25.96</c:v>
                </c:pt>
                <c:pt idx="5">
                  <c:v>30.55</c:v>
                </c:pt>
                <c:pt idx="6">
                  <c:v>31.03</c:v>
                </c:pt>
                <c:pt idx="7">
                  <c:v>29.1</c:v>
                </c:pt>
                <c:pt idx="8">
                  <c:v>28.07</c:v>
                </c:pt>
                <c:pt idx="9">
                  <c:v>33.619999999999997</c:v>
                </c:pt>
                <c:pt idx="10">
                  <c:v>33.6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Sheet9!$B$211</c:f>
              <c:strCache>
                <c:ptCount val="1"/>
                <c:pt idx="0">
                  <c:v>Fragments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5"/>
          </c:marker>
          <c:cat>
            <c:strRef>
              <c:f>Sheet9!$AH$209:$AR$209</c:f>
              <c:strCache>
                <c:ptCount val="11"/>
                <c:pt idx="0">
                  <c:v>1-d</c:v>
                </c:pt>
                <c:pt idx="1">
                  <c:v>p, 
5*(1-d)</c:v>
                </c:pt>
                <c:pt idx="2">
                  <c:v>p , 
4*(1-d)</c:v>
                </c:pt>
                <c:pt idx="3">
                  <c:v>p,
3*(1-d)</c:v>
                </c:pt>
                <c:pt idx="4">
                  <c:v>p,
2*(1-d)</c:v>
                </c:pt>
                <c:pt idx="5">
                  <c:v>p,
(1-d)</c:v>
                </c:pt>
                <c:pt idx="6">
                  <c:v>2*p,
(1-d)</c:v>
                </c:pt>
                <c:pt idx="7">
                  <c:v>3*p,
(1-d)</c:v>
                </c:pt>
                <c:pt idx="8">
                  <c:v>4*p,
(1-d)</c:v>
                </c:pt>
                <c:pt idx="9">
                  <c:v>5*p,
(1-d)</c:v>
                </c:pt>
                <c:pt idx="10">
                  <c:v>p</c:v>
                </c:pt>
              </c:strCache>
            </c:strRef>
          </c:cat>
          <c:val>
            <c:numRef>
              <c:f>Sheet9!$AH$211:$AR$211</c:f>
              <c:numCache>
                <c:formatCode>General</c:formatCode>
                <c:ptCount val="11"/>
                <c:pt idx="0">
                  <c:v>6.93</c:v>
                </c:pt>
                <c:pt idx="1">
                  <c:v>8.1300000000000008</c:v>
                </c:pt>
                <c:pt idx="2">
                  <c:v>6.96</c:v>
                </c:pt>
                <c:pt idx="3">
                  <c:v>8.32</c:v>
                </c:pt>
                <c:pt idx="4">
                  <c:v>6.53</c:v>
                </c:pt>
                <c:pt idx="5">
                  <c:v>7.1</c:v>
                </c:pt>
                <c:pt idx="6">
                  <c:v>5.68</c:v>
                </c:pt>
                <c:pt idx="7">
                  <c:v>4.42</c:v>
                </c:pt>
                <c:pt idx="8">
                  <c:v>5.39</c:v>
                </c:pt>
                <c:pt idx="9">
                  <c:v>6.54</c:v>
                </c:pt>
                <c:pt idx="10">
                  <c:v>6.89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64672"/>
        <c:axId val="127966592"/>
      </c:lineChart>
      <c:catAx>
        <c:axId val="1279646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127966592"/>
        <c:crosses val="autoZero"/>
        <c:auto val="1"/>
        <c:lblAlgn val="ctr"/>
        <c:lblOffset val="100"/>
        <c:noMultiLvlLbl val="0"/>
      </c:catAx>
      <c:valAx>
        <c:axId val="1279665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79646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0.6721</cdr:x>
      <cdr:y>0.49697</cdr:y>
    </cdr:from>
    <cdr:to>
      <cdr:x>0.72104</cdr:x>
      <cdr:y>0.89091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139440" y="1249680"/>
          <a:ext cx="228600" cy="99060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AE2CF-76BD-478F-873A-D855536095B3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1EA4-B6A2-46C4-A2B9-A5812389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1EA4-B6A2-46C4-A2B9-A58123899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776F-D040-4655-AAA7-E0486858BDEC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07F8-3E44-4E36-9606-DBD1E15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Trading Locality for 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Workload Generator (Pan)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22860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1000" y="336804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deterministic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20" idx="0"/>
          </p:cNvCxnSpPr>
          <p:nvPr/>
        </p:nvCxnSpPr>
        <p:spPr>
          <a:xfrm flipH="1">
            <a:off x="1257300" y="2743200"/>
            <a:ext cx="419100" cy="6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" y="4709160"/>
            <a:ext cx="144780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hoose  neighbor with highest popularity 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0" idx="4"/>
            <a:endCxn id="47" idx="0"/>
          </p:cNvCxnSpPr>
          <p:nvPr/>
        </p:nvCxnSpPr>
        <p:spPr>
          <a:xfrm flipH="1">
            <a:off x="952500" y="3825240"/>
            <a:ext cx="304800" cy="88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7" idx="7"/>
          </p:cNvCxnSpPr>
          <p:nvPr/>
        </p:nvCxnSpPr>
        <p:spPr>
          <a:xfrm flipH="1">
            <a:off x="2087048" y="1707963"/>
            <a:ext cx="2159748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85863" y="1876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2085" y="29987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563774" y="2899161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68574" y="2899161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563774" y="3205044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868574" y="3203961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73374" y="2899161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73374" y="3205044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563774" y="4024766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868574" y="4024766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173374" y="402693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798214" y="29002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798214" y="32050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51272" y="31201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0490" y="3733800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737254" y="3733800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51272" y="39243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805834" y="401931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46888" y="325849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0.7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868574" y="29295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1688" y="326600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172200" y="293715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542088" y="291380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63774" y="325206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50882" y="40562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25202" y="40562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176298" y="406146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784148" y="40486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794636" y="29371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776528" y="325623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562600" y="350281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867400" y="350173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72200" y="350281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797040" y="350281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5845714" y="355626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50514" y="356377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562600" y="354983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775354" y="355400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0.6</a:t>
            </a:r>
          </a:p>
        </p:txBody>
      </p:sp>
      <p:sp>
        <p:nvSpPr>
          <p:cNvPr id="177" name="Oval 176"/>
          <p:cNvSpPr/>
          <p:nvPr/>
        </p:nvSpPr>
        <p:spPr>
          <a:xfrm>
            <a:off x="2362201" y="3352800"/>
            <a:ext cx="152971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1941195" y="4709160"/>
            <a:ext cx="102108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2792730" y="4343400"/>
            <a:ext cx="82677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3282315" y="4690110"/>
            <a:ext cx="101727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181" name="Straight Arrow Connector 180"/>
          <p:cNvCxnSpPr/>
          <p:nvPr/>
        </p:nvCxnSpPr>
        <p:spPr>
          <a:xfrm flipH="1">
            <a:off x="2200275" y="3768090"/>
            <a:ext cx="47244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672715" y="3775710"/>
            <a:ext cx="228600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358515" y="3768090"/>
            <a:ext cx="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711453" y="3701135"/>
            <a:ext cx="256662" cy="98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087048" y="2676245"/>
            <a:ext cx="732352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792730" y="2966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1913084" y="38275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2303145" y="4085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2814662" y="39282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3374683" y="40602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1796415" y="4286250"/>
            <a:ext cx="64008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5202" y="3489473"/>
            <a:ext cx="391544" cy="338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09338" y="1814047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691380" y="1833741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eighbors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6257172" y="2162305"/>
            <a:ext cx="391544" cy="338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683001" y="2192819"/>
            <a:ext cx="707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306990" y="1447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19654" y="1455420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2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22550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Workload Generator </a:t>
            </a:r>
            <a:r>
              <a:rPr lang="en-US" dirty="0" smtClean="0"/>
              <a:t>(Jump)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91915" y="2293620"/>
            <a:ext cx="10401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>
          <a:xfrm>
            <a:off x="4381500" y="1752600"/>
            <a:ext cx="3048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358515" y="5334000"/>
            <a:ext cx="1946910" cy="1251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X tiles and jump to the one with the highest popularity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1" idx="4"/>
          </p:cNvCxnSpPr>
          <p:nvPr/>
        </p:nvCxnSpPr>
        <p:spPr>
          <a:xfrm flipH="1">
            <a:off x="4381500" y="2750820"/>
            <a:ext cx="30480" cy="258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96740" y="1876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63774" y="2899161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68574" y="2899161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563774" y="3205044"/>
            <a:ext cx="304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68574" y="3203961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73374" y="2899161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173374" y="32050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563774" y="40247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68574" y="4024766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173374" y="402693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798214" y="29002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98214" y="32050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451272" y="31201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860490" y="3733800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737254" y="3733800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451272" y="39243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805834" y="401931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46888" y="325849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0.7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68574" y="29295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151688" y="326600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172200" y="293715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42088" y="291380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563774" y="325206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50882" y="40562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25202" y="40562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176298" y="406146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84148" y="40486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794636" y="29371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76528" y="325623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562600" y="350281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67400" y="3501736"/>
            <a:ext cx="304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72200" y="3502819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797040" y="3502819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845714" y="355626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150514" y="356377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562600" y="354983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75354" y="355400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0.6</a:t>
            </a:r>
          </a:p>
        </p:txBody>
      </p:sp>
      <p:sp>
        <p:nvSpPr>
          <p:cNvPr id="121" name="Oval 120"/>
          <p:cNvSpPr/>
          <p:nvPr/>
        </p:nvSpPr>
        <p:spPr>
          <a:xfrm>
            <a:off x="6128828" y="3489473"/>
            <a:ext cx="391544" cy="338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09338" y="1814047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91380" y="183374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sampled</a:t>
            </a:r>
            <a:endParaRPr lang="en-US" sz="1200" dirty="0"/>
          </a:p>
        </p:txBody>
      </p:sp>
      <p:sp>
        <p:nvSpPr>
          <p:cNvPr id="124" name="Oval 123"/>
          <p:cNvSpPr/>
          <p:nvPr/>
        </p:nvSpPr>
        <p:spPr>
          <a:xfrm>
            <a:off x="6257172" y="2162305"/>
            <a:ext cx="391544" cy="338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683001" y="2192819"/>
            <a:ext cx="707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selected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6306990" y="1447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19654" y="1455420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7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" y="673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Workload Generator </a:t>
            </a:r>
            <a:r>
              <a:rPr lang="en-US" dirty="0" smtClean="0"/>
              <a:t>(zoom)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6" idx="5"/>
          </p:cNvCxnSpPr>
          <p:nvPr/>
        </p:nvCxnSpPr>
        <p:spPr>
          <a:xfrm>
            <a:off x="4516204" y="1707963"/>
            <a:ext cx="2193225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86287" y="18457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83686" y="27285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88486" y="27285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83686" y="3034427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088486" y="30333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93286" y="272854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393286" y="3034427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83686" y="385414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88486" y="385414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393286" y="385631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018126" y="2729627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018126" y="3034427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671184" y="29495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080402" y="3563183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57166" y="3563183"/>
            <a:ext cx="343364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671184" y="3753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2025746" y="384869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1066800" y="308787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0.7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088486" y="27589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371600" y="309538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392112" y="276653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2000" y="274318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83686" y="308144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70794" y="388560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045114" y="388560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396210" y="38908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004060" y="387798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014548" y="276653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996440" y="308561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0.3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782512" y="333220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1087312" y="3331119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392112" y="333220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016952" y="3332202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065626" y="338565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70426" y="339316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82512" y="33792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995266" y="338338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 smtClean="0"/>
          </a:p>
        </p:txBody>
      </p:sp>
      <p:cxnSp>
        <p:nvCxnSpPr>
          <p:cNvPr id="29" name="Straight Arrow Connector 28"/>
          <p:cNvCxnSpPr>
            <a:stCxn id="183" idx="3"/>
          </p:cNvCxnSpPr>
          <p:nvPr/>
        </p:nvCxnSpPr>
        <p:spPr>
          <a:xfrm>
            <a:off x="1718598" y="3516273"/>
            <a:ext cx="1558002" cy="2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19400" y="2019861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oom level</a:t>
            </a:r>
            <a:endParaRPr lang="en-US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1719772" y="4131825"/>
            <a:ext cx="1556828" cy="28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53200" y="2286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6667500" y="2743200"/>
            <a:ext cx="190500" cy="12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893907" y="4055745"/>
            <a:ext cx="144780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zoom in/out </a:t>
            </a:r>
            <a:r>
              <a:rPr lang="en-US" dirty="0" smtClean="0"/>
              <a:t>according to </a:t>
            </a:r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76600" y="3625442"/>
            <a:ext cx="1371600" cy="497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80</a:t>
            </a:r>
            <a:r>
              <a:rPr lang="en-US" sz="1200" dirty="0" smtClean="0">
                <a:solidFill>
                  <a:schemeClr val="tx1"/>
                </a:solidFill>
              </a:rPr>
              <a:t>% zoom in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</a:t>
            </a:r>
            <a:r>
              <a:rPr lang="en-US" sz="1200" dirty="0" smtClean="0">
                <a:solidFill>
                  <a:schemeClr val="tx1"/>
                </a:solidFill>
              </a:rPr>
              <a:t>% zoom out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276600" y="4273737"/>
            <a:ext cx="1371600" cy="497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10</a:t>
            </a:r>
            <a:r>
              <a:rPr lang="en-US" sz="1200" dirty="0" smtClean="0">
                <a:solidFill>
                  <a:schemeClr val="tx1"/>
                </a:solidFill>
              </a:rPr>
              <a:t>% zoom in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9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chemeClr val="tx1"/>
                </a:solidFill>
              </a:rPr>
              <a:t>% zoom out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Separate machines for client and server</a:t>
            </a:r>
          </a:p>
          <a:p>
            <a:r>
              <a:rPr lang="en-US" sz="2200" dirty="0" smtClean="0"/>
              <a:t>MySQL </a:t>
            </a:r>
            <a:r>
              <a:rPr lang="en-US" sz="2200" dirty="0" smtClean="0"/>
              <a:t>is used as back </a:t>
            </a:r>
            <a:r>
              <a:rPr lang="en-US" sz="2200" dirty="0" smtClean="0"/>
              <a:t>end </a:t>
            </a:r>
          </a:p>
          <a:p>
            <a:r>
              <a:rPr lang="en-US" sz="2200" dirty="0" smtClean="0"/>
              <a:t>Single threaded java client</a:t>
            </a:r>
            <a:endParaRPr lang="en-US" sz="2200" dirty="0" smtClean="0"/>
          </a:p>
          <a:p>
            <a:r>
              <a:rPr lang="en-US" sz="2200" dirty="0" smtClean="0"/>
              <a:t>Database is </a:t>
            </a:r>
            <a:r>
              <a:rPr lang="en-US" sz="2200" b="1" dirty="0" smtClean="0"/>
              <a:t>10000 </a:t>
            </a:r>
            <a:r>
              <a:rPr lang="en-US" sz="2200" dirty="0" smtClean="0"/>
              <a:t>fragments</a:t>
            </a:r>
            <a:r>
              <a:rPr lang="en-US" sz="2200" b="1" dirty="0" smtClean="0"/>
              <a:t> (25x25 </a:t>
            </a:r>
            <a:r>
              <a:rPr lang="en-US" sz="2200" dirty="0" smtClean="0"/>
              <a:t>tiles</a:t>
            </a:r>
            <a:r>
              <a:rPr lang="en-US" sz="2200" b="1" dirty="0" smtClean="0"/>
              <a:t>) </a:t>
            </a:r>
            <a:r>
              <a:rPr lang="en-US" sz="2200" dirty="0" smtClean="0"/>
              <a:t>~= </a:t>
            </a:r>
            <a:r>
              <a:rPr lang="en-US" sz="2200" b="1" dirty="0" smtClean="0"/>
              <a:t>1Gb </a:t>
            </a:r>
            <a:endParaRPr lang="en-US" sz="2200" dirty="0" smtClean="0"/>
          </a:p>
          <a:p>
            <a:r>
              <a:rPr lang="en-US" sz="2200" dirty="0" smtClean="0"/>
              <a:t>1 </a:t>
            </a:r>
            <a:r>
              <a:rPr lang="en-US" sz="2200" dirty="0" smtClean="0"/>
              <a:t>tile (256x256 pixels) </a:t>
            </a:r>
            <a:r>
              <a:rPr lang="en-US" sz="2200" dirty="0" smtClean="0"/>
              <a:t>in the viewport</a:t>
            </a:r>
          </a:p>
          <a:p>
            <a:r>
              <a:rPr lang="en-US" sz="2200" b="1" dirty="0" smtClean="0"/>
              <a:t>16 </a:t>
            </a:r>
            <a:r>
              <a:rPr lang="en-US" sz="2200" dirty="0" smtClean="0"/>
              <a:t>fragments/zoom levels per tile </a:t>
            </a:r>
            <a:endParaRPr lang="en-US" sz="2200" dirty="0" smtClean="0"/>
          </a:p>
          <a:p>
            <a:r>
              <a:rPr lang="en-US" sz="2200" dirty="0" smtClean="0"/>
              <a:t>Think time is not constrained</a:t>
            </a:r>
          </a:p>
          <a:p>
            <a:pPr marL="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795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93" y="228600"/>
            <a:ext cx="6702215" cy="790487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6264" y="2328332"/>
            <a:ext cx="7150146" cy="23251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42965" y="3435984"/>
            <a:ext cx="1336431" cy="589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02166" y="2433437"/>
            <a:ext cx="1336433" cy="4325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4611181" y="2866004"/>
            <a:ext cx="0" cy="569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>
            <a:off x="3365279" y="2649721"/>
            <a:ext cx="736887" cy="785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66801" y="3422047"/>
            <a:ext cx="2379128" cy="589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Manager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45928" y="3582821"/>
            <a:ext cx="497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45929" y="3844079"/>
            <a:ext cx="497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2795" y="4813327"/>
            <a:ext cx="6324654" cy="58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or other Feedback Syste</a:t>
            </a:r>
            <a:r>
              <a:rPr lang="en-US" dirty="0"/>
              <a:t>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173100" y="4024970"/>
            <a:ext cx="10050" cy="7405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442736" y="2866004"/>
            <a:ext cx="4177264" cy="58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183267" y="1963435"/>
            <a:ext cx="10531" cy="1468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598225" y="1963435"/>
            <a:ext cx="1336433" cy="3468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 Statistics / Predictor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81594" y="1712780"/>
            <a:ext cx="249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Middleware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615778" y="3898968"/>
            <a:ext cx="1387886" cy="6423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Current Position</a:t>
            </a:r>
            <a:endParaRPr lang="en-US" sz="1400" dirty="0"/>
          </a:p>
        </p:txBody>
      </p:sp>
      <p:sp>
        <p:nvSpPr>
          <p:cNvPr id="86" name="Rounded Rectangle 85"/>
          <p:cNvSpPr/>
          <p:nvPr/>
        </p:nvSpPr>
        <p:spPr>
          <a:xfrm>
            <a:off x="726242" y="1724396"/>
            <a:ext cx="6433445" cy="267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Database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439561" y="4541360"/>
            <a:ext cx="812" cy="27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58163" y="1992228"/>
            <a:ext cx="13244" cy="14545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3150" y="4217944"/>
            <a:ext cx="144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fetch request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2172738" y="2945980"/>
            <a:ext cx="913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prefetch </a:t>
            </a:r>
          </a:p>
          <a:p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158163" y="2959264"/>
            <a:ext cx="1014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Filtered fetch</a:t>
            </a:r>
          </a:p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34204" y="1992228"/>
            <a:ext cx="0" cy="14368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598" y="4024969"/>
            <a:ext cx="0" cy="740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9534" y="4217944"/>
            <a:ext cx="144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endered tiles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989078" y="2378263"/>
            <a:ext cx="913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erver tiles/</a:t>
            </a:r>
            <a:endParaRPr lang="en-US" sz="1100" dirty="0" smtClean="0"/>
          </a:p>
          <a:p>
            <a:r>
              <a:rPr lang="en-US" sz="1100" dirty="0" smtClean="0"/>
              <a:t>fragments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02255" y="2133600"/>
            <a:ext cx="7405734" cy="35814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430979" y="5311140"/>
            <a:ext cx="249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003664" y="4331081"/>
            <a:ext cx="594561" cy="10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2000" y="6024860"/>
            <a:ext cx="249376" cy="261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7" idx="4"/>
          </p:cNvCxnSpPr>
          <p:nvPr/>
        </p:nvCxnSpPr>
        <p:spPr>
          <a:xfrm>
            <a:off x="886688" y="6286500"/>
            <a:ext cx="0" cy="2286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94325" y="6286500"/>
            <a:ext cx="117051" cy="1524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endCxn id="57" idx="4"/>
          </p:cNvCxnSpPr>
          <p:nvPr/>
        </p:nvCxnSpPr>
        <p:spPr>
          <a:xfrm flipV="1">
            <a:off x="762000" y="6286500"/>
            <a:ext cx="124688" cy="1143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73549" y="6477000"/>
            <a:ext cx="117051" cy="1524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92813" y="6477000"/>
            <a:ext cx="93875" cy="1524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838200" y="5410200"/>
            <a:ext cx="1005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011376" y="5410200"/>
            <a:ext cx="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016" y="5699761"/>
            <a:ext cx="1446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pan, zoom,</a:t>
            </a:r>
          </a:p>
          <a:p>
            <a:r>
              <a:rPr lang="en-US" sz="1100" dirty="0" smtClean="0"/>
              <a:t> jump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794680" y="2418197"/>
            <a:ext cx="14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9" grpId="0"/>
      <p:bldP spid="64" grpId="0"/>
      <p:bldP spid="77" grpId="0"/>
      <p:bldP spid="79" grpId="0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97673" y="2556514"/>
            <a:ext cx="533400" cy="533400"/>
            <a:chOff x="4297673" y="2571754"/>
            <a:chExt cx="533400" cy="533400"/>
          </a:xfrm>
        </p:grpSpPr>
        <p:sp>
          <p:nvSpPr>
            <p:cNvPr id="5" name="Rectangle 4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97674" y="3198497"/>
            <a:ext cx="533400" cy="533400"/>
            <a:chOff x="4305294" y="3198497"/>
            <a:chExt cx="533400" cy="533400"/>
          </a:xfrm>
        </p:grpSpPr>
        <p:sp>
          <p:nvSpPr>
            <p:cNvPr id="10" name="Rectangle 9"/>
            <p:cNvSpPr/>
            <p:nvPr/>
          </p:nvSpPr>
          <p:spPr>
            <a:xfrm>
              <a:off x="4305294" y="3198497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81494" y="32708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35773" y="34232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4373" y="33470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88173" y="34994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86294" y="320230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86294" y="34994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05294" y="1891668"/>
            <a:ext cx="533400" cy="533400"/>
            <a:chOff x="4305294" y="1891668"/>
            <a:chExt cx="533400" cy="533400"/>
          </a:xfrm>
        </p:grpSpPr>
        <p:sp>
          <p:nvSpPr>
            <p:cNvPr id="17" name="Rectangle 16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0/12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90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4 L 0.00261 -0.194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97673" y="2556514"/>
            <a:ext cx="533400" cy="533400"/>
            <a:chOff x="4297673" y="2571754"/>
            <a:chExt cx="533400" cy="533400"/>
          </a:xfrm>
        </p:grpSpPr>
        <p:sp>
          <p:nvSpPr>
            <p:cNvPr id="5" name="Rectangle 4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5293" y="1889760"/>
            <a:ext cx="533400" cy="533400"/>
            <a:chOff x="4305294" y="3198497"/>
            <a:chExt cx="533400" cy="533400"/>
          </a:xfrm>
        </p:grpSpPr>
        <p:sp>
          <p:nvSpPr>
            <p:cNvPr id="10" name="Rectangle 9"/>
            <p:cNvSpPr/>
            <p:nvPr/>
          </p:nvSpPr>
          <p:spPr>
            <a:xfrm>
              <a:off x="4305294" y="3198497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81494" y="32708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35773" y="34232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4373" y="33470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88173" y="34994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86294" y="320230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86294" y="3499488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7673" y="3197424"/>
            <a:ext cx="533400" cy="533400"/>
            <a:chOff x="4305294" y="1891668"/>
            <a:chExt cx="533400" cy="533400"/>
          </a:xfrm>
        </p:grpSpPr>
        <p:sp>
          <p:nvSpPr>
            <p:cNvPr id="17" name="Rectangle 16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64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 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-868679" y="3239335"/>
            <a:ext cx="533400" cy="533400"/>
            <a:chOff x="3165847" y="3542233"/>
            <a:chExt cx="533400" cy="533400"/>
          </a:xfrm>
        </p:grpSpPr>
        <p:sp>
          <p:nvSpPr>
            <p:cNvPr id="48" name="Rectangle 4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0/12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5658 -0.2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97673" y="2556514"/>
            <a:ext cx="533400" cy="533400"/>
            <a:chOff x="4297673" y="2571754"/>
            <a:chExt cx="533400" cy="533400"/>
          </a:xfrm>
        </p:grpSpPr>
        <p:sp>
          <p:nvSpPr>
            <p:cNvPr id="5" name="Rectangle 4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7673" y="3197424"/>
            <a:ext cx="533400" cy="533400"/>
            <a:chOff x="4305294" y="1891668"/>
            <a:chExt cx="533400" cy="533400"/>
          </a:xfrm>
        </p:grpSpPr>
        <p:sp>
          <p:nvSpPr>
            <p:cNvPr id="17" name="Rectangle 16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64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 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97673" y="1881476"/>
            <a:ext cx="533400" cy="533400"/>
            <a:chOff x="3165847" y="3542233"/>
            <a:chExt cx="533400" cy="533400"/>
          </a:xfrm>
        </p:grpSpPr>
        <p:sp>
          <p:nvSpPr>
            <p:cNvPr id="48" name="Rectangle 4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4/12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00087 0.19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03 L 0 -0.09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602 L -3.88889E-6 -0.099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305285" y="1900527"/>
            <a:ext cx="533400" cy="533400"/>
            <a:chOff x="4297673" y="2571754"/>
            <a:chExt cx="533400" cy="533400"/>
          </a:xfrm>
        </p:grpSpPr>
        <p:sp>
          <p:nvSpPr>
            <p:cNvPr id="5" name="Rectangle 4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17" name="Rectangle 16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05285" y="3225999"/>
            <a:ext cx="533400" cy="533400"/>
            <a:chOff x="3165847" y="3542233"/>
            <a:chExt cx="533400" cy="533400"/>
          </a:xfrm>
        </p:grpSpPr>
        <p:sp>
          <p:nvSpPr>
            <p:cNvPr id="48" name="Rectangle 4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4/12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23096" y="5050155"/>
            <a:ext cx="533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99296" y="51225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3575" y="52749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82175" y="51987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04096" y="505396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19200" y="5050155"/>
            <a:ext cx="533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249679" y="53130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00200" y="509206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41438" y="5056941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71917" y="5281732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22438" y="5060752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3656" y="5050155"/>
            <a:ext cx="5334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78417" y="5050155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08896" y="52749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59417" y="505396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1980" y="531304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2501" y="5092066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6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53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4/12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23096" y="5050155"/>
            <a:ext cx="533400" cy="533400"/>
            <a:chOff x="2523096" y="5050155"/>
            <a:chExt cx="5334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523096" y="5050155"/>
              <a:ext cx="533400" cy="533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9296" y="51225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3575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82175" y="51987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04096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5050155"/>
            <a:ext cx="533400" cy="533400"/>
            <a:chOff x="1219200" y="5050155"/>
            <a:chExt cx="533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5050155"/>
              <a:ext cx="53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49679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0200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41438" y="5056941"/>
            <a:ext cx="533400" cy="533400"/>
            <a:chOff x="1841438" y="5056941"/>
            <a:chExt cx="533400" cy="533400"/>
          </a:xfrm>
        </p:grpSpPr>
        <p:sp>
          <p:nvSpPr>
            <p:cNvPr id="56" name="Rectangle 55"/>
            <p:cNvSpPr/>
            <p:nvPr/>
          </p:nvSpPr>
          <p:spPr>
            <a:xfrm>
              <a:off x="1841438" y="5056941"/>
              <a:ext cx="5334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1917" y="528173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22438" y="506075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8417" y="5050155"/>
            <a:ext cx="533400" cy="533400"/>
            <a:chOff x="3178417" y="5050155"/>
            <a:chExt cx="533400" cy="533400"/>
          </a:xfrm>
        </p:grpSpPr>
        <p:sp>
          <p:nvSpPr>
            <p:cNvPr id="61" name="Rectangle 60"/>
            <p:cNvSpPr/>
            <p:nvPr/>
          </p:nvSpPr>
          <p:spPr>
            <a:xfrm>
              <a:off x="3178417" y="5050155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08896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59417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3656" y="5050155"/>
            <a:ext cx="533400" cy="533400"/>
            <a:chOff x="553656" y="5050155"/>
            <a:chExt cx="533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553656" y="5050155"/>
              <a:ext cx="5334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52501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09079" y="4719370"/>
            <a:ext cx="2222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</a:t>
            </a:r>
            <a:r>
              <a:rPr lang="en-US" sz="1500" dirty="0" smtClean="0">
                <a:solidFill>
                  <a:srgbClr val="FF0000"/>
                </a:solidFill>
              </a:rPr>
              <a:t>orse than worst in cache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305285" y="1900527"/>
            <a:ext cx="533400" cy="533400"/>
            <a:chOff x="4297673" y="2571754"/>
            <a:chExt cx="533400" cy="533400"/>
          </a:xfrm>
        </p:grpSpPr>
        <p:sp>
          <p:nvSpPr>
            <p:cNvPr id="88" name="Rectangle 87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94" name="Rectangle 93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05285" y="3225999"/>
            <a:ext cx="533400" cy="533400"/>
            <a:chOff x="3165847" y="3542233"/>
            <a:chExt cx="5334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58693" y="198368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95264" y="2680905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773933" y="337515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3656" y="5571618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19200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31315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50973" y="5601502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91915" y="561841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2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Interactive Data Exploration </a:t>
            </a:r>
            <a:r>
              <a:rPr lang="en-US" sz="2000" dirty="0" smtClean="0"/>
              <a:t>is a process that a user </a:t>
            </a:r>
            <a:r>
              <a:rPr lang="en-US" sz="2000" dirty="0" smtClean="0"/>
              <a:t>can take one of the provided </a:t>
            </a:r>
            <a:r>
              <a:rPr lang="en-US" sz="2000" dirty="0" smtClean="0"/>
              <a:t>actions to find information that is interesting in a specific (possibly multidimensional) </a:t>
            </a:r>
            <a:r>
              <a:rPr lang="en-US" sz="2000" dirty="0" smtClean="0"/>
              <a:t>dataset. This </a:t>
            </a:r>
            <a:r>
              <a:rPr lang="en-US" sz="2000" dirty="0" smtClean="0"/>
              <a:t>work assumes those three navigational primitives: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4648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2700" y="4648200"/>
            <a:ext cx="533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3733800"/>
            <a:ext cx="533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" y="4648200"/>
            <a:ext cx="533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5562600"/>
            <a:ext cx="533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722120" y="5219700"/>
            <a:ext cx="3048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1729740" y="4305300"/>
            <a:ext cx="304800" cy="297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86940" y="4747260"/>
            <a:ext cx="30480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1223010" y="4747260"/>
            <a:ext cx="32766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3124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810000" y="475488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86200" y="482727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40479" y="497967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9079" y="490347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91000" y="475869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0" y="576072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58331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40479" y="59855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69079" y="59093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92879" y="60617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576453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91000" y="60617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0" y="377952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40479" y="404241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91000" y="3821431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749039" y="4404360"/>
            <a:ext cx="3048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3779520" y="5379720"/>
            <a:ext cx="3048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08221" y="3124200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zoom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31242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jum</a:t>
            </a:r>
            <a:r>
              <a:rPr lang="en-US" b="1" dirty="0"/>
              <a:t>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46420" y="48215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43800" y="3886200"/>
            <a:ext cx="533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 Arrow 57"/>
          <p:cNvSpPr/>
          <p:nvPr/>
        </p:nvSpPr>
        <p:spPr>
          <a:xfrm>
            <a:off x="5829300" y="3960495"/>
            <a:ext cx="1676400" cy="76581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4091940" y="4366260"/>
            <a:ext cx="3048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0800000">
            <a:off x="4084320" y="5349240"/>
            <a:ext cx="3048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53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6"/>
            <a:ext cx="2057400" cy="31032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4436" y="189166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2/12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23096" y="5050155"/>
            <a:ext cx="533400" cy="533400"/>
            <a:chOff x="2523096" y="5050155"/>
            <a:chExt cx="5334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523096" y="5050155"/>
              <a:ext cx="533400" cy="533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9296" y="51225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3575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82175" y="51987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04096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5050155"/>
            <a:ext cx="533400" cy="533400"/>
            <a:chOff x="1219200" y="5050155"/>
            <a:chExt cx="533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5050155"/>
              <a:ext cx="53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49679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0200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41438" y="5056941"/>
            <a:ext cx="533400" cy="533400"/>
            <a:chOff x="1841438" y="5056941"/>
            <a:chExt cx="533400" cy="533400"/>
          </a:xfrm>
        </p:grpSpPr>
        <p:sp>
          <p:nvSpPr>
            <p:cNvPr id="56" name="Rectangle 55"/>
            <p:cNvSpPr/>
            <p:nvPr/>
          </p:nvSpPr>
          <p:spPr>
            <a:xfrm>
              <a:off x="1841438" y="5056941"/>
              <a:ext cx="5334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1917" y="528173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22438" y="506075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8417" y="5050155"/>
            <a:ext cx="533400" cy="533400"/>
            <a:chOff x="3178417" y="5050155"/>
            <a:chExt cx="533400" cy="533400"/>
          </a:xfrm>
        </p:grpSpPr>
        <p:sp>
          <p:nvSpPr>
            <p:cNvPr id="61" name="Rectangle 60"/>
            <p:cNvSpPr/>
            <p:nvPr/>
          </p:nvSpPr>
          <p:spPr>
            <a:xfrm>
              <a:off x="3178417" y="5050155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08896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59417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483" y="3184090"/>
            <a:ext cx="533400" cy="533400"/>
            <a:chOff x="553656" y="5050155"/>
            <a:chExt cx="533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553656" y="5050155"/>
              <a:ext cx="5334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52501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09079" y="4719370"/>
            <a:ext cx="2222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</a:t>
            </a:r>
            <a:r>
              <a:rPr lang="en-US" sz="1500" dirty="0" smtClean="0">
                <a:solidFill>
                  <a:srgbClr val="FF0000"/>
                </a:solidFill>
              </a:rPr>
              <a:t>orse than worst in cache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305285" y="1900527"/>
            <a:ext cx="533400" cy="533400"/>
            <a:chOff x="4297673" y="2571754"/>
            <a:chExt cx="533400" cy="533400"/>
          </a:xfrm>
        </p:grpSpPr>
        <p:sp>
          <p:nvSpPr>
            <p:cNvPr id="88" name="Rectangle 87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94" name="Rectangle 93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05285" y="3812739"/>
            <a:ext cx="533400" cy="533400"/>
            <a:chOff x="3165847" y="3542233"/>
            <a:chExt cx="5334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58693" y="198368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95264" y="2680905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773933" y="396189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77755" y="327660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19200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31315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50973" y="5601502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91915" y="561841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68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53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5"/>
            <a:ext cx="2057400" cy="372999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38470" y="204911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0/12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23096" y="5050155"/>
            <a:ext cx="533400" cy="533400"/>
            <a:chOff x="2523096" y="5050155"/>
            <a:chExt cx="5334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523096" y="5050155"/>
              <a:ext cx="533400" cy="533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9296" y="51225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3575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82175" y="51987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04096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1712" y="3184090"/>
            <a:ext cx="533400" cy="533400"/>
            <a:chOff x="1219200" y="5050155"/>
            <a:chExt cx="533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5050155"/>
              <a:ext cx="53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49679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0200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41438" y="5056941"/>
            <a:ext cx="533400" cy="533400"/>
            <a:chOff x="1841438" y="5056941"/>
            <a:chExt cx="533400" cy="533400"/>
          </a:xfrm>
        </p:grpSpPr>
        <p:sp>
          <p:nvSpPr>
            <p:cNvPr id="56" name="Rectangle 55"/>
            <p:cNvSpPr/>
            <p:nvPr/>
          </p:nvSpPr>
          <p:spPr>
            <a:xfrm>
              <a:off x="1841438" y="5056941"/>
              <a:ext cx="5334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1917" y="528173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22438" y="506075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8417" y="5050155"/>
            <a:ext cx="533400" cy="533400"/>
            <a:chOff x="3178417" y="5050155"/>
            <a:chExt cx="533400" cy="533400"/>
          </a:xfrm>
        </p:grpSpPr>
        <p:sp>
          <p:nvSpPr>
            <p:cNvPr id="61" name="Rectangle 60"/>
            <p:cNvSpPr/>
            <p:nvPr/>
          </p:nvSpPr>
          <p:spPr>
            <a:xfrm>
              <a:off x="3178417" y="5050155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08896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59417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64" y="3812739"/>
            <a:ext cx="533400" cy="533400"/>
            <a:chOff x="553656" y="5050155"/>
            <a:chExt cx="533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553656" y="5050155"/>
              <a:ext cx="5334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52501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4570928"/>
            <a:ext cx="2222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worse than worst in cache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305285" y="1900527"/>
            <a:ext cx="533400" cy="533400"/>
            <a:chOff x="4297673" y="2571754"/>
            <a:chExt cx="533400" cy="533400"/>
          </a:xfrm>
        </p:grpSpPr>
        <p:sp>
          <p:nvSpPr>
            <p:cNvPr id="88" name="Rectangle 87"/>
            <p:cNvSpPr/>
            <p:nvPr/>
          </p:nvSpPr>
          <p:spPr>
            <a:xfrm>
              <a:off x="4297673" y="2571754"/>
              <a:ext cx="5334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373873" y="26441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328152" y="27965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556752" y="272034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78673" y="2575565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94" name="Rectangle 93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296466" y="4441388"/>
            <a:ext cx="533400" cy="533400"/>
            <a:chOff x="3165847" y="3542233"/>
            <a:chExt cx="5334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58693" y="198368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95264" y="2680905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41290" y="460965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8206" y="392436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85375" y="330708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31315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50973" y="5601502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91915" y="561841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64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53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5"/>
            <a:ext cx="2057400" cy="372999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38470" y="204911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4/12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23096" y="5050155"/>
            <a:ext cx="533400" cy="533400"/>
            <a:chOff x="2523096" y="5050155"/>
            <a:chExt cx="5334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523096" y="5050155"/>
              <a:ext cx="533400" cy="533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9296" y="51225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3575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82175" y="51987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04096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1712" y="3184090"/>
            <a:ext cx="533400" cy="533400"/>
            <a:chOff x="1219200" y="5050155"/>
            <a:chExt cx="533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5050155"/>
              <a:ext cx="53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49679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0200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41438" y="5056941"/>
            <a:ext cx="533400" cy="533400"/>
            <a:chOff x="1841438" y="5056941"/>
            <a:chExt cx="533400" cy="533400"/>
          </a:xfrm>
        </p:grpSpPr>
        <p:sp>
          <p:nvSpPr>
            <p:cNvPr id="56" name="Rectangle 55"/>
            <p:cNvSpPr/>
            <p:nvPr/>
          </p:nvSpPr>
          <p:spPr>
            <a:xfrm>
              <a:off x="1841438" y="5056941"/>
              <a:ext cx="5334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1917" y="528173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22438" y="506075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8417" y="5050155"/>
            <a:ext cx="533400" cy="533400"/>
            <a:chOff x="3178417" y="5050155"/>
            <a:chExt cx="533400" cy="533400"/>
          </a:xfrm>
        </p:grpSpPr>
        <p:sp>
          <p:nvSpPr>
            <p:cNvPr id="61" name="Rectangle 60"/>
            <p:cNvSpPr/>
            <p:nvPr/>
          </p:nvSpPr>
          <p:spPr>
            <a:xfrm>
              <a:off x="3178417" y="5050155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08896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59417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64" y="3812739"/>
            <a:ext cx="533400" cy="533400"/>
            <a:chOff x="553656" y="5050155"/>
            <a:chExt cx="533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553656" y="5050155"/>
              <a:ext cx="5334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52501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4570928"/>
            <a:ext cx="2222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worse than worst in cache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94" name="Rectangle 93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296466" y="4441388"/>
            <a:ext cx="533400" cy="533400"/>
            <a:chOff x="3165847" y="3542233"/>
            <a:chExt cx="5334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795264" y="2680905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41290" y="460965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8206" y="392436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85375" y="330708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31315" y="5590341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50973" y="5601502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91915" y="561841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387905" y="1933578"/>
            <a:ext cx="289561" cy="267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87905" y="1933579"/>
            <a:ext cx="289561" cy="2673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7726" y="17848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Eviction!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Caching/Prefetching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53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086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Moves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600" y="1230868"/>
            <a:ext cx="15240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53836" y="1468755"/>
            <a:ext cx="2057400" cy="372999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757" y="1468756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38470" y="2049118"/>
            <a:ext cx="0" cy="17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13016" y="237812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Importance </a:t>
            </a:r>
          </a:p>
          <a:p>
            <a:r>
              <a:rPr lang="en-US" sz="1400" dirty="0" smtClean="0"/>
              <a:t>increases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09800" y="1452282"/>
            <a:ext cx="1752600" cy="9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741" y="1795079"/>
            <a:ext cx="2032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cache (new distance)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203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3020378"/>
            <a:ext cx="8382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76400" y="2823214"/>
            <a:ext cx="2209800" cy="38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2600" y="2737130"/>
            <a:ext cx="72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Tile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180642"/>
            <a:ext cx="10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Prefetch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5800" y="4180642"/>
            <a:ext cx="990600" cy="3693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752600" y="3450790"/>
            <a:ext cx="2057400" cy="81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6981" y="3677216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Candidate Tiles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141553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vailable 2/12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23096" y="5050155"/>
            <a:ext cx="533400" cy="533400"/>
            <a:chOff x="2523096" y="5050155"/>
            <a:chExt cx="5334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523096" y="5050155"/>
              <a:ext cx="533400" cy="533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9296" y="51225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3575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82175" y="51987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04096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1712" y="3184090"/>
            <a:ext cx="533400" cy="533400"/>
            <a:chOff x="1219200" y="5050155"/>
            <a:chExt cx="533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5050155"/>
              <a:ext cx="53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49679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0200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8417" y="5050155"/>
            <a:ext cx="533400" cy="533400"/>
            <a:chOff x="3178417" y="5050155"/>
            <a:chExt cx="533400" cy="533400"/>
          </a:xfrm>
        </p:grpSpPr>
        <p:sp>
          <p:nvSpPr>
            <p:cNvPr id="61" name="Rectangle 60"/>
            <p:cNvSpPr/>
            <p:nvPr/>
          </p:nvSpPr>
          <p:spPr>
            <a:xfrm>
              <a:off x="3178417" y="5050155"/>
              <a:ext cx="533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08896" y="52749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59417" y="50539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64" y="3812739"/>
            <a:ext cx="533400" cy="533400"/>
            <a:chOff x="553656" y="5050155"/>
            <a:chExt cx="533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553656" y="5050155"/>
              <a:ext cx="5334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" y="531304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952501" y="5092066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961964" y="6019800"/>
            <a:ext cx="2392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9895" y="5710118"/>
            <a:ext cx="224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Importance decreases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374838" y="4918710"/>
            <a:ext cx="1404683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4570928"/>
            <a:ext cx="2222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worse than worst in cache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05285" y="2556514"/>
            <a:ext cx="533400" cy="533400"/>
            <a:chOff x="4305294" y="1891668"/>
            <a:chExt cx="533400" cy="533400"/>
          </a:xfrm>
        </p:grpSpPr>
        <p:sp>
          <p:nvSpPr>
            <p:cNvPr id="94" name="Rectangle 93"/>
            <p:cNvSpPr/>
            <p:nvPr/>
          </p:nvSpPr>
          <p:spPr>
            <a:xfrm>
              <a:off x="4305294" y="1891668"/>
              <a:ext cx="533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35773" y="215455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686294" y="1933579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296466" y="4441388"/>
            <a:ext cx="533400" cy="533400"/>
            <a:chOff x="3165847" y="3542233"/>
            <a:chExt cx="5334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165847" y="3542233"/>
              <a:ext cx="533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96326" y="376702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546847" y="3546044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795264" y="2680905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41290" y="4609654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8206" y="392436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85375" y="330708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810587" y="2054833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50973" y="5601502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91915" y="5618410"/>
            <a:ext cx="5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4302571" y="1917267"/>
            <a:ext cx="533400" cy="533400"/>
            <a:chOff x="1841438" y="5056941"/>
            <a:chExt cx="533400" cy="533400"/>
          </a:xfrm>
        </p:grpSpPr>
        <p:sp>
          <p:nvSpPr>
            <p:cNvPr id="77" name="Rectangle 76"/>
            <p:cNvSpPr/>
            <p:nvPr/>
          </p:nvSpPr>
          <p:spPr>
            <a:xfrm>
              <a:off x="1841438" y="5056941"/>
              <a:ext cx="5334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71917" y="528173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222438" y="5060752"/>
              <a:ext cx="121921" cy="1257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1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102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Mostly Pan</a:t>
            </a:r>
            <a:r>
              <a:rPr lang="en-US" sz="2200" b="1" dirty="0" smtClean="0"/>
              <a:t>: </a:t>
            </a:r>
            <a:r>
              <a:rPr lang="en-US" sz="2200" dirty="0" smtClean="0"/>
              <a:t>Pan 80%, Zoom 10%, Jump 10%</a:t>
            </a:r>
          </a:p>
          <a:p>
            <a:r>
              <a:rPr lang="en-US" sz="2200" b="1" dirty="0" smtClean="0"/>
              <a:t>Pan: </a:t>
            </a:r>
            <a:r>
              <a:rPr lang="en-US" sz="2200" dirty="0" smtClean="0"/>
              <a:t>Pan 100%, Zoom 0%, Jump 0%</a:t>
            </a:r>
          </a:p>
          <a:p>
            <a:endParaRPr lang="en-US" sz="2200" b="1" dirty="0" smtClean="0"/>
          </a:p>
          <a:p>
            <a:r>
              <a:rPr lang="en-US" sz="2200" b="1" dirty="0" smtClean="0">
                <a:solidFill>
                  <a:schemeClr val="bg1"/>
                </a:solidFill>
              </a:rPr>
              <a:t>Case 2: </a:t>
            </a:r>
            <a:r>
              <a:rPr lang="en-US" sz="2200" dirty="0">
                <a:solidFill>
                  <a:schemeClr val="bg1"/>
                </a:solidFill>
              </a:rPr>
              <a:t>Pan </a:t>
            </a:r>
            <a:r>
              <a:rPr lang="en-US" sz="2200" dirty="0" smtClean="0">
                <a:solidFill>
                  <a:schemeClr val="bg1"/>
                </a:solidFill>
              </a:rPr>
              <a:t>100</a:t>
            </a:r>
            <a:r>
              <a:rPr lang="en-US" sz="2200" dirty="0">
                <a:solidFill>
                  <a:schemeClr val="bg1"/>
                </a:solidFill>
              </a:rPr>
              <a:t>%, Zoom 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en-US" sz="2200" dirty="0">
                <a:solidFill>
                  <a:schemeClr val="bg1"/>
                </a:solidFill>
              </a:rPr>
              <a:t>%, Jump 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en-US" sz="2200" dirty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439299"/>
              </p:ext>
            </p:extLst>
          </p:nvPr>
        </p:nvGraphicFramePr>
        <p:xfrm>
          <a:off x="-152400" y="2209800"/>
          <a:ext cx="47244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68096"/>
              </p:ext>
            </p:extLst>
          </p:nvPr>
        </p:nvGraphicFramePr>
        <p:xfrm>
          <a:off x="-30480" y="4724400"/>
          <a:ext cx="4678680" cy="206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Oval 17"/>
          <p:cNvSpPr/>
          <p:nvPr/>
        </p:nvSpPr>
        <p:spPr>
          <a:xfrm>
            <a:off x="502920" y="3901440"/>
            <a:ext cx="228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4320540"/>
            <a:ext cx="228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616247"/>
              </p:ext>
            </p:extLst>
          </p:nvPr>
        </p:nvGraphicFramePr>
        <p:xfrm>
          <a:off x="4648200" y="4953000"/>
          <a:ext cx="3873874" cy="177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672900"/>
              </p:ext>
            </p:extLst>
          </p:nvPr>
        </p:nvGraphicFramePr>
        <p:xfrm>
          <a:off x="4419600" y="1905000"/>
          <a:ext cx="4572000" cy="304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89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(2/3)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080" y="1219200"/>
            <a:ext cx="8915400" cy="51054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Mostly Jump</a:t>
            </a:r>
            <a:r>
              <a:rPr lang="en-US" sz="2200" b="1" dirty="0" smtClean="0"/>
              <a:t>: </a:t>
            </a:r>
            <a:r>
              <a:rPr lang="en-US" sz="2200" dirty="0" smtClean="0"/>
              <a:t>Pan 10%, Zoom 10%, Jump 80%</a:t>
            </a:r>
          </a:p>
          <a:p>
            <a:r>
              <a:rPr lang="en-US" sz="2200" b="1" dirty="0" smtClean="0"/>
              <a:t>Jump Only</a:t>
            </a:r>
            <a:r>
              <a:rPr lang="en-US" sz="2200" dirty="0" smtClean="0"/>
              <a:t>: </a:t>
            </a:r>
            <a:r>
              <a:rPr lang="en-US" sz="2200" dirty="0" smtClean="0"/>
              <a:t>Pan 0%, Zoom 0%, Jump 100%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Case 2: </a:t>
            </a:r>
            <a:r>
              <a:rPr lang="en-US" sz="2200" dirty="0">
                <a:solidFill>
                  <a:schemeClr val="bg1"/>
                </a:solidFill>
              </a:rPr>
              <a:t>Pan 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en-US" sz="2200" dirty="0">
                <a:solidFill>
                  <a:schemeClr val="bg1"/>
                </a:solidFill>
              </a:rPr>
              <a:t>%, Zoom 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en-US" sz="2200" dirty="0">
                <a:solidFill>
                  <a:schemeClr val="bg1"/>
                </a:solidFill>
              </a:rPr>
              <a:t>%, Jump </a:t>
            </a:r>
            <a:r>
              <a:rPr lang="en-US" sz="2200" dirty="0" smtClean="0">
                <a:solidFill>
                  <a:schemeClr val="bg1"/>
                </a:solidFill>
              </a:rPr>
              <a:t>100</a:t>
            </a:r>
            <a:r>
              <a:rPr lang="en-US" sz="2200" dirty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87258"/>
              </p:ext>
            </p:extLst>
          </p:nvPr>
        </p:nvGraphicFramePr>
        <p:xfrm>
          <a:off x="4480560" y="2133600"/>
          <a:ext cx="467106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176104"/>
              </p:ext>
            </p:extLst>
          </p:nvPr>
        </p:nvGraphicFramePr>
        <p:xfrm>
          <a:off x="4419600" y="4648200"/>
          <a:ext cx="4644839" cy="210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801699"/>
              </p:ext>
            </p:extLst>
          </p:nvPr>
        </p:nvGraphicFramePr>
        <p:xfrm>
          <a:off x="152400" y="2133600"/>
          <a:ext cx="4572000" cy="251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441459"/>
              </p:ext>
            </p:extLst>
          </p:nvPr>
        </p:nvGraphicFramePr>
        <p:xfrm>
          <a:off x="609600" y="4724400"/>
          <a:ext cx="40386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val 15"/>
          <p:cNvSpPr/>
          <p:nvPr/>
        </p:nvSpPr>
        <p:spPr>
          <a:xfrm>
            <a:off x="3261360" y="3360420"/>
            <a:ext cx="228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(3/3)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1054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Mostly Zoom: </a:t>
            </a:r>
            <a:r>
              <a:rPr lang="en-US" sz="2200" dirty="0" smtClean="0"/>
              <a:t>Pan 10%, Zoom 80%, Jump 10</a:t>
            </a:r>
            <a:r>
              <a:rPr lang="en-US" sz="2200" dirty="0" smtClean="0"/>
              <a:t>%</a:t>
            </a:r>
          </a:p>
          <a:p>
            <a:r>
              <a:rPr lang="en-US" sz="2200" b="1" dirty="0" smtClean="0"/>
              <a:t>Mixed: </a:t>
            </a:r>
            <a:r>
              <a:rPr lang="en-US" sz="2200" dirty="0"/>
              <a:t>Pan 50%, Zoom 40%, Jump 10%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50129"/>
              </p:ext>
            </p:extLst>
          </p:nvPr>
        </p:nvGraphicFramePr>
        <p:xfrm>
          <a:off x="-30480" y="2133600"/>
          <a:ext cx="4648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164754"/>
              </p:ext>
            </p:extLst>
          </p:nvPr>
        </p:nvGraphicFramePr>
        <p:xfrm>
          <a:off x="76201" y="4648200"/>
          <a:ext cx="4572000" cy="206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8"/>
          <p:cNvSpPr/>
          <p:nvPr/>
        </p:nvSpPr>
        <p:spPr>
          <a:xfrm>
            <a:off x="3124200" y="2971800"/>
            <a:ext cx="228600" cy="140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54461"/>
              </p:ext>
            </p:extLst>
          </p:nvPr>
        </p:nvGraphicFramePr>
        <p:xfrm>
          <a:off x="4572000" y="2057400"/>
          <a:ext cx="4495800" cy="2666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962936"/>
              </p:ext>
            </p:extLst>
          </p:nvPr>
        </p:nvGraphicFramePr>
        <p:xfrm>
          <a:off x="4648200" y="4763621"/>
          <a:ext cx="4313145" cy="206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Oval 14"/>
          <p:cNvSpPr/>
          <p:nvPr/>
        </p:nvSpPr>
        <p:spPr>
          <a:xfrm>
            <a:off x="5989320" y="3733800"/>
            <a:ext cx="228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Except for </a:t>
            </a:r>
            <a:r>
              <a:rPr lang="en-US" sz="1700" b="1" dirty="0" smtClean="0"/>
              <a:t>pan</a:t>
            </a:r>
            <a:r>
              <a:rPr lang="en-US" sz="1700" dirty="0" smtClean="0"/>
              <a:t> and </a:t>
            </a:r>
            <a:r>
              <a:rPr lang="en-US" sz="1700" b="1" dirty="0" smtClean="0"/>
              <a:t>m</a:t>
            </a:r>
            <a:r>
              <a:rPr lang="en-US" sz="1700" b="1" dirty="0" smtClean="0"/>
              <a:t>ostly pan </a:t>
            </a:r>
            <a:r>
              <a:rPr lang="en-US" sz="1700" dirty="0" smtClean="0"/>
              <a:t>workloads, fragments behave better in smaller cache sizes.</a:t>
            </a:r>
          </a:p>
          <a:p>
            <a:r>
              <a:rPr lang="en-US" sz="1700" dirty="0" smtClean="0"/>
              <a:t>For </a:t>
            </a:r>
            <a:r>
              <a:rPr lang="en-US" sz="1700" b="1" dirty="0" smtClean="0"/>
              <a:t>pan</a:t>
            </a:r>
            <a:r>
              <a:rPr lang="en-US" sz="1700" dirty="0" smtClean="0"/>
              <a:t> and </a:t>
            </a:r>
            <a:r>
              <a:rPr lang="en-US" sz="1700" b="1" dirty="0" smtClean="0"/>
              <a:t>mostly pan </a:t>
            </a:r>
            <a:r>
              <a:rPr lang="en-US" sz="1700" dirty="0" smtClean="0"/>
              <a:t>workloads, </a:t>
            </a:r>
          </a:p>
          <a:p>
            <a:pPr lvl="1"/>
            <a:r>
              <a:rPr lang="en-US" sz="1300" dirty="0" smtClean="0"/>
              <a:t>fragments and tiles are comparable. </a:t>
            </a:r>
          </a:p>
          <a:p>
            <a:pPr lvl="1"/>
            <a:r>
              <a:rPr lang="en-US" sz="1300" dirty="0" smtClean="0"/>
              <a:t>Metric should be very local/distance-based for best performance. </a:t>
            </a:r>
          </a:p>
          <a:p>
            <a:pPr lvl="1"/>
            <a:r>
              <a:rPr lang="en-US" sz="1300" dirty="0" smtClean="0"/>
              <a:t>Any cache size that can hold 4 tiles is enough.</a:t>
            </a:r>
          </a:p>
          <a:p>
            <a:r>
              <a:rPr lang="en-US" sz="1700" dirty="0" smtClean="0"/>
              <a:t>In </a:t>
            </a:r>
            <a:r>
              <a:rPr lang="en-US" sz="1700" b="1" dirty="0" smtClean="0"/>
              <a:t>jump</a:t>
            </a:r>
            <a:r>
              <a:rPr lang="en-US" sz="1700" dirty="0" smtClean="0"/>
              <a:t> workloads metric should be popularity-based/non local </a:t>
            </a:r>
          </a:p>
          <a:p>
            <a:r>
              <a:rPr lang="en-US" sz="1700" dirty="0" smtClean="0"/>
              <a:t>In </a:t>
            </a:r>
            <a:r>
              <a:rPr lang="en-US" sz="1700" b="1" dirty="0" smtClean="0"/>
              <a:t>zoom</a:t>
            </a:r>
            <a:r>
              <a:rPr lang="en-US" sz="1700" dirty="0" smtClean="0"/>
              <a:t> heavy workloads, fragments have a way better performance than tiles</a:t>
            </a:r>
            <a:endParaRPr lang="en-US" sz="1700" dirty="0" smtClean="0"/>
          </a:p>
          <a:p>
            <a:r>
              <a:rPr lang="en-US" sz="1700" dirty="0" smtClean="0"/>
              <a:t>In </a:t>
            </a:r>
            <a:r>
              <a:rPr lang="en-US" sz="1700" b="1" dirty="0" smtClean="0"/>
              <a:t>mixed</a:t>
            </a:r>
            <a:r>
              <a:rPr lang="en-US" sz="1700" dirty="0" smtClean="0"/>
              <a:t> workload there is improvement of up to 80% using fragments.</a:t>
            </a:r>
          </a:p>
          <a:p>
            <a:r>
              <a:rPr lang="en-US" sz="1700" b="1" dirty="0"/>
              <a:t>j</a:t>
            </a:r>
            <a:r>
              <a:rPr lang="en-US" sz="1700" b="1" dirty="0" smtClean="0"/>
              <a:t>ump-only</a:t>
            </a:r>
            <a:r>
              <a:rPr lang="en-US" sz="1700" dirty="0" smtClean="0"/>
              <a:t> workloads have great performance boost with fragments</a:t>
            </a:r>
          </a:p>
          <a:p>
            <a:pPr lvl="1"/>
            <a:r>
              <a:rPr lang="en-US" sz="1300" dirty="0" smtClean="0"/>
              <a:t>Keeping in mind zoom level is always  1 (lowest resolution) </a:t>
            </a:r>
          </a:p>
          <a:p>
            <a:pPr lvl="1"/>
            <a:r>
              <a:rPr lang="en-US" sz="1300" dirty="0" smtClean="0"/>
              <a:t>Upper bound for performance gain is 379x using  this setup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 smtClean="0"/>
              <a:t>time / user interruption </a:t>
            </a:r>
          </a:p>
          <a:p>
            <a:r>
              <a:rPr lang="en-US" dirty="0" smtClean="0"/>
              <a:t>More complicated predictor and real data/workload</a:t>
            </a:r>
          </a:p>
          <a:p>
            <a:r>
              <a:rPr lang="en-US" dirty="0" smtClean="0"/>
              <a:t>Viewports </a:t>
            </a:r>
            <a:r>
              <a:rPr lang="en-US" dirty="0" smtClean="0"/>
              <a:t>of bigger size (more complicated predictors needed)</a:t>
            </a:r>
          </a:p>
          <a:p>
            <a:r>
              <a:rPr lang="en-US" dirty="0"/>
              <a:t>S</a:t>
            </a:r>
            <a:r>
              <a:rPr lang="en-US" dirty="0" smtClean="0"/>
              <a:t>ensitivity analysis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Tiles are contiguous ranges of data that can span multiple dimensions</a:t>
            </a:r>
          </a:p>
          <a:p>
            <a:r>
              <a:rPr lang="en-US" sz="1800" dirty="0" smtClean="0"/>
              <a:t>Tiles are rectangular and uniform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4595813" cy="30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Fragments aren’t just smaller Tiles?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Fragments are interconnected! </a:t>
            </a:r>
          </a:p>
          <a:p>
            <a:r>
              <a:rPr lang="en-US" sz="2000" dirty="0" smtClean="0"/>
              <a:t>When a user visits a tile, the fragments he needs will be queried all at once. Tiles are independent</a:t>
            </a:r>
          </a:p>
          <a:p>
            <a:r>
              <a:rPr lang="en-US" sz="2000" dirty="0" smtClean="0"/>
              <a:t>Prediction and Eviction is done in Tile basis and not in Fragment basis</a:t>
            </a:r>
          </a:p>
          <a:p>
            <a:r>
              <a:rPr lang="en-US" sz="2000" dirty="0" smtClean="0"/>
              <a:t>Fragments could map to any non-overlapping division of the data and don’t need to be rectangular </a:t>
            </a:r>
          </a:p>
          <a:p>
            <a:r>
              <a:rPr lang="en-US" sz="2000" dirty="0" smtClean="0"/>
              <a:t>Fragments need to be contiguous in the storage medium but not visually while tiles need to be contiguous in both</a:t>
            </a:r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6802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Pan only?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Single Step Pans: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Approach 1                                                          Approach 2</a:t>
            </a:r>
          </a:p>
          <a:p>
            <a:pPr marL="0" indent="0">
              <a:buNone/>
            </a:pPr>
            <a:r>
              <a:rPr lang="en-US" sz="2000" dirty="0" smtClean="0"/>
              <a:t>Prediction Tree (like Seer)                          Prediction Tree (with waves)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2002886" y="3031541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91762" y="3885228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0.1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1774286" y="3421786"/>
            <a:ext cx="306715" cy="463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40986" y="3869988"/>
            <a:ext cx="571500" cy="47244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0.5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4"/>
            <a:endCxn id="9" idx="0"/>
          </p:cNvCxnSpPr>
          <p:nvPr/>
        </p:nvCxnSpPr>
        <p:spPr>
          <a:xfrm>
            <a:off x="2269586" y="3488741"/>
            <a:ext cx="57150" cy="381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74145" y="3940710"/>
            <a:ext cx="649224" cy="403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0.1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7534" y="3869988"/>
            <a:ext cx="571500" cy="472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0.3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2433734" y="3423322"/>
            <a:ext cx="335488" cy="57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536286" y="3323697"/>
            <a:ext cx="924942" cy="615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6938" y="3495311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4014" y="3558467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down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2550" y="3571401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left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5074" y="3610174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right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228600" y="4923897"/>
            <a:ext cx="631286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0.25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 flipH="1">
            <a:off x="689192" y="4273241"/>
            <a:ext cx="1435488" cy="6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75710" y="4908657"/>
            <a:ext cx="630236" cy="472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0.05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9" idx="4"/>
            <a:endCxn id="21" idx="0"/>
          </p:cNvCxnSpPr>
          <p:nvPr/>
        </p:nvCxnSpPr>
        <p:spPr>
          <a:xfrm flipH="1">
            <a:off x="1290828" y="4342428"/>
            <a:ext cx="1035908" cy="56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63033" y="4923897"/>
            <a:ext cx="635127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0.15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9" idx="4"/>
            <a:endCxn id="23" idx="0"/>
          </p:cNvCxnSpPr>
          <p:nvPr/>
        </p:nvCxnSpPr>
        <p:spPr>
          <a:xfrm flipH="1">
            <a:off x="1980597" y="4342428"/>
            <a:ext cx="346139" cy="58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5210" y="4577434"/>
            <a:ext cx="476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down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61460" y="4637506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left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748002" y="4612838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right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5946" y="338227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0.1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886" y="445775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</a:t>
            </a:r>
            <a:r>
              <a:rPr lang="el-GR" sz="1000" dirty="0" smtClean="0">
                <a:solidFill>
                  <a:srgbClr val="FFC000"/>
                </a:solidFill>
              </a:rPr>
              <a:t>5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9864" y="344371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0.5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2486" y="347609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0.3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9586" y="344371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0.1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15471" y="4536801"/>
            <a:ext cx="316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0.1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0037" y="450247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0.3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8458" y="4888493"/>
            <a:ext cx="649224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0.03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12" idx="3"/>
          </p:cNvCxnSpPr>
          <p:nvPr/>
        </p:nvCxnSpPr>
        <p:spPr>
          <a:xfrm flipH="1">
            <a:off x="2751164" y="4273241"/>
            <a:ext cx="710064" cy="615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663284" y="4888493"/>
            <a:ext cx="595122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0.09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>
            <a:off x="3769614" y="4327188"/>
            <a:ext cx="191231" cy="56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47182" y="4455903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up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8100" y="4577434"/>
            <a:ext cx="499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right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847182" y="434396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0.1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48100" y="442488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0.3</a:t>
            </a:r>
            <a:endParaRPr lang="en-US" sz="1000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16" y="3126361"/>
            <a:ext cx="4656644" cy="203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1" name="TextBox 260"/>
          <p:cNvSpPr txBox="1"/>
          <p:nvPr/>
        </p:nvSpPr>
        <p:spPr>
          <a:xfrm>
            <a:off x="201099" y="5943600"/>
            <a:ext cx="864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experiments, we found that when a prediction model is prioritizing tiles that are </a:t>
            </a:r>
          </a:p>
          <a:p>
            <a:r>
              <a:rPr lang="en-US" dirty="0" smtClean="0"/>
              <a:t>in greater distance than 1, the number cache miss ratio goes up. </a:t>
            </a:r>
          </a:p>
          <a:p>
            <a:r>
              <a:rPr lang="en-US" b="1" dirty="0" smtClean="0"/>
              <a:t>So Approach 2 is optimal for single step pans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 1:In favor of Locality…</a:t>
            </a:r>
            <a:endParaRPr lang="en-US" dirty="0"/>
          </a:p>
        </p:txBody>
      </p:sp>
      <p:graphicFrame>
        <p:nvGraphicFramePr>
          <p:cNvPr id="4" name="Content Placeholder 3" title="fdfdsf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3378"/>
              </p:ext>
            </p:extLst>
          </p:nvPr>
        </p:nvGraphicFramePr>
        <p:xfrm>
          <a:off x="381000" y="3886200"/>
          <a:ext cx="43434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fdfdsf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804522"/>
              </p:ext>
            </p:extLst>
          </p:nvPr>
        </p:nvGraphicFramePr>
        <p:xfrm>
          <a:off x="533400" y="1219200"/>
          <a:ext cx="4191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4400" y="2286000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Approach 1 </a:t>
            </a:r>
            <a:r>
              <a:rPr lang="en-US" dirty="0" smtClean="0"/>
              <a:t>(Prediction Tree)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884420"/>
            <a:ext cx="40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Approach 2 </a:t>
            </a:r>
            <a:r>
              <a:rPr lang="en-US" dirty="0" smtClean="0"/>
              <a:t>(Prediction Tree with Waves)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Popularity? How many fragments? What zoom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Popularity is hard-coded in a map scheme for each of the tiles. This number could be derived from visit/jump counts in a real workload.</a:t>
            </a:r>
          </a:p>
          <a:p>
            <a:pPr lvl="1"/>
            <a:r>
              <a:rPr lang="en-US" sz="1600" dirty="0" smtClean="0"/>
              <a:t>The number of fragments for each of the tiles to be </a:t>
            </a:r>
            <a:r>
              <a:rPr lang="en-US" sz="1600" dirty="0" err="1" smtClean="0"/>
              <a:t>prefetched</a:t>
            </a:r>
            <a:r>
              <a:rPr lang="en-US" sz="1600" dirty="0" smtClean="0"/>
              <a:t> is defined based on </a:t>
            </a:r>
            <a:r>
              <a:rPr lang="en-US" sz="1600" b="1" dirty="0" smtClean="0"/>
              <a:t>importance</a:t>
            </a:r>
          </a:p>
          <a:p>
            <a:pPr lvl="1"/>
            <a:r>
              <a:rPr lang="en-US" sz="1600" dirty="0" smtClean="0"/>
              <a:t>The workload assumes that someone is more likely to jump on a tile that is popular. A similar assumption holds for the zoom level. A user is expected to </a:t>
            </a:r>
            <a:r>
              <a:rPr lang="en-US" sz="1600" b="1" dirty="0" smtClean="0"/>
              <a:t>zoom</a:t>
            </a:r>
            <a:r>
              <a:rPr lang="en-US" sz="1600" dirty="0" smtClean="0"/>
              <a:t> at a lower level (higher detail) when something </a:t>
            </a:r>
            <a:r>
              <a:rPr lang="en-US" sz="1600" b="1" dirty="0" smtClean="0"/>
              <a:t>is more popular.</a:t>
            </a:r>
          </a:p>
          <a:p>
            <a:pPr lvl="1"/>
            <a:endParaRPr lang="en-US" sz="1600" b="1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022866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Prefetching/Caching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5532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Algorithm:</a:t>
            </a:r>
          </a:p>
          <a:p>
            <a:r>
              <a:rPr lang="en-US" sz="2000" dirty="0" smtClean="0"/>
              <a:t>Order Cache by </a:t>
            </a:r>
            <a:r>
              <a:rPr lang="en-US" sz="2000" b="1" dirty="0" smtClean="0"/>
              <a:t>Overall Importance </a:t>
            </a: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B050"/>
                </a:solidFill>
              </a:rPr>
              <a:t>ascending</a:t>
            </a:r>
            <a:r>
              <a:rPr lang="en-US" sz="2000" dirty="0" smtClean="0"/>
              <a:t> order</a:t>
            </a:r>
          </a:p>
          <a:p>
            <a:r>
              <a:rPr lang="en-US" sz="2000" dirty="0" smtClean="0"/>
              <a:t>Order tiles to be </a:t>
            </a:r>
            <a:r>
              <a:rPr lang="en-US" sz="2000" dirty="0" err="1" smtClean="0"/>
              <a:t>prefetched</a:t>
            </a:r>
            <a:r>
              <a:rPr lang="en-US" sz="2000" dirty="0" smtClean="0"/>
              <a:t> by </a:t>
            </a:r>
            <a:r>
              <a:rPr lang="en-US" sz="2000" b="1" dirty="0" smtClean="0"/>
              <a:t>Overall Importance</a:t>
            </a:r>
            <a:r>
              <a:rPr lang="en-US" sz="2000" dirty="0" smtClean="0"/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descending</a:t>
            </a:r>
            <a:r>
              <a:rPr lang="en-US" sz="2000" dirty="0" smtClean="0"/>
              <a:t> order.</a:t>
            </a:r>
          </a:p>
          <a:p>
            <a:r>
              <a:rPr lang="en-US" sz="2000" dirty="0" smtClean="0"/>
              <a:t>Loop through to-be-</a:t>
            </a:r>
            <a:r>
              <a:rPr lang="en-US" sz="2000" dirty="0" err="1" smtClean="0"/>
              <a:t>prefetched</a:t>
            </a:r>
            <a:r>
              <a:rPr lang="en-US" sz="2000" dirty="0" smtClean="0"/>
              <a:t> tiles and start replacing the worst tile of Cache, till the tile to be added is worse than all of the tiles in Cache or </a:t>
            </a:r>
            <a:r>
              <a:rPr lang="en-US" sz="2000" b="1" dirty="0" smtClean="0"/>
              <a:t>interrupted</a:t>
            </a:r>
            <a:r>
              <a:rPr lang="en-US" sz="2000" dirty="0" smtClean="0"/>
              <a:t> by a user move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e can have partial/incomplete tiles. There is no ordering among fragments. When a tile is evicted, all of its fragments are evicted.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638800"/>
            <a:ext cx="37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Animation/Small Example is needed!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7483" y="676394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Users may be interested to see </a:t>
            </a:r>
            <a:r>
              <a:rPr lang="en-US" sz="2000" b="1" dirty="0" smtClean="0"/>
              <a:t>less than 100% of tile information</a:t>
            </a:r>
          </a:p>
          <a:p>
            <a:r>
              <a:rPr lang="en-US" sz="2000" dirty="0"/>
              <a:t>When a user zooms in, she requires </a:t>
            </a:r>
            <a:r>
              <a:rPr lang="en-US" sz="2000" b="1" dirty="0"/>
              <a:t>more </a:t>
            </a:r>
            <a:r>
              <a:rPr lang="en-US" sz="2000" b="1" dirty="0" smtClean="0"/>
              <a:t>data </a:t>
            </a:r>
            <a:r>
              <a:rPr lang="en-US" sz="2000" dirty="0" smtClean="0"/>
              <a:t>from a </a:t>
            </a:r>
            <a:r>
              <a:rPr lang="en-US" sz="2000" dirty="0"/>
              <a:t>tile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 smtClean="0"/>
              <a:t>Fragments </a:t>
            </a:r>
          </a:p>
          <a:p>
            <a:pPr lvl="1"/>
            <a:r>
              <a:rPr lang="en-US" sz="1600" dirty="0" smtClean="0"/>
              <a:t>are </a:t>
            </a:r>
            <a:r>
              <a:rPr lang="en-US" sz="1600" b="1" dirty="0" smtClean="0"/>
              <a:t>non-overlapping</a:t>
            </a:r>
            <a:r>
              <a:rPr lang="en-US" sz="1600" dirty="0" smtClean="0"/>
              <a:t> partitions of a tile</a:t>
            </a:r>
          </a:p>
          <a:p>
            <a:pPr lvl="1"/>
            <a:r>
              <a:rPr lang="en-US" sz="1600" dirty="0" smtClean="0"/>
              <a:t>if all are combined we get a full tile</a:t>
            </a:r>
          </a:p>
          <a:p>
            <a:pPr lvl="1"/>
            <a:r>
              <a:rPr lang="en-US" sz="1600" dirty="0" smtClean="0"/>
              <a:t>contain about the same amount of data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2216448" cy="180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0559" y="4724400"/>
            <a:ext cx="119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l</a:t>
            </a:r>
            <a:r>
              <a:rPr lang="en-US" sz="1200" dirty="0" smtClean="0"/>
              <a:t>ack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data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Tiles </a:t>
            </a:r>
            <a:r>
              <a:rPr lang="en-US" dirty="0" err="1" smtClean="0"/>
              <a:t>vs</a:t>
            </a:r>
            <a:r>
              <a:rPr lang="en-US" dirty="0" smtClean="0"/>
              <a:t> Fragments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15700" y="2360941"/>
            <a:ext cx="365760" cy="342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220" y="2007700"/>
            <a:ext cx="365760" cy="342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5600" y="2716632"/>
            <a:ext cx="365760" cy="342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15600" y="3093006"/>
            <a:ext cx="365760" cy="342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98480" y="2179150"/>
            <a:ext cx="7620" cy="708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06100" y="2954621"/>
            <a:ext cx="0" cy="35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6100" y="2533616"/>
            <a:ext cx="792480" cy="830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7361" y="15937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Tiles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17720" y="1610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Fragments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5751120" y="2372592"/>
            <a:ext cx="152400" cy="156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51120" y="2728283"/>
            <a:ext cx="152400" cy="156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51120" y="3102207"/>
            <a:ext cx="152400" cy="156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98720" y="2295270"/>
            <a:ext cx="457200" cy="304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22520" y="2213898"/>
            <a:ext cx="609600" cy="767171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46320" y="2175799"/>
            <a:ext cx="762000" cy="118627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03494" y="2122221"/>
            <a:ext cx="109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level 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6354" y="2466497"/>
            <a:ext cx="109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level 2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26354" y="2827180"/>
            <a:ext cx="109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level 3</a:t>
            </a:r>
            <a:endParaRPr lang="en-US" sz="1400" dirty="0"/>
          </a:p>
        </p:txBody>
      </p:sp>
      <p:cxnSp>
        <p:nvCxnSpPr>
          <p:cNvPr id="48" name="Straight Connector 47"/>
          <p:cNvCxnSpPr>
            <a:stCxn id="44" idx="1"/>
            <a:endCxn id="41" idx="6"/>
          </p:cNvCxnSpPr>
          <p:nvPr/>
        </p:nvCxnSpPr>
        <p:spPr>
          <a:xfrm flipH="1">
            <a:off x="6055920" y="2276110"/>
            <a:ext cx="347574" cy="17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H="1">
            <a:off x="6132120" y="2620386"/>
            <a:ext cx="294234" cy="4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62600" y="2988689"/>
            <a:ext cx="29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85979" y="3458171"/>
            <a:ext cx="11622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independent</a:t>
            </a:r>
            <a:endParaRPr lang="en-US" sz="15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247084" y="3435311"/>
            <a:ext cx="1347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interconnected</a:t>
            </a:r>
            <a:endParaRPr lang="en-US" sz="15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09505" y="5108376"/>
            <a:ext cx="2482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/>
              <a:t>can allow prioritization of data points by popularity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849438" y="42369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925638" y="430934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108517" y="438554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94376" y="42369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77255" y="453794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75376" y="453794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066051" y="42369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96530" y="449984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7051" y="4278869"/>
            <a:ext cx="121921" cy="1257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242480" y="4936092"/>
            <a:ext cx="1610157" cy="10668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&quot;No&quot; Symbol 83"/>
          <p:cNvSpPr/>
          <p:nvPr/>
        </p:nvSpPr>
        <p:spPr>
          <a:xfrm>
            <a:off x="1823220" y="4403646"/>
            <a:ext cx="499238" cy="468900"/>
          </a:xfrm>
          <a:prstGeom prst="noSmoking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02951" y="4950559"/>
            <a:ext cx="151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opularity decreases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32145" y="5927987"/>
            <a:ext cx="10150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pan , jump</a:t>
            </a:r>
            <a:endParaRPr lang="en-US" sz="15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01537" y="5945979"/>
            <a:ext cx="6081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zoom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10557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/>
              <a:t>Reduction </a:t>
            </a:r>
            <a:r>
              <a:rPr lang="en-US" sz="2000" dirty="0" smtClean="0"/>
              <a:t>of </a:t>
            </a:r>
            <a:r>
              <a:rPr lang="en-US" sz="2000" b="1" dirty="0" smtClean="0"/>
              <a:t>latency</a:t>
            </a:r>
            <a:r>
              <a:rPr lang="en-US" sz="2000" dirty="0" smtClean="0"/>
              <a:t> is important, since there is a user </a:t>
            </a:r>
            <a:r>
              <a:rPr lang="en-US" sz="2000" dirty="0"/>
              <a:t>in the </a:t>
            </a:r>
            <a:r>
              <a:rPr lang="en-US" sz="2000" dirty="0" smtClean="0"/>
              <a:t>loop. This can be done through effective prefetching: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 smtClean="0"/>
              <a:t>Challenges:</a:t>
            </a:r>
            <a:endParaRPr lang="en-US" sz="2000" b="1" dirty="0" smtClean="0"/>
          </a:p>
          <a:p>
            <a:pPr lvl="1"/>
            <a:r>
              <a:rPr lang="en-US" sz="2000" dirty="0">
                <a:sym typeface="Wingdings" pitchFamily="2" charset="2"/>
              </a:rPr>
              <a:t>numerical measure / ordering of tiles 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exploring usefulness of fragments</a:t>
            </a:r>
          </a:p>
          <a:p>
            <a:pPr lvl="1"/>
            <a:r>
              <a:rPr lang="en-US" sz="2000" dirty="0" smtClean="0"/>
              <a:t>Prefetching that adapts to accommodate workloads </a:t>
            </a:r>
            <a:r>
              <a:rPr lang="en-US" sz="2000" dirty="0" smtClean="0"/>
              <a:t>with locality </a:t>
            </a:r>
            <a:r>
              <a:rPr lang="en-US" sz="2000" smtClean="0"/>
              <a:t>and non-locality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  <a:p>
            <a:endParaRPr lang="en-US" sz="2000" b="1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6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 Interval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1352" y="249203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586" y="2058472"/>
            <a:ext cx="1404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request 1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23359" y="5213866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4082" y="5334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89576" y="2441448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62737" y="2023646"/>
            <a:ext cx="1404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</a:t>
            </a:r>
            <a:r>
              <a:rPr lang="en-US" sz="1600" dirty="0" smtClean="0"/>
              <a:t>request 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89175" y="2615184"/>
            <a:ext cx="2209800" cy="6477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590800"/>
            <a:ext cx="1204771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Fetching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264408" y="2490216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1892808" y="2420874"/>
            <a:ext cx="381000" cy="2273046"/>
          </a:xfrm>
          <a:prstGeom prst="leftBrace">
            <a:avLst>
              <a:gd name="adj1" fmla="val 88333"/>
              <a:gd name="adj2" fmla="val 50000"/>
            </a:avLst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8077200" y="2429256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251" y="2578608"/>
            <a:ext cx="1635965" cy="647700"/>
          </a:xfrm>
          <a:prstGeom prst="rect">
            <a:avLst/>
          </a:prstGeom>
          <a:solidFill>
            <a:srgbClr val="FFE07D"/>
          </a:solidFill>
          <a:ln>
            <a:solidFill>
              <a:srgbClr val="FFE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97040" y="2578608"/>
            <a:ext cx="1204771" cy="647700"/>
          </a:xfrm>
          <a:prstGeom prst="rect">
            <a:avLst/>
          </a:prstGeom>
          <a:solidFill>
            <a:srgbClr val="8AB2E2"/>
          </a:solidFill>
          <a:ln>
            <a:solidFill>
              <a:srgbClr val="8AB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Fetching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757416" y="2414016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8684" y="3728855"/>
            <a:ext cx="132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ser move latency</a:t>
            </a:r>
            <a:endParaRPr lang="en-US" sz="1200" dirty="0"/>
          </a:p>
        </p:txBody>
      </p:sp>
      <p:sp>
        <p:nvSpPr>
          <p:cNvPr id="32" name="Left Brace 31"/>
          <p:cNvSpPr/>
          <p:nvPr/>
        </p:nvSpPr>
        <p:spPr>
          <a:xfrm>
            <a:off x="4062984" y="2752344"/>
            <a:ext cx="156972" cy="1548384"/>
          </a:xfrm>
          <a:prstGeom prst="leftBrace">
            <a:avLst>
              <a:gd name="adj1" fmla="val 88333"/>
              <a:gd name="adj2" fmla="val 50000"/>
            </a:avLst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8456" y="3728855"/>
            <a:ext cx="165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ser analyzing </a:t>
            </a:r>
          </a:p>
          <a:p>
            <a:r>
              <a:rPr lang="en-US" sz="1200" dirty="0" smtClean="0"/>
              <a:t>  results time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597918" y="4192450"/>
                <a:ext cx="78072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𝑓𝑒𝑡𝑐h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18" y="4192450"/>
                <a:ext cx="780727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1015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687085" y="4167425"/>
                <a:ext cx="788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𝑡h𝑖𝑛𝑘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85" y="4167425"/>
                <a:ext cx="788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0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r>
              <a:rPr lang="en-US" dirty="0" err="1" smtClean="0"/>
              <a:t>vs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606"/>
            <a:ext cx="8229600" cy="1216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Only Pans:</a:t>
            </a:r>
            <a:r>
              <a:rPr lang="en-US" sz="2000" dirty="0" smtClean="0"/>
              <a:t> 1 minus normalized distance is usually enough </a:t>
            </a:r>
          </a:p>
          <a:p>
            <a:pPr marL="0" indent="0">
              <a:buNone/>
            </a:pPr>
            <a:r>
              <a:rPr lang="en-US" sz="2000" b="1" dirty="0" smtClean="0"/>
              <a:t>Jump &amp; Zoom</a:t>
            </a:r>
            <a:r>
              <a:rPr lang="en-US" sz="2000" b="1" dirty="0" smtClean="0"/>
              <a:t>: </a:t>
            </a:r>
            <a:r>
              <a:rPr lang="en-US" sz="2000" dirty="0" smtClean="0"/>
              <a:t>new metric is needed: </a:t>
            </a:r>
            <a:r>
              <a:rPr lang="en-US" sz="2000" b="1" dirty="0" smtClean="0"/>
              <a:t>popularity</a:t>
            </a:r>
          </a:p>
          <a:p>
            <a:pPr marL="0" indent="0">
              <a:buNone/>
            </a:pPr>
            <a:r>
              <a:rPr lang="en-US" sz="1200" b="1" dirty="0" smtClean="0">
                <a:sym typeface="Wingdings" pitchFamily="2" charset="2"/>
              </a:rPr>
              <a:t> importance </a:t>
            </a:r>
            <a:r>
              <a:rPr lang="en-US" sz="1200" dirty="0" smtClean="0">
                <a:sym typeface="Wingdings" pitchFamily="2" charset="2"/>
              </a:rPr>
              <a:t>is defined as a linear combination of </a:t>
            </a:r>
            <a:r>
              <a:rPr lang="en-US" sz="1200" b="1" dirty="0" smtClean="0">
                <a:sym typeface="Wingdings" pitchFamily="2" charset="2"/>
              </a:rPr>
              <a:t>1-distance</a:t>
            </a:r>
            <a:r>
              <a:rPr lang="en-US" sz="1200" dirty="0" smtClean="0">
                <a:sym typeface="Wingdings" pitchFamily="2" charset="2"/>
              </a:rPr>
              <a:t> and </a:t>
            </a:r>
            <a:r>
              <a:rPr lang="en-US" sz="1200" b="1" dirty="0" smtClean="0">
                <a:sym typeface="Wingdings" pitchFamily="2" charset="2"/>
              </a:rPr>
              <a:t>popularity </a:t>
            </a:r>
            <a:r>
              <a:rPr lang="en-US" sz="1200" dirty="0" smtClean="0">
                <a:sym typeface="Wingdings" pitchFamily="2" charset="2"/>
              </a:rPr>
              <a:t>after normalization</a:t>
            </a:r>
            <a:endParaRPr lang="en-US" sz="1200" dirty="0" smtClean="0"/>
          </a:p>
          <a:p>
            <a:pPr lvl="1">
              <a:buFontTx/>
              <a:buChar char="-"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0535" y="5398118"/>
                <a:ext cx="1683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𝑖</m:t>
                      </m:r>
                      <m:r>
                        <a:rPr lang="en-US" sz="1200" i="1" smtClean="0">
                          <a:latin typeface="Cambria Math"/>
                        </a:rPr>
                        <m:t>=1/2(</m:t>
                      </m:r>
                      <m:r>
                        <a:rPr lang="en-US" sz="1200" i="1" smtClean="0">
                          <a:latin typeface="Cambria Math"/>
                        </a:rPr>
                        <m:t>𝑝</m:t>
                      </m:r>
                      <m:r>
                        <a:rPr lang="en-US" sz="1200" i="1" smtClean="0">
                          <a:latin typeface="Cambria Math"/>
                        </a:rPr>
                        <m:t>+(1−</m:t>
                      </m:r>
                      <m:r>
                        <a:rPr lang="en-US" sz="1200" b="0" i="1" smtClean="0">
                          <a:latin typeface="Cambria Math"/>
                        </a:rPr>
                        <m:t>𝑑</m:t>
                      </m:r>
                      <m:r>
                        <a:rPr lang="en-US" sz="12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35" y="5398118"/>
                <a:ext cx="168306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65704" y="4274318"/>
                <a:ext cx="165389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𝑖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200" i="1">
                          <a:latin typeface="Cambria Math"/>
                        </a:rPr>
                        <m:t>𝑝</m:t>
                      </m:r>
                      <m:r>
                        <a:rPr lang="en-US" sz="1200" i="1">
                          <a:latin typeface="Cambria Math"/>
                        </a:rPr>
                        <m:t>+(1−</m:t>
                      </m:r>
                      <m:r>
                        <a:rPr lang="en-US" sz="1200" i="1">
                          <a:latin typeface="Cambria Math"/>
                        </a:rPr>
                        <m:t>𝑑</m:t>
                      </m:r>
                      <m:r>
                        <a:rPr lang="en-US" sz="1200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04" y="4274318"/>
                <a:ext cx="1653896" cy="4392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78348" y="4423748"/>
                <a:ext cx="1784451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𝑖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120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1200" i="1" smtClean="0">
                          <a:latin typeface="Cambria Math"/>
                        </a:rPr>
                        <m:t>𝑝</m:t>
                      </m:r>
                      <m:r>
                        <a:rPr lang="en-US" sz="120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8" y="4423748"/>
                <a:ext cx="1784451" cy="4392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057400" y="3601005"/>
            <a:ext cx="472438" cy="437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0" y="4991051"/>
            <a:ext cx="510539" cy="65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2000" y="3610426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02861" y="5648099"/>
            <a:ext cx="633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858147" y="6352619"/>
                <a:ext cx="156145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𝑖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 smtClean="0">
                          <a:latin typeface="Cambria Math"/>
                        </a:rPr>
                        <m:t>(</m:t>
                      </m:r>
                      <m:r>
                        <a:rPr lang="en-US" sz="1200" i="1" smtClean="0">
                          <a:latin typeface="Cambria Math"/>
                        </a:rPr>
                        <m:t>𝑝</m:t>
                      </m:r>
                      <m:r>
                        <a:rPr lang="en-US" sz="1200" i="1" smtClean="0">
                          <a:latin typeface="Cambria Math"/>
                        </a:rPr>
                        <m:t>+2(1−</m:t>
                      </m:r>
                      <m:r>
                        <a:rPr lang="en-US" sz="1200" b="0" i="1" smtClean="0">
                          <a:latin typeface="Cambria Math"/>
                        </a:rPr>
                        <m:t>𝑑</m:t>
                      </m:r>
                      <m:r>
                        <a:rPr lang="en-US" sz="12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47" y="6352619"/>
                <a:ext cx="1561453" cy="439223"/>
              </a:xfrm>
              <a:prstGeom prst="rect">
                <a:avLst/>
              </a:prstGeom>
              <a:blipFill rotWithShape="1">
                <a:blip r:embed="rId5"/>
                <a:stretch>
                  <a:fillRect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463519" y="6396308"/>
                <a:ext cx="156145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𝑖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1200" i="1" smtClean="0">
                          <a:latin typeface="Cambria Math"/>
                        </a:rPr>
                        <m:t>(</m:t>
                      </m:r>
                      <m:r>
                        <a:rPr lang="en-US" sz="1200" i="1" smtClean="0">
                          <a:latin typeface="Cambria Math"/>
                        </a:rPr>
                        <m:t>𝑝</m:t>
                      </m:r>
                      <m:r>
                        <a:rPr lang="en-US" sz="1200" i="1" smtClean="0">
                          <a:latin typeface="Cambria Math"/>
                        </a:rPr>
                        <m:t>+5(1−</m:t>
                      </m:r>
                      <m:r>
                        <a:rPr lang="en-US" sz="1200" b="0" i="1" smtClean="0">
                          <a:latin typeface="Cambria Math"/>
                        </a:rPr>
                        <m:t>𝑑</m:t>
                      </m:r>
                      <m:r>
                        <a:rPr lang="en-US" sz="12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19" y="6396308"/>
                <a:ext cx="1561453" cy="439223"/>
              </a:xfrm>
              <a:prstGeom prst="rect">
                <a:avLst/>
              </a:prstGeom>
              <a:blipFill rotWithShape="1">
                <a:blip r:embed="rId6"/>
                <a:stretch>
                  <a:fillRect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64881" y="4214991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</a:t>
            </a:r>
            <a:endParaRPr lang="en-US" sz="15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3510" y="4991051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780" y="48322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07709" y="5011479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64881" y="3645722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1621784" y="502959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2637877" y="3386264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</a:t>
            </a:r>
            <a:endParaRPr 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7776" y="4003483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2826162" y="414574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637877" y="281699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962400" y="411558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3499846" y="4136585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37060" y="3394705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6072510" y="4170765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0129" y="401192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5437462" y="413658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7800" y="284539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6529432" y="411036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633761" y="5385109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</a:t>
            </a:r>
            <a:endParaRPr 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613660" y="6002328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2798229" y="612134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33761" y="481584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3962400" y="610461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3499846" y="6020014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82" y="3157547"/>
            <a:ext cx="2476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7588481" y="3157547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ess important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541192" y="4094976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more important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93409" y="5482282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</a:t>
            </a:r>
            <a:endParaRPr lang="en-US" sz="1500" dirty="0"/>
          </a:p>
        </p:txBody>
      </p:sp>
      <p:sp>
        <p:nvSpPr>
          <p:cNvPr id="98" name="TextBox 97"/>
          <p:cNvSpPr txBox="1"/>
          <p:nvPr/>
        </p:nvSpPr>
        <p:spPr>
          <a:xfrm>
            <a:off x="6164696" y="6029454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99051" y="5968883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5537675" y="609477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293409" y="4913013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55656" y="6112782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 smtClean="0"/>
              <a:t>.0</a:t>
            </a:r>
            <a:endParaRPr lang="en-US" sz="9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76" y="4866663"/>
            <a:ext cx="126682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3" y="3601050"/>
            <a:ext cx="1463927" cy="144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2903940"/>
            <a:ext cx="12573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45" y="4899004"/>
            <a:ext cx="1243803" cy="122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75" y="2881938"/>
            <a:ext cx="1228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Workload Generator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22860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91915" y="2293620"/>
            <a:ext cx="10401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553200" y="2286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62201" y="3352800"/>
            <a:ext cx="152971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1000" y="336804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deterministic</a:t>
            </a:r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1796415" y="4286250"/>
            <a:ext cx="64008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941195" y="4709160"/>
            <a:ext cx="102108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92730" y="4343400"/>
            <a:ext cx="82677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82315" y="4690110"/>
            <a:ext cx="101727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0"/>
          </p:cNvCxnSpPr>
          <p:nvPr/>
        </p:nvCxnSpPr>
        <p:spPr>
          <a:xfrm flipH="1">
            <a:off x="1257300" y="2743200"/>
            <a:ext cx="419100" cy="6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00275" y="3768090"/>
            <a:ext cx="47244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72715" y="3775710"/>
            <a:ext cx="228600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8515" y="3768090"/>
            <a:ext cx="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11453" y="3701135"/>
            <a:ext cx="256662" cy="98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</p:cNvCxnSpPr>
          <p:nvPr/>
        </p:nvCxnSpPr>
        <p:spPr>
          <a:xfrm>
            <a:off x="2087048" y="2676245"/>
            <a:ext cx="732352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67500" y="2743200"/>
            <a:ext cx="190500" cy="12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" y="4709160"/>
            <a:ext cx="144780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hoose  neighbor with highest popularity 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0" idx="4"/>
            <a:endCxn id="47" idx="0"/>
          </p:cNvCxnSpPr>
          <p:nvPr/>
        </p:nvCxnSpPr>
        <p:spPr>
          <a:xfrm flipH="1">
            <a:off x="952500" y="3825240"/>
            <a:ext cx="304800" cy="88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7" idx="7"/>
          </p:cNvCxnSpPr>
          <p:nvPr/>
        </p:nvCxnSpPr>
        <p:spPr>
          <a:xfrm flipH="1">
            <a:off x="2087048" y="1707963"/>
            <a:ext cx="2159748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>
          <a:xfrm>
            <a:off x="4381500" y="1752600"/>
            <a:ext cx="3048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5"/>
            <a:endCxn id="16" idx="1"/>
          </p:cNvCxnSpPr>
          <p:nvPr/>
        </p:nvCxnSpPr>
        <p:spPr>
          <a:xfrm>
            <a:off x="4516204" y="1707963"/>
            <a:ext cx="2193225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358515" y="5334000"/>
            <a:ext cx="1946910" cy="1251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X tiles and jump to the one with the highest popularity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1" idx="4"/>
          </p:cNvCxnSpPr>
          <p:nvPr/>
        </p:nvCxnSpPr>
        <p:spPr>
          <a:xfrm flipH="1">
            <a:off x="4381500" y="2750820"/>
            <a:ext cx="30480" cy="258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85863" y="1876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6287" y="18457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6740" y="1876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2085" y="29987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92730" y="2966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13084" y="38275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03145" y="4085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14662" y="39282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74683" y="40602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303145" y="1845794"/>
            <a:ext cx="4250055" cy="39984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0294" y="1368504"/>
            <a:ext cx="22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Workloads differ here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930794" y="1562121"/>
            <a:ext cx="431906" cy="309087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893907" y="4055745"/>
            <a:ext cx="144780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zoom in/out </a:t>
            </a:r>
            <a:r>
              <a:rPr lang="en-US" dirty="0" smtClean="0"/>
              <a:t>according to </a:t>
            </a:r>
            <a:r>
              <a:rPr lang="en-US" dirty="0" smtClean="0"/>
              <a:t>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88956</TotalTime>
  <Words>1653</Words>
  <Application>Microsoft Office PowerPoint</Application>
  <PresentationFormat>On-screen Show (4:3)</PresentationFormat>
  <Paragraphs>560</Paragraphs>
  <Slides>34</Slides>
  <Notes>10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Interactive Data Exploration</vt:lpstr>
      <vt:lpstr>Interactive Data Exploration</vt:lpstr>
      <vt:lpstr>Tiles</vt:lpstr>
      <vt:lpstr>Fragments</vt:lpstr>
      <vt:lpstr>Tiles vs Fragments</vt:lpstr>
      <vt:lpstr>Problem</vt:lpstr>
      <vt:lpstr>Prefetch Interval</vt:lpstr>
      <vt:lpstr>Popularity vs Distance</vt:lpstr>
      <vt:lpstr>Workload Generator </vt:lpstr>
      <vt:lpstr>Workload Generator (Pan) </vt:lpstr>
      <vt:lpstr>Workload Generator (Jump)</vt:lpstr>
      <vt:lpstr>Workload Generator (zoom)</vt:lpstr>
      <vt:lpstr>Experimental Setup</vt:lpstr>
      <vt:lpstr>Architecture</vt:lpstr>
      <vt:lpstr>Caching/Prefetching</vt:lpstr>
      <vt:lpstr>Caching/Prefetching</vt:lpstr>
      <vt:lpstr>Caching/Prefetching</vt:lpstr>
      <vt:lpstr>Caching/Prefetching</vt:lpstr>
      <vt:lpstr>Caching/Prefetching</vt:lpstr>
      <vt:lpstr>Caching/Prefetching</vt:lpstr>
      <vt:lpstr>Caching/Prefetching</vt:lpstr>
      <vt:lpstr>Caching/Prefetching</vt:lpstr>
      <vt:lpstr>Caching/Prefetching</vt:lpstr>
      <vt:lpstr>Results (1/3)</vt:lpstr>
      <vt:lpstr>Results (2/3)</vt:lpstr>
      <vt:lpstr>Results (3/3)</vt:lpstr>
      <vt:lpstr>Outcomes </vt:lpstr>
      <vt:lpstr>Future Work</vt:lpstr>
      <vt:lpstr>Questions?</vt:lpstr>
      <vt:lpstr>Why Fragments aren’t just smaller Tiles?</vt:lpstr>
      <vt:lpstr>What Happens with Pan only?</vt:lpstr>
      <vt:lpstr>Hidden Slide 1:In favor of Locality…</vt:lpstr>
      <vt:lpstr>Popularity? How many fragments? What zoom level</vt:lpstr>
      <vt:lpstr>Prefetching/Caching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365</cp:revision>
  <dcterms:created xsi:type="dcterms:W3CDTF">2014-03-17T01:46:29Z</dcterms:created>
  <dcterms:modified xsi:type="dcterms:W3CDTF">2014-05-27T16:56:13Z</dcterms:modified>
</cp:coreProperties>
</file>