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uHSkZ/jescefNyQhOuX58wGx+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5234e5c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65234e5c3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5234e5c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65234e5c3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234e5c3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65234e5c3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5234e5c3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65234e5c3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5234e5c3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65234e5c3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401e62f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6401e62f8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401e62f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6401e62f8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234e5c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65234e5c3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3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0" y="490"/>
            <a:ext cx="5153705" cy="5134399"/>
            <a:chOff x="0" y="75"/>
            <a:chExt cx="5153705" cy="5152950"/>
          </a:xfrm>
        </p:grpSpPr>
        <p:sp>
          <p:nvSpPr>
            <p:cNvPr id="12" name="Google Shape;12;p30"/>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0"/>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30"/>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39"/>
          <p:cNvGrpSpPr/>
          <p:nvPr/>
        </p:nvGrpSpPr>
        <p:grpSpPr>
          <a:xfrm>
            <a:off x="4406400" y="0"/>
            <a:ext cx="4737600" cy="5143065"/>
            <a:chOff x="4406400" y="0"/>
            <a:chExt cx="4737600" cy="5143065"/>
          </a:xfrm>
        </p:grpSpPr>
        <p:sp>
          <p:nvSpPr>
            <p:cNvPr id="107" name="Google Shape;107;p3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1"/>
          <p:cNvGrpSpPr/>
          <p:nvPr/>
        </p:nvGrpSpPr>
        <p:grpSpPr>
          <a:xfrm>
            <a:off x="4406400" y="0"/>
            <a:ext cx="4737600" cy="5143065"/>
            <a:chOff x="4406400" y="0"/>
            <a:chExt cx="4737600" cy="5143065"/>
          </a:xfrm>
        </p:grpSpPr>
        <p:sp>
          <p:nvSpPr>
            <p:cNvPr id="21" name="Google Shape;21;p3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3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32"/>
          <p:cNvGrpSpPr/>
          <p:nvPr/>
        </p:nvGrpSpPr>
        <p:grpSpPr>
          <a:xfrm>
            <a:off x="0" y="381001"/>
            <a:ext cx="1037850" cy="1016288"/>
            <a:chOff x="0" y="381001"/>
            <a:chExt cx="1037850" cy="1016288"/>
          </a:xfrm>
        </p:grpSpPr>
        <p:sp>
          <p:nvSpPr>
            <p:cNvPr id="43" name="Google Shape;43;p3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33"/>
          <p:cNvGrpSpPr/>
          <p:nvPr/>
        </p:nvGrpSpPr>
        <p:grpSpPr>
          <a:xfrm>
            <a:off x="0" y="381001"/>
            <a:ext cx="1037850" cy="1016288"/>
            <a:chOff x="0" y="381001"/>
            <a:chExt cx="1037850" cy="1016288"/>
          </a:xfrm>
        </p:grpSpPr>
        <p:sp>
          <p:nvSpPr>
            <p:cNvPr id="50" name="Google Shape;50;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3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34"/>
          <p:cNvGrpSpPr/>
          <p:nvPr/>
        </p:nvGrpSpPr>
        <p:grpSpPr>
          <a:xfrm>
            <a:off x="0" y="381001"/>
            <a:ext cx="1037850" cy="1016288"/>
            <a:chOff x="0" y="381001"/>
            <a:chExt cx="1037850" cy="1016288"/>
          </a:xfrm>
        </p:grpSpPr>
        <p:sp>
          <p:nvSpPr>
            <p:cNvPr id="58" name="Google Shape;58;p3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35"/>
          <p:cNvGrpSpPr/>
          <p:nvPr/>
        </p:nvGrpSpPr>
        <p:grpSpPr>
          <a:xfrm>
            <a:off x="0" y="381001"/>
            <a:ext cx="1037850" cy="1016288"/>
            <a:chOff x="0" y="381001"/>
            <a:chExt cx="1037850" cy="1016288"/>
          </a:xfrm>
        </p:grpSpPr>
        <p:sp>
          <p:nvSpPr>
            <p:cNvPr id="64" name="Google Shape;64;p3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5"/>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35"/>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36"/>
          <p:cNvGrpSpPr/>
          <p:nvPr/>
        </p:nvGrpSpPr>
        <p:grpSpPr>
          <a:xfrm>
            <a:off x="4406400" y="0"/>
            <a:ext cx="4737600" cy="5143500"/>
            <a:chOff x="4406400" y="0"/>
            <a:chExt cx="4737600" cy="5143500"/>
          </a:xfrm>
        </p:grpSpPr>
        <p:sp>
          <p:nvSpPr>
            <p:cNvPr id="71" name="Google Shape;71;p36"/>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6"/>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6"/>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6"/>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6"/>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6"/>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6"/>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6"/>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6"/>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6"/>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6"/>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6"/>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6"/>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6"/>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6"/>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6"/>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37"/>
          <p:cNvGrpSpPr/>
          <p:nvPr/>
        </p:nvGrpSpPr>
        <p:grpSpPr>
          <a:xfrm>
            <a:off x="0" y="381001"/>
            <a:ext cx="1037850" cy="1016288"/>
            <a:chOff x="0" y="381001"/>
            <a:chExt cx="1037850" cy="1016288"/>
          </a:xfrm>
        </p:grpSpPr>
        <p:sp>
          <p:nvSpPr>
            <p:cNvPr id="93" name="Google Shape;93;p3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7"/>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37"/>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3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38"/>
          <p:cNvGrpSpPr/>
          <p:nvPr/>
        </p:nvGrpSpPr>
        <p:grpSpPr>
          <a:xfrm>
            <a:off x="0" y="4128572"/>
            <a:ext cx="698925" cy="684657"/>
            <a:chOff x="0" y="3785672"/>
            <a:chExt cx="698925" cy="684657"/>
          </a:xfrm>
        </p:grpSpPr>
        <p:sp>
          <p:nvSpPr>
            <p:cNvPr id="101" name="Google Shape;101;p3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hingsboard.io/docs/user-guide/install/ubunt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lay.google.com/store/apps/details?id=com.termux" TargetMode="External"/><Relationship Id="rId4" Type="http://schemas.openxmlformats.org/officeDocument/2006/relationships/hyperlink" Target="https://play.google.com/store/apps/details?id=com.termux.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141100" cy="1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Android Phone based IoT interactions with Node-Red and AWS IoT</a:t>
            </a:r>
            <a:endParaRPr sz="3000"/>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Group: Zifan Wang, Yuhan Qiu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AWS IoT Setup</a:t>
            </a:r>
            <a:endParaRPr/>
          </a:p>
        </p:txBody>
      </p:sp>
      <p:sp>
        <p:nvSpPr>
          <p:cNvPr id="194" name="Google Shape;194;p14"/>
          <p:cNvSpPr txBox="1"/>
          <p:nvPr>
            <p:ph idx="1" type="body"/>
          </p:nvPr>
        </p:nvSpPr>
        <p:spPr>
          <a:xfrm>
            <a:off x="1297500" y="12288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In the AWS IoT Core console, create a new device in the “Things” tab under “Manage”. Name your device, create a new type, and a new group for your IoT device. Select “One-click certificate creation” and download your certificate, public, and private keys for your device. Make sure to click on “Activate” for your root certificate. </a:t>
            </a:r>
            <a:endParaRPr/>
          </a:p>
          <a:p>
            <a:pPr indent="0" lvl="0" marL="0" rtl="0" algn="l">
              <a:lnSpc>
                <a:spcPct val="115000"/>
              </a:lnSpc>
              <a:spcBef>
                <a:spcPts val="1600"/>
              </a:spcBef>
              <a:spcAft>
                <a:spcPts val="0"/>
              </a:spcAft>
              <a:buSzPts val="1300"/>
              <a:buNone/>
            </a:pPr>
            <a:r>
              <a:t/>
            </a:r>
            <a:endParaRPr/>
          </a:p>
          <a:p>
            <a:pPr indent="0" lvl="0" marL="457200" rtl="0" algn="l">
              <a:lnSpc>
                <a:spcPct val="115000"/>
              </a:lnSpc>
              <a:spcBef>
                <a:spcPts val="1600"/>
              </a:spcBef>
              <a:spcAft>
                <a:spcPts val="1600"/>
              </a:spcAft>
              <a:buSzPts val="1300"/>
              <a:buNone/>
            </a:pPr>
            <a:r>
              <a:t/>
            </a:r>
            <a:endParaRPr/>
          </a:p>
        </p:txBody>
      </p:sp>
      <p:pic>
        <p:nvPicPr>
          <p:cNvPr id="195" name="Google Shape;195;p14"/>
          <p:cNvPicPr preferRelativeResize="0"/>
          <p:nvPr/>
        </p:nvPicPr>
        <p:blipFill>
          <a:blip r:embed="rId3">
            <a:alphaModFix/>
          </a:blip>
          <a:stretch>
            <a:fillRect/>
          </a:stretch>
        </p:blipFill>
        <p:spPr>
          <a:xfrm>
            <a:off x="1297500" y="2571750"/>
            <a:ext cx="3650176" cy="2195575"/>
          </a:xfrm>
          <a:prstGeom prst="rect">
            <a:avLst/>
          </a:prstGeom>
          <a:noFill/>
          <a:ln>
            <a:noFill/>
          </a:ln>
        </p:spPr>
      </p:pic>
      <p:pic>
        <p:nvPicPr>
          <p:cNvPr id="196" name="Google Shape;196;p14"/>
          <p:cNvPicPr preferRelativeResize="0"/>
          <p:nvPr/>
        </p:nvPicPr>
        <p:blipFill>
          <a:blip r:embed="rId4">
            <a:alphaModFix/>
          </a:blip>
          <a:stretch>
            <a:fillRect/>
          </a:stretch>
        </p:blipFill>
        <p:spPr>
          <a:xfrm>
            <a:off x="4994025" y="2571750"/>
            <a:ext cx="3511588" cy="219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65234e5c35_0_29"/>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Post Data From the Phone to AWS IoT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2" name="Google Shape;202;g65234e5c35_0_29"/>
          <p:cNvSpPr txBox="1"/>
          <p:nvPr>
            <p:ph idx="1" type="body"/>
          </p:nvPr>
        </p:nvSpPr>
        <p:spPr>
          <a:xfrm>
            <a:off x="194625" y="756225"/>
            <a:ext cx="8663100" cy="42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Setting up data flow architecture in Node-RED by using import in Hamburger Menu on the Top Right. The following json language is used to import external data flow</a:t>
            </a:r>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"tab"</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"label"</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"Flow 3"</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"disabled"</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"info"</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"bec0b05.54ba45"</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"inject"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"topic"</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"payload"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"payloadType"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"date"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"repeat"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"crontab"</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"once"</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"onceDelay"</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170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"a9c3b25c.f6cc1"</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"a9c3b25c.f6cc1"</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"exec"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"command"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"addpay"</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"append"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"useSpawn"</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"timer"</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"oldrc"</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210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300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"dda5983.8467f68"</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"dda5983.8467f68"</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"property"</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"payload"</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"action"</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"pretty"</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550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380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"3fed63c8.f80ccc"</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"3fed63c8.f80ccc"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"function"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"Get the number"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"func"</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"msg.payload.light_sensor = msg.payload[\"STK342X Ambient light\"][\"values\"][0];\nreturn msg"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"outputs"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"noerr"</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610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260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"a8cd33f3.1c049"</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"6d1fabef.8f4bf4"</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"http request"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"method"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"POST"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"ret"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"txt"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"tls"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370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60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"e7c0faa5.356a38"</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"a8cd33f3.1c049"</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"function"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"Format for PowerBI Stream"</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"func"</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"var timestamp = new Date()\nmsg.payload = JSON.stringify([{\"light_sensor\":msg.payload.light_sensor,\"datetime\":timestamp}]);\nreturn msg;"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"outputs"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"noerr"</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500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140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"6d1fabef.8f4bf4"</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"e7c0faa5.356a38"</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"type"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"debug"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"z"</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"c12e9e18.651ae"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"active"</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"tosidebar"</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"tostatus"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"complete"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"payload"</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"x"</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640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"y"</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60</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"wires"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65234e5c35_0_38"/>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Post Data From the Phone to AWS IoT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8" name="Google Shape;208;g65234e5c35_0_38"/>
          <p:cNvSpPr txBox="1"/>
          <p:nvPr>
            <p:ph idx="1" type="body"/>
          </p:nvPr>
        </p:nvSpPr>
        <p:spPr>
          <a:xfrm>
            <a:off x="240900" y="1478750"/>
            <a:ext cx="8663100" cy="34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After the previous process, the following data flow architecture should be in the Node-RED.</a:t>
            </a:r>
            <a:endParaRPr/>
          </a:p>
          <a:p>
            <a:pPr indent="0" lvl="0" marL="0" rtl="0" algn="l">
              <a:lnSpc>
                <a:spcPct val="115000"/>
              </a:lnSpc>
              <a:spcBef>
                <a:spcPts val="1600"/>
              </a:spcBef>
              <a:spcAft>
                <a:spcPts val="1600"/>
              </a:spcAft>
              <a:buSzPts val="1300"/>
              <a:buNone/>
            </a:pPr>
            <a:r>
              <a:t/>
            </a:r>
            <a:endParaRPr/>
          </a:p>
        </p:txBody>
      </p:sp>
      <p:pic>
        <p:nvPicPr>
          <p:cNvPr id="209" name="Google Shape;209;g65234e5c35_0_38"/>
          <p:cNvPicPr preferRelativeResize="0"/>
          <p:nvPr/>
        </p:nvPicPr>
        <p:blipFill>
          <a:blip r:embed="rId3">
            <a:alphaModFix/>
          </a:blip>
          <a:stretch>
            <a:fillRect/>
          </a:stretch>
        </p:blipFill>
        <p:spPr>
          <a:xfrm>
            <a:off x="1801400" y="2029000"/>
            <a:ext cx="5542101" cy="297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65234e5c35_0_44"/>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Post Data From the Phone to AWS IoT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15" name="Google Shape;215;g65234e5c35_0_44"/>
          <p:cNvSpPr txBox="1"/>
          <p:nvPr>
            <p:ph idx="1" type="body"/>
          </p:nvPr>
        </p:nvSpPr>
        <p:spPr>
          <a:xfrm>
            <a:off x="1297500" y="1417925"/>
            <a:ext cx="7402800" cy="342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600"/>
              </a:spcBef>
              <a:spcAft>
                <a:spcPts val="0"/>
              </a:spcAft>
              <a:buSzPts val="1300"/>
              <a:buAutoNum type="arabicPeriod"/>
            </a:pPr>
            <a:r>
              <a:rPr lang="en"/>
              <a:t> Click on exec node and put in termux-sensor -s "Light Sensor Name"-n 1. In my case, the </a:t>
            </a:r>
            <a:r>
              <a:rPr lang="en"/>
              <a:t>"Light Sensor Name" is “STK342X Ambient light”</a:t>
            </a:r>
            <a:endParaRPr/>
          </a:p>
          <a:p>
            <a:pPr indent="-311150" lvl="0" marL="457200" rtl="0" algn="l">
              <a:lnSpc>
                <a:spcPct val="115000"/>
              </a:lnSpc>
              <a:spcBef>
                <a:spcPts val="0"/>
              </a:spcBef>
              <a:spcAft>
                <a:spcPts val="0"/>
              </a:spcAft>
              <a:buSzPts val="1300"/>
              <a:buAutoNum type="arabicPeriod"/>
            </a:pPr>
            <a:r>
              <a:rPr lang="en"/>
              <a:t>Modify the "Get the number" node to the name of your light sensor. </a:t>
            </a:r>
            <a:endParaRPr/>
          </a:p>
          <a:p>
            <a:pPr indent="-311150" lvl="0" marL="457200" rtl="0" algn="l">
              <a:lnSpc>
                <a:spcPct val="115000"/>
              </a:lnSpc>
              <a:spcBef>
                <a:spcPts val="0"/>
              </a:spcBef>
              <a:spcAft>
                <a:spcPts val="0"/>
              </a:spcAft>
              <a:buSzPts val="1300"/>
              <a:buAutoNum type="arabicPeriod"/>
            </a:pPr>
            <a:r>
              <a:rPr lang="en"/>
              <a:t>In the HTTP request node, set method to "Post" and paste the endpoint URL that we got from AWS IoT. URL example: XXXX-ats.iot.us-east-1.amazonaws.com:8443/topics/myTopic?qos=1.</a:t>
            </a:r>
            <a:endParaRPr/>
          </a:p>
          <a:p>
            <a:pPr indent="-311150" lvl="0" marL="457200" rtl="0" algn="l">
              <a:lnSpc>
                <a:spcPct val="115000"/>
              </a:lnSpc>
              <a:spcBef>
                <a:spcPts val="0"/>
              </a:spcBef>
              <a:spcAft>
                <a:spcPts val="0"/>
              </a:spcAft>
              <a:buSzPts val="1300"/>
              <a:buAutoNum type="arabicPeriod"/>
            </a:pPr>
            <a:r>
              <a:rPr lang="en"/>
              <a:t>Check the box for “Enable secure SSL/TLS connection” and leave it as a TLS connection. Click on the pencil to open the “Properties” menu. Upload the root certificate, private key, and certificate files for your device in the fields listed. Save your changes to the node and exit the configuration menu.</a:t>
            </a:r>
            <a:endParaRPr/>
          </a:p>
          <a:p>
            <a:pPr indent="-311150" lvl="0" marL="457200" rtl="0" algn="l">
              <a:lnSpc>
                <a:spcPct val="115000"/>
              </a:lnSpc>
              <a:spcBef>
                <a:spcPts val="0"/>
              </a:spcBef>
              <a:spcAft>
                <a:spcPts val="0"/>
              </a:spcAft>
              <a:buSzPts val="1300"/>
              <a:buAutoNum type="arabicPeriod"/>
            </a:pPr>
            <a:r>
              <a:rPr lang="en"/>
              <a:t>Deploy the data flow architecture and run this architecture.</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5234e5c35_0_56"/>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Post Data From the Phone to AWS IoT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21" name="Google Shape;221;g65234e5c35_0_56"/>
          <p:cNvSpPr txBox="1"/>
          <p:nvPr>
            <p:ph idx="1" type="body"/>
          </p:nvPr>
        </p:nvSpPr>
        <p:spPr>
          <a:xfrm>
            <a:off x="1297500" y="1417925"/>
            <a:ext cx="7402800" cy="3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The following figure show a successful deployed data flow architecture</a:t>
            </a:r>
            <a:endParaRPr/>
          </a:p>
          <a:p>
            <a:pPr indent="0" lvl="0" marL="0" rtl="0" algn="l">
              <a:lnSpc>
                <a:spcPct val="115000"/>
              </a:lnSpc>
              <a:spcBef>
                <a:spcPts val="1600"/>
              </a:spcBef>
              <a:spcAft>
                <a:spcPts val="1600"/>
              </a:spcAft>
              <a:buSzPts val="1300"/>
              <a:buNone/>
            </a:pPr>
            <a:r>
              <a:t/>
            </a:r>
            <a:endParaRPr/>
          </a:p>
        </p:txBody>
      </p:sp>
      <p:pic>
        <p:nvPicPr>
          <p:cNvPr id="222" name="Google Shape;222;g65234e5c35_0_56"/>
          <p:cNvPicPr preferRelativeResize="0"/>
          <p:nvPr/>
        </p:nvPicPr>
        <p:blipFill>
          <a:blip r:embed="rId3">
            <a:alphaModFix/>
          </a:blip>
          <a:stretch>
            <a:fillRect/>
          </a:stretch>
        </p:blipFill>
        <p:spPr>
          <a:xfrm>
            <a:off x="994900" y="2085174"/>
            <a:ext cx="8007998" cy="268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65234e5c35_0_62"/>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Visualize Data in AWS IoT</a:t>
            </a:r>
            <a:endParaRPr>
              <a:latin typeface="Lato"/>
              <a:ea typeface="Lato"/>
              <a:cs typeface="Lato"/>
              <a:sym typeface="Lato"/>
            </a:endParaRPr>
          </a:p>
        </p:txBody>
      </p:sp>
      <p:sp>
        <p:nvSpPr>
          <p:cNvPr id="228" name="Google Shape;228;g65234e5c35_0_62"/>
          <p:cNvSpPr txBox="1"/>
          <p:nvPr>
            <p:ph idx="1" type="body"/>
          </p:nvPr>
        </p:nvSpPr>
        <p:spPr>
          <a:xfrm>
            <a:off x="1297500" y="1417925"/>
            <a:ext cx="7402800" cy="3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Create AWS EC2 instance and follow the link to install ThingsBoard CE on </a:t>
            </a:r>
            <a:r>
              <a:rPr lang="en"/>
              <a:t>EC2 instance.</a:t>
            </a:r>
            <a:endParaRPr/>
          </a:p>
          <a:p>
            <a:pPr indent="-298450" lvl="0" marL="457200" rtl="0" algn="l">
              <a:lnSpc>
                <a:spcPct val="115000"/>
              </a:lnSpc>
              <a:spcBef>
                <a:spcPts val="1600"/>
              </a:spcBef>
              <a:spcAft>
                <a:spcPts val="0"/>
              </a:spcAft>
              <a:buSzPts val="1100"/>
              <a:buFont typeface="Arial"/>
              <a:buChar char="●"/>
            </a:pPr>
            <a:r>
              <a:rPr lang="en" sz="1100" u="sng">
                <a:solidFill>
                  <a:schemeClr val="hlink"/>
                </a:solidFill>
                <a:latin typeface="Arial"/>
                <a:ea typeface="Arial"/>
                <a:cs typeface="Arial"/>
                <a:sym typeface="Arial"/>
                <a:hlinkClick r:id="rId3"/>
              </a:rPr>
              <a:t>https://thingsboard.io/docs/user-guide/install/ubuntu/</a:t>
            </a:r>
            <a:endParaRPr/>
          </a:p>
          <a:p>
            <a:pPr indent="0" lvl="0" marL="0" rtl="0" algn="l">
              <a:spcBef>
                <a:spcPts val="1600"/>
              </a:spcBef>
              <a:spcAft>
                <a:spcPts val="0"/>
              </a:spcAft>
              <a:buNone/>
            </a:pPr>
            <a:r>
              <a:rPr lang="en"/>
              <a:t>Create a Device configuration  in Thingsboard and get  access token. For example, in our case, the access token is:</a:t>
            </a:r>
            <a:endParaRPr/>
          </a:p>
          <a:p>
            <a:pPr indent="-311150" lvl="0" marL="457200" rtl="0" algn="l">
              <a:spcBef>
                <a:spcPts val="1600"/>
              </a:spcBef>
              <a:spcAft>
                <a:spcPts val="0"/>
              </a:spcAft>
              <a:buSzPts val="1300"/>
              <a:buChar char="●"/>
            </a:pPr>
            <a:r>
              <a:rPr lang="en"/>
              <a:t>EeZWk8EaVVZJNsWgjDW1</a:t>
            </a:r>
            <a:endParaRPr/>
          </a:p>
          <a:p>
            <a:pPr indent="0" lvl="0" marL="0" rtl="0" algn="l">
              <a:lnSpc>
                <a:spcPct val="115000"/>
              </a:lnSpc>
              <a:spcBef>
                <a:spcPts val="1600"/>
              </a:spcBef>
              <a:spcAft>
                <a:spcPts val="0"/>
              </a:spcAft>
              <a:buNone/>
            </a:pPr>
            <a:r>
              <a:rPr lang="en"/>
              <a:t>Change the address of http request in the Node-RED  to the AWS EC2 instance public DNS. For example, in our case:</a:t>
            </a:r>
            <a:endParaRPr/>
          </a:p>
          <a:p>
            <a:pPr indent="-311150" lvl="0" marL="457200" rtl="0" algn="l">
              <a:lnSpc>
                <a:spcPct val="115000"/>
              </a:lnSpc>
              <a:spcBef>
                <a:spcPts val="1600"/>
              </a:spcBef>
              <a:spcAft>
                <a:spcPts val="0"/>
              </a:spcAft>
              <a:buSzPts val="1300"/>
              <a:buChar char="●"/>
            </a:pPr>
            <a:r>
              <a:rPr lang="en"/>
              <a:t>http://ec2-54-215-190-81.us-west-1.compute.amazonaws.com:8080/api/v1/EeZWk8EaVVZJNsWgjDW1/telemetry</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6401e62f81_0_9"/>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Visualize Data in AWS IoT</a:t>
            </a:r>
            <a:endParaRPr>
              <a:latin typeface="Lato"/>
              <a:ea typeface="Lato"/>
              <a:cs typeface="Lato"/>
              <a:sym typeface="Lato"/>
            </a:endParaRPr>
          </a:p>
        </p:txBody>
      </p:sp>
      <p:sp>
        <p:nvSpPr>
          <p:cNvPr id="234" name="Google Shape;234;g6401e62f81_0_9"/>
          <p:cNvSpPr txBox="1"/>
          <p:nvPr>
            <p:ph idx="1" type="body"/>
          </p:nvPr>
        </p:nvSpPr>
        <p:spPr>
          <a:xfrm>
            <a:off x="1297500" y="1417925"/>
            <a:ext cx="7402800" cy="3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The following figure shows how to change http request address</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SzPts val="1300"/>
              <a:buNone/>
            </a:pPr>
            <a:r>
              <a:t/>
            </a:r>
            <a:endParaRPr/>
          </a:p>
        </p:txBody>
      </p:sp>
      <p:pic>
        <p:nvPicPr>
          <p:cNvPr id="235" name="Google Shape;235;g6401e62f81_0_9"/>
          <p:cNvPicPr preferRelativeResize="0"/>
          <p:nvPr/>
        </p:nvPicPr>
        <p:blipFill>
          <a:blip r:embed="rId3">
            <a:alphaModFix/>
          </a:blip>
          <a:stretch>
            <a:fillRect/>
          </a:stretch>
        </p:blipFill>
        <p:spPr>
          <a:xfrm>
            <a:off x="1542388" y="2026950"/>
            <a:ext cx="7116726" cy="302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6401e62f81_0_1"/>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Visualize Data in AWS IoT</a:t>
            </a:r>
            <a:endParaRPr>
              <a:latin typeface="Lato"/>
              <a:ea typeface="Lato"/>
              <a:cs typeface="Lato"/>
              <a:sym typeface="Lato"/>
            </a:endParaRPr>
          </a:p>
        </p:txBody>
      </p:sp>
      <p:sp>
        <p:nvSpPr>
          <p:cNvPr id="241" name="Google Shape;241;g6401e62f81_0_1"/>
          <p:cNvSpPr txBox="1"/>
          <p:nvPr>
            <p:ph idx="1" type="body"/>
          </p:nvPr>
        </p:nvSpPr>
        <p:spPr>
          <a:xfrm>
            <a:off x="1297500" y="1010150"/>
            <a:ext cx="7402800" cy="3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The following figure shows the real-time illuminant level change in the Thingsboard.</a:t>
            </a:r>
            <a:endParaRPr/>
          </a:p>
          <a:p>
            <a:pPr indent="0" lvl="0" marL="0" rtl="0" algn="l">
              <a:lnSpc>
                <a:spcPct val="115000"/>
              </a:lnSpc>
              <a:spcBef>
                <a:spcPts val="1600"/>
              </a:spcBef>
              <a:spcAft>
                <a:spcPts val="1600"/>
              </a:spcAft>
              <a:buSzPts val="1300"/>
              <a:buNone/>
            </a:pPr>
            <a:r>
              <a:t/>
            </a:r>
            <a:endParaRPr/>
          </a:p>
        </p:txBody>
      </p:sp>
      <p:pic>
        <p:nvPicPr>
          <p:cNvPr id="242" name="Google Shape;242;g6401e62f81_0_1"/>
          <p:cNvPicPr preferRelativeResize="0"/>
          <p:nvPr/>
        </p:nvPicPr>
        <p:blipFill>
          <a:blip r:embed="rId3">
            <a:alphaModFix/>
          </a:blip>
          <a:stretch>
            <a:fillRect/>
          </a:stretch>
        </p:blipFill>
        <p:spPr>
          <a:xfrm>
            <a:off x="2843263" y="1624350"/>
            <a:ext cx="3457475" cy="331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
          <p:cNvSpPr txBox="1"/>
          <p:nvPr>
            <p:ph type="title"/>
          </p:nvPr>
        </p:nvSpPr>
        <p:spPr>
          <a:xfrm>
            <a:off x="301750" y="409075"/>
            <a:ext cx="4587000" cy="114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Outline</a:t>
            </a:r>
            <a:endParaRPr/>
          </a:p>
        </p:txBody>
      </p:sp>
      <p:sp>
        <p:nvSpPr>
          <p:cNvPr id="141" name="Google Shape;141;p2"/>
          <p:cNvSpPr txBox="1"/>
          <p:nvPr/>
        </p:nvSpPr>
        <p:spPr>
          <a:xfrm>
            <a:off x="465675" y="1411100"/>
            <a:ext cx="4106400" cy="352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Install Termux &amp; Termux API</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Install Node-RED &amp; Termux API Module on Termux</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Launch Node-RED</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See All the Sensors</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Filter Light Sensor</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AWS IoT Setup</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Post Data From the Phone to AWS IoT</a:t>
            </a:r>
            <a:endParaRPr sz="1800">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Visualize Data in AWS IoT</a:t>
            </a:r>
            <a:endParaRPr sz="1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8670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Install Termux &amp; Termux API</a:t>
            </a:r>
            <a:endParaRPr/>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In Google play, download Termux and Termux API. </a:t>
            </a:r>
            <a:endParaRPr/>
          </a:p>
          <a:p>
            <a:pPr indent="-311150" lvl="0" marL="457200" rtl="0" algn="l">
              <a:lnSpc>
                <a:spcPct val="115000"/>
              </a:lnSpc>
              <a:spcBef>
                <a:spcPts val="1600"/>
              </a:spcBef>
              <a:spcAft>
                <a:spcPts val="0"/>
              </a:spcAft>
              <a:buSzPts val="1300"/>
              <a:buChar char="●"/>
            </a:pPr>
            <a:r>
              <a:rPr lang="en" u="sng">
                <a:solidFill>
                  <a:schemeClr val="hlink"/>
                </a:solidFill>
                <a:hlinkClick r:id="rId3"/>
              </a:rPr>
              <a:t>https://play.google.com/store/apps/details?id=com.termux</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https://play.google.com/store/apps/details?id=com.termux.api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Install Node-RED &amp; Termux API Module on Termux</a:t>
            </a:r>
            <a:endParaRPr/>
          </a:p>
        </p:txBody>
      </p:sp>
      <p:sp>
        <p:nvSpPr>
          <p:cNvPr id="153" name="Google Shape;153;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Using following command to install Termux API and Node-RED on Termux:</a:t>
            </a:r>
            <a:endParaRPr/>
          </a:p>
          <a:p>
            <a:pPr indent="-311150" lvl="0" marL="457200" rtl="0" algn="l">
              <a:lnSpc>
                <a:spcPct val="100000"/>
              </a:lnSpc>
              <a:spcBef>
                <a:spcPts val="1600"/>
              </a:spcBef>
              <a:spcAft>
                <a:spcPts val="0"/>
              </a:spcAft>
              <a:buSzPts val="1300"/>
              <a:buAutoNum type="arabicPeriod"/>
            </a:pPr>
            <a:r>
              <a:rPr lang="en"/>
              <a:t>apt update</a:t>
            </a:r>
            <a:endParaRPr/>
          </a:p>
          <a:p>
            <a:pPr indent="-311150" lvl="0" marL="457200" rtl="0" algn="l">
              <a:lnSpc>
                <a:spcPct val="100000"/>
              </a:lnSpc>
              <a:spcBef>
                <a:spcPts val="0"/>
              </a:spcBef>
              <a:spcAft>
                <a:spcPts val="0"/>
              </a:spcAft>
              <a:buSzPts val="1300"/>
              <a:buAutoNum type="arabicPeriod"/>
            </a:pPr>
            <a:r>
              <a:rPr lang="en"/>
              <a:t>apt upgrade</a:t>
            </a:r>
            <a:endParaRPr/>
          </a:p>
          <a:p>
            <a:pPr indent="-311150" lvl="0" marL="457200" rtl="0" algn="l">
              <a:lnSpc>
                <a:spcPct val="100000"/>
              </a:lnSpc>
              <a:spcBef>
                <a:spcPts val="0"/>
              </a:spcBef>
              <a:spcAft>
                <a:spcPts val="0"/>
              </a:spcAft>
              <a:buSzPts val="1300"/>
              <a:buAutoNum type="arabicPeriod"/>
            </a:pPr>
            <a:r>
              <a:rPr lang="en"/>
              <a:t>apt install termux-api</a:t>
            </a:r>
            <a:endParaRPr/>
          </a:p>
          <a:p>
            <a:pPr indent="-311150" lvl="0" marL="457200" rtl="0" algn="l">
              <a:lnSpc>
                <a:spcPct val="100000"/>
              </a:lnSpc>
              <a:spcBef>
                <a:spcPts val="0"/>
              </a:spcBef>
              <a:spcAft>
                <a:spcPts val="0"/>
              </a:spcAft>
              <a:buSzPts val="1300"/>
              <a:buAutoNum type="arabicPeriod"/>
            </a:pPr>
            <a:r>
              <a:rPr lang="en"/>
              <a:t>a</a:t>
            </a:r>
            <a:r>
              <a:rPr lang="en"/>
              <a:t>pt install coreutils nodejs</a:t>
            </a:r>
            <a:endParaRPr/>
          </a:p>
          <a:p>
            <a:pPr indent="-311150" lvl="0" marL="457200" rtl="0" algn="l">
              <a:lnSpc>
                <a:spcPct val="100000"/>
              </a:lnSpc>
              <a:spcBef>
                <a:spcPts val="0"/>
              </a:spcBef>
              <a:spcAft>
                <a:spcPts val="0"/>
              </a:spcAft>
              <a:buSzPts val="1300"/>
              <a:buAutoNum type="arabicPeriod"/>
            </a:pPr>
            <a:r>
              <a:rPr lang="en"/>
              <a:t>apt-get install yarn</a:t>
            </a:r>
            <a:endParaRPr/>
          </a:p>
          <a:p>
            <a:pPr indent="-311150" lvl="0" marL="457200" rtl="0" algn="l">
              <a:lnSpc>
                <a:spcPct val="100000"/>
              </a:lnSpc>
              <a:spcBef>
                <a:spcPts val="0"/>
              </a:spcBef>
              <a:spcAft>
                <a:spcPts val="0"/>
              </a:spcAft>
              <a:buSzPts val="1300"/>
              <a:buAutoNum type="arabicPeriod"/>
            </a:pPr>
            <a:r>
              <a:rPr lang="en"/>
              <a:t>yarn global add npm</a:t>
            </a:r>
            <a:endParaRPr/>
          </a:p>
          <a:p>
            <a:pPr indent="-311150" lvl="0" marL="457200" rtl="0" algn="l">
              <a:lnSpc>
                <a:spcPct val="100000"/>
              </a:lnSpc>
              <a:spcBef>
                <a:spcPts val="0"/>
              </a:spcBef>
              <a:spcAft>
                <a:spcPts val="0"/>
              </a:spcAft>
              <a:buSzPts val="1300"/>
              <a:buAutoNum type="arabicPeriod"/>
            </a:pPr>
            <a:r>
              <a:rPr lang="en"/>
              <a:t>npm i -g --unsafe-perm node-red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Launch Node-RED</a:t>
            </a:r>
            <a:endParaRPr/>
          </a:p>
        </p:txBody>
      </p:sp>
      <p:sp>
        <p:nvSpPr>
          <p:cNvPr id="159" name="Google Shape;159;p5"/>
          <p:cNvSpPr txBox="1"/>
          <p:nvPr>
            <p:ph idx="1" type="body"/>
          </p:nvPr>
        </p:nvSpPr>
        <p:spPr>
          <a:xfrm>
            <a:off x="1297500" y="12288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In Termux, use “ifconfig” to find ip address of Android phone and launch Node-RED by “node-red” command. The following figure shows Node-RED is successfully launched in phone.</a:t>
            </a:r>
            <a:endParaRPr/>
          </a:p>
          <a:p>
            <a:pPr indent="0" lvl="0" marL="0" rtl="0" algn="l">
              <a:lnSpc>
                <a:spcPct val="115000"/>
              </a:lnSpc>
              <a:spcBef>
                <a:spcPts val="1600"/>
              </a:spcBef>
              <a:spcAft>
                <a:spcPts val="1600"/>
              </a:spcAft>
              <a:buSzPts val="1300"/>
              <a:buNone/>
            </a:pPr>
            <a:r>
              <a:t/>
            </a:r>
            <a:endParaRPr/>
          </a:p>
        </p:txBody>
      </p:sp>
      <p:pic>
        <p:nvPicPr>
          <p:cNvPr id="160" name="Google Shape;160;p5"/>
          <p:cNvPicPr preferRelativeResize="0"/>
          <p:nvPr/>
        </p:nvPicPr>
        <p:blipFill>
          <a:blip r:embed="rId3">
            <a:alphaModFix/>
          </a:blip>
          <a:stretch>
            <a:fillRect/>
          </a:stretch>
        </p:blipFill>
        <p:spPr>
          <a:xfrm>
            <a:off x="3754687" y="1784575"/>
            <a:ext cx="1634626" cy="32692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65234e5c35_0_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Launch Node-RED</a:t>
            </a:r>
            <a:endParaRPr/>
          </a:p>
        </p:txBody>
      </p:sp>
      <p:sp>
        <p:nvSpPr>
          <p:cNvPr id="166" name="Google Shape;166;g65234e5c35_0_13"/>
          <p:cNvSpPr txBox="1"/>
          <p:nvPr>
            <p:ph idx="1" type="body"/>
          </p:nvPr>
        </p:nvSpPr>
        <p:spPr>
          <a:xfrm>
            <a:off x="1297500" y="10383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In laptop, open an Internet </a:t>
            </a:r>
            <a:r>
              <a:rPr lang="en"/>
              <a:t>browser</a:t>
            </a:r>
            <a:r>
              <a:rPr lang="en"/>
              <a:t> and use phone’s ip address + “:1880” as ip address to connect with Node-RED in Android phone. For example, the ip address in my case is 192.168.0.170:1880. The following figure shows the successful launching of Node-RED in browser.</a:t>
            </a:r>
            <a:endParaRPr/>
          </a:p>
          <a:p>
            <a:pPr indent="0" lvl="0" marL="0" rtl="0" algn="l">
              <a:lnSpc>
                <a:spcPct val="115000"/>
              </a:lnSpc>
              <a:spcBef>
                <a:spcPts val="1600"/>
              </a:spcBef>
              <a:spcAft>
                <a:spcPts val="1600"/>
              </a:spcAft>
              <a:buSzPts val="1300"/>
              <a:buNone/>
            </a:pPr>
            <a:r>
              <a:t/>
            </a:r>
            <a:endParaRPr/>
          </a:p>
        </p:txBody>
      </p:sp>
      <p:pic>
        <p:nvPicPr>
          <p:cNvPr id="167" name="Google Shape;167;g65234e5c35_0_13"/>
          <p:cNvPicPr preferRelativeResize="0"/>
          <p:nvPr/>
        </p:nvPicPr>
        <p:blipFill>
          <a:blip r:embed="rId3">
            <a:alphaModFix/>
          </a:blip>
          <a:stretch>
            <a:fillRect/>
          </a:stretch>
        </p:blipFill>
        <p:spPr>
          <a:xfrm>
            <a:off x="2167900" y="1927425"/>
            <a:ext cx="5298100" cy="3091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See All the Sensors</a:t>
            </a:r>
            <a:endParaRPr/>
          </a:p>
        </p:txBody>
      </p:sp>
      <p:sp>
        <p:nvSpPr>
          <p:cNvPr id="173" name="Google Shape;173;p11"/>
          <p:cNvSpPr txBox="1"/>
          <p:nvPr>
            <p:ph idx="1" type="body"/>
          </p:nvPr>
        </p:nvSpPr>
        <p:spPr>
          <a:xfrm>
            <a:off x="1297500" y="12288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Termux, use following command, </a:t>
            </a:r>
            <a:r>
              <a:rPr lang="en"/>
              <a:t>“termux-sensor -l”, </a:t>
            </a:r>
            <a:r>
              <a:rPr lang="en"/>
              <a:t>to print out all </a:t>
            </a:r>
            <a:r>
              <a:rPr lang="en"/>
              <a:t>available</a:t>
            </a:r>
            <a:r>
              <a:rPr lang="en"/>
              <a:t> sensors in Android phone. The following figure shows termux output of all </a:t>
            </a:r>
            <a:r>
              <a:rPr lang="en"/>
              <a:t>available sensors.</a:t>
            </a:r>
            <a:endParaRPr/>
          </a:p>
          <a:p>
            <a:pPr indent="0" lvl="0" marL="0" rtl="0" algn="l">
              <a:lnSpc>
                <a:spcPct val="115000"/>
              </a:lnSpc>
              <a:spcBef>
                <a:spcPts val="0"/>
              </a:spcBef>
              <a:spcAft>
                <a:spcPts val="0"/>
              </a:spcAft>
              <a:buNone/>
            </a:pPr>
            <a:r>
              <a:t/>
            </a:r>
            <a:endParaRPr/>
          </a:p>
        </p:txBody>
      </p:sp>
      <p:pic>
        <p:nvPicPr>
          <p:cNvPr id="174" name="Google Shape;174;p11"/>
          <p:cNvPicPr preferRelativeResize="0"/>
          <p:nvPr/>
        </p:nvPicPr>
        <p:blipFill rotWithShape="1">
          <a:blip r:embed="rId3">
            <a:alphaModFix/>
          </a:blip>
          <a:srcRect b="8024" l="0" r="0" t="11004"/>
          <a:stretch/>
        </p:blipFill>
        <p:spPr>
          <a:xfrm>
            <a:off x="3837838" y="1837775"/>
            <a:ext cx="1958226" cy="3171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Filter Light Sensor</a:t>
            </a:r>
            <a:endParaRPr/>
          </a:p>
        </p:txBody>
      </p:sp>
      <p:sp>
        <p:nvSpPr>
          <p:cNvPr id="180" name="Google Shape;180;p12"/>
          <p:cNvSpPr txBox="1"/>
          <p:nvPr>
            <p:ph idx="1" type="body"/>
          </p:nvPr>
        </p:nvSpPr>
        <p:spPr>
          <a:xfrm>
            <a:off x="1297500" y="12288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a:t>In termux, using “termux-sensor -s “Light Sensors” “to display the light sensor data. In out case, the light sensor is “STK342X Ambient light”. The following figure shows the light sensor data.</a:t>
            </a:r>
            <a:endParaRPr/>
          </a:p>
          <a:p>
            <a:pPr indent="0" lvl="0" marL="0" rtl="0" algn="l">
              <a:lnSpc>
                <a:spcPct val="115000"/>
              </a:lnSpc>
              <a:spcBef>
                <a:spcPts val="1600"/>
              </a:spcBef>
              <a:spcAft>
                <a:spcPts val="1600"/>
              </a:spcAft>
              <a:buSzPts val="1300"/>
              <a:buNone/>
            </a:pPr>
            <a:r>
              <a:t/>
            </a:r>
            <a:endParaRPr/>
          </a:p>
        </p:txBody>
      </p:sp>
      <p:pic>
        <p:nvPicPr>
          <p:cNvPr id="181" name="Google Shape;181;p12"/>
          <p:cNvPicPr preferRelativeResize="0"/>
          <p:nvPr/>
        </p:nvPicPr>
        <p:blipFill rotWithShape="1">
          <a:blip r:embed="rId3">
            <a:alphaModFix/>
          </a:blip>
          <a:srcRect b="11873" l="0" r="0" t="26252"/>
          <a:stretch/>
        </p:blipFill>
        <p:spPr>
          <a:xfrm>
            <a:off x="3880713" y="2011925"/>
            <a:ext cx="2440074" cy="30195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1297500" y="393750"/>
            <a:ext cx="76065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AWS IoT Setup</a:t>
            </a:r>
            <a:endParaRPr/>
          </a:p>
        </p:txBody>
      </p:sp>
      <p:sp>
        <p:nvSpPr>
          <p:cNvPr id="187" name="Google Shape;187;p13"/>
          <p:cNvSpPr txBox="1"/>
          <p:nvPr>
            <p:ph idx="1" type="body"/>
          </p:nvPr>
        </p:nvSpPr>
        <p:spPr>
          <a:xfrm>
            <a:off x="1297500" y="9971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en"/>
              <a:t>In AWS IoT Core console, create a new policy in the “Policies” tab under “Secure”. In the “Action field, enter: "iot:*" for all IoT actions, and under the “Resource ARN” field, enter "*" for all devices and topics. Check “Allow” for the “Effect” field. The following figure shows the setting of new policy.</a:t>
            </a:r>
            <a:endParaRPr/>
          </a:p>
        </p:txBody>
      </p:sp>
      <p:pic>
        <p:nvPicPr>
          <p:cNvPr id="188" name="Google Shape;188;p13"/>
          <p:cNvPicPr preferRelativeResize="0"/>
          <p:nvPr/>
        </p:nvPicPr>
        <p:blipFill rotWithShape="1">
          <a:blip r:embed="rId3">
            <a:alphaModFix/>
          </a:blip>
          <a:srcRect b="11190" l="0" r="0" t="0"/>
          <a:stretch/>
        </p:blipFill>
        <p:spPr>
          <a:xfrm>
            <a:off x="3110250" y="2098525"/>
            <a:ext cx="3413401" cy="286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