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aleway"/>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27c6a550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27c6a550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27c6a550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27c6a550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1cb143a10_1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1cb143a10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1cb143a10_1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1cb143a10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27c6a550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27c6a550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27c6a550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27c6a550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1cb143a10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1cb143a10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27c6a550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27c6a550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1cb143a10_1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1cb143a10_1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27c6a550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27c6a550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1cb143a1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1cb143a1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27c6a550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27c6a550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27c6a550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27c6a550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27c6a550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27c6a550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27c6a550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27c6a550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27c6a550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27c6a550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27c6a550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27c6a550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27c6a550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27c6a550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27c6a550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27c6a550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627c6a550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627c6a550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27c6a550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27c6a550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27c6a550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27c6a550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27c6a550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27c6a550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27c6a550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27c6a550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27c6a550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27c6a550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27c6a550f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27c6a550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27c6a550f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27c6a550f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27c6a550f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27c6a550f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27c6a550f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27c6a550f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627c6a550f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27c6a550f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27c6a550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27c6a55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1cb143a10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1cb143a10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27c6a550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27c6a550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1cb143a10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1cb143a10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27c6a550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27c6a550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1cb143a10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1cb143a10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i.viglink.com/?key=e97a7ecc5312f229c6e5822c36493bcc&amp;insertId=603de9d75a2384af&amp;type=CD&amp;exp=60%3ACI1C55A%3A2&amp;libId=k0ak6bdx01013x3g000DAblakfk13&amp;loc=https%3A%2F%2Ftechjourney.net%2Fslow-sftp-transfer-speed-with-ssh-connection-ssh2%2F&amp;v=1&amp;iid=603de9d75a2384af&amp;out=https%3A%2F%2Fwww.buydig.com%2Fshop%2Flist%2Fkeyword%2Fprocessor&amp;ref=https%3A%2F%2Fwww.google.com%2F&amp;title=Slow%20sFTP%20Transfer%20Speed%20with%20SSH%20Connection%20(SSH2)%20-%20Tech%20Journey&amp;txt=%3Cspan%3Eprocessor%3C%2Fspan%3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02 Report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Group: Yuhan Qiu, Zifan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Speed Experiment</a:t>
            </a:r>
            <a:endParaRPr/>
          </a:p>
        </p:txBody>
      </p:sp>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Speed Experiment Results:</a:t>
            </a:r>
            <a:endParaRPr/>
          </a:p>
          <a:p>
            <a:pPr indent="0" lvl="0" marL="0" rtl="0" algn="l">
              <a:spcBef>
                <a:spcPts val="1600"/>
              </a:spcBef>
              <a:spcAft>
                <a:spcPts val="1600"/>
              </a:spcAft>
              <a:buNone/>
            </a:pPr>
            <a:r>
              <a:rPr lang="en"/>
              <a:t> </a:t>
            </a:r>
            <a:endParaRPr/>
          </a:p>
        </p:txBody>
      </p:sp>
      <p:pic>
        <p:nvPicPr>
          <p:cNvPr id="146" name="Google Shape;146;p22"/>
          <p:cNvPicPr preferRelativeResize="0"/>
          <p:nvPr/>
        </p:nvPicPr>
        <p:blipFill>
          <a:blip r:embed="rId3">
            <a:alphaModFix/>
          </a:blip>
          <a:stretch>
            <a:fillRect/>
          </a:stretch>
        </p:blipFill>
        <p:spPr>
          <a:xfrm>
            <a:off x="1068498" y="2385875"/>
            <a:ext cx="7007000" cy="25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Speed Experiment</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Speed Experiment Results Comments:</a:t>
            </a:r>
            <a:endParaRPr/>
          </a:p>
          <a:p>
            <a:pPr indent="0" lvl="0" marL="0" rtl="0" algn="l">
              <a:spcBef>
                <a:spcPts val="1600"/>
              </a:spcBef>
              <a:spcAft>
                <a:spcPts val="1600"/>
              </a:spcAft>
              <a:buNone/>
            </a:pPr>
            <a:r>
              <a:rPr lang="en"/>
              <a:t>The link speed would affect TCP’s throughput and UDP’s bandwidth dramatically. However, the average round trip delay was not influenced largely. The link speed determined the maximum number of speed computers can used to deliver the packets. Higher speed, more packets could be spent. Therefore, </a:t>
            </a:r>
            <a:r>
              <a:rPr lang="en"/>
              <a:t>TCP’s throughput and UDP’s bandwidth would increase. The surprising part was the average RTT does not change very much.</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Speed Experiment</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eceive </a:t>
            </a:r>
            <a:r>
              <a:rPr lang="en"/>
              <a:t>and send network buffer sizes</a:t>
            </a:r>
            <a:endParaRPr/>
          </a:p>
          <a:p>
            <a:pPr indent="0" lvl="0" marL="0" rtl="0" algn="l">
              <a:spcBef>
                <a:spcPts val="1600"/>
              </a:spcBef>
              <a:spcAft>
                <a:spcPts val="1600"/>
              </a:spcAft>
              <a:buNone/>
            </a:pPr>
            <a:r>
              <a:t/>
            </a:r>
            <a:endParaRPr/>
          </a:p>
        </p:txBody>
      </p:sp>
      <p:pic>
        <p:nvPicPr>
          <p:cNvPr id="159" name="Google Shape;159;p24"/>
          <p:cNvPicPr preferRelativeResize="0"/>
          <p:nvPr/>
        </p:nvPicPr>
        <p:blipFill>
          <a:blip r:embed="rId3">
            <a:alphaModFix/>
          </a:blip>
          <a:stretch>
            <a:fillRect/>
          </a:stretch>
        </p:blipFill>
        <p:spPr>
          <a:xfrm>
            <a:off x="1076325" y="2780800"/>
            <a:ext cx="6991350" cy="857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Send/Receive windows to 2 </a:t>
            </a:r>
            <a:r>
              <a:rPr lang="en"/>
              <a:t>Mbyte</a:t>
            </a:r>
            <a:endParaRPr/>
          </a:p>
        </p:txBody>
      </p:sp>
      <p:sp>
        <p:nvSpPr>
          <p:cNvPr id="165" name="Google Shape;165;p25"/>
          <p:cNvSpPr txBox="1"/>
          <p:nvPr>
            <p:ph idx="1" type="body"/>
          </p:nvPr>
        </p:nvSpPr>
        <p:spPr>
          <a:xfrm>
            <a:off x="727650" y="20696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the send and receive windows to 2 Mbyte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6" name="Google Shape;166;p25"/>
          <p:cNvPicPr preferRelativeResize="0"/>
          <p:nvPr/>
        </p:nvPicPr>
        <p:blipFill>
          <a:blip r:embed="rId3">
            <a:alphaModFix/>
          </a:blip>
          <a:stretch>
            <a:fillRect/>
          </a:stretch>
        </p:blipFill>
        <p:spPr>
          <a:xfrm>
            <a:off x="1190625" y="2838225"/>
            <a:ext cx="6762750" cy="723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Send/Receive windows to 2 Mbyte</a:t>
            </a:r>
            <a:endParaRPr/>
          </a:p>
        </p:txBody>
      </p:sp>
      <p:sp>
        <p:nvSpPr>
          <p:cNvPr id="172" name="Google Shape;172;p26"/>
          <p:cNvSpPr txBox="1"/>
          <p:nvPr>
            <p:ph idx="1" type="body"/>
          </p:nvPr>
        </p:nvSpPr>
        <p:spPr>
          <a:xfrm>
            <a:off x="727650" y="20696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3" name="Google Shape;173;p26"/>
          <p:cNvPicPr preferRelativeResize="0"/>
          <p:nvPr/>
        </p:nvPicPr>
        <p:blipFill>
          <a:blip r:embed="rId3">
            <a:alphaModFix/>
          </a:blip>
          <a:stretch>
            <a:fillRect/>
          </a:stretch>
        </p:blipFill>
        <p:spPr>
          <a:xfrm>
            <a:off x="809175" y="2364700"/>
            <a:ext cx="7525626" cy="2744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Send/Receive windows to 2 Mbyte</a:t>
            </a:r>
            <a:endParaRPr/>
          </a:p>
        </p:txBody>
      </p:sp>
      <p:sp>
        <p:nvSpPr>
          <p:cNvPr id="179" name="Google Shape;179;p27"/>
          <p:cNvSpPr txBox="1"/>
          <p:nvPr>
            <p:ph idx="1" type="body"/>
          </p:nvPr>
        </p:nvSpPr>
        <p:spPr>
          <a:xfrm>
            <a:off x="727650" y="20696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a:t>
            </a:r>
            <a:r>
              <a:rPr lang="en"/>
              <a:t>:</a:t>
            </a:r>
            <a:endParaRPr/>
          </a:p>
          <a:p>
            <a:pPr indent="0" lvl="0" marL="0" rtl="0" algn="l">
              <a:spcBef>
                <a:spcPts val="1600"/>
              </a:spcBef>
              <a:spcAft>
                <a:spcPts val="0"/>
              </a:spcAft>
              <a:buNone/>
            </a:pPr>
            <a:r>
              <a:rPr lang="en"/>
              <a:t>From the results in the previous slide and in link speed experiment, we found when we decreased the maximum size of send and receive windows, the rtt increased, TCP’ s throughput decreased, and UDP’s bandwidth decreased. Decreasing the send and receive windows’ size could cause less bytes could be sent or read by computers. Therefore, it could cause the situation shown in the results.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 Send and Receive Windows Experiment</a:t>
            </a:r>
            <a:endParaRPr/>
          </a:p>
        </p:txBody>
      </p:sp>
      <p:sp>
        <p:nvSpPr>
          <p:cNvPr id="185" name="Google Shape;185;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a:t>
            </a:r>
            <a:endParaRPr/>
          </a:p>
          <a:p>
            <a:pPr indent="0" lvl="0" marL="0" rtl="0" algn="l">
              <a:spcBef>
                <a:spcPts val="1600"/>
              </a:spcBef>
              <a:spcAft>
                <a:spcPts val="0"/>
              </a:spcAft>
              <a:buNone/>
            </a:pPr>
            <a:r>
              <a:rPr lang="en"/>
              <a:t>Use the following command in both computers to change the send and receive windows’ size:</a:t>
            </a:r>
            <a:endParaRPr/>
          </a:p>
          <a:p>
            <a:pPr indent="-311150" lvl="0" marL="457200" rtl="0" algn="l">
              <a:spcBef>
                <a:spcPts val="1600"/>
              </a:spcBef>
              <a:spcAft>
                <a:spcPts val="0"/>
              </a:spcAft>
              <a:buSzPts val="1300"/>
              <a:buChar char="●"/>
            </a:pPr>
            <a:r>
              <a:rPr lang="en"/>
              <a:t>Server:  iperf -s -w 65535</a:t>
            </a:r>
            <a:endParaRPr/>
          </a:p>
          <a:p>
            <a:pPr indent="-311150" lvl="0" marL="457200" rtl="0" algn="l">
              <a:spcBef>
                <a:spcPts val="0"/>
              </a:spcBef>
              <a:spcAft>
                <a:spcPts val="0"/>
              </a:spcAft>
              <a:buSzPts val="1300"/>
              <a:buChar char="●"/>
            </a:pPr>
            <a:r>
              <a:rPr lang="en"/>
              <a:t>Client:  iperf -c serverIPAddress -w 65535 -r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 Send and Receive Windows Experiment</a:t>
            </a:r>
            <a:endParaRPr/>
          </a:p>
        </p:txBody>
      </p:sp>
      <p:sp>
        <p:nvSpPr>
          <p:cNvPr id="191" name="Google Shape;191;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2" name="Google Shape;192;p29"/>
          <p:cNvPicPr preferRelativeResize="0"/>
          <p:nvPr/>
        </p:nvPicPr>
        <p:blipFill>
          <a:blip r:embed="rId3">
            <a:alphaModFix/>
          </a:blip>
          <a:stretch>
            <a:fillRect/>
          </a:stretch>
        </p:blipFill>
        <p:spPr>
          <a:xfrm>
            <a:off x="697125" y="2667288"/>
            <a:ext cx="7753350" cy="1704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Bandwidth-Delay Product Results</a:t>
            </a:r>
            <a:endParaRPr/>
          </a:p>
        </p:txBody>
      </p:sp>
      <p:sp>
        <p:nvSpPr>
          <p:cNvPr id="198" name="Google Shape;19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a:t>
            </a:r>
            <a:endParaRPr/>
          </a:p>
          <a:p>
            <a:pPr indent="0" lvl="0" marL="0" rtl="0" algn="l">
              <a:spcBef>
                <a:spcPts val="1600"/>
              </a:spcBef>
              <a:spcAft>
                <a:spcPts val="1600"/>
              </a:spcAft>
              <a:buNone/>
            </a:pPr>
            <a:r>
              <a:rPr lang="en"/>
              <a:t>From the experiment result, we could notice that the link speed, send/receive windows size, and latency could affect the TCP throughput. The higher link speed, the larger </a:t>
            </a:r>
            <a:r>
              <a:rPr lang="en"/>
              <a:t>TCP throughput. The lower latency, the larger TCP throughput. The optimal send/receive windows size which can be calculated by bandwidth and delay could return the best TCP throughput.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Bandwidth-Delay Product Results</a:t>
            </a:r>
            <a:endParaRPr/>
          </a:p>
        </p:txBody>
      </p:sp>
      <p:sp>
        <p:nvSpPr>
          <p:cNvPr id="204" name="Google Shape;204;p31"/>
          <p:cNvSpPr txBox="1"/>
          <p:nvPr>
            <p:ph idx="1" type="body"/>
          </p:nvPr>
        </p:nvSpPr>
        <p:spPr>
          <a:xfrm>
            <a:off x="764825" y="2078875"/>
            <a:ext cx="8265000" cy="30645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At 100Mbit/s and 25ms of delay, what is the theoretically optimal send/receive window size? </a:t>
            </a:r>
            <a:endParaRPr/>
          </a:p>
          <a:p>
            <a:pPr indent="0" lvl="0" marL="457200" rtl="0" algn="l">
              <a:lnSpc>
                <a:spcPct val="100000"/>
              </a:lnSpc>
              <a:spcBef>
                <a:spcPts val="1600"/>
              </a:spcBef>
              <a:spcAft>
                <a:spcPts val="0"/>
              </a:spcAft>
              <a:buNone/>
            </a:pPr>
            <a:r>
              <a:t/>
            </a:r>
            <a:endParaRPr/>
          </a:p>
          <a:p>
            <a:pPr indent="-311150" lvl="0" marL="457200" rtl="0" algn="l">
              <a:lnSpc>
                <a:spcPct val="100000"/>
              </a:lnSpc>
              <a:spcBef>
                <a:spcPts val="1600"/>
              </a:spcBef>
              <a:spcAft>
                <a:spcPts val="0"/>
              </a:spcAft>
              <a:buSzPts val="1300"/>
              <a:buChar char="●"/>
            </a:pPr>
            <a:r>
              <a:rPr lang="en"/>
              <a:t>If you run your experiment at this size, do you get 100Mbit/s of throughput? </a:t>
            </a:r>
            <a:endParaRPr/>
          </a:p>
          <a:p>
            <a:pPr indent="0" lvl="0" marL="0" rtl="0" algn="l">
              <a:lnSpc>
                <a:spcPct val="100000"/>
              </a:lnSpc>
              <a:spcBef>
                <a:spcPts val="1600"/>
              </a:spcBef>
              <a:spcAft>
                <a:spcPts val="0"/>
              </a:spcAft>
              <a:buNone/>
            </a:pPr>
            <a:r>
              <a:rPr lang="en"/>
              <a:t>                                                                                                                                               No, we did not get 100Mbit/s throughput</a:t>
            </a:r>
            <a:endParaRPr/>
          </a:p>
          <a:p>
            <a:pPr indent="0" lvl="0" marL="0" rtl="0" algn="l">
              <a:lnSpc>
                <a:spcPct val="100000"/>
              </a:lnSpc>
              <a:spcBef>
                <a:spcPts val="1600"/>
              </a:spcBef>
              <a:spcAft>
                <a:spcPts val="0"/>
              </a:spcAft>
              <a:buNone/>
            </a:pPr>
            <a:r>
              <a:t/>
            </a:r>
            <a:endParaRPr/>
          </a:p>
          <a:p>
            <a:pPr indent="-311150" lvl="0" marL="457200" rtl="0" algn="l">
              <a:lnSpc>
                <a:spcPct val="100000"/>
              </a:lnSpc>
              <a:spcBef>
                <a:spcPts val="1600"/>
              </a:spcBef>
              <a:spcAft>
                <a:spcPts val="0"/>
              </a:spcAft>
              <a:buSzPts val="1300"/>
              <a:buChar char="●"/>
            </a:pPr>
            <a:r>
              <a:rPr lang="en"/>
              <a:t>If yes, why? If not, what could cause your link to run at less than full bandwidth?</a:t>
            </a:r>
            <a:endParaRPr/>
          </a:p>
          <a:p>
            <a:pPr indent="0" lvl="0" marL="457200" rtl="0" algn="l">
              <a:lnSpc>
                <a:spcPct val="100000"/>
              </a:lnSpc>
              <a:spcBef>
                <a:spcPts val="1600"/>
              </a:spcBef>
              <a:spcAft>
                <a:spcPts val="1600"/>
              </a:spcAft>
              <a:buNone/>
            </a:pPr>
            <a:r>
              <a:rPr lang="en"/>
              <a:t>We believe this is caused by the delay. The delay caused congestion and therefore caused loss packets.  </a:t>
            </a:r>
            <a:endParaRPr/>
          </a:p>
        </p:txBody>
      </p:sp>
      <p:pic>
        <p:nvPicPr>
          <p:cNvPr id="205" name="Google Shape;205;p31"/>
          <p:cNvPicPr preferRelativeResize="0"/>
          <p:nvPr/>
        </p:nvPicPr>
        <p:blipFill>
          <a:blip r:embed="rId3">
            <a:alphaModFix/>
          </a:blip>
          <a:stretch>
            <a:fillRect/>
          </a:stretch>
        </p:blipFill>
        <p:spPr>
          <a:xfrm>
            <a:off x="3180425" y="2430525"/>
            <a:ext cx="2857500" cy="561975"/>
          </a:xfrm>
          <a:prstGeom prst="rect">
            <a:avLst/>
          </a:prstGeom>
          <a:noFill/>
          <a:ln>
            <a:noFill/>
          </a:ln>
        </p:spPr>
      </p:pic>
      <p:pic>
        <p:nvPicPr>
          <p:cNvPr id="206" name="Google Shape;206;p31"/>
          <p:cNvPicPr preferRelativeResize="0"/>
          <p:nvPr/>
        </p:nvPicPr>
        <p:blipFill>
          <a:blip r:embed="rId4">
            <a:alphaModFix/>
          </a:blip>
          <a:stretch>
            <a:fillRect/>
          </a:stretch>
        </p:blipFill>
        <p:spPr>
          <a:xfrm>
            <a:off x="1252525" y="3277738"/>
            <a:ext cx="4188501" cy="870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1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93" name="Google Shape;93;p14"/>
          <p:cNvSpPr txBox="1"/>
          <p:nvPr>
            <p:ph idx="1" type="body"/>
          </p:nvPr>
        </p:nvSpPr>
        <p:spPr>
          <a:xfrm>
            <a:off x="2667275" y="485075"/>
            <a:ext cx="6225900" cy="45807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Exploring Bandwidth and Throughput</a:t>
            </a:r>
            <a:endParaRPr sz="1000"/>
          </a:p>
          <a:p>
            <a:pPr indent="-292100" lvl="1" marL="914400" rtl="0" algn="l">
              <a:spcBef>
                <a:spcPts val="0"/>
              </a:spcBef>
              <a:spcAft>
                <a:spcPts val="0"/>
              </a:spcAft>
              <a:buSzPts val="1000"/>
              <a:buChar char="○"/>
            </a:pPr>
            <a:r>
              <a:rPr lang="en" sz="1000"/>
              <a:t>Bandwidth-Delay Product</a:t>
            </a:r>
            <a:endParaRPr sz="1000"/>
          </a:p>
          <a:p>
            <a:pPr indent="-292100" lvl="2" marL="1371600" rtl="0" algn="l">
              <a:spcBef>
                <a:spcPts val="0"/>
              </a:spcBef>
              <a:spcAft>
                <a:spcPts val="0"/>
              </a:spcAft>
              <a:buSzPts val="1000"/>
              <a:buChar char="■"/>
            </a:pPr>
            <a:r>
              <a:rPr lang="en" sz="1000"/>
              <a:t>Connect Linux computers with 1 Gbps router</a:t>
            </a:r>
            <a:endParaRPr sz="1000"/>
          </a:p>
          <a:p>
            <a:pPr indent="-292100" lvl="2" marL="1371600" rtl="0" algn="l">
              <a:spcBef>
                <a:spcPts val="0"/>
              </a:spcBef>
              <a:spcAft>
                <a:spcPts val="0"/>
              </a:spcAft>
              <a:buSzPts val="1000"/>
              <a:buChar char="■"/>
            </a:pPr>
            <a:r>
              <a:rPr lang="en" sz="1000"/>
              <a:t>Latency experiments</a:t>
            </a:r>
            <a:endParaRPr sz="1000"/>
          </a:p>
          <a:p>
            <a:pPr indent="-292100" lvl="2" marL="1371600" rtl="0" algn="l">
              <a:spcBef>
                <a:spcPts val="0"/>
              </a:spcBef>
              <a:spcAft>
                <a:spcPts val="0"/>
              </a:spcAft>
              <a:buSzPts val="1000"/>
              <a:buChar char="■"/>
            </a:pPr>
            <a:r>
              <a:rPr lang="en" sz="1000"/>
              <a:t>Link speed experiments</a:t>
            </a:r>
            <a:endParaRPr sz="1000"/>
          </a:p>
          <a:p>
            <a:pPr indent="-292100" lvl="2" marL="1371600" rtl="0" algn="l">
              <a:spcBef>
                <a:spcPts val="0"/>
              </a:spcBef>
              <a:spcAft>
                <a:spcPts val="0"/>
              </a:spcAft>
              <a:buSzPts val="1000"/>
              <a:buChar char="■"/>
            </a:pPr>
            <a:r>
              <a:rPr lang="en" sz="1000"/>
              <a:t>Send/Receive windows to </a:t>
            </a:r>
            <a:r>
              <a:rPr lang="en" sz="1000"/>
              <a:t>2 Mbyte</a:t>
            </a:r>
            <a:endParaRPr sz="1000"/>
          </a:p>
          <a:p>
            <a:pPr indent="-292100" lvl="2" marL="1371600" rtl="0" algn="l">
              <a:spcBef>
                <a:spcPts val="0"/>
              </a:spcBef>
              <a:spcAft>
                <a:spcPts val="0"/>
              </a:spcAft>
              <a:buSzPts val="1000"/>
              <a:buChar char="■"/>
            </a:pPr>
            <a:r>
              <a:rPr lang="en" sz="1000"/>
              <a:t>TCP </a:t>
            </a:r>
            <a:r>
              <a:rPr lang="en" sz="1000"/>
              <a:t>Sen</a:t>
            </a:r>
            <a:r>
              <a:rPr lang="en" sz="1000"/>
              <a:t>d/Receive windows experiments</a:t>
            </a:r>
            <a:endParaRPr sz="1000"/>
          </a:p>
          <a:p>
            <a:pPr indent="-292100" lvl="2" marL="1371600" rtl="0" algn="l">
              <a:spcBef>
                <a:spcPts val="0"/>
              </a:spcBef>
              <a:spcAft>
                <a:spcPts val="0"/>
              </a:spcAft>
              <a:buSzPts val="1000"/>
              <a:buChar char="■"/>
            </a:pPr>
            <a:r>
              <a:rPr lang="en" sz="1000"/>
              <a:t>Result</a:t>
            </a:r>
            <a:endParaRPr sz="1000"/>
          </a:p>
          <a:p>
            <a:pPr indent="-292100" lvl="1" marL="914400" rtl="0" algn="l">
              <a:spcBef>
                <a:spcPts val="0"/>
              </a:spcBef>
              <a:spcAft>
                <a:spcPts val="0"/>
              </a:spcAft>
              <a:buSzPts val="1000"/>
              <a:buChar char="○"/>
            </a:pPr>
            <a:r>
              <a:rPr lang="en" sz="1000"/>
              <a:t>Bandwidth, Delay, and Loss</a:t>
            </a:r>
            <a:endParaRPr sz="1000"/>
          </a:p>
          <a:p>
            <a:pPr indent="-292100" lvl="2" marL="1371600" rtl="0" algn="l">
              <a:spcBef>
                <a:spcPts val="0"/>
              </a:spcBef>
              <a:spcAft>
                <a:spcPts val="0"/>
              </a:spcAft>
              <a:buSzPts val="1000"/>
              <a:buChar char="■"/>
            </a:pPr>
            <a:r>
              <a:rPr lang="en" sz="1000"/>
              <a:t>RTT</a:t>
            </a:r>
            <a:endParaRPr sz="1000"/>
          </a:p>
          <a:p>
            <a:pPr indent="-292100" lvl="2" marL="1371600" rtl="0" algn="l">
              <a:spcBef>
                <a:spcPts val="0"/>
              </a:spcBef>
              <a:spcAft>
                <a:spcPts val="0"/>
              </a:spcAft>
              <a:buSzPts val="1000"/>
              <a:buChar char="■"/>
            </a:pPr>
            <a:r>
              <a:rPr lang="en" sz="1000"/>
              <a:t>Bandwidth-delay product</a:t>
            </a:r>
            <a:endParaRPr sz="1000"/>
          </a:p>
          <a:p>
            <a:pPr indent="-292100" lvl="2" marL="1371600" rtl="0" algn="l">
              <a:spcBef>
                <a:spcPts val="0"/>
              </a:spcBef>
              <a:spcAft>
                <a:spcPts val="0"/>
              </a:spcAft>
              <a:buSzPts val="1000"/>
              <a:buChar char="■"/>
            </a:pPr>
            <a:r>
              <a:rPr lang="en" sz="1000"/>
              <a:t>Performance </a:t>
            </a:r>
            <a:endParaRPr sz="1000"/>
          </a:p>
          <a:p>
            <a:pPr indent="-292100" lvl="2" marL="1371600" rtl="0" algn="l">
              <a:spcBef>
                <a:spcPts val="0"/>
              </a:spcBef>
              <a:spcAft>
                <a:spcPts val="0"/>
              </a:spcAft>
              <a:buSzPts val="1000"/>
              <a:buChar char="■"/>
            </a:pPr>
            <a:r>
              <a:rPr lang="en" sz="1000"/>
              <a:t>Scale the send/receive windows</a:t>
            </a:r>
            <a:endParaRPr sz="1000"/>
          </a:p>
          <a:p>
            <a:pPr indent="-292100" lvl="2" marL="1371600" rtl="0" algn="l">
              <a:spcBef>
                <a:spcPts val="0"/>
              </a:spcBef>
              <a:spcAft>
                <a:spcPts val="0"/>
              </a:spcAft>
              <a:buSzPts val="1000"/>
              <a:buChar char="■"/>
            </a:pPr>
            <a:r>
              <a:rPr lang="en" sz="1000"/>
              <a:t>Set the send/receive windows values to small value</a:t>
            </a:r>
            <a:endParaRPr sz="1000"/>
          </a:p>
          <a:p>
            <a:pPr indent="-292100" lvl="2" marL="1371600" rtl="0" algn="l">
              <a:spcBef>
                <a:spcPts val="0"/>
              </a:spcBef>
              <a:spcAft>
                <a:spcPts val="0"/>
              </a:spcAft>
              <a:buSzPts val="1000"/>
              <a:buChar char="■"/>
            </a:pPr>
            <a:r>
              <a:rPr lang="en" sz="1000"/>
              <a:t>Result</a:t>
            </a:r>
            <a:endParaRPr sz="1000"/>
          </a:p>
          <a:p>
            <a:pPr indent="-292100" lvl="2" marL="1371600" rtl="0" algn="l">
              <a:spcBef>
                <a:spcPts val="0"/>
              </a:spcBef>
              <a:spcAft>
                <a:spcPts val="0"/>
              </a:spcAft>
              <a:buSzPts val="1000"/>
              <a:buChar char="■"/>
            </a:pPr>
            <a:r>
              <a:rPr lang="en" sz="1000"/>
              <a:t>Packet Loss Experiment</a:t>
            </a:r>
            <a:endParaRPr sz="1000"/>
          </a:p>
          <a:p>
            <a:pPr indent="-292100" lvl="1" marL="914400" rtl="0" algn="l">
              <a:spcBef>
                <a:spcPts val="0"/>
              </a:spcBef>
              <a:spcAft>
                <a:spcPts val="0"/>
              </a:spcAft>
              <a:buSzPts val="1000"/>
              <a:buChar char="○"/>
            </a:pPr>
            <a:r>
              <a:rPr lang="en" sz="1000"/>
              <a:t>iPerf hints</a:t>
            </a:r>
            <a:endParaRPr sz="1000"/>
          </a:p>
          <a:p>
            <a:pPr indent="-292100" lvl="2" marL="1371600" rtl="0" algn="l">
              <a:spcBef>
                <a:spcPts val="0"/>
              </a:spcBef>
              <a:spcAft>
                <a:spcPts val="0"/>
              </a:spcAft>
              <a:buSzPts val="1000"/>
              <a:buChar char="■"/>
            </a:pPr>
            <a:r>
              <a:rPr lang="en" sz="1000"/>
              <a:t>Report the highest bandwidth possible with no packet loss.</a:t>
            </a:r>
            <a:endParaRPr sz="1000"/>
          </a:p>
          <a:p>
            <a:pPr indent="-292100" lvl="0" marL="457200" rtl="0" algn="l">
              <a:spcBef>
                <a:spcPts val="0"/>
              </a:spcBef>
              <a:spcAft>
                <a:spcPts val="0"/>
              </a:spcAft>
              <a:buSzPts val="1000"/>
              <a:buChar char="●"/>
            </a:pPr>
            <a:r>
              <a:rPr lang="en" sz="1000"/>
              <a:t>Secure Copy</a:t>
            </a:r>
            <a:endParaRPr sz="1000"/>
          </a:p>
          <a:p>
            <a:pPr indent="-292100" lvl="1" marL="914400" rtl="0" algn="l">
              <a:spcBef>
                <a:spcPts val="0"/>
              </a:spcBef>
              <a:spcAft>
                <a:spcPts val="0"/>
              </a:spcAft>
              <a:buSzPts val="1000"/>
              <a:buChar char="○"/>
            </a:pPr>
            <a:r>
              <a:rPr lang="en" sz="1000"/>
              <a:t>RTT &amp; Bandwidth-delay product</a:t>
            </a:r>
            <a:endParaRPr sz="1000"/>
          </a:p>
          <a:p>
            <a:pPr indent="-292100" lvl="1" marL="914400" rtl="0" algn="l">
              <a:spcBef>
                <a:spcPts val="0"/>
              </a:spcBef>
              <a:spcAft>
                <a:spcPts val="0"/>
              </a:spcAft>
              <a:buSzPts val="1000"/>
              <a:buChar char="○"/>
            </a:pPr>
            <a:r>
              <a:rPr lang="en" sz="1000"/>
              <a:t>Explain commands</a:t>
            </a:r>
            <a:endParaRPr sz="1000"/>
          </a:p>
          <a:p>
            <a:pPr indent="-292100" lvl="1" marL="914400" rtl="0" algn="l">
              <a:spcBef>
                <a:spcPts val="0"/>
              </a:spcBef>
              <a:spcAft>
                <a:spcPts val="0"/>
              </a:spcAft>
              <a:buSzPts val="1000"/>
              <a:buChar char="○"/>
            </a:pPr>
            <a:r>
              <a:rPr lang="en" sz="1000"/>
              <a:t>Transfer throughput</a:t>
            </a:r>
            <a:endParaRPr sz="1000"/>
          </a:p>
          <a:p>
            <a:pPr indent="-292100" lvl="1" marL="914400" rtl="0" algn="l">
              <a:spcBef>
                <a:spcPts val="0"/>
              </a:spcBef>
              <a:spcAft>
                <a:spcPts val="0"/>
              </a:spcAft>
              <a:buSzPts val="1000"/>
              <a:buChar char="○"/>
            </a:pPr>
            <a:r>
              <a:rPr lang="en" sz="1000"/>
              <a:t>Explore RTT delays at least up to 50ms.</a:t>
            </a:r>
            <a:endParaRPr sz="1000"/>
          </a:p>
          <a:p>
            <a:pPr indent="-292100" lvl="1" marL="914400" rtl="0" algn="l">
              <a:spcBef>
                <a:spcPts val="0"/>
              </a:spcBef>
              <a:spcAft>
                <a:spcPts val="0"/>
              </a:spcAft>
              <a:buSzPts val="1000"/>
              <a:buChar char="○"/>
            </a:pPr>
            <a:r>
              <a:rPr lang="en" sz="1000"/>
              <a:t>SCP</a:t>
            </a:r>
            <a:endParaRPr sz="1000"/>
          </a:p>
          <a:p>
            <a:pPr indent="-292100" lvl="1" marL="914400" rtl="0" algn="l">
              <a:spcBef>
                <a:spcPts val="0"/>
              </a:spcBef>
              <a:spcAft>
                <a:spcPts val="0"/>
              </a:spcAft>
              <a:buSzPts val="1000"/>
              <a:buChar char="○"/>
            </a:pPr>
            <a:r>
              <a:rPr lang="en" sz="1000"/>
              <a:t>Loss experiment in file transfer</a:t>
            </a:r>
            <a:endParaRPr sz="1000"/>
          </a:p>
          <a:p>
            <a:pPr indent="-292100" lvl="1" marL="914400" rtl="0" algn="l">
              <a:spcBef>
                <a:spcPts val="0"/>
              </a:spcBef>
              <a:spcAft>
                <a:spcPts val="0"/>
              </a:spcAft>
              <a:buSzPts val="1000"/>
              <a:buChar char="○"/>
            </a:pPr>
            <a:r>
              <a:rPr lang="en" sz="1000"/>
              <a:t> The delay and loss from Los Angeles to Switzerland.</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a:t>
            </a:r>
            <a:r>
              <a:rPr lang="en"/>
              <a:t>Bandwidth, Delay, and Loss Experiment</a:t>
            </a:r>
            <a:endParaRPr/>
          </a:p>
        </p:txBody>
      </p:sp>
      <p:sp>
        <p:nvSpPr>
          <p:cNvPr id="212" name="Google Shape;212;p32"/>
          <p:cNvSpPr txBox="1"/>
          <p:nvPr>
            <p:ph idx="1" type="body"/>
          </p:nvPr>
        </p:nvSpPr>
        <p:spPr>
          <a:xfrm>
            <a:off x="764825" y="2078875"/>
            <a:ext cx="7688700" cy="29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this </a:t>
            </a:r>
            <a:r>
              <a:rPr lang="en" sz="1400"/>
              <a:t>experiment, the network operates at 1Gbps with 25ms delay by using following commands</a:t>
            </a:r>
            <a:endParaRPr sz="1400"/>
          </a:p>
          <a:p>
            <a:pPr indent="-317500" lvl="0" marL="1828800" rtl="0" algn="l">
              <a:spcBef>
                <a:spcPts val="1600"/>
              </a:spcBef>
              <a:spcAft>
                <a:spcPts val="0"/>
              </a:spcAft>
              <a:buSzPts val="1400"/>
              <a:buChar char="●"/>
            </a:pPr>
            <a:r>
              <a:rPr lang="en" sz="1400"/>
              <a:t>sudo ethtool -s eth0 autoneg off speed 1000</a:t>
            </a:r>
            <a:endParaRPr sz="1400"/>
          </a:p>
          <a:p>
            <a:pPr indent="-317500" lvl="0" marL="1828800" rtl="0" algn="l">
              <a:spcBef>
                <a:spcPts val="0"/>
              </a:spcBef>
              <a:spcAft>
                <a:spcPts val="0"/>
              </a:spcAft>
              <a:buSzPts val="1400"/>
              <a:buChar char="●"/>
            </a:pPr>
            <a:r>
              <a:rPr lang="en" sz="1400"/>
              <a:t> sudo tc qdisc add dev eth0 root netem delay 25ms</a:t>
            </a:r>
            <a:endParaRPr sz="1400"/>
          </a:p>
          <a:p>
            <a:pPr indent="-317500" lvl="0" marL="457200" rtl="0" algn="l">
              <a:spcBef>
                <a:spcPts val="0"/>
              </a:spcBef>
              <a:spcAft>
                <a:spcPts val="0"/>
              </a:spcAft>
              <a:buSzPts val="1400"/>
              <a:buAutoNum type="arabicPeriod"/>
            </a:pPr>
            <a:r>
              <a:rPr lang="en" sz="1400"/>
              <a:t>RTT</a:t>
            </a:r>
            <a:endParaRPr sz="1400"/>
          </a:p>
          <a:p>
            <a:pPr indent="-317500" lvl="0" marL="457200" rtl="0" algn="l">
              <a:spcBef>
                <a:spcPts val="0"/>
              </a:spcBef>
              <a:spcAft>
                <a:spcPts val="0"/>
              </a:spcAft>
              <a:buSzPts val="1400"/>
              <a:buAutoNum type="arabicPeriod"/>
            </a:pPr>
            <a:r>
              <a:rPr lang="en" sz="1400"/>
              <a:t>Bandwidth-delay product</a:t>
            </a:r>
            <a:endParaRPr sz="1400"/>
          </a:p>
          <a:p>
            <a:pPr indent="-317500" lvl="0" marL="457200" rtl="0" algn="l">
              <a:spcBef>
                <a:spcPts val="0"/>
              </a:spcBef>
              <a:spcAft>
                <a:spcPts val="0"/>
              </a:spcAft>
              <a:buSzPts val="1400"/>
              <a:buAutoNum type="arabicPeriod"/>
            </a:pPr>
            <a:r>
              <a:rPr lang="en" sz="1400"/>
              <a:t>Performance </a:t>
            </a:r>
            <a:endParaRPr sz="1400"/>
          </a:p>
          <a:p>
            <a:pPr indent="-317500" lvl="0" marL="457200" rtl="0" algn="l">
              <a:spcBef>
                <a:spcPts val="0"/>
              </a:spcBef>
              <a:spcAft>
                <a:spcPts val="0"/>
              </a:spcAft>
              <a:buSzPts val="1400"/>
              <a:buAutoNum type="arabicPeriod"/>
            </a:pPr>
            <a:r>
              <a:rPr lang="en" sz="1400"/>
              <a:t>Scale the send/receive windows</a:t>
            </a:r>
            <a:endParaRPr sz="1400"/>
          </a:p>
          <a:p>
            <a:pPr indent="-317500" lvl="0" marL="457200" rtl="0" algn="l">
              <a:spcBef>
                <a:spcPts val="0"/>
              </a:spcBef>
              <a:spcAft>
                <a:spcPts val="0"/>
              </a:spcAft>
              <a:buSzPts val="1400"/>
              <a:buAutoNum type="arabicPeriod"/>
            </a:pPr>
            <a:r>
              <a:rPr lang="en" sz="1400"/>
              <a:t>Set the send/receive windows values to small value</a:t>
            </a:r>
            <a:endParaRPr sz="1400"/>
          </a:p>
          <a:p>
            <a:pPr indent="-317500" lvl="0" marL="457200" rtl="0" algn="l">
              <a:spcBef>
                <a:spcPts val="0"/>
              </a:spcBef>
              <a:spcAft>
                <a:spcPts val="0"/>
              </a:spcAft>
              <a:buSzPts val="1400"/>
              <a:buAutoNum type="arabicPeriod"/>
            </a:pPr>
            <a:r>
              <a:rPr lang="en" sz="1400"/>
              <a:t>Result</a:t>
            </a:r>
            <a:endParaRPr sz="1400"/>
          </a:p>
          <a:p>
            <a:pPr indent="-317500" lvl="0" marL="457200" rtl="0" algn="l">
              <a:spcBef>
                <a:spcPts val="0"/>
              </a:spcBef>
              <a:spcAft>
                <a:spcPts val="0"/>
              </a:spcAft>
              <a:buSzPts val="1400"/>
              <a:buAutoNum type="arabicPeriod"/>
            </a:pPr>
            <a:r>
              <a:rPr lang="en" sz="1400"/>
              <a:t>Packet Loss Experiment</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RTT between computers</a:t>
            </a:r>
            <a:endParaRPr/>
          </a:p>
        </p:txBody>
      </p:sp>
      <p:sp>
        <p:nvSpPr>
          <p:cNvPr id="218" name="Google Shape;218;p33"/>
          <p:cNvSpPr txBox="1"/>
          <p:nvPr>
            <p:ph idx="1" type="body"/>
          </p:nvPr>
        </p:nvSpPr>
        <p:spPr>
          <a:xfrm>
            <a:off x="793125" y="2078875"/>
            <a:ext cx="7688700" cy="293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RTT = 26.2 ms</a:t>
            </a:r>
            <a:endParaRPr sz="1400"/>
          </a:p>
        </p:txBody>
      </p:sp>
      <p:pic>
        <p:nvPicPr>
          <p:cNvPr id="219" name="Google Shape;219;p33"/>
          <p:cNvPicPr preferRelativeResize="0"/>
          <p:nvPr/>
        </p:nvPicPr>
        <p:blipFill>
          <a:blip r:embed="rId3">
            <a:alphaModFix/>
          </a:blip>
          <a:stretch>
            <a:fillRect/>
          </a:stretch>
        </p:blipFill>
        <p:spPr>
          <a:xfrm>
            <a:off x="2486025" y="2391400"/>
            <a:ext cx="4171950" cy="2305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Bandwidth-Delay Product</a:t>
            </a:r>
            <a:endParaRPr/>
          </a:p>
        </p:txBody>
      </p:sp>
      <p:sp>
        <p:nvSpPr>
          <p:cNvPr id="225" name="Google Shape;225;p34"/>
          <p:cNvSpPr txBox="1"/>
          <p:nvPr>
            <p:ph idx="1" type="body"/>
          </p:nvPr>
        </p:nvSpPr>
        <p:spPr>
          <a:xfrm>
            <a:off x="729450" y="1853850"/>
            <a:ext cx="7688700" cy="3022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Bandwidth-Delay Product = Bandwidth * Delay = 1Gbps * 25ms = 3.125 Mbyte</a:t>
            </a:r>
            <a:endParaRPr/>
          </a:p>
          <a:p>
            <a:pPr indent="-311150" lvl="0" marL="457200" rtl="0" algn="l">
              <a:spcBef>
                <a:spcPts val="0"/>
              </a:spcBef>
              <a:spcAft>
                <a:spcPts val="0"/>
              </a:spcAft>
              <a:buSzPts val="1300"/>
              <a:buChar char="●"/>
            </a:pPr>
            <a:r>
              <a:rPr lang="en"/>
              <a:t>Iperf UDP in the following graph</a:t>
            </a:r>
            <a:endParaRPr/>
          </a:p>
          <a:p>
            <a:pPr indent="-311150" lvl="0" marL="457200" rtl="0" algn="l">
              <a:spcBef>
                <a:spcPts val="0"/>
              </a:spcBef>
              <a:spcAft>
                <a:spcPts val="0"/>
              </a:spcAft>
              <a:buSzPts val="1300"/>
              <a:buChar char="●"/>
            </a:pPr>
            <a:r>
              <a:rPr lang="en"/>
              <a:t>Iperf TCP in the following graph</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26" name="Google Shape;226;p34"/>
          <p:cNvPicPr preferRelativeResize="0"/>
          <p:nvPr/>
        </p:nvPicPr>
        <p:blipFill>
          <a:blip r:embed="rId3">
            <a:alphaModFix/>
          </a:blip>
          <a:stretch>
            <a:fillRect/>
          </a:stretch>
        </p:blipFill>
        <p:spPr>
          <a:xfrm>
            <a:off x="3831850" y="2194600"/>
            <a:ext cx="3867800" cy="28922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p:txBody>
      </p:sp>
      <p:sp>
        <p:nvSpPr>
          <p:cNvPr id="232" name="Google Shape;232;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left the send/receive windows at their default values, would this link perform well?</a:t>
            </a:r>
            <a:endParaRPr/>
          </a:p>
          <a:p>
            <a:pPr indent="0" lvl="0" marL="0" rtl="0" algn="l">
              <a:spcBef>
                <a:spcPts val="1600"/>
              </a:spcBef>
              <a:spcAft>
                <a:spcPts val="1600"/>
              </a:spcAft>
              <a:buNone/>
            </a:pPr>
            <a:r>
              <a:rPr lang="en"/>
              <a:t>From the previous slide, in the default </a:t>
            </a:r>
            <a:r>
              <a:rPr lang="en"/>
              <a:t>situation</a:t>
            </a:r>
            <a:r>
              <a:rPr lang="en"/>
              <a:t>, the UDP’s bandwidth could still </a:t>
            </a:r>
            <a:r>
              <a:rPr lang="en"/>
              <a:t>achieve</a:t>
            </a:r>
            <a:r>
              <a:rPr lang="en"/>
              <a:t> 957 Mbps and the TCP’s throughput could still reach 633Mbps. We believe the send and receive windows at their default values perform well.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 the Send/receive Windows</a:t>
            </a:r>
            <a:endParaRPr/>
          </a:p>
        </p:txBody>
      </p:sp>
      <p:sp>
        <p:nvSpPr>
          <p:cNvPr id="238" name="Google Shape;238;p36"/>
          <p:cNvSpPr txBox="1"/>
          <p:nvPr>
            <p:ph idx="1" type="body"/>
          </p:nvPr>
        </p:nvSpPr>
        <p:spPr>
          <a:xfrm>
            <a:off x="729450" y="1696825"/>
            <a:ext cx="8179800" cy="33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send and receive windows’ size could affect the throughput of TCP connection. Therefore we can scale the send and receive windows to see the effect of a bandwidth-delay product and TCP window size mismatch. The following graphs shows how changing the send and receive windows’ size could influence TCP’s throughput:</a:t>
            </a:r>
            <a:endParaRPr/>
          </a:p>
          <a:p>
            <a:pPr indent="0" lvl="0" marL="0" rtl="0" algn="l">
              <a:spcBef>
                <a:spcPts val="1600"/>
              </a:spcBef>
              <a:spcAft>
                <a:spcPts val="1600"/>
              </a:spcAft>
              <a:buNone/>
            </a:pPr>
            <a:r>
              <a:t/>
            </a:r>
            <a:endParaRPr/>
          </a:p>
        </p:txBody>
      </p:sp>
      <p:pic>
        <p:nvPicPr>
          <p:cNvPr id="239" name="Google Shape;239;p36"/>
          <p:cNvPicPr preferRelativeResize="0"/>
          <p:nvPr/>
        </p:nvPicPr>
        <p:blipFill>
          <a:blip r:embed="rId3">
            <a:alphaModFix/>
          </a:blip>
          <a:stretch>
            <a:fillRect/>
          </a:stretch>
        </p:blipFill>
        <p:spPr>
          <a:xfrm>
            <a:off x="843000" y="2437325"/>
            <a:ext cx="2984550" cy="2706175"/>
          </a:xfrm>
          <a:prstGeom prst="rect">
            <a:avLst/>
          </a:prstGeom>
          <a:noFill/>
          <a:ln>
            <a:noFill/>
          </a:ln>
        </p:spPr>
      </p:pic>
      <p:pic>
        <p:nvPicPr>
          <p:cNvPr id="240" name="Google Shape;240;p36"/>
          <p:cNvPicPr preferRelativeResize="0"/>
          <p:nvPr/>
        </p:nvPicPr>
        <p:blipFill>
          <a:blip r:embed="rId4">
            <a:alphaModFix/>
          </a:blip>
          <a:stretch>
            <a:fillRect/>
          </a:stretch>
        </p:blipFill>
        <p:spPr>
          <a:xfrm>
            <a:off x="3827550" y="2476541"/>
            <a:ext cx="5081700" cy="1073308"/>
          </a:xfrm>
          <a:prstGeom prst="rect">
            <a:avLst/>
          </a:prstGeom>
          <a:noFill/>
          <a:ln>
            <a:noFill/>
          </a:ln>
        </p:spPr>
      </p:pic>
      <p:pic>
        <p:nvPicPr>
          <p:cNvPr id="241" name="Google Shape;241;p36"/>
          <p:cNvPicPr preferRelativeResize="0"/>
          <p:nvPr/>
        </p:nvPicPr>
        <p:blipFill>
          <a:blip r:embed="rId5">
            <a:alphaModFix/>
          </a:blip>
          <a:stretch>
            <a:fillRect/>
          </a:stretch>
        </p:blipFill>
        <p:spPr>
          <a:xfrm>
            <a:off x="3827550" y="3960200"/>
            <a:ext cx="5081700" cy="1017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the Send/receive Windows to Small Values</a:t>
            </a:r>
            <a:endParaRPr/>
          </a:p>
        </p:txBody>
      </p:sp>
      <p:sp>
        <p:nvSpPr>
          <p:cNvPr id="247" name="Google Shape;247;p37"/>
          <p:cNvSpPr txBox="1"/>
          <p:nvPr>
            <p:ph idx="1" type="body"/>
          </p:nvPr>
        </p:nvSpPr>
        <p:spPr>
          <a:xfrm>
            <a:off x="447600" y="1958600"/>
            <a:ext cx="8248800" cy="29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the send/receive window values to something too small. Now measure the TCP throughput. What </a:t>
            </a:r>
            <a:r>
              <a:rPr lang="en"/>
              <a:t>happened</a:t>
            </a:r>
            <a:r>
              <a:rPr lang="en"/>
              <a:t>?</a:t>
            </a:r>
            <a:endParaRPr/>
          </a:p>
          <a:p>
            <a:pPr indent="0" lvl="0" marL="0" rtl="0" algn="l">
              <a:spcBef>
                <a:spcPts val="1600"/>
              </a:spcBef>
              <a:spcAft>
                <a:spcPts val="1600"/>
              </a:spcAft>
              <a:buNone/>
            </a:pPr>
            <a:r>
              <a:rPr lang="en"/>
              <a:t>In this experiment, we changed our TCP’s windows size to 4.5 KByte. And use iperf to measure the throughput. The following graph is what we got from experiment. According to the graph, we also saw a dramatically </a:t>
            </a:r>
            <a:r>
              <a:rPr lang="en"/>
              <a:t>decreased throughput comparing to the previous one.</a:t>
            </a:r>
            <a:r>
              <a:rPr lang="en"/>
              <a:t> </a:t>
            </a:r>
            <a:endParaRPr/>
          </a:p>
        </p:txBody>
      </p:sp>
      <p:pic>
        <p:nvPicPr>
          <p:cNvPr id="248" name="Google Shape;248;p37"/>
          <p:cNvPicPr preferRelativeResize="0"/>
          <p:nvPr/>
        </p:nvPicPr>
        <p:blipFill>
          <a:blip r:embed="rId3">
            <a:alphaModFix/>
          </a:blip>
          <a:stretch>
            <a:fillRect/>
          </a:stretch>
        </p:blipFill>
        <p:spPr>
          <a:xfrm>
            <a:off x="4540498" y="2954850"/>
            <a:ext cx="4377100" cy="2038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254" name="Google Shape;254;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 the experiment results shown, the send and receive window size could affect the TCP throughput. When the delay happens, the optimal send and receive window size is able to return the best TCP throughput.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260" name="Google Shape;260;p39"/>
          <p:cNvSpPr txBox="1"/>
          <p:nvPr>
            <p:ph idx="1" type="body"/>
          </p:nvPr>
        </p:nvSpPr>
        <p:spPr>
          <a:xfrm>
            <a:off x="729450" y="1761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Experiment results of</a:t>
            </a:r>
            <a:endParaRPr/>
          </a:p>
          <a:p>
            <a:pPr indent="0" lvl="0" marL="0" rtl="0" algn="l">
              <a:lnSpc>
                <a:spcPct val="100000"/>
              </a:lnSpc>
              <a:spcBef>
                <a:spcPts val="1600"/>
              </a:spcBef>
              <a:spcAft>
                <a:spcPts val="0"/>
              </a:spcAft>
              <a:buNone/>
            </a:pPr>
            <a:r>
              <a:rPr lang="en"/>
              <a:t>One gigabit speed link with 1ms delay.</a:t>
            </a:r>
            <a:endParaRPr/>
          </a:p>
          <a:p>
            <a:pPr indent="0" lvl="0" marL="0" rtl="0" algn="l">
              <a:spcBef>
                <a:spcPts val="1600"/>
              </a:spcBef>
              <a:spcAft>
                <a:spcPts val="1600"/>
              </a:spcAft>
              <a:buNone/>
            </a:pPr>
            <a:r>
              <a:t/>
            </a:r>
            <a:endParaRPr/>
          </a:p>
        </p:txBody>
      </p:sp>
      <p:pic>
        <p:nvPicPr>
          <p:cNvPr id="261" name="Google Shape;261;p39"/>
          <p:cNvPicPr preferRelativeResize="0"/>
          <p:nvPr/>
        </p:nvPicPr>
        <p:blipFill>
          <a:blip r:embed="rId3">
            <a:alphaModFix/>
          </a:blip>
          <a:stretch>
            <a:fillRect/>
          </a:stretch>
        </p:blipFill>
        <p:spPr>
          <a:xfrm>
            <a:off x="3757725" y="1581700"/>
            <a:ext cx="5386275" cy="2742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267" name="Google Shape;267;p40"/>
          <p:cNvSpPr txBox="1"/>
          <p:nvPr>
            <p:ph idx="1" type="body"/>
          </p:nvPr>
        </p:nvSpPr>
        <p:spPr>
          <a:xfrm>
            <a:off x="729450" y="1761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Experiment results of</a:t>
            </a:r>
            <a:endParaRPr/>
          </a:p>
          <a:p>
            <a:pPr indent="0" lvl="0" marL="0" rtl="0" algn="l">
              <a:lnSpc>
                <a:spcPct val="100000"/>
              </a:lnSpc>
              <a:spcBef>
                <a:spcPts val="1600"/>
              </a:spcBef>
              <a:spcAft>
                <a:spcPts val="0"/>
              </a:spcAft>
              <a:buNone/>
            </a:pPr>
            <a:r>
              <a:rPr lang="en"/>
              <a:t>One gigabit speed link with 5ms delay.</a:t>
            </a:r>
            <a:endParaRPr/>
          </a:p>
          <a:p>
            <a:pPr indent="0" lvl="0" marL="0" rtl="0" algn="l">
              <a:spcBef>
                <a:spcPts val="1600"/>
              </a:spcBef>
              <a:spcAft>
                <a:spcPts val="1600"/>
              </a:spcAft>
              <a:buNone/>
            </a:pPr>
            <a:r>
              <a:t/>
            </a:r>
            <a:endParaRPr/>
          </a:p>
        </p:txBody>
      </p:sp>
      <p:pic>
        <p:nvPicPr>
          <p:cNvPr id="268" name="Google Shape;268;p40"/>
          <p:cNvPicPr preferRelativeResize="0"/>
          <p:nvPr/>
        </p:nvPicPr>
        <p:blipFill>
          <a:blip r:embed="rId3">
            <a:alphaModFix/>
          </a:blip>
          <a:stretch>
            <a:fillRect/>
          </a:stretch>
        </p:blipFill>
        <p:spPr>
          <a:xfrm>
            <a:off x="4324200" y="550891"/>
            <a:ext cx="4638700" cy="444755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274" name="Google Shape;274;p41"/>
          <p:cNvSpPr txBox="1"/>
          <p:nvPr>
            <p:ph idx="1" type="body"/>
          </p:nvPr>
        </p:nvSpPr>
        <p:spPr>
          <a:xfrm>
            <a:off x="727650" y="1761875"/>
            <a:ext cx="7688700" cy="2985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Specifically, what happens if we have a gigabit speed link with 1ms of delay? 5ms?</a:t>
            </a:r>
            <a:endParaRPr/>
          </a:p>
          <a:p>
            <a:pPr indent="0" lvl="0" marL="457200" rtl="0" algn="l">
              <a:spcBef>
                <a:spcPts val="1600"/>
              </a:spcBef>
              <a:spcAft>
                <a:spcPts val="0"/>
              </a:spcAft>
              <a:buNone/>
            </a:pPr>
            <a:r>
              <a:rPr lang="en"/>
              <a:t>The theoretical optimal send and receive window size should be the largest hardware can support.</a:t>
            </a:r>
            <a:endParaRPr/>
          </a:p>
          <a:p>
            <a:pPr indent="0" lvl="0" marL="457200" rtl="0" algn="l">
              <a:spcBef>
                <a:spcPts val="1600"/>
              </a:spcBef>
              <a:spcAft>
                <a:spcPts val="0"/>
              </a:spcAft>
              <a:buNone/>
            </a:pPr>
            <a:r>
              <a:rPr lang="en"/>
              <a:t>However, when use the default TCP window size in iperf, could also return the best throughput.</a:t>
            </a:r>
            <a:endParaRPr/>
          </a:p>
          <a:p>
            <a:pPr indent="-311150" lvl="0" marL="457200" rtl="0" algn="l">
              <a:spcBef>
                <a:spcPts val="1600"/>
              </a:spcBef>
              <a:spcAft>
                <a:spcPts val="0"/>
              </a:spcAft>
              <a:buSzPts val="1300"/>
              <a:buChar char="●"/>
            </a:pPr>
            <a:r>
              <a:rPr lang="en"/>
              <a:t>Would you be happy with a 1GB DSL connection knowing you can only control the receive window size (hint: the RTT to the east coast of the US from Los Angeles can be 50ms or greater)? </a:t>
            </a:r>
            <a:endParaRPr/>
          </a:p>
          <a:p>
            <a:pPr indent="0" lvl="0" marL="457200" rtl="0" algn="l">
              <a:spcBef>
                <a:spcPts val="1600"/>
              </a:spcBef>
              <a:spcAft>
                <a:spcPts val="0"/>
              </a:spcAft>
              <a:buNone/>
            </a:pPr>
            <a:r>
              <a:rPr lang="en"/>
              <a:t>No, we would not be happy since we only can control the receive window size. The optimal TCP throughput is also affected by the send window size. If the send window size much larger than the receive window size, the TCP throughput can be low.</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 Bandwidth-Delay Product Experiment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Connect Linux computers with 1 Gbps router</a:t>
            </a:r>
            <a:endParaRPr sz="1400"/>
          </a:p>
          <a:p>
            <a:pPr indent="-317500" lvl="0" marL="457200" rtl="0" algn="l">
              <a:spcBef>
                <a:spcPts val="0"/>
              </a:spcBef>
              <a:spcAft>
                <a:spcPts val="0"/>
              </a:spcAft>
              <a:buSzPts val="1400"/>
              <a:buAutoNum type="arabicPeriod"/>
            </a:pPr>
            <a:r>
              <a:rPr lang="en" sz="1400"/>
              <a:t>Latency experiments</a:t>
            </a:r>
            <a:endParaRPr sz="1400"/>
          </a:p>
          <a:p>
            <a:pPr indent="-317500" lvl="0" marL="457200" rtl="0" algn="l">
              <a:spcBef>
                <a:spcPts val="0"/>
              </a:spcBef>
              <a:spcAft>
                <a:spcPts val="0"/>
              </a:spcAft>
              <a:buSzPts val="1400"/>
              <a:buAutoNum type="arabicPeriod"/>
            </a:pPr>
            <a:r>
              <a:rPr lang="en" sz="1400"/>
              <a:t>Link speed experiments</a:t>
            </a:r>
            <a:endParaRPr sz="1400"/>
          </a:p>
          <a:p>
            <a:pPr indent="-317500" lvl="0" marL="457200" rtl="0" algn="l">
              <a:spcBef>
                <a:spcPts val="0"/>
              </a:spcBef>
              <a:spcAft>
                <a:spcPts val="0"/>
              </a:spcAft>
              <a:buSzPts val="1400"/>
              <a:buAutoNum type="arabicPeriod"/>
            </a:pPr>
            <a:r>
              <a:rPr lang="en" sz="1400"/>
              <a:t>Send/Receive windows to 2 Mbyte</a:t>
            </a:r>
            <a:endParaRPr sz="1400"/>
          </a:p>
          <a:p>
            <a:pPr indent="-317500" lvl="0" marL="457200" rtl="0" algn="l">
              <a:spcBef>
                <a:spcPts val="0"/>
              </a:spcBef>
              <a:spcAft>
                <a:spcPts val="0"/>
              </a:spcAft>
              <a:buSzPts val="1400"/>
              <a:buAutoNum type="arabicPeriod"/>
            </a:pPr>
            <a:r>
              <a:rPr lang="en" sz="1400"/>
              <a:t>TCP Send/Receive windows experiments</a:t>
            </a:r>
            <a:endParaRPr sz="1400"/>
          </a:p>
          <a:p>
            <a:pPr indent="-317500" lvl="0" marL="457200" rtl="0" algn="l">
              <a:spcBef>
                <a:spcPts val="0"/>
              </a:spcBef>
              <a:spcAft>
                <a:spcPts val="0"/>
              </a:spcAft>
              <a:buSzPts val="1400"/>
              <a:buAutoNum type="arabicPeriod"/>
            </a:pPr>
            <a:r>
              <a:rPr lang="en" sz="1400"/>
              <a:t>Result</a:t>
            </a:r>
            <a:endParaRPr sz="1400"/>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Packet Loss Experiment</a:t>
            </a:r>
            <a:endParaRPr/>
          </a:p>
        </p:txBody>
      </p:sp>
      <p:sp>
        <p:nvSpPr>
          <p:cNvPr id="280" name="Google Shape;280;p42"/>
          <p:cNvSpPr txBox="1"/>
          <p:nvPr>
            <p:ph idx="1" type="body"/>
          </p:nvPr>
        </p:nvSpPr>
        <p:spPr>
          <a:xfrm>
            <a:off x="729450" y="2078875"/>
            <a:ext cx="7688700" cy="30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‘netem’ could be also used to set a packet loss to linux computer. The following command provides such function: </a:t>
            </a:r>
            <a:r>
              <a:rPr lang="en"/>
              <a:t>sudo tc qdisc change dev eth0 root netem loss 0.1%. This would cause 1 out of 1000 packets to be randomly dropped.</a:t>
            </a:r>
            <a:endParaRPr/>
          </a:p>
          <a:p>
            <a:pPr indent="-311150" lvl="0" marL="457200" rtl="0" algn="l">
              <a:spcBef>
                <a:spcPts val="1600"/>
              </a:spcBef>
              <a:spcAft>
                <a:spcPts val="0"/>
              </a:spcAft>
              <a:buSzPts val="1300"/>
              <a:buChar char="●"/>
            </a:pPr>
            <a:r>
              <a:rPr lang="en"/>
              <a:t>Experiment Results:</a:t>
            </a:r>
            <a:endParaRPr/>
          </a:p>
          <a:p>
            <a:pPr indent="0" lvl="0" marL="457200" rtl="0" algn="l">
              <a:spcBef>
                <a:spcPts val="1600"/>
              </a:spcBef>
              <a:spcAft>
                <a:spcPts val="1600"/>
              </a:spcAft>
              <a:buNone/>
            </a:pPr>
            <a:r>
              <a:t/>
            </a:r>
            <a:endParaRPr/>
          </a:p>
        </p:txBody>
      </p:sp>
      <p:pic>
        <p:nvPicPr>
          <p:cNvPr id="281" name="Google Shape;281;p42"/>
          <p:cNvPicPr preferRelativeResize="0"/>
          <p:nvPr/>
        </p:nvPicPr>
        <p:blipFill>
          <a:blip r:embed="rId3">
            <a:alphaModFix/>
          </a:blip>
          <a:stretch>
            <a:fillRect/>
          </a:stretch>
        </p:blipFill>
        <p:spPr>
          <a:xfrm>
            <a:off x="3315775" y="2804575"/>
            <a:ext cx="4403024" cy="2338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 Iperf Hints</a:t>
            </a:r>
            <a:endParaRPr/>
          </a:p>
        </p:txBody>
      </p:sp>
      <p:sp>
        <p:nvSpPr>
          <p:cNvPr id="287" name="Google Shape;287;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 the highest bandwidth possible with no packet loss:</a:t>
            </a:r>
            <a:endParaRPr/>
          </a:p>
          <a:p>
            <a:pPr indent="0" lvl="0" marL="0" rtl="0" algn="l">
              <a:spcBef>
                <a:spcPts val="1600"/>
              </a:spcBef>
              <a:spcAft>
                <a:spcPts val="1600"/>
              </a:spcAft>
              <a:buNone/>
            </a:pPr>
            <a:r>
              <a:rPr lang="en"/>
              <a:t>From all the experiment in the first section, we found the highest bandwidth possible with no packet loss was 50 Mbps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Secure Copy</a:t>
            </a:r>
            <a:endParaRPr/>
          </a:p>
        </p:txBody>
      </p:sp>
      <p:sp>
        <p:nvSpPr>
          <p:cNvPr id="293" name="Google Shape;293;p44"/>
          <p:cNvSpPr txBox="1"/>
          <p:nvPr>
            <p:ph idx="1" type="body"/>
          </p:nvPr>
        </p:nvSpPr>
        <p:spPr>
          <a:xfrm>
            <a:off x="729450" y="2078875"/>
            <a:ext cx="7688700" cy="27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1.First thing  we did is to set the network operate at 100Mbp/s.</a:t>
            </a:r>
            <a:endParaRPr/>
          </a:p>
          <a:p>
            <a:pPr indent="0" lvl="0" marL="0" rtl="0" algn="l">
              <a:spcBef>
                <a:spcPts val="1600"/>
              </a:spcBef>
              <a:spcAft>
                <a:spcPts val="0"/>
              </a:spcAft>
              <a:buNone/>
            </a:pPr>
            <a:r>
              <a:rPr lang="en"/>
              <a:t>2.install openssh server and client package on each device.</a:t>
            </a:r>
            <a:endParaRPr/>
          </a:p>
          <a:p>
            <a:pPr indent="0" lvl="0" marL="0" rtl="0" algn="l">
              <a:spcBef>
                <a:spcPts val="1600"/>
              </a:spcBef>
              <a:spcAft>
                <a:spcPts val="0"/>
              </a:spcAft>
              <a:buNone/>
            </a:pPr>
            <a:r>
              <a:rPr lang="en"/>
              <a:t>3.In yuhan’s laptop, we created a random 200MB file in /mnt using “cd /mnt” to locate at mnt </a:t>
            </a:r>
            <a:r>
              <a:rPr lang="en"/>
              <a:t>and using</a:t>
            </a:r>
            <a:r>
              <a:rPr lang="en"/>
              <a:t>  “dd if=/dev/urandom of=data.bin bs=1M </a:t>
            </a:r>
            <a:r>
              <a:rPr lang="en"/>
              <a:t>count=200” command to create the file. For dd command, “</a:t>
            </a:r>
            <a:r>
              <a:rPr lang="en"/>
              <a:t>dev/urandom</a:t>
            </a:r>
            <a:r>
              <a:rPr lang="en"/>
              <a:t>” is input and “</a:t>
            </a:r>
            <a:r>
              <a:rPr lang="en"/>
              <a:t>data.bin</a:t>
            </a:r>
            <a:r>
              <a:rPr lang="en"/>
              <a:t>” is output. Bs is used to set unit of block and count is used to set the size of the block.</a:t>
            </a:r>
            <a:r>
              <a:rPr b="1" lang="en"/>
              <a:t>(Answer for Q5)</a:t>
            </a:r>
            <a:endParaRPr b="1"/>
          </a:p>
          <a:p>
            <a:pPr indent="0" lvl="0" marL="0" rtl="0" algn="l">
              <a:spcBef>
                <a:spcPts val="1600"/>
              </a:spcBef>
              <a:spcAft>
                <a:spcPts val="0"/>
              </a:spcAft>
              <a:buNone/>
            </a:pPr>
            <a:r>
              <a:rPr lang="en"/>
              <a:t>4.Using “scp data.bin zifwang@192.168.0.112:~/mnt “ to copy this data.bin file to zifan’s laptop, and allocate this file at /mnt.</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Q7 What transfer throughput do you get?</a:t>
            </a:r>
            <a:endParaRPr/>
          </a:p>
        </p:txBody>
      </p:sp>
      <p:sp>
        <p:nvSpPr>
          <p:cNvPr id="299" name="Google Shape;299;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Throughput is 2.9MB/s.</a:t>
            </a:r>
            <a:endParaRPr/>
          </a:p>
        </p:txBody>
      </p:sp>
      <p:pic>
        <p:nvPicPr>
          <p:cNvPr id="300" name="Google Shape;300;p45"/>
          <p:cNvPicPr preferRelativeResize="0"/>
          <p:nvPr/>
        </p:nvPicPr>
        <p:blipFill>
          <a:blip r:embed="rId3">
            <a:alphaModFix/>
          </a:blip>
          <a:stretch>
            <a:fillRect/>
          </a:stretch>
        </p:blipFill>
        <p:spPr>
          <a:xfrm>
            <a:off x="63500" y="2571749"/>
            <a:ext cx="8839200" cy="462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Q8.Throughput when we increase dealy</a:t>
            </a:r>
            <a:endParaRPr/>
          </a:p>
        </p:txBody>
      </p:sp>
      <p:sp>
        <p:nvSpPr>
          <p:cNvPr id="306" name="Google Shape;30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Check the throughput when we set the delay to 25ms and window size is default. We took the screenshot after the throughput went stable. It’s 337.68KB/s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2.Maximum window size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Maximum window size doesn’t work very well because default window size is already big enough which is close to maximum size.</a:t>
            </a:r>
            <a:endParaRPr/>
          </a:p>
        </p:txBody>
      </p:sp>
      <p:pic>
        <p:nvPicPr>
          <p:cNvPr id="307" name="Google Shape;307;p46"/>
          <p:cNvPicPr preferRelativeResize="0"/>
          <p:nvPr/>
        </p:nvPicPr>
        <p:blipFill>
          <a:blip r:embed="rId3">
            <a:alphaModFix/>
          </a:blip>
          <a:stretch>
            <a:fillRect/>
          </a:stretch>
        </p:blipFill>
        <p:spPr>
          <a:xfrm>
            <a:off x="304800" y="2654300"/>
            <a:ext cx="8839200" cy="359262"/>
          </a:xfrm>
          <a:prstGeom prst="rect">
            <a:avLst/>
          </a:prstGeom>
          <a:noFill/>
          <a:ln>
            <a:noFill/>
          </a:ln>
        </p:spPr>
      </p:pic>
      <p:pic>
        <p:nvPicPr>
          <p:cNvPr id="308" name="Google Shape;308;p46"/>
          <p:cNvPicPr preferRelativeResize="0"/>
          <p:nvPr/>
        </p:nvPicPr>
        <p:blipFill>
          <a:blip r:embed="rId4">
            <a:alphaModFix/>
          </a:blip>
          <a:stretch>
            <a:fillRect/>
          </a:stretch>
        </p:blipFill>
        <p:spPr>
          <a:xfrm>
            <a:off x="304800" y="3556000"/>
            <a:ext cx="8839202" cy="48574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Q9.scp built-in limitation</a:t>
            </a:r>
            <a:endParaRPr/>
          </a:p>
        </p:txBody>
      </p:sp>
      <p:sp>
        <p:nvSpPr>
          <p:cNvPr id="314" name="Google Shape;314;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Scp uses ssh protocol to transfer. </a:t>
            </a:r>
            <a:r>
              <a:rPr lang="en" sz="1800">
                <a:solidFill>
                  <a:srgbClr val="000000"/>
                </a:solidFill>
              </a:rPr>
              <a:t> SSH has protocol implementation and encryption overhead that based on the amount of CPU</a:t>
            </a:r>
            <a:r>
              <a:rPr lang="en" sz="1800">
                <a:solidFill>
                  <a:srgbClr val="000000"/>
                </a:solidFill>
                <a:uFill>
                  <a:noFill/>
                </a:uFill>
                <a:hlinkClick r:id="rId3"/>
              </a:rPr>
              <a:t> processor</a:t>
            </a:r>
            <a:r>
              <a:rPr lang="en" sz="1800">
                <a:solidFill>
                  <a:srgbClr val="000000"/>
                </a:solidFill>
              </a:rPr>
              <a:t> and memory (used in internal flow control buffers) resources given to that transfer session. The buffers and limited availability of resources often end up become a bottleneck for network throughput of  SCP, especially on long and high bandwidth network links.</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Q10.Set different packet-loss situation</a:t>
            </a:r>
            <a:endParaRPr/>
          </a:p>
        </p:txBody>
      </p:sp>
      <p:sp>
        <p:nvSpPr>
          <p:cNvPr id="320" name="Google Shape;320;p48"/>
          <p:cNvSpPr txBox="1"/>
          <p:nvPr>
            <p:ph idx="1" type="body"/>
          </p:nvPr>
        </p:nvSpPr>
        <p:spPr>
          <a:xfrm>
            <a:off x="729450" y="2078875"/>
            <a:ext cx="39126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From the result chart we can see that along with the packet-loss percentage  goes up, throughput goes down. It’s not very extreme. In this case, if the number of loss-packets increase, TCP protocol will resent these packets to ensure nothing is left. That’s TCP property. Therefore, for the same size of file high percentage loss condition will request more time to finish the job, which leads to low throughput. </a:t>
            </a:r>
            <a:endParaRPr/>
          </a:p>
        </p:txBody>
      </p:sp>
      <p:pic>
        <p:nvPicPr>
          <p:cNvPr id="321" name="Google Shape;321;p48" title=" Throughput vs. Loss"/>
          <p:cNvPicPr preferRelativeResize="0"/>
          <p:nvPr/>
        </p:nvPicPr>
        <p:blipFill>
          <a:blip r:embed="rId3">
            <a:alphaModFix/>
          </a:blip>
          <a:stretch>
            <a:fillRect/>
          </a:stretch>
        </p:blipFill>
        <p:spPr>
          <a:xfrm>
            <a:off x="4641930" y="1977275"/>
            <a:ext cx="4273476" cy="2642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Q11.Delay and Loss between Los Angeles and Switzerland.</a:t>
            </a:r>
            <a:endParaRPr/>
          </a:p>
        </p:txBody>
      </p:sp>
      <p:sp>
        <p:nvSpPr>
          <p:cNvPr id="327" name="Google Shape;327;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1.Distance between these two place is 9549 kilometers. </a:t>
            </a:r>
            <a:endParaRPr/>
          </a:p>
          <a:p>
            <a:pPr indent="0" lvl="0" marL="0" rtl="0" algn="l">
              <a:spcBef>
                <a:spcPts val="1600"/>
              </a:spcBef>
              <a:spcAft>
                <a:spcPts val="0"/>
              </a:spcAft>
              <a:buNone/>
            </a:pPr>
            <a:r>
              <a:rPr lang="en"/>
              <a:t>Delay = Distance/ lightspeed= 9549000/3*10^8 =0.03s=30ms. </a:t>
            </a:r>
            <a:endParaRPr/>
          </a:p>
          <a:p>
            <a:pPr indent="0" lvl="0" marL="0" rtl="0" algn="l">
              <a:spcBef>
                <a:spcPts val="1600"/>
              </a:spcBef>
              <a:spcAft>
                <a:spcPts val="0"/>
              </a:spcAft>
              <a:buNone/>
            </a:pPr>
            <a:r>
              <a:rPr lang="en"/>
              <a:t>But the delay in </a:t>
            </a:r>
            <a:r>
              <a:rPr lang="en"/>
              <a:t>practice</a:t>
            </a:r>
            <a:r>
              <a:rPr lang="en"/>
              <a:t> </a:t>
            </a:r>
            <a:r>
              <a:rPr lang="en"/>
              <a:t>will</a:t>
            </a:r>
            <a:r>
              <a:rPr lang="en"/>
              <a:t> be larger than this value because files are not </a:t>
            </a:r>
            <a:r>
              <a:rPr lang="en"/>
              <a:t>transferred</a:t>
            </a:r>
            <a:r>
              <a:rPr lang="en"/>
              <a:t> in straight line,</a:t>
            </a:r>
            <a:endParaRPr/>
          </a:p>
          <a:p>
            <a:pPr indent="0" lvl="0" marL="0" rtl="0" algn="l">
              <a:spcBef>
                <a:spcPts val="1600"/>
              </a:spcBef>
              <a:spcAft>
                <a:spcPts val="1600"/>
              </a:spcAft>
              <a:buNone/>
            </a:pPr>
            <a:r>
              <a:rPr lang="en"/>
              <a:t>2.It’s hard to estimate the loss because data we are </a:t>
            </a:r>
            <a:r>
              <a:rPr lang="en"/>
              <a:t>transferring</a:t>
            </a:r>
            <a:r>
              <a:rPr lang="en"/>
              <a:t> will get through so many different routers and </a:t>
            </a:r>
            <a:r>
              <a:rPr lang="en"/>
              <a:t>unpredictable</a:t>
            </a:r>
            <a:r>
              <a:rPr lang="en"/>
              <a:t> circumstance like link congestion, bad cable, loose </a:t>
            </a:r>
            <a:r>
              <a:rPr lang="en"/>
              <a:t>connection</a:t>
            </a:r>
            <a:r>
              <a:rPr lang="en"/>
              <a:t> and duplex mismatch. We need more information like what kind of network he will  use such as wired or  wireless.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 Linux computers with 1Gbps router</a:t>
            </a:r>
            <a:endParaRPr/>
          </a:p>
        </p:txBody>
      </p:sp>
      <p:sp>
        <p:nvSpPr>
          <p:cNvPr id="105" name="Google Shape;105;p16"/>
          <p:cNvSpPr txBox="1"/>
          <p:nvPr>
            <p:ph idx="1" type="body"/>
          </p:nvPr>
        </p:nvSpPr>
        <p:spPr>
          <a:xfrm>
            <a:off x="729450" y="2078875"/>
            <a:ext cx="7688700" cy="29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 the round-trip delay between two machines by PING tool. </a:t>
            </a:r>
            <a:endParaRPr/>
          </a:p>
          <a:p>
            <a:pPr indent="457200" lvl="0" marL="0" rtl="0" algn="l">
              <a:spcBef>
                <a:spcPts val="1600"/>
              </a:spcBef>
              <a:spcAft>
                <a:spcPts val="0"/>
              </a:spcAft>
              <a:buNone/>
            </a:pPr>
            <a:r>
              <a:rPr lang="en"/>
              <a:t>RTT = 0.920 ms</a:t>
            </a:r>
            <a:endParaRPr/>
          </a:p>
          <a:p>
            <a:pPr indent="0" lvl="0" marL="0" rtl="0" algn="l">
              <a:spcBef>
                <a:spcPts val="1600"/>
              </a:spcBef>
              <a:spcAft>
                <a:spcPts val="1600"/>
              </a:spcAft>
              <a:buNone/>
            </a:pPr>
            <a:r>
              <a:t/>
            </a:r>
            <a:endParaRPr/>
          </a:p>
        </p:txBody>
      </p:sp>
      <p:pic>
        <p:nvPicPr>
          <p:cNvPr id="106" name="Google Shape;106;p16"/>
          <p:cNvPicPr preferRelativeResize="0"/>
          <p:nvPr/>
        </p:nvPicPr>
        <p:blipFill>
          <a:blip r:embed="rId3">
            <a:alphaModFix/>
          </a:blip>
          <a:stretch>
            <a:fillRect/>
          </a:stretch>
        </p:blipFill>
        <p:spPr>
          <a:xfrm>
            <a:off x="2887621" y="2600175"/>
            <a:ext cx="4951688" cy="233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 Linux computers with 1Gbps router</a:t>
            </a:r>
            <a:endParaRPr/>
          </a:p>
        </p:txBody>
      </p:sp>
      <p:sp>
        <p:nvSpPr>
          <p:cNvPr id="112" name="Google Shape;112;p17"/>
          <p:cNvSpPr txBox="1"/>
          <p:nvPr>
            <p:ph idx="1" type="body"/>
          </p:nvPr>
        </p:nvSpPr>
        <p:spPr>
          <a:xfrm>
            <a:off x="729450" y="2078875"/>
            <a:ext cx="7688700" cy="29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 the maximum bandwidth by using iperf in UDP mode. </a:t>
            </a:r>
            <a:endParaRPr/>
          </a:p>
          <a:p>
            <a:pPr indent="0" lvl="0" marL="0" rtl="0" algn="l">
              <a:spcBef>
                <a:spcPts val="1600"/>
              </a:spcBef>
              <a:spcAft>
                <a:spcPts val="1600"/>
              </a:spcAft>
              <a:buNone/>
            </a:pPr>
            <a:r>
              <a:rPr lang="en"/>
              <a:t>	Bandwidth = 957 Mbps</a:t>
            </a:r>
            <a:endParaRPr/>
          </a:p>
        </p:txBody>
      </p:sp>
      <p:pic>
        <p:nvPicPr>
          <p:cNvPr id="113" name="Google Shape;113;p17"/>
          <p:cNvPicPr preferRelativeResize="0"/>
          <p:nvPr/>
        </p:nvPicPr>
        <p:blipFill>
          <a:blip r:embed="rId3">
            <a:alphaModFix/>
          </a:blip>
          <a:stretch>
            <a:fillRect/>
          </a:stretch>
        </p:blipFill>
        <p:spPr>
          <a:xfrm>
            <a:off x="1940009" y="2971475"/>
            <a:ext cx="5267574" cy="1552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 Linux computers with 1Gbps router</a:t>
            </a:r>
            <a:endParaRPr/>
          </a:p>
        </p:txBody>
      </p:sp>
      <p:sp>
        <p:nvSpPr>
          <p:cNvPr id="119" name="Google Shape;119;p18"/>
          <p:cNvSpPr txBox="1"/>
          <p:nvPr>
            <p:ph idx="1" type="body"/>
          </p:nvPr>
        </p:nvSpPr>
        <p:spPr>
          <a:xfrm>
            <a:off x="729450" y="2078875"/>
            <a:ext cx="7688700" cy="29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 the TCP throughput by using iperf.</a:t>
            </a:r>
            <a:endParaRPr/>
          </a:p>
          <a:p>
            <a:pPr indent="0" lvl="0" marL="0" rtl="0" algn="l">
              <a:spcBef>
                <a:spcPts val="1600"/>
              </a:spcBef>
              <a:spcAft>
                <a:spcPts val="1600"/>
              </a:spcAft>
              <a:buNone/>
            </a:pPr>
            <a:r>
              <a:rPr lang="en"/>
              <a:t>	Throughput =  941 Mbps</a:t>
            </a:r>
            <a:endParaRPr/>
          </a:p>
        </p:txBody>
      </p:sp>
      <p:pic>
        <p:nvPicPr>
          <p:cNvPr id="120" name="Google Shape;120;p18"/>
          <p:cNvPicPr preferRelativeResize="0"/>
          <p:nvPr/>
        </p:nvPicPr>
        <p:blipFill>
          <a:blip r:embed="rId3">
            <a:alphaModFix/>
          </a:blip>
          <a:stretch>
            <a:fillRect/>
          </a:stretch>
        </p:blipFill>
        <p:spPr>
          <a:xfrm>
            <a:off x="1191738" y="3155425"/>
            <a:ext cx="6764125" cy="135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Latency Experiment</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‘Netem’ Experiment Steps:</a:t>
            </a:r>
            <a:endParaRPr/>
          </a:p>
          <a:p>
            <a:pPr indent="-311150" lvl="0" marL="457200" rtl="0" algn="l">
              <a:spcBef>
                <a:spcPts val="1600"/>
              </a:spcBef>
              <a:spcAft>
                <a:spcPts val="0"/>
              </a:spcAft>
              <a:buSzPts val="1300"/>
              <a:buAutoNum type="arabicPeriod"/>
            </a:pPr>
            <a:r>
              <a:rPr lang="en"/>
              <a:t>Find port number by using ‘ip address’ in Linux terminal. The port number is enx70886b8730e8</a:t>
            </a:r>
            <a:endParaRPr/>
          </a:p>
          <a:p>
            <a:pPr indent="-311150" lvl="0" marL="457200" rtl="0" algn="l">
              <a:spcBef>
                <a:spcPts val="0"/>
              </a:spcBef>
              <a:spcAft>
                <a:spcPts val="0"/>
              </a:spcAft>
              <a:buSzPts val="1300"/>
              <a:buAutoNum type="arabicPeriod"/>
            </a:pPr>
            <a:r>
              <a:rPr lang="en"/>
              <a:t>Setting 100ms delay by using sudo tc qdisc add dev </a:t>
            </a:r>
            <a:r>
              <a:rPr lang="en"/>
              <a:t>enx70886b8730e8 root netem delay 100ms</a:t>
            </a:r>
            <a:endParaRPr/>
          </a:p>
          <a:p>
            <a:pPr indent="-311150" lvl="0" marL="457200" rtl="0" algn="l">
              <a:spcBef>
                <a:spcPts val="0"/>
              </a:spcBef>
              <a:spcAft>
                <a:spcPts val="0"/>
              </a:spcAft>
              <a:buSzPts val="1300"/>
              <a:buAutoNum type="arabicPeriod"/>
            </a:pPr>
            <a:r>
              <a:rPr lang="en"/>
              <a:t>Experiment with other 4 delays (10ms, 50ms, 200ms, 500 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Latency Experiment</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Latency Experiment Result:</a:t>
            </a:r>
            <a:endParaRPr/>
          </a:p>
          <a:p>
            <a:pPr indent="0" lvl="0" marL="0" rtl="0" algn="l">
              <a:spcBef>
                <a:spcPts val="1600"/>
              </a:spcBef>
              <a:spcAft>
                <a:spcPts val="1600"/>
              </a:spcAft>
              <a:buNone/>
            </a:pPr>
            <a:r>
              <a:t/>
            </a:r>
            <a:endParaRPr/>
          </a:p>
        </p:txBody>
      </p:sp>
      <p:pic>
        <p:nvPicPr>
          <p:cNvPr id="133" name="Google Shape;133;p20"/>
          <p:cNvPicPr preferRelativeResize="0"/>
          <p:nvPr/>
        </p:nvPicPr>
        <p:blipFill>
          <a:blip r:embed="rId3">
            <a:alphaModFix/>
          </a:blip>
          <a:stretch>
            <a:fillRect/>
          </a:stretch>
        </p:blipFill>
        <p:spPr>
          <a:xfrm>
            <a:off x="729450" y="2766513"/>
            <a:ext cx="8086725" cy="88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Speed Experiment</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Speed Experiment Steps:</a:t>
            </a:r>
            <a:endParaRPr/>
          </a:p>
          <a:p>
            <a:pPr indent="-311150" lvl="0" marL="457200" rtl="0" algn="l">
              <a:spcBef>
                <a:spcPts val="1600"/>
              </a:spcBef>
              <a:spcAft>
                <a:spcPts val="0"/>
              </a:spcAft>
              <a:buSzPts val="1300"/>
              <a:buAutoNum type="arabicPeriod"/>
            </a:pPr>
            <a:r>
              <a:rPr lang="en"/>
              <a:t>Use the following command to change both computers maximum speed of Ethernet link to 10Mbps: 	# sudo ethtool -s eth0 speed 10     ,  here eth0 stands for network link in computer </a:t>
            </a:r>
            <a:endParaRPr/>
          </a:p>
          <a:p>
            <a:pPr indent="-311150" lvl="0" marL="457200" rtl="0" algn="l">
              <a:spcBef>
                <a:spcPts val="0"/>
              </a:spcBef>
              <a:spcAft>
                <a:spcPts val="0"/>
              </a:spcAft>
              <a:buSzPts val="1300"/>
              <a:buAutoNum type="arabicPeriod"/>
            </a:pPr>
            <a:r>
              <a:rPr lang="en"/>
              <a:t>Experiment with speed 10 Mbps, 100 Mbps, 1000 Mbps</a:t>
            </a:r>
            <a:endParaRPr/>
          </a:p>
          <a:p>
            <a:pPr indent="0" lvl="0" marL="0" rtl="0" algn="l">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